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71" r:id="rId2"/>
    <p:sldId id="272" r:id="rId3"/>
    <p:sldId id="269" r:id="rId4"/>
    <p:sldId id="285" r:id="rId5"/>
    <p:sldId id="277" r:id="rId6"/>
    <p:sldId id="270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9" r:id="rId18"/>
    <p:sldId id="284" r:id="rId19"/>
    <p:sldId id="294" r:id="rId20"/>
    <p:sldId id="295" r:id="rId21"/>
    <p:sldId id="309" r:id="rId22"/>
    <p:sldId id="296" r:id="rId23"/>
    <p:sldId id="293" r:id="rId24"/>
    <p:sldId id="300" r:id="rId25"/>
    <p:sldId id="298" r:id="rId26"/>
    <p:sldId id="299" r:id="rId27"/>
    <p:sldId id="301" r:id="rId28"/>
    <p:sldId id="303" r:id="rId29"/>
    <p:sldId id="302" r:id="rId30"/>
    <p:sldId id="307" r:id="rId31"/>
    <p:sldId id="305" r:id="rId32"/>
    <p:sldId id="310" r:id="rId33"/>
    <p:sldId id="306" r:id="rId34"/>
    <p:sldId id="308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Ablation</a:t>
            </a:r>
            <a:r>
              <a:rPr lang="en-US" baseline="0" dirty="0"/>
              <a:t> Results for Variable Binding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Binding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GSM8K</c:v>
                </c:pt>
                <c:pt idx="1">
                  <c:v>SVAMP</c:v>
                </c:pt>
                <c:pt idx="2">
                  <c:v>FinQA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71.599999999999994</c:v>
                </c:pt>
                <c:pt idx="1">
                  <c:v>85.2</c:v>
                </c:pt>
                <c:pt idx="2">
                  <c:v>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3-C649-9F3C-D8B70802D1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Binding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GSM8K</c:v>
                </c:pt>
                <c:pt idx="1">
                  <c:v>SVAMP</c:v>
                </c:pt>
                <c:pt idx="2">
                  <c:v>FinQA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60.2</c:v>
                </c:pt>
                <c:pt idx="1">
                  <c:v>83.8</c:v>
                </c:pt>
                <c:pt idx="2">
                  <c:v>61.6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3-C649-9F3C-D8B70802D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4367808"/>
        <c:axId val="1533364896"/>
      </c:barChart>
      <c:catAx>
        <c:axId val="187436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3364896"/>
        <c:crosses val="autoZero"/>
        <c:auto val="1"/>
        <c:lblAlgn val="ctr"/>
        <c:lblOffset val="100"/>
        <c:noMultiLvlLbl val="0"/>
      </c:catAx>
      <c:valAx>
        <c:axId val="153336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36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tx1"/>
                </a:solidFill>
              </a:rPr>
              <a:t>Performance of GPT-4 over different </a:t>
            </a:r>
            <a:r>
              <a:rPr lang="en-US" sz="2800" dirty="0" err="1">
                <a:solidFill>
                  <a:schemeClr val="tx1"/>
                </a:solidFill>
              </a:rPr>
              <a:t>MathQA</a:t>
            </a:r>
            <a:r>
              <a:rPr lang="en-US" sz="2800" dirty="0">
                <a:solidFill>
                  <a:schemeClr val="tx1"/>
                </a:solidFill>
              </a:rPr>
              <a:t> datasets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567081288751948E-2"/>
          <c:y val="0.20440724209427077"/>
          <c:w val="0.9331478945566587"/>
          <c:h val="0.63456918308805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MAWPS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9-FB4B-BAA6-04925ECAE9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ASDiv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9-FB4B-BAA6-04925ECAE9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GSM8K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29-FB4B-BAA6-04925ECAE9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MathQA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29-FB4B-BAA6-04925ECAE98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AQuAQA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29-FB4B-BAA6-04925ECAE98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SVAMP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0%</c:formatCode>
                <c:ptCount val="1"/>
                <c:pt idx="0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29-FB4B-BAA6-04925ECAE9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7616959"/>
        <c:axId val="1247619119"/>
      </c:barChart>
      <c:catAx>
        <c:axId val="12476169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7619119"/>
        <c:crosses val="autoZero"/>
        <c:auto val="1"/>
        <c:lblAlgn val="ctr"/>
        <c:lblOffset val="100"/>
        <c:noMultiLvlLbl val="0"/>
      </c:catAx>
      <c:valAx>
        <c:axId val="1247619119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4761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C8CA4-7D0B-1F43-AA24-6B3A918A2AA4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799A9-5D3C-7349-B32E-B241E3A4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799A9-5D3C-7349-B32E-B241E3A4DF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799A9-5D3C-7349-B32E-B241E3A4DF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2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181B-2F5B-5D4B-B5FF-EAAF34D4D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385C1-AA6D-1643-B104-06B14B102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1B154-FB93-1E47-89EA-4C19F0ED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BB9B3-362E-2E40-975F-37709F1D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F66E7-DF0F-9C41-B3A1-C8F668AF6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1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5C46-C434-8F43-9AB1-59A4272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52C30-A115-D144-A57D-B8A789921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570FC-68B2-C647-B511-0B71DE3B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32C8-CBF9-9048-A980-A8A0F209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C9094-21C8-E54A-84CF-CF24F6D5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18212-146C-7D40-B510-3BCD487B9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EE2B6-196E-E54C-90BB-6C49272D0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3811-D048-A249-B080-9C08DEEF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1B433-7743-4D43-85CC-1A936BDC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25DB4-A8BF-1946-8041-CC7F3373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4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F48B-6E72-BF4C-86DB-2A886F05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2F75-BB3D-B24C-9183-ED76A6B9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5BA63-78EF-EA4F-BC65-208C0280B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FE925-5351-4042-9F23-553D93CB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4F1B-1A96-484A-82F0-426A4A0D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5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D2A0-BFFE-E444-8E0B-FB8A114E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3C07-2874-4347-A941-97D426936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B99B3-4219-6040-B677-65C7F01B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9B09-01FE-874D-9B22-03F4232A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B0367-7327-C34D-A2EA-E85ADDE0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7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4C0B-47AF-104D-AB87-BE62EE94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15B75-7649-034E-9A3E-6B388E530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B9C2D-1C4B-4940-A7EB-B28B332E2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62212-972A-074D-AC0A-44129C4E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40FD7-F33B-2548-A6A8-8C42789D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4E335-BF1F-924B-88D7-85F0A13A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8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0DF70-441E-1748-946D-4B5D580B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17CF4-D4D2-DB47-AA08-626ED0CD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82F1A-80BE-4B47-A984-14D92D8BB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6A685-755B-D14C-B7BB-6B37BFDA8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2F8BC-93AD-E04C-8313-BE5455F6D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9CE3E-BD65-E347-99CD-7ABA6C1E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B7DCF-B59B-6D45-90C3-C24E95EB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92846-3C93-BB4A-955B-F96B235F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4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82BA-6C01-BE4E-A24E-DE7DCAEB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2DF3F-ADA8-EB47-9A25-BD152F29D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5598B-F72A-4B4D-A78C-550F8E6A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9881C-85A0-C34E-A526-AE45D79D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89BB38-74CB-034E-B049-E1E6E6BAA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1AED7-C017-B54F-93DD-C5CBA9BC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D0166-2C61-754A-A545-B44EEF27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1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47BA-AFCF-8E4C-A602-2BE3BD31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AD852-15D1-2E4F-9A5D-9439A163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96018-9DFC-ED4A-9414-3456E5D3D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1FE25-6AFC-1D45-A94A-9E609CB4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20543-2237-FB4E-821F-162E8EF1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D5346-17C3-5441-81C8-3BDB4C11E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96796-787A-3B4F-86DC-3B680AE6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F04B1-B995-E84D-8467-DE6C8BECE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06DDB-6619-C047-9EB4-482DF8052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3FBE4-99B5-284A-B672-C0C9B9C4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67F64-76B2-4342-B361-9975753D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A0A30-9C53-9540-8904-07420AC5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9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159C9-0ECE-CE41-9D40-6171D987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91BE0-14AF-384B-9EB5-8AED1E08E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96076-EBB3-7147-B69C-901B201AC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74E2-E288-4549-B549-4F7EF75B5055}" type="datetimeFigureOut">
              <a:rPr lang="en-US" smtClean="0"/>
              <a:t>7/3/23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5A5C8-79EE-CF40-9F44-ED635A498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CE352-C605-EE4E-A3BD-302726CD9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11F2-09A0-6240-9AE6-3B1CAB3F8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6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1AB8D-569D-B9E4-3492-2491007AA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Harnessing LLMs for Complex Math Reasoning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3FEC7-7A22-853C-A7E5-C5796F3BE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Speaker: </a:t>
            </a:r>
            <a:r>
              <a:rPr lang="en-US" dirty="0" err="1"/>
              <a:t>Wenhu</a:t>
            </a:r>
            <a:r>
              <a:rPr lang="en-US" dirty="0"/>
              <a:t> Chen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4047C-DF6D-CAAC-E33C-BC2B997E3A9B}"/>
              </a:ext>
            </a:extLst>
          </p:cNvPr>
          <p:cNvSpPr txBox="1"/>
          <p:nvPr/>
        </p:nvSpPr>
        <p:spPr>
          <a:xfrm>
            <a:off x="2242701" y="5366305"/>
            <a:ext cx="770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Collaborations: </a:t>
            </a:r>
            <a:r>
              <a:rPr lang="en-US" dirty="0" err="1"/>
              <a:t>Tianle</a:t>
            </a:r>
            <a:r>
              <a:rPr lang="en-US" dirty="0"/>
              <a:t> Li, </a:t>
            </a:r>
            <a:r>
              <a:rPr lang="en-US" dirty="0" err="1"/>
              <a:t>Xueguang</a:t>
            </a:r>
            <a:r>
              <a:rPr lang="en-US" dirty="0"/>
              <a:t> Ma, Xinyi Wang, Alex Zhuang, William Cohen</a:t>
            </a:r>
          </a:p>
        </p:txBody>
      </p:sp>
      <p:pic>
        <p:nvPicPr>
          <p:cNvPr id="1026" name="Picture 2" descr="University of Waterloo - Wikipedia">
            <a:extLst>
              <a:ext uri="{FF2B5EF4-FFF2-40B4-BE49-F238E27FC236}">
                <a16:creationId xmlns:a16="http://schemas.microsoft.com/office/drawing/2014/main" id="{3E6A11F7-25EA-8646-CC2F-A3AF171A9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6" y="4936108"/>
            <a:ext cx="1229725" cy="12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ector Institute | AI Directory - Global Artificial Intelligence Directory">
            <a:extLst>
              <a:ext uri="{FF2B5EF4-FFF2-40B4-BE49-F238E27FC236}">
                <a16:creationId xmlns:a16="http://schemas.microsoft.com/office/drawing/2014/main" id="{466CE381-3B07-8049-5CC8-27595A77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610" y="4936109"/>
            <a:ext cx="1373628" cy="12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62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DBA4-57A7-0266-9877-FF3DD203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NL the best reasoning means?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C7CAB-0D5D-CAEC-0E87-C45E5FB09D4A}"/>
              </a:ext>
            </a:extLst>
          </p:cNvPr>
          <p:cNvSpPr txBox="1"/>
          <p:nvPr/>
        </p:nvSpPr>
        <p:spPr>
          <a:xfrm>
            <a:off x="2722983" y="1923955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In Fibonacci sequence, it follows the rule that each number is equal to the sum of the preceding two numbers, what is the 50</a:t>
            </a:r>
            <a:r>
              <a:rPr lang="en-US" baseline="30000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th</a:t>
            </a:r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 number in Fibonacci sequence?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0D20F-C247-D552-959A-9550FCBB145D}"/>
              </a:ext>
            </a:extLst>
          </p:cNvPr>
          <p:cNvSpPr txBox="1"/>
          <p:nvPr/>
        </p:nvSpPr>
        <p:spPr>
          <a:xfrm>
            <a:off x="2722983" y="3570334"/>
            <a:ext cx="6097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The first number is 0, the second number is 1, therefore, the third number is 0+1=1. The fourth number is 1+1=2. The fifth number is 1+2=3. The sixth number is 2+3=5. The seventh number is 3+5=8. The eighth number is 5+8=13.</a:t>
            </a:r>
          </a:p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..... (Skip 1000 tokens)</a:t>
            </a:r>
          </a:p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The 50th number is 32,432,268,459.</a:t>
            </a:r>
          </a:p>
        </p:txBody>
      </p:sp>
    </p:spTree>
    <p:extLst>
      <p:ext uri="{BB962C8B-B14F-4D97-AF65-F5344CB8AC3E}">
        <p14:creationId xmlns:p14="http://schemas.microsoft.com/office/powerpoint/2010/main" val="346814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7989-A1D9-671D-2611-F7DF80FD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Programs as Thought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0964F-279F-0258-FAD5-2A2E7100141C}"/>
              </a:ext>
            </a:extLst>
          </p:cNvPr>
          <p:cNvSpPr txBox="1"/>
          <p:nvPr/>
        </p:nvSpPr>
        <p:spPr>
          <a:xfrm>
            <a:off x="2722983" y="1923955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In Fibonacci sequence, it follows the rule that each number is equal to the sum of the preceding two numbers, what is the 50</a:t>
            </a:r>
            <a:r>
              <a:rPr lang="en-US" baseline="30000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th</a:t>
            </a:r>
            <a:r>
              <a:rPr lang="en-US" dirty="0">
                <a:solidFill>
                  <a:schemeClr val="accent2"/>
                </a:solidFill>
                <a:effectLst/>
                <a:latin typeface="Abadi" panose="020F0502020204030204" pitchFamily="34" charset="0"/>
                <a:cs typeface="Abadi" panose="020F0502020204030204" pitchFamily="34" charset="0"/>
              </a:rPr>
              <a:t> number in Fibonacci sequence?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3B903-3D2E-2019-F129-39FD3E18BE3E}"/>
              </a:ext>
            </a:extLst>
          </p:cNvPr>
          <p:cNvSpPr txBox="1"/>
          <p:nvPr/>
        </p:nvSpPr>
        <p:spPr>
          <a:xfrm>
            <a:off x="2722983" y="3570334"/>
            <a:ext cx="60975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length = 50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np.zeros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(length)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[0] =0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[1] = 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for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in range(3, length):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]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[i-1] + 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[i-2]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return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[-1]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F1F0B-9666-D9AE-DB7B-37BD557B7614}"/>
              </a:ext>
            </a:extLst>
          </p:cNvPr>
          <p:cNvSpPr txBox="1"/>
          <p:nvPr/>
        </p:nvSpPr>
        <p:spPr>
          <a:xfrm>
            <a:off x="9306658" y="4003401"/>
            <a:ext cx="12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Concise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Accurate</a:t>
            </a:r>
          </a:p>
        </p:txBody>
      </p:sp>
    </p:spTree>
    <p:extLst>
      <p:ext uri="{BB962C8B-B14F-4D97-AF65-F5344CB8AC3E}">
        <p14:creationId xmlns:p14="http://schemas.microsoft.com/office/powerpoint/2010/main" val="2421992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A4C2-0984-A9B4-8857-51D7591B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of Thoughts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EA20D89-1DCE-71ED-5C65-E6384D93A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303" y="1505616"/>
            <a:ext cx="7171836" cy="473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4C46-4DF7-FCDF-ECA4-39D6C2C13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Few-Shot Results on Math Problem Dataset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0EE983-8389-2E93-E9DE-FE7E0800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42" y="1732484"/>
            <a:ext cx="7681546" cy="42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8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B8AF-5F39-CD20-4B45-A42B7940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Few-Shot (SC) Results on Math Problem Dataset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5D4CBCB-FB4D-B523-9368-FCA2E4D05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89" y="1690688"/>
            <a:ext cx="7769468" cy="4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7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D633-81E7-55D1-13DC-C4723F2D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Evaluation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5D0ADB-B5B5-2867-7037-8031CA919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0068" y="1627859"/>
            <a:ext cx="4629766" cy="4342118"/>
          </a:xfrm>
        </p:spPr>
      </p:pic>
    </p:spTree>
    <p:extLst>
      <p:ext uri="{BB962C8B-B14F-4D97-AF65-F5344CB8AC3E}">
        <p14:creationId xmlns:p14="http://schemas.microsoft.com/office/powerpoint/2010/main" val="64909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79E3-4343-B6BA-4147-ED2844DD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Zero-Shot Results on Math Problem Dataset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4F80008-2860-2520-74F5-5382DA3DD4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5" y="1690688"/>
            <a:ext cx="8217346" cy="40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01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0649-7404-88A1-B074-BBA319FEA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66670-1D76-11E7-5EFF-6A613CD94839}"/>
              </a:ext>
            </a:extLst>
          </p:cNvPr>
          <p:cNvSpPr txBox="1"/>
          <p:nvPr/>
        </p:nvSpPr>
        <p:spPr>
          <a:xfrm>
            <a:off x="838198" y="1828699"/>
            <a:ext cx="504941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length = 50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np.zeros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(length)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[0] =0</a:t>
            </a:r>
          </a:p>
          <a:p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[1] = 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for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in range(2, length):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]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[i-1] + 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fibonacci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[i-2]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return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f</a:t>
            </a:r>
            <a:r>
              <a:rPr lang="en-US" dirty="0" err="1">
                <a:solidFill>
                  <a:schemeClr val="accent1"/>
                </a:solidFill>
                <a:effectLst/>
                <a:latin typeface="Helvetica" pitchFamily="2" charset="0"/>
              </a:rPr>
              <a:t>ibonacci</a:t>
            </a:r>
            <a:r>
              <a:rPr lang="en-US" dirty="0">
                <a:solidFill>
                  <a:schemeClr val="accent1"/>
                </a:solidFill>
                <a:effectLst/>
                <a:latin typeface="Helvetica" pitchFamily="2" charset="0"/>
              </a:rPr>
              <a:t>[-1]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232D5-9096-725F-5754-0065AB4B9093}"/>
              </a:ext>
            </a:extLst>
          </p:cNvPr>
          <p:cNvSpPr txBox="1"/>
          <p:nvPr/>
        </p:nvSpPr>
        <p:spPr>
          <a:xfrm>
            <a:off x="2354456" y="1446774"/>
            <a:ext cx="2016899" cy="369332"/>
          </a:xfrm>
          <a:prstGeom prst="rect">
            <a:avLst/>
          </a:prstGeom>
          <a:solidFill>
            <a:schemeClr val="bg1"/>
          </a:solidFill>
          <a:ln cmpd="thinThick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Meaningful Binding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5CAB91-F534-E89E-6700-A07FE4951478}"/>
              </a:ext>
            </a:extLst>
          </p:cNvPr>
          <p:cNvSpPr txBox="1"/>
          <p:nvPr/>
        </p:nvSpPr>
        <p:spPr>
          <a:xfrm>
            <a:off x="838196" y="4263130"/>
            <a:ext cx="504941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x0 = 0 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x1 = 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for _ in range(2, 50):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tmp</a:t>
            </a:r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= x0 + x1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x0 = x1</a:t>
            </a: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    x1 = </a:t>
            </a:r>
            <a:r>
              <a:rPr lang="en-US" dirty="0" err="1">
                <a:solidFill>
                  <a:schemeClr val="accent1"/>
                </a:solidFill>
                <a:latin typeface="Helvetica" pitchFamily="2" charset="0"/>
              </a:rPr>
              <a:t>tmp</a:t>
            </a:r>
            <a:endParaRPr lang="en-US" dirty="0">
              <a:solidFill>
                <a:schemeClr val="accent1"/>
              </a:solidFill>
              <a:effectLst/>
              <a:latin typeface="Helvetica" pitchFamily="2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Helvetica" pitchFamily="2" charset="0"/>
              </a:rPr>
              <a:t>return x1</a:t>
            </a:r>
            <a:endParaRPr lang="en-US" dirty="0">
              <a:solidFill>
                <a:schemeClr val="accent1"/>
              </a:solidFill>
              <a:effectLst/>
              <a:latin typeface="Helvetica" pitchFamily="2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1C1EE3F-A96A-D9AE-CBAD-BCA0F02098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204211"/>
              </p:ext>
            </p:extLst>
          </p:nvPr>
        </p:nvGraphicFramePr>
        <p:xfrm>
          <a:off x="6465278" y="2184384"/>
          <a:ext cx="4888522" cy="318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FB77AD7-57A1-448F-EAC6-C5614B822120}"/>
              </a:ext>
            </a:extLst>
          </p:cNvPr>
          <p:cNvSpPr txBox="1"/>
          <p:nvPr/>
        </p:nvSpPr>
        <p:spPr>
          <a:xfrm>
            <a:off x="2756007" y="3875951"/>
            <a:ext cx="1213794" cy="369332"/>
          </a:xfrm>
          <a:prstGeom prst="rect">
            <a:avLst/>
          </a:prstGeom>
          <a:solidFill>
            <a:schemeClr val="bg1"/>
          </a:solidFill>
          <a:ln cmpd="thinThick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No Binding</a:t>
            </a:r>
          </a:p>
        </p:txBody>
      </p:sp>
    </p:spTree>
    <p:extLst>
      <p:ext uri="{BB962C8B-B14F-4D97-AF65-F5344CB8AC3E}">
        <p14:creationId xmlns:p14="http://schemas.microsoft.com/office/powerpoint/2010/main" val="150075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59FB9-B926-A26D-F539-766D5A2D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CD6F-0CF2-A1E9-6549-B222E6F31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Program-of-thoughts can disentangle the computation process from the reasoning process, where the computation is done via executor.</a:t>
            </a:r>
          </a:p>
          <a:p>
            <a:endParaRPr lang="en-US" dirty="0"/>
          </a:p>
          <a:p>
            <a:r>
              <a:rPr lang="en-US" dirty="0"/>
              <a:t>Such disentanglement can significantly boost the performance.</a:t>
            </a:r>
          </a:p>
          <a:p>
            <a:endParaRPr lang="en-US" dirty="0"/>
          </a:p>
          <a:p>
            <a:r>
              <a:rPr lang="en-US" dirty="0"/>
              <a:t>Program-of-Thoughts achieve state-of-the-art performance on all of the math problem datasets.</a:t>
            </a:r>
          </a:p>
        </p:txBody>
      </p:sp>
    </p:spTree>
    <p:extLst>
      <p:ext uri="{BB962C8B-B14F-4D97-AF65-F5344CB8AC3E}">
        <p14:creationId xmlns:p14="http://schemas.microsoft.com/office/powerpoint/2010/main" val="174265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7405-1033-F546-B4B4-CFB39D916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41400"/>
            <a:ext cx="10668000" cy="2387600"/>
          </a:xfrm>
        </p:spPr>
        <p:txBody>
          <a:bodyPr>
            <a:noAutofit/>
          </a:bodyPr>
          <a:lstStyle/>
          <a:p>
            <a:r>
              <a:rPr lang="en-US" sz="4800" dirty="0" err="1"/>
              <a:t>TheoremQA</a:t>
            </a:r>
            <a:r>
              <a:rPr lang="en-US" sz="4800" dirty="0"/>
              <a:t>: A Theorem-driven Question Answering dataset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3A88-B05F-E146-9881-2BEB916F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071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HK" dirty="0" err="1"/>
              <a:t>Wenhu</a:t>
            </a:r>
            <a:r>
              <a:rPr lang="en-HK" dirty="0"/>
              <a:t> Chen, Ming Yin, Max Ku, Elaine Wan, </a:t>
            </a:r>
            <a:r>
              <a:rPr lang="en-HK" dirty="0" err="1"/>
              <a:t>Xueguang</a:t>
            </a:r>
            <a:r>
              <a:rPr lang="en-HK" dirty="0"/>
              <a:t> Ma, </a:t>
            </a:r>
            <a:r>
              <a:rPr lang="en-HK" dirty="0" err="1"/>
              <a:t>Jianyu</a:t>
            </a:r>
            <a:r>
              <a:rPr lang="en-HK" dirty="0"/>
              <a:t> Xu, Tony Xia, Xinyi Wang, Pan Lu</a:t>
            </a:r>
          </a:p>
          <a:p>
            <a:endParaRPr lang="en-HK" dirty="0"/>
          </a:p>
          <a:p>
            <a:r>
              <a:rPr lang="en-HK" dirty="0"/>
              <a:t>https://</a:t>
            </a:r>
            <a:r>
              <a:rPr lang="en-HK" dirty="0" err="1"/>
              <a:t>arxiv.org</a:t>
            </a:r>
            <a:r>
              <a:rPr lang="en-HK" dirty="0"/>
              <a:t>/abs/2305.12524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5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FCA0-35BA-9103-7E34-B7F4D24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pic>
        <p:nvPicPr>
          <p:cNvPr id="3074" name="Picture 2" descr="Inside language models (from GPT-3 to PaLM) – Dr Alan D. Thompson – Life  Architect">
            <a:extLst>
              <a:ext uri="{FF2B5EF4-FFF2-40B4-BE49-F238E27FC236}">
                <a16:creationId xmlns:a16="http://schemas.microsoft.com/office/drawing/2014/main" id="{662CBA43-3EC1-B5E8-78AF-D6AF2906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63" y="1811699"/>
            <a:ext cx="8146473" cy="45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1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2235-C580-F7AF-7C77-CF910628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Math Dataset</a:t>
            </a:r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21A97CE-80C3-995D-ADB5-D66E44080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506" y="1477526"/>
            <a:ext cx="8280987" cy="4646885"/>
          </a:xfrm>
        </p:spPr>
      </p:pic>
    </p:spTree>
    <p:extLst>
      <p:ext uri="{BB962C8B-B14F-4D97-AF65-F5344CB8AC3E}">
        <p14:creationId xmlns:p14="http://schemas.microsoft.com/office/powerpoint/2010/main" val="2019190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B0BB-BB56-E132-8A51-DB54F3A5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5CAC-485B-44EE-F6C2-BFA05856E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E1: model does not even know the theorem</a:t>
            </a:r>
          </a:p>
          <a:p>
            <a:r>
              <a:rPr lang="en-US" dirty="0"/>
              <a:t>E2: model know the theorem, but use the wrong formula/algorithm</a:t>
            </a:r>
          </a:p>
          <a:p>
            <a:r>
              <a:rPr lang="en-US" dirty="0"/>
              <a:t>E3: model only makes minor calculation mistake</a:t>
            </a:r>
          </a:p>
        </p:txBody>
      </p:sp>
      <p:pic>
        <p:nvPicPr>
          <p:cNvPr id="5" name="Picture 4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041CF5D3-5CEE-7DCB-5502-F1BF562D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5" y="3311151"/>
            <a:ext cx="4968983" cy="300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8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5773-83BB-DCAF-78B9-F47A7BDB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GPT-4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BA2793-1066-D3DA-3400-D431B12BF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0316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10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C3D9-9A91-CA7F-3E32-BA094E76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1F31D-33D6-1CA9-FE86-2E77B7B67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GPT-4 with Program-of-Thoughts can further improve the performance of most datasets to 90%+ under zero-shot setting.</a:t>
            </a:r>
          </a:p>
          <a:p>
            <a:endParaRPr lang="en-US" dirty="0"/>
          </a:p>
          <a:p>
            <a:r>
              <a:rPr lang="en-US" dirty="0"/>
              <a:t>Does it mean we already solve math reasoning?</a:t>
            </a:r>
          </a:p>
          <a:p>
            <a:pPr lvl="1"/>
            <a:r>
              <a:rPr lang="en-US" dirty="0"/>
              <a:t>No, the caveat is that these datasets are grade-school math problems, which only requires simple arithmetic operations.</a:t>
            </a:r>
          </a:p>
          <a:p>
            <a:pPr lvl="1"/>
            <a:r>
              <a:rPr lang="en-US" dirty="0"/>
              <a:t>More complex computation like integration, or matrix multiplication is still not covered in these datasets.</a:t>
            </a:r>
          </a:p>
          <a:p>
            <a:pPr lvl="1"/>
            <a:r>
              <a:rPr lang="en-US" dirty="0"/>
              <a:t>We are working on collecting a more university-level science QA dataset to test LLMs’ capabilities to use theorems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419463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CB8D-8338-0AFA-2477-ACC7E2AB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challenging Math Questions</a:t>
            </a:r>
          </a:p>
        </p:txBody>
      </p:sp>
      <p:pic>
        <p:nvPicPr>
          <p:cNvPr id="5" name="Picture 4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AA46EE97-AFB4-B884-9811-DE73931C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39" y="2164141"/>
            <a:ext cx="3362284" cy="3338550"/>
          </a:xfrm>
          <a:prstGeom prst="rect">
            <a:avLst/>
          </a:prstGeom>
        </p:spPr>
      </p:pic>
      <p:pic>
        <p:nvPicPr>
          <p:cNvPr id="7" name="Picture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36563A2B-160F-BCA6-81AB-1E9E7A371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973" y="2164141"/>
            <a:ext cx="3785344" cy="30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8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3BA44-7DBD-C3B6-DC47-C1A9BFA0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Annotation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A361-0FF3-8127-7D0C-24B9FA0AA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Collecting Theorems</a:t>
            </a:r>
          </a:p>
          <a:p>
            <a:pPr lvl="1"/>
            <a:r>
              <a:rPr lang="en-US" dirty="0"/>
              <a:t>Prompting LLMs to enumerate theorems</a:t>
            </a:r>
          </a:p>
          <a:p>
            <a:pPr lvl="1"/>
            <a:r>
              <a:rPr lang="en-US" dirty="0"/>
              <a:t>Expert Complementing theorems</a:t>
            </a:r>
          </a:p>
          <a:p>
            <a:pPr lvl="1"/>
            <a:endParaRPr lang="en-US" dirty="0"/>
          </a:p>
          <a:p>
            <a:r>
              <a:rPr lang="en-US" dirty="0"/>
              <a:t>Theorem-driven Question Seeking</a:t>
            </a:r>
          </a:p>
          <a:p>
            <a:pPr lvl="1"/>
            <a:r>
              <a:rPr lang="en-US" dirty="0"/>
              <a:t>We feed the theorem as keyword to search the web to find related questions.</a:t>
            </a:r>
          </a:p>
          <a:p>
            <a:pPr lvl="1"/>
            <a:r>
              <a:rPr lang="en-US" dirty="0"/>
              <a:t>We search for related sections in textbooks to find questions</a:t>
            </a:r>
          </a:p>
          <a:p>
            <a:endParaRPr lang="en-US" dirty="0"/>
          </a:p>
          <a:p>
            <a:r>
              <a:rPr lang="en-US" dirty="0"/>
              <a:t>Answer Type</a:t>
            </a:r>
          </a:p>
          <a:p>
            <a:pPr lvl="1"/>
            <a:r>
              <a:rPr lang="en-US" dirty="0"/>
              <a:t>We consider the following answer types: number, list, bool, option</a:t>
            </a:r>
          </a:p>
          <a:p>
            <a:pPr lvl="1"/>
            <a:r>
              <a:rPr lang="en-US" dirty="0"/>
              <a:t>We will rewrite the question if it doesn’t fit into these types.</a:t>
            </a:r>
          </a:p>
          <a:p>
            <a:pPr lvl="1"/>
            <a:r>
              <a:rPr lang="en-US" dirty="0"/>
              <a:t>If the original question asks about “matrix”, we change to “trace of matrix”	</a:t>
            </a:r>
          </a:p>
        </p:txBody>
      </p:sp>
    </p:spTree>
    <p:extLst>
      <p:ext uri="{BB962C8B-B14F-4D97-AF65-F5344CB8AC3E}">
        <p14:creationId xmlns:p14="http://schemas.microsoft.com/office/powerpoint/2010/main" val="1899215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E10D-8F8F-140D-1A42-84B14331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46F92-33F9-9FF6-1759-B199AC090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cover 800 questions</a:t>
            </a:r>
          </a:p>
          <a:p>
            <a:pPr lvl="1"/>
            <a:r>
              <a:rPr lang="en-US" dirty="0"/>
              <a:t>442 Math, 146 CS&amp;EE, 131 Physics, 81 Finance</a:t>
            </a:r>
          </a:p>
          <a:p>
            <a:pPr lvl="1"/>
            <a:r>
              <a:rPr lang="en-US" dirty="0"/>
              <a:t>199 Math, 48 CS&amp;EE, 52 Physics, 55 Finance theorem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Answer Distribution:</a:t>
            </a:r>
          </a:p>
        </p:txBody>
      </p:sp>
      <p:pic>
        <p:nvPicPr>
          <p:cNvPr id="5" name="Picture 4" descr="A picture containing text, diagram, circle, line&#10;&#10;Description automatically generated">
            <a:extLst>
              <a:ext uri="{FF2B5EF4-FFF2-40B4-BE49-F238E27FC236}">
                <a16:creationId xmlns:a16="http://schemas.microsoft.com/office/drawing/2014/main" id="{54B9A0DB-516B-0B9B-3D1B-9ACFD5B4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904" y="3698598"/>
            <a:ext cx="3258765" cy="25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47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EC5D-B03B-CE9A-6316-4B93BE27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Overview</a:t>
            </a:r>
          </a:p>
        </p:txBody>
      </p:sp>
      <p:pic>
        <p:nvPicPr>
          <p:cNvPr id="5" name="Content Placeholder 4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218CBECB-9688-29F5-31FF-71167A7E3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752" y="1825625"/>
            <a:ext cx="7628496" cy="4351338"/>
          </a:xfrm>
        </p:spPr>
      </p:pic>
    </p:spTree>
    <p:extLst>
      <p:ext uri="{BB962C8B-B14F-4D97-AF65-F5344CB8AC3E}">
        <p14:creationId xmlns:p14="http://schemas.microsoft.com/office/powerpoint/2010/main" val="3970304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D9D4-114C-2124-C1F2-0C760089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3BEEF-B821-BE0E-0EAF-FE0679BB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  <a:p>
            <a:pPr lvl="1"/>
            <a:r>
              <a:rPr lang="en-US" dirty="0"/>
              <a:t>GPT-*, Claude, Alpaca/Vicuna/</a:t>
            </a:r>
            <a:r>
              <a:rPr lang="en-US" dirty="0" err="1"/>
              <a:t>OpenAssistant</a:t>
            </a:r>
            <a:r>
              <a:rPr lang="en-US" dirty="0"/>
              <a:t>/MOSS/</a:t>
            </a:r>
            <a:r>
              <a:rPr lang="en-US" dirty="0" err="1"/>
              <a:t>StarChat</a:t>
            </a:r>
            <a:r>
              <a:rPr lang="en-US" dirty="0"/>
              <a:t>/T5Coder+</a:t>
            </a:r>
          </a:p>
          <a:p>
            <a:pPr lvl="1"/>
            <a:endParaRPr lang="en-US" dirty="0"/>
          </a:p>
          <a:p>
            <a:r>
              <a:rPr lang="en-US" dirty="0"/>
              <a:t>Prompt</a:t>
            </a:r>
          </a:p>
          <a:p>
            <a:pPr lvl="1"/>
            <a:r>
              <a:rPr lang="en-US" dirty="0"/>
              <a:t>Chain of Thoughts Prompting</a:t>
            </a:r>
          </a:p>
          <a:p>
            <a:pPr lvl="2"/>
            <a:r>
              <a:rPr lang="en-US" dirty="0"/>
              <a:t>Few-shot for base models</a:t>
            </a:r>
          </a:p>
          <a:p>
            <a:pPr lvl="2"/>
            <a:r>
              <a:rPr lang="en-US" dirty="0"/>
              <a:t>Zero-shot for instruction-tuned models</a:t>
            </a:r>
          </a:p>
          <a:p>
            <a:pPr lvl="1"/>
            <a:r>
              <a:rPr lang="en-US" dirty="0"/>
              <a:t>Program of Thoughts: </a:t>
            </a:r>
          </a:p>
          <a:p>
            <a:pPr lvl="2"/>
            <a:r>
              <a:rPr lang="en-US" dirty="0"/>
              <a:t>Few-shot for base models</a:t>
            </a:r>
          </a:p>
          <a:p>
            <a:pPr lvl="2"/>
            <a:r>
              <a:rPr lang="en-US" dirty="0"/>
              <a:t>Zero-shot for instruction-tuned models</a:t>
            </a:r>
          </a:p>
        </p:txBody>
      </p:sp>
    </p:spTree>
    <p:extLst>
      <p:ext uri="{BB962C8B-B14F-4D97-AF65-F5344CB8AC3E}">
        <p14:creationId xmlns:p14="http://schemas.microsoft.com/office/powerpoint/2010/main" val="3426684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9708-904C-B44A-9873-31828C8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pic>
        <p:nvPicPr>
          <p:cNvPr id="5" name="Content Placeholder 4" descr="A picture containing text, number, screenshot, font&#10;&#10;Description automatically generated">
            <a:extLst>
              <a:ext uri="{FF2B5EF4-FFF2-40B4-BE49-F238E27FC236}">
                <a16:creationId xmlns:a16="http://schemas.microsoft.com/office/drawing/2014/main" id="{ABE7C43D-0798-19CA-2CBD-BF071DB7A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696" y="1825625"/>
            <a:ext cx="7346608" cy="4351338"/>
          </a:xfrm>
        </p:spPr>
      </p:pic>
    </p:spTree>
    <p:extLst>
      <p:ext uri="{BB962C8B-B14F-4D97-AF65-F5344CB8AC3E}">
        <p14:creationId xmlns:p14="http://schemas.microsoft.com/office/powerpoint/2010/main" val="426719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6DDEA-A747-A6B9-4615-08054EA9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0510-4742-015A-B4E4-C7210D5D6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Language Models has become the de-facto for many tasks.</a:t>
            </a:r>
          </a:p>
          <a:p>
            <a:pPr lvl="1"/>
            <a:r>
              <a:rPr lang="en-US" dirty="0"/>
              <a:t>Single model for all tasks.</a:t>
            </a:r>
          </a:p>
          <a:p>
            <a:pPr lvl="1"/>
            <a:r>
              <a:rPr lang="en-US" dirty="0"/>
              <a:t>Models use transfer learning to generalize.</a:t>
            </a:r>
          </a:p>
          <a:p>
            <a:pPr lvl="1"/>
            <a:r>
              <a:rPr lang="en-US" dirty="0"/>
              <a:t>Only a few examples are needed.</a:t>
            </a:r>
          </a:p>
          <a:p>
            <a:pPr lvl="1"/>
            <a:r>
              <a:rPr lang="en-US" dirty="0"/>
              <a:t>Models textual fluency and coherence perfectly.</a:t>
            </a:r>
          </a:p>
          <a:p>
            <a:pPr lvl="1"/>
            <a:endParaRPr lang="en-US" dirty="0"/>
          </a:p>
          <a:p>
            <a:r>
              <a:rPr lang="en-US" dirty="0"/>
              <a:t>Large Language Models</a:t>
            </a:r>
          </a:p>
          <a:p>
            <a:pPr lvl="1"/>
            <a:r>
              <a:rPr lang="en-US" dirty="0"/>
              <a:t>Not perfect at complex reasoning tasks like math problems.</a:t>
            </a:r>
          </a:p>
          <a:p>
            <a:pPr lvl="1"/>
            <a:r>
              <a:rPr lang="en-US" dirty="0"/>
              <a:t>Not perfect at symbolic reasoning like knowledge graph.</a:t>
            </a:r>
          </a:p>
        </p:txBody>
      </p:sp>
    </p:spTree>
    <p:extLst>
      <p:ext uri="{BB962C8B-B14F-4D97-AF65-F5344CB8AC3E}">
        <p14:creationId xmlns:p14="http://schemas.microsoft.com/office/powerpoint/2010/main" val="370803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9A52-DD7B-890F-9405-6A972CDB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Executability of Programs (</a:t>
            </a:r>
            <a:r>
              <a:rPr lang="en-US" dirty="0" err="1"/>
              <a:t>PoT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E9E3A-3CD9-C3EF-A1C2-F5E4156B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evaluate how much of the generated programs from different models are actually executable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Results: </a:t>
            </a:r>
          </a:p>
        </p:txBody>
      </p:sp>
      <p:pic>
        <p:nvPicPr>
          <p:cNvPr id="4" name="Content Placeholder 4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9442535F-FD48-8CF8-472D-DCB89D6D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924" y="3534214"/>
            <a:ext cx="5524501" cy="23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20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AF7F-F369-6B74-6B59-700B7A1D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94C7-84A1-903A-904A-DC96A487D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Augmenting the prompt with theorem</a:t>
            </a:r>
          </a:p>
          <a:p>
            <a:pPr lvl="1"/>
            <a:r>
              <a:rPr lang="en-US" dirty="0"/>
              <a:t>Generate theorem definition with GPT-4</a:t>
            </a:r>
          </a:p>
          <a:p>
            <a:pPr lvl="1"/>
            <a:r>
              <a:rPr lang="en-US" dirty="0"/>
              <a:t>Provide the theorem into the prompt</a:t>
            </a:r>
          </a:p>
          <a:p>
            <a:pPr lvl="1"/>
            <a:r>
              <a:rPr lang="en-US" dirty="0"/>
              <a:t>Help the model ground on the the theorem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Results:</a:t>
            </a:r>
          </a:p>
        </p:txBody>
      </p:sp>
      <p:pic>
        <p:nvPicPr>
          <p:cNvPr id="7" name="Picture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9BBBF16-AE5B-890F-B9CC-4BFD4E8E4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268" y="3748178"/>
            <a:ext cx="3121102" cy="23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35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1F52-4EB0-671A-8CF8-7131AABE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367C1EA7-D1E3-81C6-C969-1E46750C0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398" y="1825625"/>
            <a:ext cx="6979204" cy="4351338"/>
          </a:xfrm>
        </p:spPr>
      </p:pic>
    </p:spTree>
    <p:extLst>
      <p:ext uri="{BB962C8B-B14F-4D97-AF65-F5344CB8AC3E}">
        <p14:creationId xmlns:p14="http://schemas.microsoft.com/office/powerpoint/2010/main" val="744132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B59E-7940-8557-0993-6E00BB30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AD6F4-4670-674B-8DAE-3E0DF5418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questions require reading additional images as condition</a:t>
            </a:r>
          </a:p>
          <a:p>
            <a:endParaRPr lang="en-US" dirty="0"/>
          </a:p>
          <a:p>
            <a:r>
              <a:rPr lang="en-US" dirty="0"/>
              <a:t>We adopt the two strategies</a:t>
            </a:r>
          </a:p>
          <a:p>
            <a:pPr lvl="1"/>
            <a:r>
              <a:rPr lang="en-US" dirty="0"/>
              <a:t>We only provide the image caption as the input</a:t>
            </a:r>
          </a:p>
          <a:p>
            <a:pPr lvl="1"/>
            <a:r>
              <a:rPr lang="en-US" dirty="0"/>
              <a:t>We adopt visual-tuned LLM</a:t>
            </a:r>
          </a:p>
        </p:txBody>
      </p:sp>
      <p:pic>
        <p:nvPicPr>
          <p:cNvPr id="5" name="Picture 4" descr="A diagram of a block diagram&#10;&#10;Description automatically generated with low confidence">
            <a:extLst>
              <a:ext uri="{FF2B5EF4-FFF2-40B4-BE49-F238E27FC236}">
                <a16:creationId xmlns:a16="http://schemas.microsoft.com/office/drawing/2014/main" id="{D367BEAD-9E88-FC4F-1C4B-BE40C463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40" y="2578162"/>
            <a:ext cx="3482263" cy="1947590"/>
          </a:xfrm>
          <a:prstGeom prst="rect">
            <a:avLst/>
          </a:prstGeom>
        </p:spPr>
      </p:pic>
      <p:pic>
        <p:nvPicPr>
          <p:cNvPr id="7" name="Picture 6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33F8408A-3E7C-FF90-8666-E6A4FE7E2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97" y="4345763"/>
            <a:ext cx="4763803" cy="17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88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27D2-626B-7572-697F-D2354F87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650C-93C2-DD28-4A76-93AE99B7B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GPT-4 is very strong problem solver</a:t>
            </a:r>
          </a:p>
          <a:p>
            <a:pPr lvl="1"/>
            <a:r>
              <a:rPr lang="en-US" dirty="0"/>
              <a:t>50% of its errors are actually minor, which can be easily fixed</a:t>
            </a:r>
          </a:p>
          <a:p>
            <a:endParaRPr lang="en-US" dirty="0"/>
          </a:p>
          <a:p>
            <a:r>
              <a:rPr lang="en-US" dirty="0"/>
              <a:t>Program-of-Thoughts can significantly boost the performance by utilizing Python library as tools</a:t>
            </a:r>
          </a:p>
          <a:p>
            <a:pPr lvl="1"/>
            <a:endParaRPr lang="en-US" dirty="0"/>
          </a:p>
          <a:p>
            <a:r>
              <a:rPr lang="en-US" dirty="0"/>
              <a:t>There is a huge moat between GPT-3.5/4 and other models</a:t>
            </a:r>
          </a:p>
          <a:p>
            <a:endParaRPr lang="en-US" dirty="0"/>
          </a:p>
          <a:p>
            <a:r>
              <a:rPr lang="en-US" dirty="0"/>
              <a:t>The multimodal problems are really hard, model can only achieve 10% accuracy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03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99,719 Thank You Images, Stock Photos &amp; Vectors | Shutterstock">
            <a:extLst>
              <a:ext uri="{FF2B5EF4-FFF2-40B4-BE49-F238E27FC236}">
                <a16:creationId xmlns:a16="http://schemas.microsoft.com/office/drawing/2014/main" id="{A85BE277-F73C-FA65-5125-FB6ED0E88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8"/>
          <a:stretch/>
        </p:blipFill>
        <p:spPr bwMode="auto">
          <a:xfrm>
            <a:off x="2425700" y="1651000"/>
            <a:ext cx="7340600" cy="325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5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7A06-739E-B584-FF3C-E62A5939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Large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2171-F7B3-D26D-43B2-1A2E21A5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utilize LLMs to solve numerical reasoning tasks.</a:t>
            </a:r>
          </a:p>
          <a:p>
            <a:pPr lvl="1"/>
            <a:r>
              <a:rPr lang="en-US" dirty="0"/>
              <a:t>Math problem</a:t>
            </a:r>
          </a:p>
          <a:p>
            <a:pPr lvl="1"/>
            <a:r>
              <a:rPr lang="en-US" dirty="0"/>
              <a:t>Finance Problem</a:t>
            </a:r>
          </a:p>
          <a:p>
            <a:pPr lvl="1"/>
            <a:r>
              <a:rPr lang="en-US" dirty="0"/>
              <a:t>Data Science Problem</a:t>
            </a:r>
          </a:p>
          <a:p>
            <a:pPr lvl="1"/>
            <a:endParaRPr lang="en-US" dirty="0"/>
          </a:p>
          <a:p>
            <a:r>
              <a:rPr lang="en-US" dirty="0"/>
              <a:t>How to utilize LLMs to query large-scale knowledge base.</a:t>
            </a:r>
          </a:p>
          <a:p>
            <a:pPr lvl="1"/>
            <a:r>
              <a:rPr lang="en-US" dirty="0"/>
              <a:t>Extract information from KBs.</a:t>
            </a:r>
          </a:p>
          <a:p>
            <a:pPr lvl="1"/>
            <a:r>
              <a:rPr lang="en-US" dirty="0"/>
              <a:t>Answer questions regarding KBs.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7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7405-1033-F546-B4B4-CFB39D916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041400"/>
            <a:ext cx="10668000" cy="2387600"/>
          </a:xfrm>
        </p:spPr>
        <p:txBody>
          <a:bodyPr>
            <a:noAutofit/>
          </a:bodyPr>
          <a:lstStyle/>
          <a:p>
            <a:r>
              <a:rPr lang="en-HK" sz="4800" dirty="0"/>
              <a:t>Program of Thoughts Prompting: Disentangling Computation from Reasoning for Numerical Reasoning Tasks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3A88-B05F-E146-9881-2BEB916F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0713"/>
            <a:ext cx="9144000" cy="1655762"/>
          </a:xfrm>
        </p:spPr>
        <p:txBody>
          <a:bodyPr/>
          <a:lstStyle/>
          <a:p>
            <a:r>
              <a:rPr lang="en-HK" dirty="0" err="1"/>
              <a:t>Wenhu</a:t>
            </a:r>
            <a:r>
              <a:rPr lang="en-HK" dirty="0"/>
              <a:t> Chen, </a:t>
            </a:r>
            <a:r>
              <a:rPr lang="en-HK" dirty="0" err="1"/>
              <a:t>Xueguang</a:t>
            </a:r>
            <a:r>
              <a:rPr lang="en-HK" dirty="0"/>
              <a:t> Ma, Xinyi Wang, William Cohen</a:t>
            </a:r>
          </a:p>
          <a:p>
            <a:endParaRPr lang="en-HK" dirty="0"/>
          </a:p>
          <a:p>
            <a:r>
              <a:rPr lang="en-HK" dirty="0"/>
              <a:t>https://</a:t>
            </a:r>
            <a:r>
              <a:rPr lang="en-HK" dirty="0" err="1"/>
              <a:t>arxiv.org</a:t>
            </a:r>
            <a:r>
              <a:rPr lang="en-HK" dirty="0"/>
              <a:t>/abs/2211.12588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4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1EB5-7E4E-8A09-54FA-00AC1023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Prompting in LLM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8265673-AA50-9780-F151-8581326BE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9211811" cy="409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4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1265-9A63-5834-2ADB-66685C96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Thoughts in LLM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82750FB-EC49-36F8-601D-7D3AD34F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56" y="1588453"/>
            <a:ext cx="8189609" cy="397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2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D9FB-9FED-4597-468C-7BC2BE1D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Thoughts in LLM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B2847BF-AB21-6679-C482-A1F554E3E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316093" cy="4351338"/>
          </a:xfrm>
        </p:spPr>
      </p:pic>
    </p:spTree>
    <p:extLst>
      <p:ext uri="{BB962C8B-B14F-4D97-AF65-F5344CB8AC3E}">
        <p14:creationId xmlns:p14="http://schemas.microsoft.com/office/powerpoint/2010/main" val="10277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F4B5-5514-F707-762E-C3755448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of Thoughts in LLM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996F1-3600-43C1-4E26-7CB28C8A0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Relying on natural language to solve tasks.</a:t>
            </a:r>
          </a:p>
          <a:p>
            <a:pPr lvl="1"/>
            <a:r>
              <a:rPr lang="en-US" dirty="0"/>
              <a:t>Computation and Reasoning are both expressed in NL.</a:t>
            </a:r>
          </a:p>
          <a:p>
            <a:pPr lvl="1"/>
            <a:r>
              <a:rPr lang="en-US" dirty="0"/>
              <a:t>Some symbolic operations are too complex to be expressed with NL.</a:t>
            </a:r>
          </a:p>
          <a:p>
            <a:pPr lvl="1"/>
            <a:r>
              <a:rPr lang="en-US" dirty="0"/>
              <a:t>Some tasks require calling APIs to accomplish.</a:t>
            </a:r>
          </a:p>
          <a:p>
            <a:endParaRPr lang="en-US" dirty="0"/>
          </a:p>
          <a:p>
            <a:r>
              <a:rPr lang="en-US" dirty="0"/>
              <a:t>Let’s take a look at some cases.</a:t>
            </a:r>
          </a:p>
        </p:txBody>
      </p:sp>
    </p:spTree>
    <p:extLst>
      <p:ext uri="{BB962C8B-B14F-4D97-AF65-F5344CB8AC3E}">
        <p14:creationId xmlns:p14="http://schemas.microsoft.com/office/powerpoint/2010/main" val="2345191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1071</Words>
  <Application>Microsoft Macintosh PowerPoint</Application>
  <PresentationFormat>Widescreen</PresentationFormat>
  <Paragraphs>168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Abadi</vt:lpstr>
      <vt:lpstr>Arial</vt:lpstr>
      <vt:lpstr>Calibri</vt:lpstr>
      <vt:lpstr>Calibri Light</vt:lpstr>
      <vt:lpstr>Helvetica</vt:lpstr>
      <vt:lpstr>Office Theme</vt:lpstr>
      <vt:lpstr>Harnessing LLMs for Complex Math Reasoning</vt:lpstr>
      <vt:lpstr>Large Language Models</vt:lpstr>
      <vt:lpstr>Large Language Models</vt:lpstr>
      <vt:lpstr>Reasoning Large Language Models</vt:lpstr>
      <vt:lpstr>Program of Thoughts Prompting: Disentangling Computation from Reasoning for Numerical Reasoning Tasks</vt:lpstr>
      <vt:lpstr>Direct Prompting in LLM</vt:lpstr>
      <vt:lpstr>Chain of Thoughts in LLM</vt:lpstr>
      <vt:lpstr>Chain of Thoughts in LLM</vt:lpstr>
      <vt:lpstr>Chain of Thoughts in LLM</vt:lpstr>
      <vt:lpstr>Is NL the best reasoning means?</vt:lpstr>
      <vt:lpstr>What about Programs as Thought</vt:lpstr>
      <vt:lpstr>Program of Thoughts</vt:lpstr>
      <vt:lpstr>Few-Shot Results on Math Problem Dataset</vt:lpstr>
      <vt:lpstr>Few-Shot (SC) Results on Math Problem Dataset</vt:lpstr>
      <vt:lpstr>Zero-Shot Evaluation</vt:lpstr>
      <vt:lpstr>Zero-Shot Results on Math Problem Dataset</vt:lpstr>
      <vt:lpstr>Ablation Studies</vt:lpstr>
      <vt:lpstr>Takeaways</vt:lpstr>
      <vt:lpstr>TheoremQA: A Theorem-driven Question Answering dataset</vt:lpstr>
      <vt:lpstr>Existing Math Dataset</vt:lpstr>
      <vt:lpstr>Error Analysis</vt:lpstr>
      <vt:lpstr>Performance of GPT-4</vt:lpstr>
      <vt:lpstr>What’s Next?</vt:lpstr>
      <vt:lpstr>More challenging Math Questions</vt:lpstr>
      <vt:lpstr>Question Annotation</vt:lpstr>
      <vt:lpstr>Dataset Overview</vt:lpstr>
      <vt:lpstr>Theorem Overview</vt:lpstr>
      <vt:lpstr>Method</vt:lpstr>
      <vt:lpstr>Experimental Results</vt:lpstr>
      <vt:lpstr>Executability of Programs (PoT)</vt:lpstr>
      <vt:lpstr>Theorem Augmentation</vt:lpstr>
      <vt:lpstr>Case Studies</vt:lpstr>
      <vt:lpstr>Multimodal Questions</vt:lpstr>
      <vt:lpstr>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Few-shot In-context Learning for Knowledge Base Question Answering</dc:title>
  <dc:creator>Tianle LI</dc:creator>
  <cp:lastModifiedBy>Wenhu Chen</cp:lastModifiedBy>
  <cp:revision>379</cp:revision>
  <dcterms:created xsi:type="dcterms:W3CDTF">2023-02-27T22:37:19Z</dcterms:created>
  <dcterms:modified xsi:type="dcterms:W3CDTF">2023-07-03T13:01:50Z</dcterms:modified>
</cp:coreProperties>
</file>