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23" r:id="rId1"/>
  </p:sldMasterIdLst>
  <p:notesMasterIdLst>
    <p:notesMasterId r:id="rId44"/>
  </p:notesMasterIdLst>
  <p:sldIdLst>
    <p:sldId id="256" r:id="rId2"/>
    <p:sldId id="278" r:id="rId3"/>
    <p:sldId id="280" r:id="rId4"/>
    <p:sldId id="282" r:id="rId5"/>
    <p:sldId id="283" r:id="rId6"/>
    <p:sldId id="285" r:id="rId7"/>
    <p:sldId id="281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3" r:id="rId25"/>
    <p:sldId id="302" r:id="rId26"/>
    <p:sldId id="279" r:id="rId27"/>
    <p:sldId id="257" r:id="rId28"/>
    <p:sldId id="258" r:id="rId29"/>
    <p:sldId id="259" r:id="rId30"/>
    <p:sldId id="306" r:id="rId31"/>
    <p:sldId id="276" r:id="rId32"/>
    <p:sldId id="261" r:id="rId33"/>
    <p:sldId id="262" r:id="rId34"/>
    <p:sldId id="263" r:id="rId35"/>
    <p:sldId id="264" r:id="rId36"/>
    <p:sldId id="265" r:id="rId37"/>
    <p:sldId id="305" r:id="rId38"/>
    <p:sldId id="304" r:id="rId39"/>
    <p:sldId id="307" r:id="rId40"/>
    <p:sldId id="308" r:id="rId41"/>
    <p:sldId id="309" r:id="rId42"/>
    <p:sldId id="31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6"/>
    <p:restoredTop sz="90704"/>
  </p:normalViewPr>
  <p:slideViewPr>
    <p:cSldViewPr snapToGrid="0">
      <p:cViewPr>
        <p:scale>
          <a:sx n="108" d="100"/>
          <a:sy n="108" d="100"/>
        </p:scale>
        <p:origin x="58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A2EFF-6D00-C446-B885-3D350B786090}" type="datetimeFigureOut">
              <a:rPr lang="en-CN" smtClean="0"/>
              <a:t>11/6/24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B7648-8186-554D-9169-393D66FB157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5627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B7648-8186-554D-9169-393D66FB157C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90697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CN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Initial Filtering: Comprehensive review of original MMLU dataset to retain only high-quality, challenging questions.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CN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CN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 Collection: Selected complex problems from STEM websites, TheoremQA, and SciBench, focusing on analytical reasoning capabilities.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CN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CN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Option Augmentation: Used GPT-4 to expand answer choices from 4 to 10 options, creating plausible distractors that require careful reasoning.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CN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CN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 Review: A panel of experts verified question quality, ensuring each item is challenging, comprehensive, and accurate for benchmarking.</a:t>
            </a:r>
            <a:endParaRPr kumimoji="0" lang="en-US" altLang="en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B7648-8186-554D-9169-393D66FB157C}" type="slidenum">
              <a:rPr lang="en-CN" smtClean="0"/>
              <a:t>29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41008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B7648-8186-554D-9169-393D66FB157C}" type="slidenum">
              <a:rPr lang="en-CN" smtClean="0"/>
              <a:t>32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55743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MMLU vs MMLU-Pro Model Performance Analysis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Score Clustering in MMLU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Recent models (Gemini-1.5-Flash, Llama-3-70B, etc.) cluster within 78-82%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Only 4% range difference makes model comparison difficult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Better Differentiation in MMLU-Pro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Expands performance range to ~10%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Leading models (GPT-4o, Claude-3-Opus, GPT-4-Turbo) show 9% difference vs 2% in MMLU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Room for Improvement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MMLU: 11.3% improvement margin left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MMLU-Pro: 27.4% improvement margin left (with GPT-4o at 72.6%)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B7648-8186-554D-9169-393D66FB157C}" type="slidenum">
              <a:rPr lang="en-CN" smtClean="0"/>
              <a:t>34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85315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2C3E50"/>
                </a:solidFill>
                <a:effectLst/>
                <a:latin typeface="Arial" panose="020B0604020202020204" pitchFamily="34" charset="0"/>
              </a:rPr>
              <a:t>CoT vs Direct Answering: Performance Analysis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Overall Performance Trend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Chain of Thought (CoT) shows greater improvements on MMLU-Pro compared to MMLU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Demonstrates MMLU-Pro's focus on complex reasoning skills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Model-Specific Improvements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GPT-4o: </a:t>
            </a:r>
            <a:r>
              <a:rPr lang="en-US" b="1" i="0" dirty="0">
                <a:solidFill>
                  <a:srgbClr val="E74C3C"/>
                </a:solidFill>
                <a:effectLst/>
                <a:latin typeface="Arial" panose="020B0604020202020204" pitchFamily="34" charset="0"/>
              </a:rPr>
              <a:t>+1.5%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on MMLU vs </a:t>
            </a:r>
            <a:r>
              <a:rPr lang="en-US" b="1" i="0" dirty="0">
                <a:solidFill>
                  <a:srgbClr val="E74C3C"/>
                </a:solidFill>
                <a:effectLst/>
                <a:latin typeface="Arial" panose="020B0604020202020204" pitchFamily="34" charset="0"/>
              </a:rPr>
              <a:t>+19.1%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on MMLU-Pro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GPT-4-Turbo: </a:t>
            </a:r>
            <a:r>
              <a:rPr lang="en-US" b="1" i="0" dirty="0">
                <a:solidFill>
                  <a:srgbClr val="E74C3C"/>
                </a:solidFill>
                <a:effectLst/>
                <a:latin typeface="Arial" panose="020B0604020202020204" pitchFamily="34" charset="0"/>
              </a:rPr>
              <a:t>-0.2%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on MMLU vs </a:t>
            </a:r>
            <a:r>
              <a:rPr lang="en-US" b="1" i="0" dirty="0">
                <a:solidFill>
                  <a:srgbClr val="E74C3C"/>
                </a:solidFill>
                <a:effectLst/>
                <a:latin typeface="Arial" panose="020B0604020202020204" pitchFamily="34" charset="0"/>
              </a:rPr>
              <a:t>+15.3%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on MMLU-Pro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Similar trends observed in other models (Phi3, Llama-3-8B, Gemma-7B)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Key Implications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MMLU-Pro effectively tests deeper reasoning capabilities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CoT's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success indicates benchmark's alignment with professional-level problem-solving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B7648-8186-554D-9169-393D66FB157C}" type="slidenum">
              <a:rPr lang="en-CN" smtClean="0"/>
              <a:t>35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1368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EB455-910C-9D9C-DD49-6BA1F7689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75FCB-2330-D541-3CDF-9658A1520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C75FC-1A5F-BDCD-3290-ECCB51FEE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8C31-CE69-B947-A3DC-14CD15512848}" type="datetime1">
              <a:rPr lang="en-CA" smtClean="0"/>
              <a:t>2024-11-06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D6A92-3624-4409-4069-D2C00686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49A38-17D8-C460-140C-82771614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8232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2105A-212E-24EC-08D4-4BBE1E83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FB5BD-E2A4-89D0-DC2B-693F9C2B9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947FE-A34D-9832-3CFA-C372A3119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CFD1-1ABA-0F45-B21B-4658EEEC1202}" type="datetime1">
              <a:rPr lang="en-CA" smtClean="0"/>
              <a:t>2024-11-06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62CEE-17D9-DAA2-D3D4-7E695E5F2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34886-0A08-ACBD-81D9-8EE458783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75137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F7852-3563-54F8-7A08-560064B22B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85C66-1153-17FF-C3D6-FCD2DEF2E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183DF-47BF-7808-ADC1-B2D02E01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C5FE-13CA-5D4E-AEF6-1FD54844A4BF}" type="datetime1">
              <a:rPr lang="en-CA" smtClean="0"/>
              <a:t>2024-11-06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E801C-3461-D113-B5EA-05BF531D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6AA17-7C97-6621-7667-A8D29B75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2763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7BB50-3DE1-1174-256E-DE5F19B63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B5ACC-0616-83A8-DD3B-992AC5D35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671A9-50F6-828B-9AC6-1BDDE1A4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DAE6-D8BD-6943-9C0A-EB48603F5D51}" type="datetime1">
              <a:rPr lang="en-CA" smtClean="0"/>
              <a:t>2024-11-06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7C99-70BF-10BE-2613-DF6EB92E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1056C-18CB-4873-057C-CBA2FCBE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0120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A13DC-0494-2CDE-302C-C2CA557C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5C36A-9C80-2565-5BCA-C91CC3052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08EB5-ED78-E4A8-D694-01DBC5E27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0ECC-C9A8-494F-A689-D9BC1D231B9F}" type="datetime1">
              <a:rPr lang="en-CA" smtClean="0"/>
              <a:t>2024-11-06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45CF9-2384-89B0-A152-2D624054F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5D606-7441-F39B-9510-458C0C32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310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8606-A50C-9C97-35FB-D0F0AFA23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42DE4-ECD6-CEBB-BC98-78E87CC7DD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F245E-75B8-33FE-B0E0-0F8F2E1AB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BF90A-CD16-D38E-94A8-F9FA57B91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5DD3-7D04-9A4E-B980-CD4F75B309D1}" type="datetime1">
              <a:rPr lang="en-CA" smtClean="0"/>
              <a:t>2024-11-06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BE228-8013-17C2-6BA1-2ECD57A9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6A756-4973-A366-36D5-7C46CBE1C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11604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9899-E3A2-554F-08C0-440F89AC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A7C13-981E-16A7-E1C6-2B78B34B8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0E93D-C136-8E84-6018-E12A1F0F7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EF70F-06F2-5ADA-79E2-2F5645E62E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AF5C01-6DCB-2353-4178-A1DCE3C0A5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5C0A92-E0C8-691D-4F8C-3AD677CDC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EB99-F906-FA4C-BF4B-685E0C7196DE}" type="datetime1">
              <a:rPr lang="en-CA" smtClean="0"/>
              <a:t>2024-11-06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C31BAC-4313-D028-C3BD-A9B0D657D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F072A-9D85-AA71-327D-54037707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86983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D9F30-AB4B-8A16-2920-7846697F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4B33AD-A69F-94D5-1F1C-FC0F061D0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A2C2-10FD-5146-8AA4-88E6D2A3301E}" type="datetime1">
              <a:rPr lang="en-CA" smtClean="0"/>
              <a:t>2024-11-06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095F28-3D9D-2B15-89B9-1C157FEF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96F3B-5FFC-2193-6E2A-6DD683A99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76668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41EFC-242A-0A8D-160C-64A5D07B2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78E3-937E-E54C-AC7C-CF5D8BD542D5}" type="datetime1">
              <a:rPr lang="en-CA" smtClean="0"/>
              <a:t>2024-11-06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F335D3-73F0-9FF5-2097-EE98C0FC5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7E545-CDE1-89D1-3683-59A36475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3973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0F16-A6A9-FF20-0ED7-D120920F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65E49-7FF2-E8D5-23A2-4FF42196B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3BDAB-B40F-C516-B016-C984AD1BD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68317-7261-6E5E-9A4F-D49A0FF68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F6F4-EDD0-C344-B5A5-94AE9FFE410F}" type="datetime1">
              <a:rPr lang="en-CA" smtClean="0"/>
              <a:t>2024-11-06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38D62-5945-8181-8E37-33C2D445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CFC68-EF69-B666-E464-C8641FB6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04057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F7C2-AF9B-CC58-B5E8-632C50956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BBA885-262F-3850-F275-66BD8D3EF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37FB3-4DC8-5081-571F-9D3C92C71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87233-305A-A2C8-EC94-4743B146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A12C-C475-F74A-AA5B-DD639747724B}" type="datetime1">
              <a:rPr lang="en-CA" smtClean="0"/>
              <a:t>2024-11-06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FBC41-FCD5-9869-FDFD-85E8BA9DC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C5EE9-F454-A5C2-9609-E4200E5C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5855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2A2D5-30E6-AE30-14DB-09F866C8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CA9DC-A505-F4A8-EAD6-F77FE9126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973AE-6C78-F373-E376-92A5C1513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830316-DF7F-3847-8D88-CFAD38C3D745}" type="datetime1">
              <a:rPr lang="en-CA" smtClean="0"/>
              <a:t>2024-11-06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457B2-4489-BDE1-9D2C-93A9F8E25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CN"/>
              <a:t>Wenhu Chen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9A3B3-10FB-E462-7C2A-97A18E81F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13493D-15E8-AF46-98EB-49F5311EF1F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8865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  <p:sldLayoutId id="214748443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322A0-17FC-7EBE-4C33-3F6FA093B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1255077"/>
          </a:xfrm>
        </p:spPr>
        <p:txBody>
          <a:bodyPr>
            <a:normAutofit/>
          </a:bodyPr>
          <a:lstStyle/>
          <a:p>
            <a:r>
              <a:rPr lang="en-US" sz="4800" dirty="0">
                <a:cs typeface="Arial" panose="020B0604020202020204" pitchFamily="34" charset="0"/>
              </a:rPr>
              <a:t>Reasoning with Foundation Models</a:t>
            </a:r>
            <a:endParaRPr lang="en-CN" sz="4800" dirty="0"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559991-9818-6851-2470-AECD82FEF0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N"/>
              <a:t>TIGER-Lab</a:t>
            </a:r>
            <a:r>
              <a:rPr lang="en-US" dirty="0"/>
              <a:t> at University of Waterloo</a:t>
            </a:r>
          </a:p>
          <a:p>
            <a:endParaRPr lang="en-US" dirty="0"/>
          </a:p>
          <a:p>
            <a:r>
              <a:rPr lang="en-US" dirty="0"/>
              <a:t>Speaker: </a:t>
            </a:r>
            <a:r>
              <a:rPr lang="en-US" dirty="0" err="1"/>
              <a:t>Wenhu</a:t>
            </a:r>
            <a:r>
              <a:rPr lang="en-US" dirty="0"/>
              <a:t> Chen</a:t>
            </a:r>
          </a:p>
        </p:txBody>
      </p:sp>
      <p:pic>
        <p:nvPicPr>
          <p:cNvPr id="1026" name="Picture 2" descr="Logos | Brand | University of Waterloo">
            <a:extLst>
              <a:ext uri="{FF2B5EF4-FFF2-40B4-BE49-F238E27FC236}">
                <a16:creationId xmlns:a16="http://schemas.microsoft.com/office/drawing/2014/main" id="{A002AAF0-F20D-1789-6C31-D4015E1B6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62" y="3748313"/>
            <a:ext cx="2931887" cy="117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GER Lab · GitHub">
            <a:extLst>
              <a:ext uri="{FF2B5EF4-FFF2-40B4-BE49-F238E27FC236}">
                <a16:creationId xmlns:a16="http://schemas.microsoft.com/office/drawing/2014/main" id="{8BDB7805-2211-A5BA-3112-F3BC277BC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137" y="3602038"/>
            <a:ext cx="1143726" cy="114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766CF-8EC0-7BE7-5F42-F1351507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D082-B3B8-D077-C2E6-0FD536880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47316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2FB7-B9C5-B3C1-440F-5ABBAFF3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mine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27C82-E706-1AFE-93A5-96DBA5761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Highly dispersed across the web.</a:t>
            </a:r>
          </a:p>
          <a:p>
            <a:endParaRPr lang="en-US" dirty="0"/>
          </a:p>
          <a:p>
            <a:r>
              <a:rPr lang="en-US" dirty="0"/>
              <a:t>Containing lots of unrelated information.</a:t>
            </a:r>
          </a:p>
          <a:p>
            <a:endParaRPr lang="en-US" dirty="0"/>
          </a:p>
          <a:p>
            <a:r>
              <a:rPr lang="en-US" dirty="0"/>
              <a:t>Missing lots of useful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E791E-0CF7-B00A-3A7F-1690A204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E90A4-797E-A489-2912-9F7F3361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22466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3BFC4-6CEE-588B-9384-396A44E1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2E978-4BCC-0025-8641-1B16FD85D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Efficient classifier-based recall.</a:t>
            </a:r>
          </a:p>
          <a:p>
            <a:pPr lvl="1"/>
            <a:r>
              <a:rPr lang="en-US" dirty="0"/>
              <a:t>Mine the useful URLs from our own CC.</a:t>
            </a:r>
          </a:p>
          <a:p>
            <a:pPr lvl="1"/>
            <a:r>
              <a:rPr lang="en-US" dirty="0"/>
              <a:t>Group and identify most useful domains.</a:t>
            </a:r>
          </a:p>
          <a:p>
            <a:pPr lvl="1"/>
            <a:endParaRPr lang="en-US" dirty="0"/>
          </a:p>
          <a:p>
            <a:r>
              <a:rPr lang="en-US" dirty="0"/>
              <a:t>Web information extraction.</a:t>
            </a:r>
          </a:p>
          <a:p>
            <a:pPr lvl="1"/>
            <a:r>
              <a:rPr lang="en-US" dirty="0"/>
              <a:t>Customized content extraction from raw web page.</a:t>
            </a:r>
          </a:p>
          <a:p>
            <a:pPr lvl="1"/>
            <a:endParaRPr lang="en-US" dirty="0"/>
          </a:p>
          <a:p>
            <a:r>
              <a:rPr lang="en-US" dirty="0"/>
              <a:t>Information Completion.</a:t>
            </a:r>
          </a:p>
          <a:p>
            <a:pPr lvl="1"/>
            <a:r>
              <a:rPr lang="en-US" dirty="0"/>
              <a:t>Refine the extracted information from the web with LLMs.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51E41-5F49-7164-CE91-E1AB468F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B4A26-A9B6-040F-37FD-F1203484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57903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4CC2F-70ED-AF8C-2E4D-7DE0637E0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Step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65DB34-6FED-1641-F3FE-46450791B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117096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81279-3BB3-9414-0883-13514C0F2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E6061-FAB9-D81C-DBDF-44E42AB3D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12</a:t>
            </a:fld>
            <a:endParaRPr lang="en-C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7EC9C6-2002-29E8-FCC8-6779515D5F77}"/>
              </a:ext>
            </a:extLst>
          </p:cNvPr>
          <p:cNvSpPr/>
          <p:nvPr/>
        </p:nvSpPr>
        <p:spPr>
          <a:xfrm>
            <a:off x="838200" y="3273018"/>
            <a:ext cx="10290412" cy="265010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Identifying the seed data we desire.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Curating enough seed data for classifier training.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Train an initial version of classifier.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Recall from the web.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Group URLs based on domain and then use GPT-3.5 to select the most useful domains.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Gather the web page from the useful domains and re-train classifier with larger data.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Recall again from the web.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Group URLs based on domain and then use GPT-4 to select the final documents</a:t>
            </a:r>
          </a:p>
        </p:txBody>
      </p:sp>
    </p:spTree>
    <p:extLst>
      <p:ext uri="{BB962C8B-B14F-4D97-AF65-F5344CB8AC3E}">
        <p14:creationId xmlns:p14="http://schemas.microsoft.com/office/powerpoint/2010/main" val="1951223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6412-5236-CDDB-F695-9E3C9DBCD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Step</a:t>
            </a:r>
          </a:p>
        </p:txBody>
      </p:sp>
      <p:pic>
        <p:nvPicPr>
          <p:cNvPr id="7" name="Content Placeholder 6" descr="A diagram of a couple of lines&#10;&#10;Description automatically generated with medium confidence">
            <a:extLst>
              <a:ext uri="{FF2B5EF4-FFF2-40B4-BE49-F238E27FC236}">
                <a16:creationId xmlns:a16="http://schemas.microsoft.com/office/drawing/2014/main" id="{83E5F91A-19C2-9864-9F44-DD57D5637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86223"/>
            <a:ext cx="4675875" cy="121005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67321-7AD3-50D6-6A00-C0C204197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7D9B6-1A07-9658-60F3-8C946954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13</a:t>
            </a:fld>
            <a:endParaRPr lang="en-C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0EF6E8-E55C-F47D-F3B4-553108B73B20}"/>
              </a:ext>
            </a:extLst>
          </p:cNvPr>
          <p:cNvSpPr/>
          <p:nvPr/>
        </p:nvSpPr>
        <p:spPr>
          <a:xfrm>
            <a:off x="838200" y="3273019"/>
            <a:ext cx="10290412" cy="13255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Customized rule-based web parsing for the top domains.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Further utilize LLMs to select the span for instruction and response.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Break down the web page content into instruction pairs.</a:t>
            </a:r>
          </a:p>
        </p:txBody>
      </p:sp>
    </p:spTree>
    <p:extLst>
      <p:ext uri="{BB962C8B-B14F-4D97-AF65-F5344CB8AC3E}">
        <p14:creationId xmlns:p14="http://schemas.microsoft.com/office/powerpoint/2010/main" val="1817256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3AFA1-361C-5E59-8357-D7962981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 Step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09AE8-CDDC-12D2-4CFA-4206188EE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D2F3F-A193-0DAC-8774-CB7CEB114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14</a:t>
            </a:fld>
            <a:endParaRPr lang="en-CN"/>
          </a:p>
        </p:txBody>
      </p:sp>
      <p:pic>
        <p:nvPicPr>
          <p:cNvPr id="11" name="Content Placeholder 10" descr="A diagram of a refinance&#10;&#10;Description automatically generated">
            <a:extLst>
              <a:ext uri="{FF2B5EF4-FFF2-40B4-BE49-F238E27FC236}">
                <a16:creationId xmlns:a16="http://schemas.microsoft.com/office/drawing/2014/main" id="{8FFF0309-9E42-7060-EBC1-BB58B526F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62339"/>
            <a:ext cx="4730087" cy="1070417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C934CB-89D4-043E-7D25-8F541DFFD2B9}"/>
              </a:ext>
            </a:extLst>
          </p:cNvPr>
          <p:cNvSpPr/>
          <p:nvPr/>
        </p:nvSpPr>
        <p:spPr>
          <a:xfrm>
            <a:off x="838200" y="3273019"/>
            <a:ext cx="10290412" cy="13255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Utilizing LLMs like Mixtral-22B and Qwen-72B for refining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Refine the content format and remove noise.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Complete the response if it’s missing, especially in educational websites.</a:t>
            </a:r>
          </a:p>
        </p:txBody>
      </p:sp>
    </p:spTree>
    <p:extLst>
      <p:ext uri="{BB962C8B-B14F-4D97-AF65-F5344CB8AC3E}">
        <p14:creationId xmlns:p14="http://schemas.microsoft.com/office/powerpoint/2010/main" val="2625533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F31F4-01E4-D6BF-A53B-D950D1F2F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Example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B6E5D108-288B-6448-3584-F123AC722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7211"/>
            <a:ext cx="10515600" cy="420816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806C0-1B0B-3DCE-1185-CB087D781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76479-D252-718C-CE47-05B46D50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78325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9723C-03CB-6605-F82F-A2A6FEF9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Domains</a:t>
            </a:r>
          </a:p>
        </p:txBody>
      </p:sp>
      <p:pic>
        <p:nvPicPr>
          <p:cNvPr id="7" name="Content Placeholder 6" descr="A graph of a number of website usage&#10;&#10;Description automatically generated">
            <a:extLst>
              <a:ext uri="{FF2B5EF4-FFF2-40B4-BE49-F238E27FC236}">
                <a16:creationId xmlns:a16="http://schemas.microsoft.com/office/drawing/2014/main" id="{F26EC830-9158-F4A7-87CB-2D952784D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247" y="1825625"/>
            <a:ext cx="7345506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90F91-B24E-0AEC-92F0-78686583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ED5237-1476-2BE6-A9FD-701F90B0E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15094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1DBA0-258D-6643-C7CD-A5D68A96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Type Distribution</a:t>
            </a:r>
          </a:p>
        </p:txBody>
      </p:sp>
      <p:pic>
        <p:nvPicPr>
          <p:cNvPr id="7" name="Content Placeholder 6" descr="A diagram of a pie chart&#10;&#10;Description automatically generated">
            <a:extLst>
              <a:ext uri="{FF2B5EF4-FFF2-40B4-BE49-F238E27FC236}">
                <a16:creationId xmlns:a16="http://schemas.microsoft.com/office/drawing/2014/main" id="{54E8ABFF-BECF-EB75-349A-B6F50A4E9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840" y="1825625"/>
            <a:ext cx="7542319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085BC-5636-8A2D-761D-260BC7D75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51074-EF08-4AA6-F91C-99B7ED62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76604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7555-06C9-7CD1-A52F-161A0911D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Case</a:t>
            </a:r>
          </a:p>
        </p:txBody>
      </p:sp>
      <p:pic>
        <p:nvPicPr>
          <p:cNvPr id="7" name="Content Placeholder 6" descr="A screenshot of a paper with equations&#10;&#10;Description automatically generated">
            <a:extLst>
              <a:ext uri="{FF2B5EF4-FFF2-40B4-BE49-F238E27FC236}">
                <a16:creationId xmlns:a16="http://schemas.microsoft.com/office/drawing/2014/main" id="{284600C9-0A4D-F4E6-1339-EE90BA320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6541" y="1825625"/>
            <a:ext cx="7338918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B217B-AAD8-F794-04A1-E45CF0E2C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28510-5271-0584-F38D-0EAA34E07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18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69870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39100-D3B5-A5B2-10AE-71D28F3DA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Failed Case</a:t>
            </a:r>
          </a:p>
        </p:txBody>
      </p:sp>
      <p:pic>
        <p:nvPicPr>
          <p:cNvPr id="7" name="Content Placeholder 6" descr="A screenshot of a document&#10;&#10;Description automatically generated">
            <a:extLst>
              <a:ext uri="{FF2B5EF4-FFF2-40B4-BE49-F238E27FC236}">
                <a16:creationId xmlns:a16="http://schemas.microsoft.com/office/drawing/2014/main" id="{9AE0C247-C063-C55F-B818-94CDCC523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4117" y="1825625"/>
            <a:ext cx="5743766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FAB0E-D439-8425-080E-F913577A3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2FEA2-5451-C300-6518-A908320E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19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21771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A6DF-2A6F-8667-FDC4-101F1E46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87E15-EE4E-2B76-53AB-B45D2DE59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Scaling Instruction Training Data from the Web.</a:t>
            </a:r>
          </a:p>
          <a:p>
            <a:endParaRPr lang="en-US" dirty="0"/>
          </a:p>
          <a:p>
            <a:r>
              <a:rPr lang="en-US" dirty="0"/>
              <a:t>Towards more robust foundation model benchmarks.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Future Directions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1DE83-9FE4-4AE4-2D60-D78D857D1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E625AF-A65A-3D3F-A9A7-1869C6D0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03017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8F00F-9997-1A8D-BDF3-6397D30D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(Reasoning)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157E30-BB15-9D6A-300B-581193460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476" y="1933789"/>
            <a:ext cx="6264798" cy="51225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5786E2-3E95-8AAC-8905-7121A5DF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ACE2A-E279-5485-316D-C6B3AA459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20</a:t>
            </a:fld>
            <a:endParaRPr lang="en-CN"/>
          </a:p>
        </p:txBody>
      </p:sp>
      <p:pic>
        <p:nvPicPr>
          <p:cNvPr id="9" name="Picture 8" descr="A table of numbers with numbers&#10;&#10;Description automatically generated">
            <a:extLst>
              <a:ext uri="{FF2B5EF4-FFF2-40B4-BE49-F238E27FC236}">
                <a16:creationId xmlns:a16="http://schemas.microsoft.com/office/drawing/2014/main" id="{DAB24723-153B-9EC0-C2A6-73E41C067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088" y="2384825"/>
            <a:ext cx="6345186" cy="36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4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E8E7A-50B2-7D8C-0FC5-BA1BA6EEA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(Reasoning)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CE54FB-D646-F1C7-046C-3BAE57E02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97368-9B04-189B-95CF-0BE2458E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21</a:t>
            </a:fld>
            <a:endParaRPr lang="en-CN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644DE52D-2E53-EDF1-FCA1-0DC13292B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8380" y="1653907"/>
            <a:ext cx="7772399" cy="635534"/>
          </a:xfrm>
        </p:spPr>
      </p:pic>
      <p:pic>
        <p:nvPicPr>
          <p:cNvPr id="8" name="Picture 7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2086DCE7-507A-CB5F-1629-1C73DE5CD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381" y="2256770"/>
            <a:ext cx="7772400" cy="340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22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ABFBE-07C9-2E34-B7C1-3027CFA2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(General)</a:t>
            </a:r>
          </a:p>
        </p:txBody>
      </p:sp>
      <p:pic>
        <p:nvPicPr>
          <p:cNvPr id="7" name="Content Placeholder 6" descr="A table with numbers and a number of items&#10;&#10;Description automatically generated">
            <a:extLst>
              <a:ext uri="{FF2B5EF4-FFF2-40B4-BE49-F238E27FC236}">
                <a16:creationId xmlns:a16="http://schemas.microsoft.com/office/drawing/2014/main" id="{9AB9A839-6CC1-AB4C-8A0B-A0585E531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400" y="1825625"/>
            <a:ext cx="9641199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1855A-56A4-C1F0-9581-8EAFCF81B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10EA4-B5BC-EB7C-F107-8F4C4417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22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96740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92D4-7C1B-954C-627C-078C815C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Ablation Studies (Sources)</a:t>
            </a:r>
          </a:p>
        </p:txBody>
      </p:sp>
      <p:pic>
        <p:nvPicPr>
          <p:cNvPr id="7" name="Content Placeholder 6" descr="A table with numbers and text&#10;&#10;Description automatically generated">
            <a:extLst>
              <a:ext uri="{FF2B5EF4-FFF2-40B4-BE49-F238E27FC236}">
                <a16:creationId xmlns:a16="http://schemas.microsoft.com/office/drawing/2014/main" id="{E1F027DE-371D-CC66-97E4-3D5BEB594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808" y="2489371"/>
            <a:ext cx="6200321" cy="262381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C1C27-2E74-CF5B-79BF-709F032C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9967F-994D-630B-E513-575529B8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23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30114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7FA30-94F8-F636-9A4D-027CA26B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Ablation Studies (Steps)</a:t>
            </a:r>
          </a:p>
        </p:txBody>
      </p:sp>
      <p:pic>
        <p:nvPicPr>
          <p:cNvPr id="7" name="Content Placeholder 6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9C9E63B7-557D-C639-8DF5-95D536954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93929"/>
            <a:ext cx="10515600" cy="341472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310A1-90B5-F3BB-A884-2F988DBF3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6C817-A517-35FF-7534-EBF3A543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24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3294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BBA90-B963-515D-ADAC-92030E288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1FC83-BD62-7D08-BD3A-E2BC45009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Scaling up instruction tuning data is important.</a:t>
            </a:r>
          </a:p>
          <a:p>
            <a:endParaRPr lang="en-US" dirty="0"/>
          </a:p>
          <a:p>
            <a:r>
              <a:rPr lang="en-US" dirty="0"/>
              <a:t>Extraction and Refining are necessary steps to improve perf.</a:t>
            </a:r>
          </a:p>
          <a:p>
            <a:endParaRPr lang="en-US" dirty="0"/>
          </a:p>
          <a:p>
            <a:r>
              <a:rPr lang="en-US" dirty="0"/>
              <a:t>SFT loss is more effective than LM loss.</a:t>
            </a:r>
          </a:p>
          <a:p>
            <a:endParaRPr lang="en-US" dirty="0"/>
          </a:p>
          <a:p>
            <a:r>
              <a:rPr lang="en-US" dirty="0"/>
              <a:t>Utilizing more capable models in the middle could lead to further improvement. However, we don’t have the resources.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9C0C0-741F-E6AF-8E79-B3661A461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ACAFB-92C1-8AC7-0069-5CC7A9B8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25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00676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2A88B-D4EE-8981-8521-64D1CAD8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</a:rPr>
              <a:t>MMLU-Pro: A More Robust and Challenging Multi-Task Language Understanding Benchmark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458E5-CB4A-1442-58C2-9AE4F8070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Yubo</a:t>
            </a:r>
            <a:r>
              <a:rPr lang="en-US" dirty="0"/>
              <a:t> Wang, </a:t>
            </a:r>
            <a:r>
              <a:rPr lang="en-US" dirty="0" err="1"/>
              <a:t>Xueguang</a:t>
            </a:r>
            <a:r>
              <a:rPr lang="en-US" dirty="0"/>
              <a:t> Ma, Ge Zhang, </a:t>
            </a:r>
            <a:r>
              <a:rPr lang="en-US" dirty="0" err="1"/>
              <a:t>Yuansheng</a:t>
            </a:r>
            <a:r>
              <a:rPr lang="en-US" dirty="0"/>
              <a:t> Ni, </a:t>
            </a:r>
            <a:r>
              <a:rPr lang="en-US" dirty="0" err="1"/>
              <a:t>Abhranil</a:t>
            </a:r>
            <a:r>
              <a:rPr lang="en-US" dirty="0"/>
              <a:t> Chandra, </a:t>
            </a:r>
            <a:r>
              <a:rPr lang="en-US" dirty="0" err="1"/>
              <a:t>Shiguang</a:t>
            </a:r>
            <a:r>
              <a:rPr lang="en-US" dirty="0"/>
              <a:t> Guo, </a:t>
            </a:r>
            <a:r>
              <a:rPr lang="en-US" dirty="0" err="1"/>
              <a:t>Weiming</a:t>
            </a:r>
            <a:r>
              <a:rPr lang="en-US" dirty="0"/>
              <a:t> Ren, </a:t>
            </a:r>
            <a:r>
              <a:rPr lang="en-US" dirty="0" err="1"/>
              <a:t>Aaran</a:t>
            </a:r>
            <a:r>
              <a:rPr lang="en-US" dirty="0"/>
              <a:t> </a:t>
            </a:r>
            <a:r>
              <a:rPr lang="en-US" dirty="0" err="1"/>
              <a:t>Arulraj</a:t>
            </a:r>
            <a:r>
              <a:rPr lang="en-US" dirty="0"/>
              <a:t>, Xuan He, </a:t>
            </a:r>
            <a:r>
              <a:rPr lang="en-US" dirty="0" err="1"/>
              <a:t>Ziyan</a:t>
            </a:r>
            <a:r>
              <a:rPr lang="en-US" dirty="0"/>
              <a:t> Jiang, </a:t>
            </a:r>
            <a:r>
              <a:rPr lang="en-US" dirty="0" err="1"/>
              <a:t>Tianle</a:t>
            </a:r>
            <a:r>
              <a:rPr lang="en-US" dirty="0"/>
              <a:t> Li, Max Ku, Kai Wang, Alex Zhuang, </a:t>
            </a:r>
            <a:r>
              <a:rPr lang="en-US" dirty="0" err="1"/>
              <a:t>Rongqi</a:t>
            </a:r>
            <a:r>
              <a:rPr lang="en-US" dirty="0"/>
              <a:t> Fan, Xiang Yue, </a:t>
            </a:r>
            <a:r>
              <a:rPr lang="en-US" dirty="0" err="1"/>
              <a:t>Wenhu</a:t>
            </a:r>
            <a:r>
              <a:rPr lang="en-US" dirty="0"/>
              <a:t> Chen</a:t>
            </a:r>
          </a:p>
          <a:p>
            <a:r>
              <a:rPr lang="en-US" dirty="0">
                <a:solidFill>
                  <a:srgbClr val="FF0000"/>
                </a:solidFill>
              </a:rPr>
              <a:t>[</a:t>
            </a:r>
            <a:r>
              <a:rPr lang="en-US" dirty="0" err="1">
                <a:solidFill>
                  <a:srgbClr val="FF0000"/>
                </a:solidFill>
              </a:rPr>
              <a:t>NeurIPS</a:t>
            </a:r>
            <a:r>
              <a:rPr lang="en-US" dirty="0">
                <a:solidFill>
                  <a:srgbClr val="FF0000"/>
                </a:solidFill>
              </a:rPr>
              <a:t> 2024 Dataset Track]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AA0C1D-E39E-5E97-A4B1-4A0044C5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3B94B-8043-3CB4-FBB9-8977F94B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26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5233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C2D6E-2FD2-83FE-449D-698F0D52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59E1D-1D11-CF62-09F2-017E0B173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Performance saturation </a:t>
            </a:r>
            <a:r>
              <a:rPr lang="en-US" dirty="0"/>
              <a:t>(90%+) on MMLU limits differentiation between advanced models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Knowledge-focused questions </a:t>
            </a:r>
            <a:r>
              <a:rPr lang="en-US" dirty="0"/>
              <a:t>with 4 options enable shortcut exploitation rather than understanding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Dataset noise </a:t>
            </a:r>
            <a:r>
              <a:rPr lang="en-US" dirty="0"/>
              <a:t>creates artificial performance ceiling, reducing benchmark effectiveness</a:t>
            </a:r>
          </a:p>
          <a:p>
            <a:endParaRPr lang="en-C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D07AB-CD26-5E28-31E6-AE6C80CE0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101C8-A9EC-19E0-2E61-9284B142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27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92047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5B75-F092-0FFA-782E-6E860B69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Differences from MMLU: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5D081-1FCD-CE32-2DA2-BD087A14E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913068"/>
            <a:ext cx="8946541" cy="41954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Expanded answer choices from 4 to 10 options, reducing random guess probability from 25% to 10%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Higher robustness to prompt variations, with sensitivity reduced from 4-5% (MMLU) to 2% (MMLU-Pro)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Enhanced focus on reasoning over knowledge-based questions, evidenced by 20% improvement with CoT reasoning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CN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237EF8D-9427-4C2D-E000-1FACA4D802A2}"/>
              </a:ext>
            </a:extLst>
          </p:cNvPr>
          <p:cNvGrpSpPr/>
          <p:nvPr/>
        </p:nvGrpSpPr>
        <p:grpSpPr>
          <a:xfrm>
            <a:off x="1633559" y="4441804"/>
            <a:ext cx="7576067" cy="1998838"/>
            <a:chOff x="1793049" y="4441804"/>
            <a:chExt cx="7576067" cy="199883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94D6BB1-FDDD-64F8-3CF8-087E1CDECB1D}"/>
                </a:ext>
              </a:extLst>
            </p:cNvPr>
            <p:cNvGrpSpPr/>
            <p:nvPr/>
          </p:nvGrpSpPr>
          <p:grpSpPr>
            <a:xfrm>
              <a:off x="7441083" y="4441804"/>
              <a:ext cx="1928033" cy="1963303"/>
              <a:chOff x="3718082" y="1809000"/>
              <a:chExt cx="3103117" cy="3182684"/>
            </a:xfrm>
          </p:grpSpPr>
          <p:pic>
            <p:nvPicPr>
              <p:cNvPr id="27" name="图片 6">
                <a:extLst>
                  <a:ext uri="{FF2B5EF4-FFF2-40B4-BE49-F238E27FC236}">
                    <a16:creationId xmlns:a16="http://schemas.microsoft.com/office/drawing/2014/main" id="{E6655FE8-3953-7F23-590A-4B7F6D68BD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18082" y="1809000"/>
                <a:ext cx="3103117" cy="1034372"/>
              </a:xfrm>
              <a:prstGeom prst="rect">
                <a:avLst/>
              </a:prstGeom>
            </p:spPr>
          </p:pic>
          <p:pic>
            <p:nvPicPr>
              <p:cNvPr id="28" name="图片 8">
                <a:extLst>
                  <a:ext uri="{FF2B5EF4-FFF2-40B4-BE49-F238E27FC236}">
                    <a16:creationId xmlns:a16="http://schemas.microsoft.com/office/drawing/2014/main" id="{DF015B1E-58A2-2B21-4824-EABFFD161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18082" y="3957312"/>
                <a:ext cx="3103117" cy="1034372"/>
              </a:xfrm>
              <a:prstGeom prst="rect">
                <a:avLst/>
              </a:prstGeom>
            </p:spPr>
          </p:pic>
          <p:pic>
            <p:nvPicPr>
              <p:cNvPr id="29" name="图片 10">
                <a:extLst>
                  <a:ext uri="{FF2B5EF4-FFF2-40B4-BE49-F238E27FC236}">
                    <a16:creationId xmlns:a16="http://schemas.microsoft.com/office/drawing/2014/main" id="{994A6B55-7113-5F69-AE9A-D37949D11B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8082" y="2883156"/>
                <a:ext cx="3103117" cy="1034372"/>
              </a:xfrm>
              <a:prstGeom prst="rect">
                <a:avLst/>
              </a:prstGeom>
            </p:spPr>
          </p:pic>
        </p:grpSp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D5051B5B-4564-560B-AD13-899AE1A30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427"/>
            <a:stretch/>
          </p:blipFill>
          <p:spPr>
            <a:xfrm>
              <a:off x="1793049" y="4441804"/>
              <a:ext cx="1993853" cy="1963478"/>
            </a:xfrm>
            <a:prstGeom prst="rect">
              <a:avLst/>
            </a:prstGeom>
          </p:spPr>
        </p:pic>
        <p:pic>
          <p:nvPicPr>
            <p:cNvPr id="23" name="图片 20">
              <a:extLst>
                <a:ext uri="{FF2B5EF4-FFF2-40B4-BE49-F238E27FC236}">
                  <a16:creationId xmlns:a16="http://schemas.microsoft.com/office/drawing/2014/main" id="{56C8091D-98C2-87CF-E583-C2FC7D65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1527" y="5458903"/>
              <a:ext cx="1483103" cy="981739"/>
            </a:xfrm>
            <a:prstGeom prst="rect">
              <a:avLst/>
            </a:prstGeom>
          </p:spPr>
        </p:pic>
        <p:pic>
          <p:nvPicPr>
            <p:cNvPr id="24" name="图片 22">
              <a:extLst>
                <a:ext uri="{FF2B5EF4-FFF2-40B4-BE49-F238E27FC236}">
                  <a16:creationId xmlns:a16="http://schemas.microsoft.com/office/drawing/2014/main" id="{AF374DB0-2D1A-70FB-094F-B82AB52EB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95259" y="4441804"/>
              <a:ext cx="1483103" cy="981739"/>
            </a:xfrm>
            <a:prstGeom prst="rect">
              <a:avLst/>
            </a:prstGeom>
          </p:spPr>
        </p:pic>
        <p:pic>
          <p:nvPicPr>
            <p:cNvPr id="25" name="图片 26">
              <a:extLst>
                <a:ext uri="{FF2B5EF4-FFF2-40B4-BE49-F238E27FC236}">
                  <a16:creationId xmlns:a16="http://schemas.microsoft.com/office/drawing/2014/main" id="{B4550F89-4861-1A5A-7371-C2BCED1B5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1526" y="4441804"/>
              <a:ext cx="1483103" cy="981739"/>
            </a:xfrm>
            <a:prstGeom prst="rect">
              <a:avLst/>
            </a:prstGeom>
          </p:spPr>
        </p:pic>
        <p:pic>
          <p:nvPicPr>
            <p:cNvPr id="26" name="图片 31">
              <a:extLst>
                <a:ext uri="{FF2B5EF4-FFF2-40B4-BE49-F238E27FC236}">
                  <a16:creationId xmlns:a16="http://schemas.microsoft.com/office/drawing/2014/main" id="{CDBEAD57-BD24-FF93-A657-829C63848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95391" y="5458990"/>
              <a:ext cx="1482970" cy="981652"/>
            </a:xfrm>
            <a:prstGeom prst="rect">
              <a:avLst/>
            </a:prstGeom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5B08D-3B13-E75C-5D89-9BBA70F0F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EDE57-F0AC-4E7F-1342-F75E0DFAD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28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80136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82A7-10A0-3172-2983-73B70D7A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Construction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E9D1-114B-4C87-7222-9E180988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Initial Filtering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Question Collection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Option Augmentation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Expert Review</a:t>
            </a:r>
            <a:endParaRPr lang="en-CN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011A82-BD78-3C82-C118-1483430B6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816" y="4542335"/>
            <a:ext cx="8128018" cy="112520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47466-6143-CEF3-BDA6-B02AA199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4029D-4620-D284-688D-7A5DA4A9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29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6713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5B937-043E-A540-06E8-4EEA8B24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MAmmoTH2: Scaling Instructions from the Web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4B776-22AA-5CB5-70DF-91B32572C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Xiang Yue, </a:t>
            </a:r>
            <a:r>
              <a:rPr lang="en-US" dirty="0" err="1"/>
              <a:t>Tuney</a:t>
            </a:r>
            <a:r>
              <a:rPr lang="en-US" dirty="0"/>
              <a:t> Zheng, Ge Zhang, </a:t>
            </a:r>
            <a:r>
              <a:rPr lang="en-US" dirty="0" err="1"/>
              <a:t>Wenhu</a:t>
            </a:r>
            <a:r>
              <a:rPr lang="en-US" dirty="0"/>
              <a:t> Chen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[</a:t>
            </a:r>
            <a:r>
              <a:rPr lang="en-US" dirty="0" err="1">
                <a:solidFill>
                  <a:srgbClr val="FF0000"/>
                </a:solidFill>
              </a:rPr>
              <a:t>NeurIPS</a:t>
            </a:r>
            <a:r>
              <a:rPr lang="en-US" dirty="0">
                <a:solidFill>
                  <a:srgbClr val="FF0000"/>
                </a:solidFill>
              </a:rPr>
              <a:t> 2024 Dataset Track]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53587-53EC-2B56-DAEB-2C876DB8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EF5B1-B77F-1A60-80FF-4B36EF58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87777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4E63-8E8B-6FEA-FE8B-B6D4476E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E6AB9-578D-6C7D-16D9-70B04A20A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dataset consolidates questions from several sources: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b="1" dirty="0"/>
              <a:t>Original MMLU Questions: </a:t>
            </a:r>
            <a:r>
              <a:rPr lang="en-US" dirty="0"/>
              <a:t>Part of the dataset comes from the original MMLU dataset. We remove the trivial and ambiguous questions.</a:t>
            </a:r>
          </a:p>
          <a:p>
            <a:r>
              <a:rPr lang="en-US" b="1" dirty="0"/>
              <a:t>STEM Website: </a:t>
            </a:r>
            <a:r>
              <a:rPr lang="en-US" dirty="0"/>
              <a:t>Hand-picking high-quality STEM problems from the Internet.</a:t>
            </a:r>
          </a:p>
          <a:p>
            <a:r>
              <a:rPr lang="en-US" b="1" dirty="0" err="1"/>
              <a:t>TheoremQA</a:t>
            </a:r>
            <a:r>
              <a:rPr lang="en-US" b="1" dirty="0"/>
              <a:t>: </a:t>
            </a:r>
            <a:r>
              <a:rPr lang="en-US" dirty="0"/>
              <a:t>A high-quality collection of human-annotated questions specifically requiring theorem application to solve.</a:t>
            </a:r>
          </a:p>
          <a:p>
            <a:r>
              <a:rPr lang="en-US" b="1" dirty="0" err="1"/>
              <a:t>SciBench</a:t>
            </a:r>
            <a:r>
              <a:rPr lang="en-US" b="1" dirty="0"/>
              <a:t>: </a:t>
            </a:r>
            <a:r>
              <a:rPr lang="en-US" dirty="0"/>
              <a:t>Science questions from college exams.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BD910-AAFD-4B7F-A147-54A7F466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D3A29-7CE0-6FB7-A3FC-0EF4D6AF0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30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27213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82A7-10A0-3172-2983-73B70D7A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Distribution</a:t>
            </a:r>
            <a:endParaRPr lang="en-CN" dirty="0"/>
          </a:p>
        </p:txBody>
      </p:sp>
      <p:pic>
        <p:nvPicPr>
          <p:cNvPr id="6" name="图片 4" descr="图表, 饼图&#10;&#10;描述已自动生成">
            <a:extLst>
              <a:ext uri="{FF2B5EF4-FFF2-40B4-BE49-F238E27FC236}">
                <a16:creationId xmlns:a16="http://schemas.microsoft.com/office/drawing/2014/main" id="{37BDD58B-728E-AB25-FB70-9BF3A76FB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0" b="5434"/>
          <a:stretch/>
        </p:blipFill>
        <p:spPr>
          <a:xfrm>
            <a:off x="6390166" y="1502145"/>
            <a:ext cx="3522281" cy="2316273"/>
          </a:xfrm>
          <a:prstGeom prst="rect">
            <a:avLst/>
          </a:prstGeom>
        </p:spPr>
      </p:pic>
      <p:pic>
        <p:nvPicPr>
          <p:cNvPr id="7" name="图片 2" descr="图表, 饼图&#10;&#10;描述已自动生成">
            <a:extLst>
              <a:ext uri="{FF2B5EF4-FFF2-40B4-BE49-F238E27FC236}">
                <a16:creationId xmlns:a16="http://schemas.microsoft.com/office/drawing/2014/main" id="{1DFA7204-8826-7111-75F7-6FD14446CA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0" b="5434"/>
          <a:stretch/>
        </p:blipFill>
        <p:spPr>
          <a:xfrm>
            <a:off x="6474435" y="3929248"/>
            <a:ext cx="3353744" cy="2205442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1E3D839B-1B18-1A54-7F7D-6A510CDCB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072177"/>
              </p:ext>
            </p:extLst>
          </p:nvPr>
        </p:nvGraphicFramePr>
        <p:xfrm>
          <a:off x="1056903" y="1641838"/>
          <a:ext cx="4282576" cy="44928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0644">
                  <a:extLst>
                    <a:ext uri="{9D8B030D-6E8A-4147-A177-3AD203B41FA5}">
                      <a16:colId xmlns:a16="http://schemas.microsoft.com/office/drawing/2014/main" val="1761241787"/>
                    </a:ext>
                  </a:extLst>
                </a:gridCol>
                <a:gridCol w="1070644">
                  <a:extLst>
                    <a:ext uri="{9D8B030D-6E8A-4147-A177-3AD203B41FA5}">
                      <a16:colId xmlns:a16="http://schemas.microsoft.com/office/drawing/2014/main" val="1808646274"/>
                    </a:ext>
                  </a:extLst>
                </a:gridCol>
                <a:gridCol w="1070644">
                  <a:extLst>
                    <a:ext uri="{9D8B030D-6E8A-4147-A177-3AD203B41FA5}">
                      <a16:colId xmlns:a16="http://schemas.microsoft.com/office/drawing/2014/main" val="3465505015"/>
                    </a:ext>
                  </a:extLst>
                </a:gridCol>
                <a:gridCol w="1070644">
                  <a:extLst>
                    <a:ext uri="{9D8B030D-6E8A-4147-A177-3AD203B41FA5}">
                      <a16:colId xmlns:a16="http://schemas.microsoft.com/office/drawing/2014/main" val="3962724375"/>
                    </a:ext>
                  </a:extLst>
                </a:gridCol>
              </a:tblGrid>
              <a:tr h="403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Discipline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Number of Questions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From Original MMLU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Newly Added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8526263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Math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1351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846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505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464953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Physics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1299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411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888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513811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Chemistry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1132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178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954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94613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Law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1101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1101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5030579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Engineering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969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67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902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990683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Other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924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924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684244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Economics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844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444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400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596446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Health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818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818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820598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Psychology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798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493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305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266669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Business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789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155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634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576730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Biology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717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219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498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134163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Philosophy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499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499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27205"/>
                  </a:ext>
                </a:extLst>
              </a:tr>
              <a:tr h="40323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Computer Science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410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274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136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779569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History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381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>
                          <a:solidFill>
                            <a:schemeClr val="tx1"/>
                          </a:solidFill>
                          <a:effectLst/>
                        </a:rPr>
                        <a:t>381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323586"/>
                  </a:ext>
                </a:extLst>
              </a:tr>
              <a:tr h="25995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b="1" dirty="0">
                          <a:solidFill>
                            <a:schemeClr val="tx1"/>
                          </a:solidFill>
                          <a:effectLst/>
                        </a:rPr>
                        <a:t>12032</a:t>
                      </a:r>
                      <a:endParaRPr lang="en-CN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6810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N" sz="1100" dirty="0">
                          <a:solidFill>
                            <a:schemeClr val="tx1"/>
                          </a:solidFill>
                          <a:effectLst/>
                        </a:rPr>
                        <a:t>5222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586429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5C012-F9A2-1B91-794E-D5B4E251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6CD65-1D61-912F-8C45-3369A6BB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31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42213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82A7-10A0-3172-2983-73B70D7A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Leaderboard</a:t>
            </a:r>
            <a:endParaRPr lang="en-CN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1F438E-8BE3-0B0F-F47B-29BAFC72E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038" y="1688491"/>
            <a:ext cx="3782713" cy="42729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Platform &amp; Scale</a:t>
            </a:r>
          </a:p>
          <a:p>
            <a:pPr lvl="1"/>
            <a:r>
              <a:rPr lang="en-US" dirty="0"/>
              <a:t>Hosted on Hugging Face Space</a:t>
            </a:r>
          </a:p>
          <a:p>
            <a:pPr lvl="1"/>
            <a:r>
              <a:rPr lang="en-US" dirty="0"/>
              <a:t>Features 100+ popular models</a:t>
            </a:r>
          </a:p>
          <a:p>
            <a:pPr lvl="1"/>
            <a:r>
              <a:rPr lang="en-US" dirty="0"/>
              <a:t>Includes both open-source and closed-source models</a:t>
            </a:r>
          </a:p>
          <a:p>
            <a:r>
              <a:rPr lang="en-US" dirty="0"/>
              <a:t>Model Coverage</a:t>
            </a:r>
          </a:p>
          <a:p>
            <a:pPr lvl="1"/>
            <a:r>
              <a:rPr lang="en-US" dirty="0"/>
              <a:t>Open-source models:      135M - 399B parameters</a:t>
            </a:r>
          </a:p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Search by model name</a:t>
            </a:r>
          </a:p>
          <a:p>
            <a:pPr lvl="1"/>
            <a:r>
              <a:rPr lang="en-US" dirty="0"/>
              <a:t>Filter by parameter count</a:t>
            </a:r>
            <a:r>
              <a:rPr lang="zh-CN" altLang="en-US" dirty="0"/>
              <a:t> </a:t>
            </a:r>
            <a:r>
              <a:rPr lang="en-US" altLang="zh-CN" dirty="0"/>
              <a:t>and </a:t>
            </a:r>
            <a:r>
              <a:rPr lang="en-US" dirty="0"/>
              <a:t>subject areas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B6ABA-273D-6A6B-F04B-B677A0E8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51" y="1688491"/>
            <a:ext cx="6588972" cy="43701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D9FF63-86B6-A6D4-A99E-74BFE45E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E9074-765E-4827-197E-60522043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32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67401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82A7-10A0-3172-2983-73B70D7A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E9D1-114B-4C87-7222-9E1809880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Difficulty Level</a:t>
            </a:r>
          </a:p>
          <a:p>
            <a:endParaRPr lang="en-US" dirty="0"/>
          </a:p>
          <a:p>
            <a:r>
              <a:rPr lang="en-US" dirty="0"/>
              <a:t>2. Reasoning Level</a:t>
            </a:r>
          </a:p>
          <a:p>
            <a:endParaRPr lang="en-US" dirty="0"/>
          </a:p>
          <a:p>
            <a:r>
              <a:rPr lang="en-US" dirty="0"/>
              <a:t>3. Robustness Degree</a:t>
            </a:r>
          </a:p>
          <a:p>
            <a:endParaRPr lang="en-C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73C80-6588-9709-210F-B82795B57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50DF5-AAA6-A7A4-B3E7-A38135B4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33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82253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82A7-10A0-3172-2983-73B70D7A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1: Difficulty Level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E9D1-114B-4C87-7222-9E180988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0" y="2079260"/>
            <a:ext cx="5449890" cy="3488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MMLU vs MMLU-Pro Model Performance Analysis</a:t>
            </a:r>
          </a:p>
          <a:p>
            <a:pPr marL="0" indent="0">
              <a:buNone/>
            </a:pPr>
            <a:endParaRPr lang="en-CN" dirty="0"/>
          </a:p>
          <a:p>
            <a:r>
              <a:rPr lang="en-US" dirty="0"/>
              <a:t>Score Clustering in MMLU</a:t>
            </a:r>
          </a:p>
          <a:p>
            <a:r>
              <a:rPr lang="en-US" dirty="0"/>
              <a:t>Better Differentiation</a:t>
            </a:r>
          </a:p>
          <a:p>
            <a:r>
              <a:rPr lang="en-US" dirty="0"/>
              <a:t>Room for Improvement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C3F84-E20A-2AFB-1E25-26C21B440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664" y="1950721"/>
            <a:ext cx="5163472" cy="392654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D623F-11DA-A486-4B8F-82DD255DF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2A66-7B29-0A31-A639-50DD865F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34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92258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82A7-10A0-3172-2983-73B70D7A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2: Reasoning Level</a:t>
            </a:r>
            <a:endParaRPr lang="en-C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A5833B-C846-4DB7-7F9F-385FE76FE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874" y="3517193"/>
            <a:ext cx="6475452" cy="24131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CoT vs Direct Answering: Performance Analysis</a:t>
            </a:r>
            <a:endParaRPr lang="en-CN" dirty="0"/>
          </a:p>
          <a:p>
            <a:r>
              <a:rPr lang="en-US" dirty="0"/>
              <a:t>Overall Performance Trend</a:t>
            </a:r>
          </a:p>
          <a:p>
            <a:r>
              <a:rPr lang="en-US" dirty="0"/>
              <a:t>Model-Specific Improvements</a:t>
            </a:r>
          </a:p>
          <a:p>
            <a:r>
              <a:rPr lang="en-US" dirty="0"/>
              <a:t>Key Implications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FEB33-64DA-A79D-774B-5BF144BD7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7"/>
          <a:stretch/>
        </p:blipFill>
        <p:spPr>
          <a:xfrm>
            <a:off x="800873" y="1690688"/>
            <a:ext cx="6312445" cy="149506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C9DD7-AB48-274F-08EF-D7405815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75159-1808-D93E-C381-1F0FCB32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35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45645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82A7-10A0-3172-2983-73B70D7A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3: Robustness Degree</a:t>
            </a:r>
            <a:endParaRPr lang="en-CN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5CFB82-360E-1BDB-6B72-A78C4D828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0" y="1719432"/>
            <a:ext cx="5873024" cy="4455737"/>
          </a:xfrm>
        </p:spPr>
        <p:txBody>
          <a:bodyPr>
            <a:normAutofit/>
          </a:bodyPr>
          <a:lstStyle/>
          <a:p>
            <a:r>
              <a:rPr lang="en-US" dirty="0"/>
              <a:t>Tested using 24 different reasonable prompts</a:t>
            </a:r>
          </a:p>
          <a:p>
            <a:endParaRPr lang="en-US" dirty="0"/>
          </a:p>
          <a:p>
            <a:r>
              <a:rPr lang="en-US" dirty="0"/>
              <a:t>Benchmark Comparison</a:t>
            </a:r>
          </a:p>
          <a:p>
            <a:pPr marL="457200" lvl="1" indent="0">
              <a:buNone/>
            </a:pPr>
            <a:r>
              <a:rPr lang="en-US" dirty="0"/>
              <a:t>MMLU: </a:t>
            </a:r>
          </a:p>
          <a:p>
            <a:pPr lvl="1"/>
            <a:r>
              <a:rPr lang="en-US" dirty="0"/>
              <a:t>General variation: 4-5%</a:t>
            </a:r>
          </a:p>
          <a:p>
            <a:pPr lvl="1"/>
            <a:r>
              <a:rPr lang="en-US" dirty="0"/>
              <a:t>Maximum variation: 10.98%</a:t>
            </a:r>
          </a:p>
          <a:p>
            <a:pPr marL="457200" lvl="1" indent="0">
              <a:buNone/>
            </a:pPr>
            <a:r>
              <a:rPr lang="en-US" dirty="0"/>
              <a:t>MMLU-Pro: </a:t>
            </a:r>
          </a:p>
          <a:p>
            <a:pPr lvl="1"/>
            <a:r>
              <a:rPr lang="en-US" dirty="0"/>
              <a:t>General variation: ~2%</a:t>
            </a:r>
          </a:p>
          <a:p>
            <a:pPr lvl="1"/>
            <a:r>
              <a:rPr lang="en-US" dirty="0"/>
              <a:t>Maximum variation: 3.74%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1CA04-5916-93F5-6C88-F4122B316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382" y="1853248"/>
            <a:ext cx="4232886" cy="3363560"/>
          </a:xfrm>
          <a:prstGeom prst="rect">
            <a:avLst/>
          </a:prstGeom>
        </p:spPr>
      </p:pic>
      <p:sp>
        <p:nvSpPr>
          <p:cNvPr id="5" name="TextBox 56">
            <a:extLst>
              <a:ext uri="{FF2B5EF4-FFF2-40B4-BE49-F238E27FC236}">
                <a16:creationId xmlns:a16="http://schemas.microsoft.com/office/drawing/2014/main" id="{7AE6FE37-BCDC-D7A4-B86D-ED546E4CAD00}"/>
              </a:ext>
            </a:extLst>
          </p:cNvPr>
          <p:cNvSpPr txBox="1"/>
          <p:nvPr/>
        </p:nvSpPr>
        <p:spPr>
          <a:xfrm>
            <a:off x="4500974" y="5381352"/>
            <a:ext cx="9029701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300">
                <a:solidFill>
                  <a:srgbClr val="3448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Performance Variability under Different Prompts on MMLU and MMLU-Pro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2F1A1E-9654-9635-4BE2-759555D4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0F0BF-0D1E-F617-5C5C-42EE160C8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36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03245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CA833-9726-5FAA-0397-521A50C5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GPT-4o Error Analysis on MMLU-Pro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0CF62-76E1-3788-F0DE-7D5C613AD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Methodology</a:t>
            </a:r>
          </a:p>
          <a:p>
            <a:pPr lvl="1"/>
            <a:r>
              <a:rPr lang="en-US" dirty="0"/>
              <a:t>Analysis of 120 randomly selected errors</a:t>
            </a:r>
          </a:p>
          <a:p>
            <a:pPr lvl="1"/>
            <a:r>
              <a:rPr lang="en-US" dirty="0"/>
              <a:t>Evaluated by expert annotators</a:t>
            </a:r>
          </a:p>
          <a:p>
            <a:r>
              <a:rPr lang="en-US" dirty="0"/>
              <a:t>Reasoning Errors: 39%</a:t>
            </a:r>
          </a:p>
          <a:p>
            <a:pPr lvl="1"/>
            <a:r>
              <a:rPr lang="en-US" dirty="0"/>
              <a:t>Logical inconsistencies</a:t>
            </a:r>
          </a:p>
          <a:p>
            <a:pPr lvl="1"/>
            <a:r>
              <a:rPr lang="en-US" dirty="0"/>
              <a:t>Pattern recognition vs true understanding</a:t>
            </a:r>
          </a:p>
          <a:p>
            <a:r>
              <a:rPr lang="en-US" dirty="0"/>
              <a:t>Knowledge Gaps: 35%</a:t>
            </a:r>
          </a:p>
          <a:p>
            <a:pPr lvl="1"/>
            <a:r>
              <a:rPr lang="en-US" dirty="0"/>
              <a:t>Lack of specialized domain knowledge</a:t>
            </a:r>
          </a:p>
          <a:p>
            <a:pPr lvl="1"/>
            <a:r>
              <a:rPr lang="en-US" dirty="0"/>
              <a:t>Issues with technical applications</a:t>
            </a:r>
          </a:p>
          <a:p>
            <a:r>
              <a:rPr lang="en-US" dirty="0"/>
              <a:t>Calculation Errors: 12%</a:t>
            </a:r>
          </a:p>
          <a:p>
            <a:pPr lvl="1"/>
            <a:r>
              <a:rPr lang="en-US" dirty="0"/>
              <a:t>Correct formulas but wrong computations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4206F-7953-011B-E74C-0AA88CACB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E5F6D-BA1B-3131-13B9-AF8C97CB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37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54469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36870-F805-F888-99A1-B8C54097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the future AI look like?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99DD6-F42F-6E1F-F056-E55CEAB32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0B3029-3106-78F9-664F-F83EC724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38</a:t>
            </a:fld>
            <a:endParaRPr lang="en-CN"/>
          </a:p>
        </p:txBody>
      </p:sp>
      <p:pic>
        <p:nvPicPr>
          <p:cNvPr id="9218" name="Picture 2" descr="Project Astra: the future of AI at Google is fast, multi-modal assistants  like Gemini Live - The Verge">
            <a:extLst>
              <a:ext uri="{FF2B5EF4-FFF2-40B4-BE49-F238E27FC236}">
                <a16:creationId xmlns:a16="http://schemas.microsoft.com/office/drawing/2014/main" id="{444F2DEC-619F-6DB5-6C7D-5EA44ABFC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95" y="1690688"/>
            <a:ext cx="8000010" cy="418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671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BFC0F-4FDA-1063-5435-10F67460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the future AI look like?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67FE46-E93E-31F6-15C6-C71185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BCB2C-A2F7-6638-8903-CDA67ADD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39</a:t>
            </a:fld>
            <a:endParaRPr lang="en-CN"/>
          </a:p>
        </p:txBody>
      </p:sp>
      <p:pic>
        <p:nvPicPr>
          <p:cNvPr id="10242" name="Picture 2" descr="Anthropic's new AI can use computers like a human, redefining automation  for enterprises | VentureBeat">
            <a:extLst>
              <a:ext uri="{FF2B5EF4-FFF2-40B4-BE49-F238E27FC236}">
                <a16:creationId xmlns:a16="http://schemas.microsoft.com/office/drawing/2014/main" id="{15F5F1F5-4060-3644-F0DD-A033E0D9B4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3" y="1690688"/>
            <a:ext cx="7837714" cy="44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295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FA81C-E886-2D11-89DE-838FEA2D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 Training Paradigm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844D0-70AE-4D83-5CFD-066C31445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45462-0F9A-601D-C75D-C1F6F4E8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4</a:t>
            </a:fld>
            <a:endParaRPr lang="en-CN"/>
          </a:p>
        </p:txBody>
      </p:sp>
      <p:pic>
        <p:nvPicPr>
          <p:cNvPr id="7170" name="Picture 2" descr="LLM Reinforcement Learning: Enhancing AI Performance">
            <a:extLst>
              <a:ext uri="{FF2B5EF4-FFF2-40B4-BE49-F238E27FC236}">
                <a16:creationId xmlns:a16="http://schemas.microsoft.com/office/drawing/2014/main" id="{BBA80334-32F0-079B-EACE-51A96E41C0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98" y="1825625"/>
            <a:ext cx="733980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475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90354-C999-A60F-7C19-BABBC88E7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C0BD-1006-FC70-73D8-2B2015549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the information will feed in the model in the form of perception instead of text.</a:t>
            </a:r>
          </a:p>
          <a:p>
            <a:pPr lvl="1"/>
            <a:r>
              <a:rPr lang="en-US" dirty="0"/>
              <a:t>Images</a:t>
            </a:r>
          </a:p>
          <a:p>
            <a:pPr lvl="1"/>
            <a:r>
              <a:rPr lang="en-US" dirty="0"/>
              <a:t>Videos</a:t>
            </a:r>
          </a:p>
          <a:p>
            <a:pPr lvl="1"/>
            <a:r>
              <a:rPr lang="en-US" dirty="0"/>
              <a:t>Audios</a:t>
            </a:r>
          </a:p>
          <a:p>
            <a:endParaRPr lang="en-US" dirty="0"/>
          </a:p>
          <a:p>
            <a:r>
              <a:rPr lang="en-US" dirty="0"/>
              <a:t>How to deal with the really long context in multimodal models?</a:t>
            </a:r>
          </a:p>
          <a:p>
            <a:pPr lvl="1"/>
            <a:r>
              <a:rPr lang="en-US" dirty="0"/>
              <a:t>Self-attention with 10M tokens?</a:t>
            </a:r>
          </a:p>
          <a:p>
            <a:pPr lvl="1"/>
            <a:r>
              <a:rPr lang="en-US" dirty="0"/>
              <a:t>More efficient architecture?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9450B-28AA-8081-4C0C-78B456775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446E2-3751-F718-50FD-8A2CCEAA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40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35872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A1FA9-DB12-E3D8-D598-212BF8520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674DE-A2D3-3E9C-B010-067354B3E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hybrid CNN-Transformer or Mamba-Transformer models to process very long input information.</a:t>
            </a:r>
          </a:p>
          <a:p>
            <a:endParaRPr lang="en-US" dirty="0"/>
          </a:p>
          <a:p>
            <a:r>
              <a:rPr lang="en-US" dirty="0"/>
              <a:t>Building efficient token selection (KV </a:t>
            </a:r>
            <a:r>
              <a:rPr lang="en-US" dirty="0" err="1"/>
              <a:t>sparsification</a:t>
            </a:r>
            <a:r>
              <a:rPr lang="en-US" dirty="0"/>
              <a:t>) mechanism to deal with super long inputs.</a:t>
            </a:r>
          </a:p>
          <a:p>
            <a:endParaRPr lang="en-US" dirty="0"/>
          </a:p>
          <a:p>
            <a:r>
              <a:rPr lang="en-US" dirty="0"/>
              <a:t>Building “Scaling up multimodal reasoning dataset”.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5691A-4DB3-9C4A-03A7-34159FF9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A96BA-7B98-E4E7-BBA6-7BCC148A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41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41716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66766-52DD-035F-5BC6-AE79E325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C3D6D-AED2-185A-C85C-63BBB8490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Agent for Information Seeking Queries.</a:t>
            </a:r>
          </a:p>
          <a:p>
            <a:pPr lvl="1"/>
            <a:r>
              <a:rPr lang="en-US" dirty="0"/>
              <a:t>Manipulate cursors to seek information</a:t>
            </a:r>
          </a:p>
          <a:p>
            <a:pPr lvl="1"/>
            <a:r>
              <a:rPr lang="en-US" dirty="0"/>
              <a:t>Search for information in multimodality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Text-to-Video Generation</a:t>
            </a:r>
          </a:p>
          <a:p>
            <a:pPr lvl="1"/>
            <a:r>
              <a:rPr lang="en-US" dirty="0"/>
              <a:t>Better quantization Mechanism</a:t>
            </a:r>
          </a:p>
          <a:p>
            <a:pPr lvl="1"/>
            <a:r>
              <a:rPr lang="en-US" dirty="0"/>
              <a:t>Acceleration with Distillation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4EE7D-479B-E20C-AE81-9CC179F9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B2263-F598-537F-9C93-C81B0024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42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71493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50771-AC2A-4D16-C89D-6BEEAEE1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B857A-3FB1-5723-44A6-C3E4324B2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Fine-tune on labeled datasets to improve models’ performance on specific tasks.</a:t>
            </a:r>
          </a:p>
          <a:p>
            <a:endParaRPr lang="en-US" dirty="0"/>
          </a:p>
          <a:p>
            <a:r>
              <a:rPr lang="en-US" dirty="0"/>
              <a:t>Pre-trained Language models have been trained extensively to encapsulate strong abilities. </a:t>
            </a:r>
          </a:p>
          <a:p>
            <a:endParaRPr lang="en-US" dirty="0"/>
          </a:p>
          <a:p>
            <a:r>
              <a:rPr lang="en-US" dirty="0"/>
              <a:t>The ability is not being activated for task-solving.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292B6A-1B89-7B3E-4F1D-F6EEDCA2A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6FA07-2008-4FB9-9BF2-92C76E6CB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08979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257FA-3D37-B60E-A505-867423D57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Tuning as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A7357-C5E0-65F2-B251-80B1B0EE6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popular view claims that the instruction tuning is only for aligning the model.</a:t>
            </a:r>
          </a:p>
          <a:p>
            <a:endParaRPr lang="en-US" dirty="0"/>
          </a:p>
          <a:p>
            <a:r>
              <a:rPr lang="en-US" dirty="0"/>
              <a:t>Less is More: we can simply adopt a small dataset as few as 3K examples to align LLMs to downstream tasks.</a:t>
            </a:r>
          </a:p>
          <a:p>
            <a:endParaRPr lang="en-US" dirty="0"/>
          </a:p>
          <a:p>
            <a:r>
              <a:rPr lang="en-US" dirty="0"/>
              <a:t>Common Beliefs: Instruction Tuning cannot improve models’ general capabilities.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86CCA-85A8-B85A-8410-90B1ADAF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C99B7-662C-A9E0-0C30-7D90C56B9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65789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DA1FE-58E3-7DDF-D459-E4A5E46A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Exiting Datasets</a:t>
            </a:r>
          </a:p>
        </p:txBody>
      </p:sp>
      <p:pic>
        <p:nvPicPr>
          <p:cNvPr id="5" name="Content Placeholder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1D29A932-0B25-94F4-528C-F9663E45C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761" y="1435007"/>
            <a:ext cx="9280478" cy="492134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2DC73-4D65-B446-94B5-E9470A2F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991D3-68AC-AD8A-74A8-5052D0A3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4439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63DA7-88D3-7E38-4D07-3685E0BED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Escalate Instruction Tuning?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97787-2EAE-D571-91B2-BAD380575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emphasize both quality and quantity.</a:t>
            </a:r>
          </a:p>
          <a:p>
            <a:endParaRPr lang="en-US" dirty="0"/>
          </a:p>
          <a:p>
            <a:r>
              <a:rPr lang="en-US" dirty="0"/>
              <a:t>Previous work adopts:</a:t>
            </a:r>
          </a:p>
          <a:p>
            <a:pPr lvl="1"/>
            <a:r>
              <a:rPr lang="en-US" dirty="0"/>
              <a:t>Human labels</a:t>
            </a:r>
          </a:p>
          <a:p>
            <a:pPr lvl="1"/>
            <a:r>
              <a:rPr lang="en-US" dirty="0"/>
              <a:t>Augmentation + Verifier</a:t>
            </a:r>
          </a:p>
          <a:p>
            <a:endParaRPr lang="en-US" dirty="0"/>
          </a:p>
          <a:p>
            <a:r>
              <a:rPr lang="en-US" dirty="0"/>
              <a:t>How to ensure quality and quantity?</a:t>
            </a:r>
          </a:p>
          <a:p>
            <a:pPr lvl="1"/>
            <a:r>
              <a:rPr lang="en-US" dirty="0"/>
              <a:t>Mine existing instruction pairs from the web.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4153E-DFB1-B8E0-0740-8B6989F78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F8C1-1CE0-7905-0127-0D7CA94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75210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3CB1-87ED-858A-E5C3-FE42D44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Instruction on the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5D760-CFE7-FB44-6279-F010E8562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Available Resources: Forums, Educational Website, Quiz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DE19D-34E7-A95A-BA80-8212A1F24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N"/>
              <a:t>Wenhu Chen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F4E8C-56CA-7374-F410-47975A5C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493D-15E8-AF46-98EB-49F5311EF1FD}" type="slidenum">
              <a:rPr lang="en-CN" smtClean="0"/>
              <a:t>9</a:t>
            </a:fld>
            <a:endParaRPr lang="en-CN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9CA6A959-DF24-1310-A9B2-2114E38E1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65" y="2756674"/>
            <a:ext cx="1296822" cy="129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D11C22F5-CF60-D9B5-B7DA-19F526D9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577" y="2756674"/>
            <a:ext cx="5137512" cy="101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ndiabix">
            <a:extLst>
              <a:ext uri="{FF2B5EF4-FFF2-40B4-BE49-F238E27FC236}">
                <a16:creationId xmlns:a16="http://schemas.microsoft.com/office/drawing/2014/main" id="{42CA3E60-5AF3-A5D0-D4F8-DC2A9B36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121" y="2445100"/>
            <a:ext cx="1690428" cy="16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Media Kit - Studypool">
            <a:extLst>
              <a:ext uri="{FF2B5EF4-FFF2-40B4-BE49-F238E27FC236}">
                <a16:creationId xmlns:a16="http://schemas.microsoft.com/office/drawing/2014/main" id="{6E73047B-B00E-4F69-E470-2AAF446D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35" y="4271304"/>
            <a:ext cx="1496780" cy="1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Documents Search - zbMATH Open">
            <a:extLst>
              <a:ext uri="{FF2B5EF4-FFF2-40B4-BE49-F238E27FC236}">
                <a16:creationId xmlns:a16="http://schemas.microsoft.com/office/drawing/2014/main" id="{B70B1CF6-36CF-C76D-D486-A398CF89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291" y="4556522"/>
            <a:ext cx="4669109" cy="6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ourse Hero Reviews | Read Customer Service Reviews of coursehero.com">
            <a:extLst>
              <a:ext uri="{FF2B5EF4-FFF2-40B4-BE49-F238E27FC236}">
                <a16:creationId xmlns:a16="http://schemas.microsoft.com/office/drawing/2014/main" id="{3839DAE4-4EFB-1CC5-0E2A-B359A2C16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645" y="4372861"/>
            <a:ext cx="2017379" cy="105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850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1932</TotalTime>
  <Words>1527</Words>
  <Application>Microsoft Macintosh PowerPoint</Application>
  <PresentationFormat>Widescreen</PresentationFormat>
  <Paragraphs>372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Aptos</vt:lpstr>
      <vt:lpstr>Aptos Display</vt:lpstr>
      <vt:lpstr>Arial</vt:lpstr>
      <vt:lpstr>Calibri</vt:lpstr>
      <vt:lpstr>Lucida Grande</vt:lpstr>
      <vt:lpstr>Office Theme</vt:lpstr>
      <vt:lpstr>Reasoning with Foundation Models</vt:lpstr>
      <vt:lpstr>Outline</vt:lpstr>
      <vt:lpstr>MAmmoTH2: Scaling Instructions from the Web</vt:lpstr>
      <vt:lpstr>LLM Training Paradigm</vt:lpstr>
      <vt:lpstr>Instruction Tuning</vt:lpstr>
      <vt:lpstr>Instruction Tuning as Alignment</vt:lpstr>
      <vt:lpstr>Exiting Datasets</vt:lpstr>
      <vt:lpstr>Can We Escalate Instruction Tuning?</vt:lpstr>
      <vt:lpstr>Natural Instruction on the Web</vt:lpstr>
      <vt:lpstr>How to mine them?</vt:lpstr>
      <vt:lpstr>Pipeline</vt:lpstr>
      <vt:lpstr>Recall Step</vt:lpstr>
      <vt:lpstr>Extraction Step</vt:lpstr>
      <vt:lpstr>Refine Step</vt:lpstr>
      <vt:lpstr>Pipeline Example</vt:lpstr>
      <vt:lpstr>Top Domains</vt:lpstr>
      <vt:lpstr>Domain Type Distribution</vt:lpstr>
      <vt:lpstr>Successful Case</vt:lpstr>
      <vt:lpstr>Failed Case</vt:lpstr>
      <vt:lpstr>Experimental Results (Reasoning)</vt:lpstr>
      <vt:lpstr>Experimental Results (Reasoning)</vt:lpstr>
      <vt:lpstr>Experimental Results (General)</vt:lpstr>
      <vt:lpstr>Ablation Studies (Sources)</vt:lpstr>
      <vt:lpstr>Ablation Studies (Steps)</vt:lpstr>
      <vt:lpstr>Takeaways</vt:lpstr>
      <vt:lpstr>MMLU-Pro: A More Robust and Challenging Multi-Task Language Understanding Benchmark</vt:lpstr>
      <vt:lpstr>Motivation</vt:lpstr>
      <vt:lpstr>Key Differences from MMLU:</vt:lpstr>
      <vt:lpstr>Dataset Construction</vt:lpstr>
      <vt:lpstr>Data Source</vt:lpstr>
      <vt:lpstr>Data Distribution</vt:lpstr>
      <vt:lpstr>Leaderboard</vt:lpstr>
      <vt:lpstr>Analysis</vt:lpstr>
      <vt:lpstr>Analysis 1: Difficulty Level</vt:lpstr>
      <vt:lpstr>Analysis 2: Reasoning Level</vt:lpstr>
      <vt:lpstr>Analysis 3: Robustness Degree</vt:lpstr>
      <vt:lpstr>GPT-4o Error Analysis on MMLU-Pro</vt:lpstr>
      <vt:lpstr>What would the future AI look like?</vt:lpstr>
      <vt:lpstr>What would the future AI look like?</vt:lpstr>
      <vt:lpstr>What’s new?</vt:lpstr>
      <vt:lpstr>Ongoing Projects</vt:lpstr>
      <vt:lpstr>Ongoing Projects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MMLU-Pro: </dc:title>
  <dc:creator>王钰博</dc:creator>
  <cp:lastModifiedBy>Wenhu Chen</cp:lastModifiedBy>
  <cp:revision>310</cp:revision>
  <dcterms:created xsi:type="dcterms:W3CDTF">2024-11-06T02:28:16Z</dcterms:created>
  <dcterms:modified xsi:type="dcterms:W3CDTF">2024-11-07T17:46:02Z</dcterms:modified>
</cp:coreProperties>
</file>