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71" r:id="rId2"/>
    <p:sldId id="311" r:id="rId3"/>
    <p:sldId id="269" r:id="rId4"/>
    <p:sldId id="285" r:id="rId5"/>
    <p:sldId id="277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9" r:id="rId15"/>
    <p:sldId id="284" r:id="rId16"/>
    <p:sldId id="294" r:id="rId17"/>
    <p:sldId id="295" r:id="rId18"/>
    <p:sldId id="309" r:id="rId19"/>
    <p:sldId id="296" r:id="rId20"/>
    <p:sldId id="293" r:id="rId21"/>
    <p:sldId id="300" r:id="rId22"/>
    <p:sldId id="298" r:id="rId23"/>
    <p:sldId id="299" r:id="rId24"/>
    <p:sldId id="301" r:id="rId25"/>
    <p:sldId id="303" r:id="rId26"/>
    <p:sldId id="302" r:id="rId27"/>
    <p:sldId id="307" r:id="rId28"/>
    <p:sldId id="310" r:id="rId29"/>
    <p:sldId id="306" r:id="rId30"/>
    <p:sldId id="308" r:id="rId31"/>
    <p:sldId id="313" r:id="rId32"/>
    <p:sldId id="312" r:id="rId33"/>
    <p:sldId id="314" r:id="rId34"/>
    <p:sldId id="315" r:id="rId35"/>
    <p:sldId id="316" r:id="rId36"/>
    <p:sldId id="325" r:id="rId37"/>
    <p:sldId id="317" r:id="rId38"/>
    <p:sldId id="318" r:id="rId39"/>
    <p:sldId id="319" r:id="rId40"/>
    <p:sldId id="321" r:id="rId41"/>
    <p:sldId id="320" r:id="rId42"/>
    <p:sldId id="322" r:id="rId43"/>
    <p:sldId id="326" r:id="rId44"/>
    <p:sldId id="324" r:id="rId45"/>
    <p:sldId id="2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/>
    <p:restoredTop sz="94694"/>
  </p:normalViewPr>
  <p:slideViewPr>
    <p:cSldViewPr snapToGrid="0" snapToObjects="1">
      <p:cViewPr varScale="1">
        <p:scale>
          <a:sx n="152" d="100"/>
          <a:sy n="152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Ablation</a:t>
            </a:r>
            <a:r>
              <a:rPr lang="en-US" baseline="0" dirty="0"/>
              <a:t> Results for Variable Binding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GSM8K</c:v>
                </c:pt>
                <c:pt idx="1">
                  <c:v>SVAMP</c:v>
                </c:pt>
                <c:pt idx="2">
                  <c:v>FinQA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71.599999999999994</c:v>
                </c:pt>
                <c:pt idx="1">
                  <c:v>85.2</c:v>
                </c:pt>
                <c:pt idx="2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3-C649-9F3C-D8B70802D1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Binding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GSM8K</c:v>
                </c:pt>
                <c:pt idx="1">
                  <c:v>SVAMP</c:v>
                </c:pt>
                <c:pt idx="2">
                  <c:v>FinQA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60.2</c:v>
                </c:pt>
                <c:pt idx="1">
                  <c:v>83.8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3-C649-9F3C-D8B70802D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367808"/>
        <c:axId val="1533364896"/>
      </c:barChart>
      <c:catAx>
        <c:axId val="18743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364896"/>
        <c:crosses val="autoZero"/>
        <c:auto val="1"/>
        <c:lblAlgn val="ctr"/>
        <c:lblOffset val="100"/>
        <c:noMultiLvlLbl val="0"/>
      </c:catAx>
      <c:valAx>
        <c:axId val="15333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3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Performance of GPT-4 over different MathQA datasets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67081288751948E-2"/>
          <c:y val="0.20440724209427077"/>
          <c:w val="0.9331478945566587"/>
          <c:h val="0.6345691830880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MAWPS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9-FB4B-BAA6-04925ECAE9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9-FB4B-BAA6-04925ECAE9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GSM8K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9-FB4B-BAA6-04925ECAE9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MathQA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9-FB4B-BAA6-04925ECAE9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AQuAQA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9-FB4B-BAA6-04925ECAE98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SVAMP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29-FB4B-BAA6-04925ECAE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00"/>
        <c:axId val="1247616959"/>
        <c:axId val="1247619119"/>
      </c:barChart>
      <c:catAx>
        <c:axId val="12476169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7619119"/>
        <c:crosses val="autoZero"/>
        <c:auto val="1"/>
        <c:lblAlgn val="ctr"/>
        <c:lblOffset val="100"/>
        <c:noMultiLvlLbl val="0"/>
      </c:catAx>
      <c:valAx>
        <c:axId val="1247619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1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8CA4-7D0B-1F43-AA24-6B3A918A2AA4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799A9-5D3C-7349-B32E-B241E3A4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99A9-5D3C-7349-B32E-B241E3A4D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99A9-5D3C-7349-B32E-B241E3A4DF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181B-2F5B-5D4B-B5FF-EAAF34D4D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85C1-AA6D-1643-B104-06B14B102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B154-FB93-1E47-89EA-4C19F0ED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B9B3-362E-2E40-975F-37709F1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66E7-DF0F-9C41-B3A1-C8F668AF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5C46-C434-8F43-9AB1-59A4272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52C30-A115-D144-A57D-B8A78992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70FC-68B2-C647-B511-0B71DE3B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32C8-CBF9-9048-A980-A8A0F209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9094-21C8-E54A-84CF-CF24F6D5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18212-146C-7D40-B510-3BCD487B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EE2B6-196E-E54C-90BB-6C49272D0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3811-D048-A249-B080-9C08DEEF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B433-7743-4D43-85CC-1A936BDC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5DB4-A8BF-1946-8041-CC7F337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F48B-6E72-BF4C-86DB-2A886F05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F75-BB3D-B24C-9183-ED76A6B9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5BA63-78EF-EA4F-BC65-208C0280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FE925-5351-4042-9F23-553D93CB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4F1B-1A96-484A-82F0-426A4A0D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D2A0-BFFE-E444-8E0B-FB8A114E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3C07-2874-4347-A941-97D42693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99B3-4219-6040-B677-65C7F01B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9B09-01FE-874D-9B22-03F4232A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0367-7327-C34D-A2EA-E85ADDE0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4C0B-47AF-104D-AB87-BE62EE94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5B75-7649-034E-9A3E-6B388E530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B9C2D-1C4B-4940-A7EB-B28B332E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62212-972A-074D-AC0A-44129C4E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40FD7-F33B-2548-A6A8-8C42789D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4E335-BF1F-924B-88D7-85F0A13A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DF70-441E-1748-946D-4B5D580B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17CF4-D4D2-DB47-AA08-626ED0CD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82F1A-80BE-4B47-A984-14D92D8BB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6A685-755B-D14C-B7BB-6B37BFDA8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2F8BC-93AD-E04C-8313-BE5455F6D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9CE3E-BD65-E347-99CD-7ABA6C1E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B7DCF-B59B-6D45-90C3-C24E95EB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92846-3C93-BB4A-955B-F96B235F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82BA-6C01-BE4E-A24E-DE7DCAEB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2DF3F-ADA8-EB47-9A25-BD152F2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5598B-F72A-4B4D-A78C-550F8E6A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9881C-85A0-C34E-A526-AE45D79D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9BB38-74CB-034E-B049-E1E6E6BA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1AED7-C017-B54F-93DD-C5CBA9B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0166-2C61-754A-A545-B44EEF2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47BA-AFCF-8E4C-A602-2BE3BD31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D852-15D1-2E4F-9A5D-9439A163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96018-9DFC-ED4A-9414-3456E5D3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1FE25-6AFC-1D45-A94A-9E609CB4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20543-2237-FB4E-821F-162E8EF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D5346-17C3-5441-81C8-3BDB4C11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6796-787A-3B4F-86DC-3B680AE6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F04B1-B995-E84D-8467-DE6C8BECE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06DDB-6619-C047-9EB4-482DF805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3FBE4-99B5-284A-B672-C0C9B9C4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7F64-76B2-4342-B361-9975753D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0A30-9C53-9540-8904-07420AC5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159C9-0ECE-CE41-9D40-6171D987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91BE0-14AF-384B-9EB5-8AED1E08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6076-EBB3-7147-B69C-901B201A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74E2-E288-4549-B549-4F7EF75B505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A5C8-79EE-CF40-9F44-ED635A498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CE352-C605-EE4E-A3BD-302726CD9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5.1252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9.05653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211.1258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AB8D-569D-B9E4-3492-2491007AA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617" y="1122363"/>
            <a:ext cx="11258025" cy="2387600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Harnessing Large LMs for Complex Math Reasoning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3FEC7-7A22-853C-A7E5-C5796F3BE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822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Speaker: </a:t>
            </a:r>
            <a:r>
              <a:rPr lang="en-US" dirty="0" err="1"/>
              <a:t>Wenhu</a:t>
            </a:r>
            <a:r>
              <a:rPr lang="en-US" dirty="0"/>
              <a:t> Chen</a:t>
            </a:r>
          </a:p>
        </p:txBody>
      </p:sp>
      <p:pic>
        <p:nvPicPr>
          <p:cNvPr id="1026" name="Picture 2" descr="University of Waterloo - Wikipedia">
            <a:extLst>
              <a:ext uri="{FF2B5EF4-FFF2-40B4-BE49-F238E27FC236}">
                <a16:creationId xmlns:a16="http://schemas.microsoft.com/office/drawing/2014/main" id="{3E6A11F7-25EA-8646-CC2F-A3AF171A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2" y="4366152"/>
            <a:ext cx="1229725" cy="12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Institute | AI Directory - Global Artificial Intelligence Directory">
            <a:extLst>
              <a:ext uri="{FF2B5EF4-FFF2-40B4-BE49-F238E27FC236}">
                <a16:creationId xmlns:a16="http://schemas.microsoft.com/office/drawing/2014/main" id="{466CE381-3B07-8049-5CC8-27595A77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10" y="4321246"/>
            <a:ext cx="1373628" cy="12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4C46-4DF7-FCDF-ECA4-39D6C2C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Results on Math Problem Dataset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0EE983-8389-2E93-E9DE-FE7E0800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42" y="1732484"/>
            <a:ext cx="7681546" cy="42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8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B8AF-5F39-CD20-4B45-A42B7940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Few-Shot (SC) Results on Math Problem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D4CBCB-FB4D-B523-9368-FCA2E4D0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9" y="1690688"/>
            <a:ext cx="7769468" cy="4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7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D633-81E7-55D1-13DC-C4723F2D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Evaluation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5D0ADB-B5B5-2867-7037-8031CA91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68" y="1627859"/>
            <a:ext cx="4629766" cy="4342118"/>
          </a:xfrm>
        </p:spPr>
      </p:pic>
    </p:spTree>
    <p:extLst>
      <p:ext uri="{BB962C8B-B14F-4D97-AF65-F5344CB8AC3E}">
        <p14:creationId xmlns:p14="http://schemas.microsoft.com/office/powerpoint/2010/main" val="64909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79E3-4343-B6BA-4147-ED2844DD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Results on Math Problem Dataset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F80008-2860-2520-74F5-5382DA3DD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5" y="1690688"/>
            <a:ext cx="8217346" cy="40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0649-7404-88A1-B074-BBA319FE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6670-1D76-11E7-5EFF-6A613CD94839}"/>
              </a:ext>
            </a:extLst>
          </p:cNvPr>
          <p:cNvSpPr txBox="1"/>
          <p:nvPr/>
        </p:nvSpPr>
        <p:spPr>
          <a:xfrm>
            <a:off x="838198" y="1828699"/>
            <a:ext cx="50494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length = 50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np.zeros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(length)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[0] =0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[1]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in range(2, length):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]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[i-1] + 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[i-2]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[-1]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232D5-9096-725F-5754-0065AB4B9093}"/>
              </a:ext>
            </a:extLst>
          </p:cNvPr>
          <p:cNvSpPr txBox="1"/>
          <p:nvPr/>
        </p:nvSpPr>
        <p:spPr>
          <a:xfrm>
            <a:off x="2354456" y="1446774"/>
            <a:ext cx="2016899" cy="369332"/>
          </a:xfrm>
          <a:prstGeom prst="rect">
            <a:avLst/>
          </a:prstGeom>
          <a:solidFill>
            <a:schemeClr val="bg1"/>
          </a:solidFill>
          <a:ln cmpd="thinThick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Meaningful Binding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CAB91-F534-E89E-6700-A07FE4951478}"/>
              </a:ext>
            </a:extLst>
          </p:cNvPr>
          <p:cNvSpPr txBox="1"/>
          <p:nvPr/>
        </p:nvSpPr>
        <p:spPr>
          <a:xfrm>
            <a:off x="838196" y="4263130"/>
            <a:ext cx="50494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x0 = 0 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x1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_ in range(2, 50):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tmp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x0 + x1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x0 = x1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x1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tmp</a:t>
            </a:r>
            <a:endParaRPr lang="en-US" dirty="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x1</a:t>
            </a:r>
            <a:endParaRPr lang="en-US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C1EE3F-A96A-D9AE-CBAD-BCA0F0209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04211"/>
              </p:ext>
            </p:extLst>
          </p:nvPr>
        </p:nvGraphicFramePr>
        <p:xfrm>
          <a:off x="6465278" y="2184384"/>
          <a:ext cx="4888522" cy="318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B77AD7-57A1-448F-EAC6-C5614B822120}"/>
              </a:ext>
            </a:extLst>
          </p:cNvPr>
          <p:cNvSpPr txBox="1"/>
          <p:nvPr/>
        </p:nvSpPr>
        <p:spPr>
          <a:xfrm>
            <a:off x="2756007" y="3875951"/>
            <a:ext cx="1213794" cy="369332"/>
          </a:xfrm>
          <a:prstGeom prst="rect">
            <a:avLst/>
          </a:prstGeom>
          <a:solidFill>
            <a:schemeClr val="bg1"/>
          </a:solidFill>
          <a:ln cmpd="thinThick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No Binding</a:t>
            </a:r>
          </a:p>
        </p:txBody>
      </p:sp>
    </p:spTree>
    <p:extLst>
      <p:ext uri="{BB962C8B-B14F-4D97-AF65-F5344CB8AC3E}">
        <p14:creationId xmlns:p14="http://schemas.microsoft.com/office/powerpoint/2010/main" val="150075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9FB9-B926-A26D-F539-766D5A2D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CD6F-0CF2-A1E9-6549-B222E6F31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Program-of-thoughts can disentangle the computation process from the reasoning process, where the computation is done via executor.</a:t>
            </a:r>
          </a:p>
          <a:p>
            <a:endParaRPr lang="en-US" dirty="0"/>
          </a:p>
          <a:p>
            <a:r>
              <a:rPr lang="en-US" dirty="0"/>
              <a:t>Such disentanglement can significantly boost the performance.</a:t>
            </a:r>
          </a:p>
          <a:p>
            <a:endParaRPr lang="en-US" dirty="0"/>
          </a:p>
          <a:p>
            <a:r>
              <a:rPr lang="en-US" dirty="0"/>
              <a:t>Program-of-Thoughts achieve state-of-the-art performance on all of the evaluated math QA datasets.</a:t>
            </a:r>
          </a:p>
        </p:txBody>
      </p:sp>
    </p:spTree>
    <p:extLst>
      <p:ext uri="{BB962C8B-B14F-4D97-AF65-F5344CB8AC3E}">
        <p14:creationId xmlns:p14="http://schemas.microsoft.com/office/powerpoint/2010/main" val="174265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Autofit/>
          </a:bodyPr>
          <a:lstStyle/>
          <a:p>
            <a:r>
              <a:rPr lang="en-US" sz="4800" dirty="0" err="1"/>
              <a:t>TheoremQA</a:t>
            </a:r>
            <a:r>
              <a:rPr lang="en-US" sz="4800" dirty="0"/>
              <a:t>: A Theorem-driven Question Answering dataset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HK" dirty="0" err="1"/>
              <a:t>Wenhu</a:t>
            </a:r>
            <a:r>
              <a:rPr lang="en-HK" dirty="0"/>
              <a:t> Chen, Ming Yin, Max Ku, Elaine Wan, </a:t>
            </a:r>
            <a:r>
              <a:rPr lang="en-HK" dirty="0" err="1"/>
              <a:t>Xueguang</a:t>
            </a:r>
            <a:r>
              <a:rPr lang="en-HK" dirty="0"/>
              <a:t> Ma, </a:t>
            </a:r>
            <a:r>
              <a:rPr lang="en-HK" dirty="0" err="1"/>
              <a:t>Jianyu</a:t>
            </a:r>
            <a:r>
              <a:rPr lang="en-HK" dirty="0"/>
              <a:t> Xu, Tony Xia, Xinyi Wang, Pan Lu</a:t>
            </a:r>
          </a:p>
          <a:p>
            <a:endParaRPr lang="en-HK" dirty="0"/>
          </a:p>
          <a:p>
            <a:r>
              <a:rPr lang="en-HK" dirty="0">
                <a:hlinkClick r:id="rId2"/>
              </a:rPr>
              <a:t>https://</a:t>
            </a:r>
            <a:r>
              <a:rPr lang="en-HK" dirty="0" err="1">
                <a:hlinkClick r:id="rId2"/>
              </a:rPr>
              <a:t>arxiv.org</a:t>
            </a:r>
            <a:r>
              <a:rPr lang="en-HK" dirty="0">
                <a:hlinkClick r:id="rId2"/>
              </a:rPr>
              <a:t>/abs/2305.12524</a:t>
            </a:r>
            <a:r>
              <a:rPr lang="en-HK" dirty="0"/>
              <a:t> (EMNLP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2235-C580-F7AF-7C77-CF910628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Math Dataset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21A97CE-80C3-995D-ADB5-D66E44080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506" y="1477526"/>
            <a:ext cx="8280987" cy="4646885"/>
          </a:xfrm>
        </p:spPr>
      </p:pic>
    </p:spTree>
    <p:extLst>
      <p:ext uri="{BB962C8B-B14F-4D97-AF65-F5344CB8AC3E}">
        <p14:creationId xmlns:p14="http://schemas.microsoft.com/office/powerpoint/2010/main" val="201919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B0BB-BB56-E132-8A51-DB54F3A5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5CAC-485B-44EE-F6C2-BFA05856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E1: model does not even know the theorem</a:t>
            </a:r>
          </a:p>
          <a:p>
            <a:r>
              <a:rPr lang="en-US" dirty="0"/>
              <a:t>E2: model know the theorem, but use the wrong formula/algorithm</a:t>
            </a:r>
          </a:p>
          <a:p>
            <a:r>
              <a:rPr lang="en-US" dirty="0"/>
              <a:t>E3: model only makes minor calculation mistake</a:t>
            </a:r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041CF5D3-5CEE-7DCB-5502-F1BF562D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5" y="3311151"/>
            <a:ext cx="4968983" cy="3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5773-83BB-DCAF-78B9-F47A7BDB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</a:t>
            </a:r>
            <a:r>
              <a:rPr lang="en-US" dirty="0" err="1"/>
              <a:t>PoT</a:t>
            </a:r>
            <a:r>
              <a:rPr lang="en-US" dirty="0"/>
              <a:t> w/ GPT-4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BA2793-1066-D3DA-3400-D431B12BF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4056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1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7C67-96F4-E4E3-CCEF-EDAA3DE4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pic>
        <p:nvPicPr>
          <p:cNvPr id="2057" name="Picture 9" descr="In-Context Learning, In Context">
            <a:extLst>
              <a:ext uri="{FF2B5EF4-FFF2-40B4-BE49-F238E27FC236}">
                <a16:creationId xmlns:a16="http://schemas.microsoft.com/office/drawing/2014/main" id="{8F2C9B39-F746-B97B-5699-F84BC02F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49" y="1690688"/>
            <a:ext cx="7436895" cy="4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2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C3D9-9A91-CA7F-3E32-BA094E76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F31D-33D6-1CA9-FE86-2E77B7B6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GPT-4 with Program-of-Thoughts can further improve the performance of most datasets to 90%+ under zero-shot setting.</a:t>
            </a:r>
          </a:p>
          <a:p>
            <a:endParaRPr lang="en-US" dirty="0"/>
          </a:p>
          <a:p>
            <a:r>
              <a:rPr lang="en-US" dirty="0"/>
              <a:t>Does it mean we already solve math reasoning?</a:t>
            </a:r>
          </a:p>
          <a:p>
            <a:pPr lvl="1"/>
            <a:r>
              <a:rPr lang="en-US" dirty="0"/>
              <a:t>No, the caveat is that these datasets are grade-school math problems, which only requires simple arithmetic operations.</a:t>
            </a:r>
          </a:p>
          <a:p>
            <a:pPr lvl="1"/>
            <a:r>
              <a:rPr lang="en-US" dirty="0"/>
              <a:t>More complex computation like integration, or matrix multiplication is still not covered in these datasets.</a:t>
            </a:r>
          </a:p>
          <a:p>
            <a:pPr lvl="1"/>
            <a:r>
              <a:rPr lang="en-US" dirty="0"/>
              <a:t>We are working on collecting a more university-level science QA dataset to test LLMs’ capabilities to use theorems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41946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CB8D-8338-0AFA-2477-ACC7E2AB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challenging Math Questions</a:t>
            </a:r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AA46EE97-AFB4-B884-9811-DE73931C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39" y="2164141"/>
            <a:ext cx="3362284" cy="3338550"/>
          </a:xfrm>
          <a:prstGeom prst="rect">
            <a:avLst/>
          </a:prstGeom>
        </p:spPr>
      </p:pic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6563A2B-160F-BCA6-81AB-1E9E7A371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73" y="2164141"/>
            <a:ext cx="3785344" cy="30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BA44-7DBD-C3B6-DC47-C1A9BFA0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A361-0FF3-8127-7D0C-24B9FA0A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Collecting Theorems</a:t>
            </a:r>
          </a:p>
          <a:p>
            <a:pPr lvl="1"/>
            <a:r>
              <a:rPr lang="en-US" dirty="0"/>
              <a:t>Prompting LLMs to enumerate theorems</a:t>
            </a:r>
          </a:p>
          <a:p>
            <a:pPr lvl="1"/>
            <a:r>
              <a:rPr lang="en-US" dirty="0"/>
              <a:t>Expert Complementing theorems</a:t>
            </a:r>
          </a:p>
          <a:p>
            <a:pPr lvl="1"/>
            <a:endParaRPr lang="en-US" dirty="0"/>
          </a:p>
          <a:p>
            <a:r>
              <a:rPr lang="en-US" dirty="0"/>
              <a:t>Theorem-driven Question Seeking</a:t>
            </a:r>
          </a:p>
          <a:p>
            <a:pPr lvl="1"/>
            <a:r>
              <a:rPr lang="en-US" dirty="0"/>
              <a:t>We feed the theorem as keyword to search the web to find related questions.</a:t>
            </a:r>
          </a:p>
          <a:p>
            <a:pPr lvl="1"/>
            <a:r>
              <a:rPr lang="en-US" dirty="0"/>
              <a:t>We search for related sections in textbooks to find questions</a:t>
            </a:r>
          </a:p>
          <a:p>
            <a:endParaRPr lang="en-US" dirty="0"/>
          </a:p>
          <a:p>
            <a:r>
              <a:rPr lang="en-US" dirty="0"/>
              <a:t>Answer Type</a:t>
            </a:r>
          </a:p>
          <a:p>
            <a:pPr lvl="1"/>
            <a:r>
              <a:rPr lang="en-US" dirty="0"/>
              <a:t>We consider the following answer types: number, list, bool, option</a:t>
            </a:r>
          </a:p>
          <a:p>
            <a:pPr lvl="1"/>
            <a:r>
              <a:rPr lang="en-US" dirty="0"/>
              <a:t>We will rewrite the question if it doesn’t fit into these types.</a:t>
            </a:r>
          </a:p>
          <a:p>
            <a:pPr lvl="1"/>
            <a:r>
              <a:rPr lang="en-US" dirty="0"/>
              <a:t>If the original question asks about “matrix”, we change to “trace of matrix”	</a:t>
            </a:r>
          </a:p>
        </p:txBody>
      </p:sp>
    </p:spTree>
    <p:extLst>
      <p:ext uri="{BB962C8B-B14F-4D97-AF65-F5344CB8AC3E}">
        <p14:creationId xmlns:p14="http://schemas.microsoft.com/office/powerpoint/2010/main" val="189921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10D-8F8F-140D-1A42-84B1433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6F92-33F9-9FF6-1759-B199AC09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 800 questions</a:t>
            </a:r>
          </a:p>
          <a:p>
            <a:pPr lvl="1"/>
            <a:r>
              <a:rPr lang="en-US" dirty="0"/>
              <a:t>442 Math, 146 CS&amp;EE, 131 Physics, 81 Finance</a:t>
            </a:r>
          </a:p>
          <a:p>
            <a:pPr lvl="1"/>
            <a:r>
              <a:rPr lang="en-US" dirty="0"/>
              <a:t>199 Math, 48 CS&amp;EE, 52 Physics, 55 Finance theorem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 Distribution:</a:t>
            </a:r>
          </a:p>
        </p:txBody>
      </p:sp>
      <p:pic>
        <p:nvPicPr>
          <p:cNvPr id="5" name="Picture 4" descr="A picture containing text, diagram, circle, line&#10;&#10;Description automatically generated">
            <a:extLst>
              <a:ext uri="{FF2B5EF4-FFF2-40B4-BE49-F238E27FC236}">
                <a16:creationId xmlns:a16="http://schemas.microsoft.com/office/drawing/2014/main" id="{54B9A0DB-516B-0B9B-3D1B-9ACFD5B4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904" y="3698598"/>
            <a:ext cx="3258765" cy="2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47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EC5D-B03B-CE9A-6316-4B93BE27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Overview</a:t>
            </a:r>
          </a:p>
        </p:txBody>
      </p:sp>
      <p:pic>
        <p:nvPicPr>
          <p:cNvPr id="5" name="Content Placeholder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218CBECB-9688-29F5-31FF-71167A7E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752" y="1825625"/>
            <a:ext cx="7628496" cy="4351338"/>
          </a:xfrm>
        </p:spPr>
      </p:pic>
    </p:spTree>
    <p:extLst>
      <p:ext uri="{BB962C8B-B14F-4D97-AF65-F5344CB8AC3E}">
        <p14:creationId xmlns:p14="http://schemas.microsoft.com/office/powerpoint/2010/main" val="397030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9D4-114C-2124-C1F2-0C760089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BEEF-B821-BE0E-0EAF-FE0679BB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  <a:p>
            <a:pPr lvl="1"/>
            <a:r>
              <a:rPr lang="en-US" dirty="0"/>
              <a:t>GPT-*, Claude, Alpaca/Vicuna/</a:t>
            </a:r>
            <a:r>
              <a:rPr lang="en-US" dirty="0" err="1"/>
              <a:t>OpenAssistant</a:t>
            </a:r>
            <a:r>
              <a:rPr lang="en-US" dirty="0"/>
              <a:t>/MOSS/</a:t>
            </a:r>
            <a:r>
              <a:rPr lang="en-US" dirty="0" err="1"/>
              <a:t>StarChat</a:t>
            </a:r>
            <a:r>
              <a:rPr lang="en-US" dirty="0"/>
              <a:t>/T5Coder+</a:t>
            </a:r>
          </a:p>
          <a:p>
            <a:pPr lvl="1"/>
            <a:endParaRPr lang="en-US" dirty="0"/>
          </a:p>
          <a:p>
            <a:r>
              <a:rPr lang="en-US" dirty="0"/>
              <a:t>Prompt</a:t>
            </a:r>
          </a:p>
          <a:p>
            <a:pPr lvl="1"/>
            <a:r>
              <a:rPr lang="en-US" dirty="0"/>
              <a:t>Chain of Thoughts Prompting</a:t>
            </a:r>
          </a:p>
          <a:p>
            <a:pPr lvl="2"/>
            <a:r>
              <a:rPr lang="en-US" dirty="0"/>
              <a:t>Few-shot for base models</a:t>
            </a:r>
          </a:p>
          <a:p>
            <a:pPr lvl="2"/>
            <a:r>
              <a:rPr lang="en-US" dirty="0"/>
              <a:t>Zero-shot for instruction-tuned models</a:t>
            </a:r>
          </a:p>
          <a:p>
            <a:pPr lvl="1"/>
            <a:r>
              <a:rPr lang="en-US" dirty="0"/>
              <a:t>Program of Thoughts: </a:t>
            </a:r>
          </a:p>
          <a:p>
            <a:pPr lvl="2"/>
            <a:r>
              <a:rPr lang="en-US" dirty="0"/>
              <a:t>Few-shot for base models</a:t>
            </a:r>
          </a:p>
          <a:p>
            <a:pPr lvl="2"/>
            <a:r>
              <a:rPr lang="en-US" dirty="0"/>
              <a:t>Zero-shot for instruction-tuned models</a:t>
            </a:r>
          </a:p>
        </p:txBody>
      </p:sp>
    </p:spTree>
    <p:extLst>
      <p:ext uri="{BB962C8B-B14F-4D97-AF65-F5344CB8AC3E}">
        <p14:creationId xmlns:p14="http://schemas.microsoft.com/office/powerpoint/2010/main" val="342668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9708-904C-B44A-9873-31828C8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5" name="Content Placeholder 4" descr="A picture containing text, number, screenshot, font&#10;&#10;Description automatically generated">
            <a:extLst>
              <a:ext uri="{FF2B5EF4-FFF2-40B4-BE49-F238E27FC236}">
                <a16:creationId xmlns:a16="http://schemas.microsoft.com/office/drawing/2014/main" id="{ABE7C43D-0798-19CA-2CBD-BF071DB7A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598" y="1432334"/>
            <a:ext cx="8353459" cy="4947688"/>
          </a:xfrm>
        </p:spPr>
      </p:pic>
    </p:spTree>
    <p:extLst>
      <p:ext uri="{BB962C8B-B14F-4D97-AF65-F5344CB8AC3E}">
        <p14:creationId xmlns:p14="http://schemas.microsoft.com/office/powerpoint/2010/main" val="4267194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9A52-DD7B-890F-9405-6A972CDB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Executability of Programs (</a:t>
            </a:r>
            <a:r>
              <a:rPr lang="en-US" dirty="0" err="1"/>
              <a:t>PoT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E9E3A-3CD9-C3EF-A1C2-F5E4156B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evaluate how much of the generated programs from different models are actually executable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Results: </a:t>
            </a:r>
          </a:p>
        </p:txBody>
      </p:sp>
      <p:pic>
        <p:nvPicPr>
          <p:cNvPr id="4" name="Content Placeholder 4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9442535F-FD48-8CF8-472D-DCB89D6D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64" y="3429000"/>
            <a:ext cx="5524501" cy="23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1F52-4EB0-671A-8CF8-7131AABE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67C1EA7-D1E3-81C6-C969-1E46750C0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398" y="1825625"/>
            <a:ext cx="6979204" cy="4351338"/>
          </a:xfrm>
        </p:spPr>
      </p:pic>
    </p:spTree>
    <p:extLst>
      <p:ext uri="{BB962C8B-B14F-4D97-AF65-F5344CB8AC3E}">
        <p14:creationId xmlns:p14="http://schemas.microsoft.com/office/powerpoint/2010/main" val="744132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B59E-7940-8557-0993-6E00BB30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D6F4-4670-674B-8DAE-3E0DF541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questions require reading additional images as condition</a:t>
            </a:r>
          </a:p>
          <a:p>
            <a:endParaRPr lang="en-US" dirty="0"/>
          </a:p>
          <a:p>
            <a:r>
              <a:rPr lang="en-US" dirty="0"/>
              <a:t>We adopt the two strategies</a:t>
            </a:r>
          </a:p>
          <a:p>
            <a:pPr lvl="1"/>
            <a:r>
              <a:rPr lang="en-US" dirty="0"/>
              <a:t>We only provide the image caption as the input</a:t>
            </a:r>
          </a:p>
          <a:p>
            <a:pPr lvl="1"/>
            <a:r>
              <a:rPr lang="en-US" dirty="0"/>
              <a:t>We adopt visual-tuned LLM</a:t>
            </a:r>
          </a:p>
        </p:txBody>
      </p:sp>
      <p:pic>
        <p:nvPicPr>
          <p:cNvPr id="5" name="Picture 4" descr="A diagram of a block diagram&#10;&#10;Description automatically generated with low confidence">
            <a:extLst>
              <a:ext uri="{FF2B5EF4-FFF2-40B4-BE49-F238E27FC236}">
                <a16:creationId xmlns:a16="http://schemas.microsoft.com/office/drawing/2014/main" id="{D367BEAD-9E88-FC4F-1C4B-BE40C463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40" y="2578162"/>
            <a:ext cx="3482263" cy="1947590"/>
          </a:xfrm>
          <a:prstGeom prst="rect">
            <a:avLst/>
          </a:prstGeom>
        </p:spPr>
      </p:pic>
      <p:pic>
        <p:nvPicPr>
          <p:cNvPr id="7" name="Picture 6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33F8408A-3E7C-FF90-8666-E6A4FE7E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97" y="4345763"/>
            <a:ext cx="4763803" cy="17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8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DDEA-A747-A6B9-4615-08054EA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pic>
        <p:nvPicPr>
          <p:cNvPr id="1026" name="Picture 2" descr="Chain-of-Thought Prompting | Prompt Engineering Guide">
            <a:extLst>
              <a:ext uri="{FF2B5EF4-FFF2-40B4-BE49-F238E27FC236}">
                <a16:creationId xmlns:a16="http://schemas.microsoft.com/office/drawing/2014/main" id="{A86642BD-2CD1-C623-1A12-8946DF17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93" y="1690688"/>
            <a:ext cx="8019349" cy="40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3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27D2-626B-7572-697F-D2354F87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650C-93C2-DD28-4A76-93AE99B7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GPT-4 is very strong problem solver</a:t>
            </a:r>
          </a:p>
          <a:p>
            <a:pPr lvl="1"/>
            <a:r>
              <a:rPr lang="en-US" dirty="0"/>
              <a:t>50% of its errors are actually minor, which can be easily fixed</a:t>
            </a:r>
          </a:p>
          <a:p>
            <a:endParaRPr lang="en-US" dirty="0"/>
          </a:p>
          <a:p>
            <a:r>
              <a:rPr lang="en-US" dirty="0"/>
              <a:t>Program-of-Thoughts can significantly boost the performance by utilizing Python library as tools</a:t>
            </a:r>
          </a:p>
          <a:p>
            <a:pPr lvl="1"/>
            <a:endParaRPr lang="en-US" dirty="0"/>
          </a:p>
          <a:p>
            <a:r>
              <a:rPr lang="en-US" dirty="0"/>
              <a:t>There is a huge moat between GPT-3.5/4 and other models</a:t>
            </a:r>
          </a:p>
          <a:p>
            <a:endParaRPr lang="en-US" dirty="0"/>
          </a:p>
          <a:p>
            <a:r>
              <a:rPr lang="en-US" dirty="0"/>
              <a:t>The multimodal problems are really hard, model can only achieve 10% accuracy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03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Autofit/>
          </a:bodyPr>
          <a:lstStyle/>
          <a:p>
            <a:r>
              <a:rPr lang="en-US" sz="4800" dirty="0" err="1"/>
              <a:t>MAmmoTH</a:t>
            </a:r>
            <a:r>
              <a:rPr lang="en-US" sz="4800" dirty="0"/>
              <a:t>: Building Math Generalist Models through Hybrid Instruction Tuning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>
            <a:normAutofit/>
          </a:bodyPr>
          <a:lstStyle/>
          <a:p>
            <a:r>
              <a:rPr lang="en-HK" dirty="0"/>
              <a:t>Xiang Yue*, </a:t>
            </a:r>
            <a:r>
              <a:rPr lang="en-HK" dirty="0" err="1"/>
              <a:t>Xingwei</a:t>
            </a:r>
            <a:r>
              <a:rPr lang="en-HK" dirty="0"/>
              <a:t> Qu, Ge Zhang, Yao Fu, </a:t>
            </a:r>
            <a:r>
              <a:rPr lang="en-HK" dirty="0" err="1"/>
              <a:t>Wenhao</a:t>
            </a:r>
            <a:r>
              <a:rPr lang="en-HK" dirty="0"/>
              <a:t> Huang, Huan Sun, Yu </a:t>
            </a:r>
            <a:r>
              <a:rPr lang="en-HK" dirty="0" err="1"/>
              <a:t>Su</a:t>
            </a:r>
            <a:r>
              <a:rPr lang="en-HK" dirty="0"/>
              <a:t>, </a:t>
            </a:r>
            <a:r>
              <a:rPr lang="en-HK" dirty="0" err="1"/>
              <a:t>Wenhu</a:t>
            </a:r>
            <a:r>
              <a:rPr lang="en-HK" dirty="0"/>
              <a:t> Chen*</a:t>
            </a:r>
          </a:p>
          <a:p>
            <a:r>
              <a:rPr lang="en-HK" dirty="0">
                <a:hlinkClick r:id="rId2"/>
              </a:rPr>
              <a:t>https://arxiv.org/abs/2309.05653</a:t>
            </a:r>
            <a:r>
              <a:rPr lang="en-HK" dirty="0"/>
              <a:t> (Manuscript)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5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1F6-28E9-AC42-AD1D-E1698317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Open-Sourced Models in </a:t>
            </a:r>
            <a:r>
              <a:rPr lang="en-US" dirty="0" err="1"/>
              <a:t>MathQA</a:t>
            </a:r>
            <a:endParaRPr lang="en-US" dirty="0"/>
          </a:p>
        </p:txBody>
      </p:sp>
      <p:pic>
        <p:nvPicPr>
          <p:cNvPr id="10" name="Content Placeholder 9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D072D03D-5A62-7A9D-56E3-6439BB13D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889"/>
          <a:stretch/>
        </p:blipFill>
        <p:spPr>
          <a:xfrm>
            <a:off x="1648258" y="1386278"/>
            <a:ext cx="3256762" cy="520290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63F801-2DE7-2EE7-2391-C6A2F1227E96}"/>
              </a:ext>
            </a:extLst>
          </p:cNvPr>
          <p:cNvSpPr/>
          <p:nvPr/>
        </p:nvSpPr>
        <p:spPr>
          <a:xfrm>
            <a:off x="1777354" y="5501320"/>
            <a:ext cx="3049008" cy="25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FC87B-20FF-8134-7BCB-96644296CFA7}"/>
              </a:ext>
            </a:extLst>
          </p:cNvPr>
          <p:cNvSpPr/>
          <p:nvPr/>
        </p:nvSpPr>
        <p:spPr>
          <a:xfrm>
            <a:off x="1787188" y="6263321"/>
            <a:ext cx="3049008" cy="25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6294C2-7A8B-939E-E608-60FF304C07D9}"/>
              </a:ext>
            </a:extLst>
          </p:cNvPr>
          <p:cNvSpPr txBox="1">
            <a:spLocks/>
          </p:cNvSpPr>
          <p:nvPr/>
        </p:nvSpPr>
        <p:spPr>
          <a:xfrm>
            <a:off x="5506064" y="1815162"/>
            <a:ext cx="51693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Open-sourced models are significantly lagging behind in chain-of-thought prompting.</a:t>
            </a:r>
          </a:p>
          <a:p>
            <a:endParaRPr lang="en-US" dirty="0"/>
          </a:p>
          <a:p>
            <a:r>
              <a:rPr lang="en-US" dirty="0"/>
              <a:t>Open-sourced models cannot even perform program-of-thought prompting. </a:t>
            </a:r>
          </a:p>
        </p:txBody>
      </p:sp>
    </p:spTree>
    <p:extLst>
      <p:ext uri="{BB962C8B-B14F-4D97-AF65-F5344CB8AC3E}">
        <p14:creationId xmlns:p14="http://schemas.microsoft.com/office/powerpoint/2010/main" val="318242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5C9A-285A-7C9C-9990-0DFC6E11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FB73-E6E9-5E84-15E8-8A729B7C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MINERVA and Galactica</a:t>
            </a:r>
          </a:p>
          <a:p>
            <a:pPr lvl="1"/>
            <a:r>
              <a:rPr lang="en-US" dirty="0"/>
              <a:t>Continue pre-training on 100B+ tokens crawled from the open web containing enough math and science corpus.</a:t>
            </a:r>
          </a:p>
          <a:p>
            <a:pPr lvl="1"/>
            <a:r>
              <a:rPr lang="en-US" dirty="0"/>
              <a:t>Expensive and time-consuming.</a:t>
            </a:r>
          </a:p>
          <a:p>
            <a:endParaRPr lang="en-US" dirty="0"/>
          </a:p>
          <a:p>
            <a:r>
              <a:rPr lang="en-US" dirty="0"/>
              <a:t>Task-specific tuning</a:t>
            </a:r>
          </a:p>
          <a:p>
            <a:pPr lvl="1"/>
            <a:r>
              <a:rPr lang="en-US" dirty="0"/>
              <a:t>Continue training on a specific </a:t>
            </a:r>
            <a:r>
              <a:rPr lang="en-US" dirty="0" err="1"/>
              <a:t>mathQA</a:t>
            </a:r>
            <a:r>
              <a:rPr lang="en-US" dirty="0"/>
              <a:t> dataset like GSM/MATH to increase its performance on the given datasets.</a:t>
            </a:r>
          </a:p>
          <a:p>
            <a:pPr lvl="1"/>
            <a:r>
              <a:rPr lang="en-US" dirty="0"/>
              <a:t>Task specific and cannot generalize well.</a:t>
            </a:r>
          </a:p>
        </p:txBody>
      </p:sp>
    </p:spTree>
    <p:extLst>
      <p:ext uri="{BB962C8B-B14F-4D97-AF65-F5344CB8AC3E}">
        <p14:creationId xmlns:p14="http://schemas.microsoft.com/office/powerpoint/2010/main" val="2498574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8B91-7411-B009-23D5-5A965ADD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Instruction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BE0A-8AA4-4B16-0A53-2BF23EFA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tuning.</a:t>
            </a:r>
          </a:p>
          <a:p>
            <a:pPr lvl="1"/>
            <a:r>
              <a:rPr lang="en-US" dirty="0"/>
              <a:t>Compiling a reasonable amount of training set.</a:t>
            </a:r>
          </a:p>
          <a:p>
            <a:pPr lvl="1"/>
            <a:r>
              <a:rPr lang="en-US" dirty="0"/>
              <a:t>Diversified enough to help the model generalize to unseen tasks.</a:t>
            </a:r>
          </a:p>
          <a:p>
            <a:pPr lvl="1"/>
            <a:r>
              <a:rPr lang="en-US" dirty="0"/>
              <a:t>Computationally economical</a:t>
            </a:r>
          </a:p>
          <a:p>
            <a:pPr lvl="1"/>
            <a:endParaRPr lang="en-US" dirty="0"/>
          </a:p>
          <a:p>
            <a:r>
              <a:rPr lang="en-US" dirty="0"/>
              <a:t>Hybrid </a:t>
            </a:r>
            <a:r>
              <a:rPr lang="en-US" dirty="0" err="1"/>
              <a:t>CoT</a:t>
            </a:r>
            <a:r>
              <a:rPr lang="en-US" dirty="0"/>
              <a:t> &amp; </a:t>
            </a:r>
            <a:r>
              <a:rPr lang="en-US" dirty="0" err="1"/>
              <a:t>PoT</a:t>
            </a:r>
            <a:endParaRPr lang="en-US" dirty="0"/>
          </a:p>
          <a:p>
            <a:pPr lvl="1"/>
            <a:r>
              <a:rPr lang="en-US" dirty="0"/>
              <a:t>Combining both </a:t>
            </a:r>
            <a:r>
              <a:rPr lang="en-US" dirty="0" err="1"/>
              <a:t>CoT</a:t>
            </a:r>
            <a:r>
              <a:rPr lang="en-US" dirty="0"/>
              <a:t> and </a:t>
            </a:r>
            <a:r>
              <a:rPr lang="en-US" dirty="0" err="1"/>
              <a:t>PoT</a:t>
            </a:r>
            <a:r>
              <a:rPr lang="en-US" dirty="0"/>
              <a:t> rationale data</a:t>
            </a:r>
          </a:p>
          <a:p>
            <a:pPr lvl="1"/>
            <a:r>
              <a:rPr lang="en-US" dirty="0"/>
              <a:t>Assemble both rationale to activate models’ capability in both aspects</a:t>
            </a:r>
          </a:p>
        </p:txBody>
      </p:sp>
    </p:spTree>
    <p:extLst>
      <p:ext uri="{BB962C8B-B14F-4D97-AF65-F5344CB8AC3E}">
        <p14:creationId xmlns:p14="http://schemas.microsoft.com/office/powerpoint/2010/main" val="149935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5333-64DE-57C7-D6AD-5D8879C1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Instruction Tuning</a:t>
            </a:r>
          </a:p>
        </p:txBody>
      </p:sp>
      <p:pic>
        <p:nvPicPr>
          <p:cNvPr id="5" name="Content Placeholder 4" descr="A diagram of an elephant&#10;&#10;Description automatically generated">
            <a:extLst>
              <a:ext uri="{FF2B5EF4-FFF2-40B4-BE49-F238E27FC236}">
                <a16:creationId xmlns:a16="http://schemas.microsoft.com/office/drawing/2014/main" id="{B8E84CF7-D993-4D8B-E1C8-D9C05B368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678" y="2297016"/>
            <a:ext cx="9174643" cy="20904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77011-1FB7-8379-E8AC-D7DDB3C5FE5A}"/>
              </a:ext>
            </a:extLst>
          </p:cNvPr>
          <p:cNvSpPr txBox="1"/>
          <p:nvPr/>
        </p:nvSpPr>
        <p:spPr>
          <a:xfrm>
            <a:off x="2739503" y="5083728"/>
            <a:ext cx="671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trained model is capable to perform both </a:t>
            </a:r>
            <a:r>
              <a:rPr lang="en-US" dirty="0" err="1"/>
              <a:t>PoT</a:t>
            </a:r>
            <a:r>
              <a:rPr lang="en-US" dirty="0"/>
              <a:t> and </a:t>
            </a:r>
            <a:r>
              <a:rPr lang="en-US" dirty="0" err="1"/>
              <a:t>CoT</a:t>
            </a:r>
            <a:r>
              <a:rPr lang="en-US" dirty="0"/>
              <a:t> prompting</a:t>
            </a:r>
          </a:p>
        </p:txBody>
      </p:sp>
    </p:spTree>
    <p:extLst>
      <p:ext uri="{BB962C8B-B14F-4D97-AF65-F5344CB8AC3E}">
        <p14:creationId xmlns:p14="http://schemas.microsoft.com/office/powerpoint/2010/main" val="1588238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0D95-0125-CCEB-2D2B-0B245910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526F-9310-5AA6-5F88-AE9F23A0C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MAmmoTH</a:t>
            </a:r>
            <a:r>
              <a:rPr lang="en-US" dirty="0"/>
              <a:t> uses </a:t>
            </a:r>
            <a:r>
              <a:rPr lang="en-US" dirty="0" err="1"/>
              <a:t>PoT</a:t>
            </a:r>
            <a:r>
              <a:rPr lang="en-US" dirty="0"/>
              <a:t> to generate program p</a:t>
            </a:r>
          </a:p>
          <a:p>
            <a:r>
              <a:rPr lang="en-US" dirty="0"/>
              <a:t>Execute p -&gt; output</a:t>
            </a:r>
          </a:p>
          <a:p>
            <a:pPr lvl="1"/>
            <a:r>
              <a:rPr lang="en-US" dirty="0"/>
              <a:t>If output == None:</a:t>
            </a:r>
          </a:p>
          <a:p>
            <a:pPr lvl="2"/>
            <a:r>
              <a:rPr lang="en-US" dirty="0" err="1"/>
              <a:t>MAmmoTH</a:t>
            </a:r>
            <a:r>
              <a:rPr lang="en-US" dirty="0"/>
              <a:t> uses </a:t>
            </a:r>
            <a:r>
              <a:rPr lang="en-US" dirty="0" err="1"/>
              <a:t>CoT</a:t>
            </a:r>
            <a:r>
              <a:rPr lang="en-US" dirty="0"/>
              <a:t> to generate rationale c</a:t>
            </a:r>
          </a:p>
          <a:p>
            <a:pPr lvl="2"/>
            <a:r>
              <a:rPr lang="en-US" dirty="0"/>
              <a:t>Extract answer from c, Return Answer</a:t>
            </a:r>
          </a:p>
          <a:p>
            <a:pPr lvl="1"/>
            <a:r>
              <a:rPr lang="en-US" dirty="0"/>
              <a:t>Else:</a:t>
            </a:r>
          </a:p>
          <a:p>
            <a:pPr lvl="2"/>
            <a:r>
              <a:rPr lang="en-US" dirty="0"/>
              <a:t>Return Answer</a:t>
            </a:r>
          </a:p>
        </p:txBody>
      </p:sp>
    </p:spTree>
    <p:extLst>
      <p:ext uri="{BB962C8B-B14F-4D97-AF65-F5344CB8AC3E}">
        <p14:creationId xmlns:p14="http://schemas.microsoft.com/office/powerpoint/2010/main" val="2554379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FA7C-EC83-BE49-F7A8-8AEFA098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Dataset Analysis</a:t>
            </a:r>
          </a:p>
        </p:txBody>
      </p:sp>
      <p:pic>
        <p:nvPicPr>
          <p:cNvPr id="5" name="Content Placeholder 4" descr="A screenshot of a table&#10;&#10;Description automatically generated">
            <a:extLst>
              <a:ext uri="{FF2B5EF4-FFF2-40B4-BE49-F238E27FC236}">
                <a16:creationId xmlns:a16="http://schemas.microsoft.com/office/drawing/2014/main" id="{8064EA62-0823-7574-8B34-E637BC88D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916" y="1540568"/>
            <a:ext cx="8206168" cy="4826675"/>
          </a:xfrm>
        </p:spPr>
      </p:pic>
    </p:spTree>
    <p:extLst>
      <p:ext uri="{BB962C8B-B14F-4D97-AF65-F5344CB8AC3E}">
        <p14:creationId xmlns:p14="http://schemas.microsoft.com/office/powerpoint/2010/main" val="2732332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AF64-D1E5-E3CB-BCA2-198D9AF1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Dataset Analysis</a:t>
            </a:r>
          </a:p>
        </p:txBody>
      </p:sp>
      <p:pic>
        <p:nvPicPr>
          <p:cNvPr id="5" name="Content Placeholder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F86F5D3-E400-BDB3-BBC8-8022DC6CC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147" y="1690688"/>
            <a:ext cx="8129706" cy="3542982"/>
          </a:xfrm>
        </p:spPr>
      </p:pic>
    </p:spTree>
    <p:extLst>
      <p:ext uri="{BB962C8B-B14F-4D97-AF65-F5344CB8AC3E}">
        <p14:creationId xmlns:p14="http://schemas.microsoft.com/office/powerpoint/2010/main" val="486021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3324-A2EE-9FB2-29F4-0F9842F5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(7B Scale Held-in)</a:t>
            </a:r>
          </a:p>
        </p:txBody>
      </p:sp>
      <p:pic>
        <p:nvPicPr>
          <p:cNvPr id="5" name="Content Placeholder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27F4A33-081F-4A24-FF92-5C4D8A816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980" y="1690688"/>
            <a:ext cx="7430040" cy="4013112"/>
          </a:xfrm>
        </p:spPr>
      </p:pic>
    </p:spTree>
    <p:extLst>
      <p:ext uri="{BB962C8B-B14F-4D97-AF65-F5344CB8AC3E}">
        <p14:creationId xmlns:p14="http://schemas.microsoft.com/office/powerpoint/2010/main" val="332552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7A06-739E-B584-FF3C-E62A5939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Pros/Cons of Chain of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2171-F7B3-D26D-43B2-1A2E21A5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 of </a:t>
            </a:r>
            <a:r>
              <a:rPr lang="en-US" dirty="0" err="1"/>
              <a:t>CoT</a:t>
            </a:r>
            <a:endParaRPr lang="en-US" dirty="0"/>
          </a:p>
          <a:p>
            <a:pPr lvl="1"/>
            <a:r>
              <a:rPr lang="en-US" dirty="0"/>
              <a:t>Scratchpad: allows the model to output intermediate results to derive the results step by step.</a:t>
            </a:r>
          </a:p>
          <a:p>
            <a:pPr lvl="1"/>
            <a:r>
              <a:rPr lang="en-US" dirty="0"/>
              <a:t>Flexibility: applicability to any reasoning task.</a:t>
            </a:r>
          </a:p>
          <a:p>
            <a:endParaRPr lang="en-US" dirty="0"/>
          </a:p>
          <a:p>
            <a:r>
              <a:rPr lang="en-US" dirty="0"/>
              <a:t>Cons of </a:t>
            </a:r>
            <a:r>
              <a:rPr lang="en-US" dirty="0" err="1"/>
              <a:t>CoT</a:t>
            </a:r>
            <a:endParaRPr lang="en-US" dirty="0"/>
          </a:p>
          <a:p>
            <a:pPr lvl="1"/>
            <a:r>
              <a:rPr lang="en-US" dirty="0"/>
              <a:t>Not able to interact with the external world.</a:t>
            </a:r>
          </a:p>
          <a:p>
            <a:pPr lvl="1"/>
            <a:r>
              <a:rPr lang="en-US" dirty="0"/>
              <a:t>Lacking the ability to utilize tools.</a:t>
            </a:r>
          </a:p>
          <a:p>
            <a:pPr lvl="1"/>
            <a:r>
              <a:rPr lang="en-US" dirty="0"/>
              <a:t>The generated intermediate reasoning steps could be unreliable.</a:t>
            </a:r>
          </a:p>
        </p:txBody>
      </p:sp>
    </p:spTree>
    <p:extLst>
      <p:ext uri="{BB962C8B-B14F-4D97-AF65-F5344CB8AC3E}">
        <p14:creationId xmlns:p14="http://schemas.microsoft.com/office/powerpoint/2010/main" val="2777471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8995-EBC5-14AC-89A9-D69B3E40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(30B Scale Held-in)</a:t>
            </a:r>
          </a:p>
        </p:txBody>
      </p:sp>
      <p:pic>
        <p:nvPicPr>
          <p:cNvPr id="5" name="Content Placeholder 4" descr="A close-up of a number&#10;&#10;Description automatically generated">
            <a:extLst>
              <a:ext uri="{FF2B5EF4-FFF2-40B4-BE49-F238E27FC236}">
                <a16:creationId xmlns:a16="http://schemas.microsoft.com/office/drawing/2014/main" id="{482C5445-956A-9A65-8755-2A7009F6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081" y="3485178"/>
            <a:ext cx="7388771" cy="1829259"/>
          </a:xfrm>
        </p:spPr>
      </p:pic>
      <p:pic>
        <p:nvPicPr>
          <p:cNvPr id="7" name="Content Placeholder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D3B8C95B-767E-2F0F-35FA-700C8E4D1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18"/>
          <a:stretch/>
        </p:blipFill>
        <p:spPr>
          <a:xfrm>
            <a:off x="2380980" y="1690688"/>
            <a:ext cx="7430040" cy="18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7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4E2A-B165-722C-B31B-E4468231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(7B Scale Held-out)</a:t>
            </a:r>
          </a:p>
        </p:txBody>
      </p:sp>
      <p:pic>
        <p:nvPicPr>
          <p:cNvPr id="5" name="Content Placeholder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42C349AC-4692-B1E9-0774-A11ABB9CB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275" y="1690688"/>
            <a:ext cx="6977450" cy="3565849"/>
          </a:xfrm>
        </p:spPr>
      </p:pic>
    </p:spTree>
    <p:extLst>
      <p:ext uri="{BB962C8B-B14F-4D97-AF65-F5344CB8AC3E}">
        <p14:creationId xmlns:p14="http://schemas.microsoft.com/office/powerpoint/2010/main" val="1616375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8F97-1882-247A-F98C-FB4F6383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(30B Scale Held-out)</a:t>
            </a:r>
          </a:p>
        </p:txBody>
      </p:sp>
      <p:pic>
        <p:nvPicPr>
          <p:cNvPr id="5" name="Content Placeholder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6B692D35-1347-0DE0-D6B1-C48BD6D51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275" y="2855743"/>
            <a:ext cx="6977450" cy="2041957"/>
          </a:xfrm>
        </p:spPr>
      </p:pic>
      <p:pic>
        <p:nvPicPr>
          <p:cNvPr id="6" name="Content Placeholder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88CE03E9-5E93-C9F0-F6FA-0F651B779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50"/>
          <a:stretch/>
        </p:blipFill>
        <p:spPr>
          <a:xfrm>
            <a:off x="2607275" y="1690688"/>
            <a:ext cx="6977450" cy="11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7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88BB-869B-B92C-CA2A-6642644D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5" name="Content Placeholder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141659A-540D-B8DC-5B92-699C61C42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036" y="1690688"/>
            <a:ext cx="8061928" cy="4486275"/>
          </a:xfrm>
        </p:spPr>
      </p:pic>
    </p:spTree>
    <p:extLst>
      <p:ext uri="{BB962C8B-B14F-4D97-AF65-F5344CB8AC3E}">
        <p14:creationId xmlns:p14="http://schemas.microsoft.com/office/powerpoint/2010/main" val="2005812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27D2-626B-7572-697F-D2354F87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650C-93C2-DD28-4A76-93AE99B7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Open-sourced models are actually very strong math problem solver, however, their problem-solving capability needs to be activated.</a:t>
            </a:r>
          </a:p>
          <a:p>
            <a:endParaRPr lang="en-US" dirty="0"/>
          </a:p>
          <a:p>
            <a:r>
              <a:rPr lang="en-US" dirty="0"/>
              <a:t>Open-sourced models can also do </a:t>
            </a:r>
            <a:r>
              <a:rPr lang="en-US" dirty="0" err="1"/>
              <a:t>PoT</a:t>
            </a:r>
            <a:r>
              <a:rPr lang="en-US" dirty="0"/>
              <a:t> prompting and achieve very strong performance on </a:t>
            </a:r>
            <a:r>
              <a:rPr lang="en-US" dirty="0" err="1"/>
              <a:t>mathQA</a:t>
            </a:r>
            <a:r>
              <a:rPr lang="en-US" dirty="0"/>
              <a:t> datasets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Hybrid </a:t>
            </a:r>
            <a:r>
              <a:rPr lang="en-US" dirty="0" err="1"/>
              <a:t>CoT</a:t>
            </a:r>
            <a:r>
              <a:rPr lang="en-US" dirty="0"/>
              <a:t> and </a:t>
            </a:r>
            <a:r>
              <a:rPr lang="en-US" dirty="0" err="1"/>
              <a:t>PoT</a:t>
            </a:r>
            <a:r>
              <a:rPr lang="en-US" dirty="0"/>
              <a:t> training can lead to mutual benefits. The performance can improve over </a:t>
            </a:r>
            <a:r>
              <a:rPr lang="en-US" dirty="0" err="1"/>
              <a:t>CoT</a:t>
            </a:r>
            <a:r>
              <a:rPr lang="en-US" dirty="0"/>
              <a:t>-only or </a:t>
            </a:r>
            <a:r>
              <a:rPr lang="en-US" dirty="0" err="1"/>
              <a:t>PoT</a:t>
            </a:r>
            <a:r>
              <a:rPr lang="en-US" dirty="0"/>
              <a:t>-only.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08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9,719 Thank You Images, Stock Photos &amp; Vectors | Shutterstock">
            <a:extLst>
              <a:ext uri="{FF2B5EF4-FFF2-40B4-BE49-F238E27FC236}">
                <a16:creationId xmlns:a16="http://schemas.microsoft.com/office/drawing/2014/main" id="{A85BE277-F73C-FA65-5125-FB6ED0E8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8"/>
          <a:stretch/>
        </p:blipFill>
        <p:spPr bwMode="auto">
          <a:xfrm>
            <a:off x="2425700" y="1651000"/>
            <a:ext cx="7340600" cy="32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5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Autofit/>
          </a:bodyPr>
          <a:lstStyle/>
          <a:p>
            <a:r>
              <a:rPr lang="en-HK" sz="4800" dirty="0"/>
              <a:t>Program of Thoughts Prompting: Disentangling Computation from Reasoning for Numerical Reasoning Tasks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/>
          <a:lstStyle/>
          <a:p>
            <a:r>
              <a:rPr lang="en-HK" dirty="0" err="1"/>
              <a:t>Wenhu</a:t>
            </a:r>
            <a:r>
              <a:rPr lang="en-HK" dirty="0"/>
              <a:t> Chen, </a:t>
            </a:r>
            <a:r>
              <a:rPr lang="en-HK" dirty="0" err="1"/>
              <a:t>Xueguang</a:t>
            </a:r>
            <a:r>
              <a:rPr lang="en-HK" dirty="0"/>
              <a:t> Ma, Xinyi Wang, William Cohen</a:t>
            </a:r>
          </a:p>
          <a:p>
            <a:endParaRPr lang="en-HK" dirty="0"/>
          </a:p>
          <a:p>
            <a:r>
              <a:rPr lang="en-HK" dirty="0">
                <a:hlinkClick r:id="rId2"/>
              </a:rPr>
              <a:t>https://arxiv.org/abs/2211.12588</a:t>
            </a:r>
            <a:r>
              <a:rPr lang="en-HK" dirty="0"/>
              <a:t> (TMLR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F4B5-5514-F707-762E-C3755448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96F1-3600-43C1-4E26-7CB28C8A0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Relying on natural language to solve tasks.</a:t>
            </a:r>
          </a:p>
          <a:p>
            <a:pPr lvl="1"/>
            <a:r>
              <a:rPr lang="en-US" dirty="0"/>
              <a:t>Computation and Reasoning are both expressed in NL.</a:t>
            </a:r>
          </a:p>
          <a:p>
            <a:pPr lvl="1"/>
            <a:r>
              <a:rPr lang="en-US" dirty="0"/>
              <a:t>Some symbolic operations are too complex to be expressed with NL.</a:t>
            </a:r>
          </a:p>
          <a:p>
            <a:endParaRPr lang="en-US" dirty="0"/>
          </a:p>
          <a:p>
            <a:r>
              <a:rPr lang="en-US" dirty="0"/>
              <a:t>Let’s take a look at some cases.</a:t>
            </a:r>
          </a:p>
        </p:txBody>
      </p:sp>
    </p:spTree>
    <p:extLst>
      <p:ext uri="{BB962C8B-B14F-4D97-AF65-F5344CB8AC3E}">
        <p14:creationId xmlns:p14="http://schemas.microsoft.com/office/powerpoint/2010/main" val="234519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DBA4-57A7-0266-9877-FF3DD203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NL the best reasoning 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C7CAB-0D5D-CAEC-0E87-C45E5FB09D4A}"/>
              </a:ext>
            </a:extLst>
          </p:cNvPr>
          <p:cNvSpPr txBox="1"/>
          <p:nvPr/>
        </p:nvSpPr>
        <p:spPr>
          <a:xfrm>
            <a:off x="2722983" y="192395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In Fibonacci sequence, it follows the rule that each number is equal to the sum of the preceding two numbers, what is the 50</a:t>
            </a:r>
            <a:r>
              <a:rPr lang="en-US" baseline="30000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th</a:t>
            </a:r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 number in Fibonacci sequence?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0D20F-C247-D552-959A-9550FCBB145D}"/>
              </a:ext>
            </a:extLst>
          </p:cNvPr>
          <p:cNvSpPr txBox="1"/>
          <p:nvPr/>
        </p:nvSpPr>
        <p:spPr>
          <a:xfrm>
            <a:off x="2722983" y="3570334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The first number is 0, the second number is 1, therefore, the third number is 0+1=1. The fourth number is 1+1=2. The fifth number is 1+2=3. The sixth number is 2+3=5. The seventh number is 3+5=8. The eighth number is 5+8=13.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..... (Skip 1000 tokens)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The 50th number is 32,432,268,459.</a:t>
            </a:r>
          </a:p>
        </p:txBody>
      </p:sp>
    </p:spTree>
    <p:extLst>
      <p:ext uri="{BB962C8B-B14F-4D97-AF65-F5344CB8AC3E}">
        <p14:creationId xmlns:p14="http://schemas.microsoft.com/office/powerpoint/2010/main" val="3468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7989-A1D9-671D-2611-F7DF80FD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Programs as Thought?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0964F-279F-0258-FAD5-2A2E7100141C}"/>
              </a:ext>
            </a:extLst>
          </p:cNvPr>
          <p:cNvSpPr txBox="1"/>
          <p:nvPr/>
        </p:nvSpPr>
        <p:spPr>
          <a:xfrm>
            <a:off x="2722983" y="192395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In Fibonacci sequence, it follows the rule that each number is equal to the sum of the preceding two numbers, what is the 50</a:t>
            </a:r>
            <a:r>
              <a:rPr lang="en-US" baseline="30000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th</a:t>
            </a:r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 number in Fibonacci sequence?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3B903-3D2E-2019-F129-39FD3E18BE3E}"/>
              </a:ext>
            </a:extLst>
          </p:cNvPr>
          <p:cNvSpPr txBox="1"/>
          <p:nvPr/>
        </p:nvSpPr>
        <p:spPr>
          <a:xfrm>
            <a:off x="2722983" y="3570334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length = 50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np.zeros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(length)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[0] =0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[1]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in range(3, length):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]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[i-1] + 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[i-2]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[-1]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F1F0B-9666-D9AE-DB7B-37BD557B7614}"/>
              </a:ext>
            </a:extLst>
          </p:cNvPr>
          <p:cNvSpPr txBox="1"/>
          <p:nvPr/>
        </p:nvSpPr>
        <p:spPr>
          <a:xfrm>
            <a:off x="9306658" y="4003401"/>
            <a:ext cx="12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Concise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242199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A4C2-0984-A9B4-8857-51D7591B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of Thoughts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EA20D89-1DCE-71ED-5C65-E6384D93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03" y="1505616"/>
            <a:ext cx="7171836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1297</Words>
  <Application>Microsoft Macintosh PowerPoint</Application>
  <PresentationFormat>Widescreen</PresentationFormat>
  <Paragraphs>193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Abadi</vt:lpstr>
      <vt:lpstr>Arial</vt:lpstr>
      <vt:lpstr>Calibri</vt:lpstr>
      <vt:lpstr>Calibri Light</vt:lpstr>
      <vt:lpstr>Helvetica</vt:lpstr>
      <vt:lpstr>Office Theme</vt:lpstr>
      <vt:lpstr>Harnessing Large LMs for Complex Math Reasoning</vt:lpstr>
      <vt:lpstr>Large Language Models</vt:lpstr>
      <vt:lpstr>Large Language Models</vt:lpstr>
      <vt:lpstr>Pros/Cons of Chain of Thoughts</vt:lpstr>
      <vt:lpstr>Program of Thoughts Prompting: Disentangling Computation from Reasoning for Numerical Reasoning Tasks</vt:lpstr>
      <vt:lpstr>Chain of Thoughts in LLM</vt:lpstr>
      <vt:lpstr>Is NL the best reasoning means?</vt:lpstr>
      <vt:lpstr>What about Programs as Thought?</vt:lpstr>
      <vt:lpstr>Program of Thoughts</vt:lpstr>
      <vt:lpstr>Few-Shot Results on Math Problem Dataset</vt:lpstr>
      <vt:lpstr>Few-Shot (SC) Results on Math Problem Dataset</vt:lpstr>
      <vt:lpstr>Zero-Shot Evaluation</vt:lpstr>
      <vt:lpstr>Zero-Shot Results on Math Problem Dataset</vt:lpstr>
      <vt:lpstr>Ablation Studies</vt:lpstr>
      <vt:lpstr>Takeaways</vt:lpstr>
      <vt:lpstr>TheoremQA: A Theorem-driven Question Answering dataset</vt:lpstr>
      <vt:lpstr>Existing Math Dataset</vt:lpstr>
      <vt:lpstr>Error Analysis</vt:lpstr>
      <vt:lpstr>Performance of PoT w/ GPT-4</vt:lpstr>
      <vt:lpstr>What’s Next?</vt:lpstr>
      <vt:lpstr>More challenging Math Questions</vt:lpstr>
      <vt:lpstr>Question Annotation</vt:lpstr>
      <vt:lpstr>Dataset Overview</vt:lpstr>
      <vt:lpstr>Theorem Overview</vt:lpstr>
      <vt:lpstr>Method</vt:lpstr>
      <vt:lpstr>Experimental Results</vt:lpstr>
      <vt:lpstr>Executability of Programs (PoT)</vt:lpstr>
      <vt:lpstr>Case Studies</vt:lpstr>
      <vt:lpstr>Multimodal Questions</vt:lpstr>
      <vt:lpstr>Takeaways</vt:lpstr>
      <vt:lpstr>MAmmoTH: Building Math Generalist Models through Hybrid Instruction Tuning</vt:lpstr>
      <vt:lpstr>Open-Sourced Models in MathQA</vt:lpstr>
      <vt:lpstr>Potential Solutions</vt:lpstr>
      <vt:lpstr>Hybrid Instruction Tuning</vt:lpstr>
      <vt:lpstr>Hybrid Instruction Tuning</vt:lpstr>
      <vt:lpstr>Hybrid Decoding</vt:lpstr>
      <vt:lpstr>Training Dataset Analysis</vt:lpstr>
      <vt:lpstr>Evaluation Dataset Analysis</vt:lpstr>
      <vt:lpstr>Experimental Results (7B Scale Held-in)</vt:lpstr>
      <vt:lpstr>Experimental Results (30B Scale Held-in)</vt:lpstr>
      <vt:lpstr>Experimental Results (7B Scale Held-out)</vt:lpstr>
      <vt:lpstr>Experimental Results (30B Scale Held-out)</vt:lpstr>
      <vt:lpstr>Ablation Study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Few-shot In-context Learning for Knowledge Base Question Answering</dc:title>
  <dc:creator>Tianle LI</dc:creator>
  <cp:lastModifiedBy>Wenhu Chen</cp:lastModifiedBy>
  <cp:revision>513</cp:revision>
  <dcterms:created xsi:type="dcterms:W3CDTF">2023-02-27T22:37:19Z</dcterms:created>
  <dcterms:modified xsi:type="dcterms:W3CDTF">2023-10-12T00:54:15Z</dcterms:modified>
</cp:coreProperties>
</file>