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37" r:id="rId1"/>
  </p:sldMasterIdLst>
  <p:notesMasterIdLst>
    <p:notesMasterId r:id="rId46"/>
  </p:notesMasterIdLst>
  <p:handoutMasterIdLst>
    <p:handoutMasterId r:id="rId47"/>
  </p:handoutMasterIdLst>
  <p:sldIdLst>
    <p:sldId id="256" r:id="rId2"/>
    <p:sldId id="260" r:id="rId3"/>
    <p:sldId id="261" r:id="rId4"/>
    <p:sldId id="262" r:id="rId5"/>
    <p:sldId id="258" r:id="rId6"/>
    <p:sldId id="263" r:id="rId7"/>
    <p:sldId id="259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7" r:id="rId16"/>
    <p:sldId id="272" r:id="rId17"/>
    <p:sldId id="276" r:id="rId18"/>
    <p:sldId id="273" r:id="rId19"/>
    <p:sldId id="274" r:id="rId20"/>
    <p:sldId id="275" r:id="rId21"/>
    <p:sldId id="278" r:id="rId22"/>
    <p:sldId id="279" r:id="rId23"/>
    <p:sldId id="280" r:id="rId24"/>
    <p:sldId id="282" r:id="rId25"/>
    <p:sldId id="283" r:id="rId26"/>
    <p:sldId id="281" r:id="rId27"/>
    <p:sldId id="284" r:id="rId28"/>
    <p:sldId id="285" r:id="rId29"/>
    <p:sldId id="287" r:id="rId30"/>
    <p:sldId id="286" r:id="rId31"/>
    <p:sldId id="288" r:id="rId32"/>
    <p:sldId id="290" r:id="rId33"/>
    <p:sldId id="289" r:id="rId34"/>
    <p:sldId id="291" r:id="rId35"/>
    <p:sldId id="292" r:id="rId36"/>
    <p:sldId id="294" r:id="rId37"/>
    <p:sldId id="293" r:id="rId38"/>
    <p:sldId id="295" r:id="rId39"/>
    <p:sldId id="296" r:id="rId40"/>
    <p:sldId id="297" r:id="rId41"/>
    <p:sldId id="298" r:id="rId42"/>
    <p:sldId id="299" r:id="rId43"/>
    <p:sldId id="300" r:id="rId44"/>
    <p:sldId id="301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86"/>
    <p:restoredTop sz="94694"/>
  </p:normalViewPr>
  <p:slideViewPr>
    <p:cSldViewPr snapToGrid="0">
      <p:cViewPr varScale="1">
        <p:scale>
          <a:sx n="119" d="100"/>
          <a:sy n="119" d="100"/>
        </p:scale>
        <p:origin x="232" y="9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22" d="100"/>
          <a:sy n="122" d="100"/>
        </p:scale>
        <p:origin x="309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0C5AA12-A902-B469-77ED-0C55348374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82A783-F441-33D9-2D78-F26C1CF9D4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3D586-BCA4-B741-9DE8-3B8414AAA591}" type="datetimeFigureOut">
              <a:rPr lang="en-US" smtClean="0"/>
              <a:t>5/1/25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D5BB65-560E-9798-62AB-407F407423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0A2373-8922-1ED8-A735-BC9BB644C0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BAA80-AC77-1048-B8E4-09F8378FE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482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D5CA5-C9A4-A946-AB10-A36C1F548477}" type="datetimeFigureOut">
              <a:rPr lang="en-US" smtClean="0"/>
              <a:t>5/1/25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B22195-D48C-4C48-99C1-593014FDF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42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B22195-D48C-4C48-99C1-593014FDF22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73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683EF05-CCE4-D34B-BCF2-62AC06FB2716}" type="datetimeFigureOut">
              <a:rPr lang="en-US" smtClean="0"/>
              <a:t>5/1/25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94F3795-524D-264C-AB30-968C3C40DDE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861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2351" y="176224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72971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1892595"/>
            <a:ext cx="9601196" cy="39832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F05-CCE4-D34B-BCF2-62AC06FB2716}" type="datetimeFigureOut">
              <a:rPr lang="en-US" smtClean="0"/>
              <a:t>5/1/25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F3795-524D-264C-AB30-968C3C40DDE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3DD346-E8E7-CB67-7E61-144085A356A0}"/>
              </a:ext>
            </a:extLst>
          </p:cNvPr>
          <p:cNvSpPr/>
          <p:nvPr userDrawn="1"/>
        </p:nvSpPr>
        <p:spPr>
          <a:xfrm>
            <a:off x="0" y="0"/>
            <a:ext cx="322118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C17065-A218-DDE7-7CA6-56E8EEFDEC37}"/>
              </a:ext>
            </a:extLst>
          </p:cNvPr>
          <p:cNvSpPr/>
          <p:nvPr userDrawn="1"/>
        </p:nvSpPr>
        <p:spPr>
          <a:xfrm>
            <a:off x="11869880" y="0"/>
            <a:ext cx="322118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764F7F-4684-AA3E-AC01-C5E4A9CCB6BA}"/>
              </a:ext>
            </a:extLst>
          </p:cNvPr>
          <p:cNvSpPr/>
          <p:nvPr userDrawn="1"/>
        </p:nvSpPr>
        <p:spPr>
          <a:xfrm rot="16200000">
            <a:off x="5934941" y="-5612823"/>
            <a:ext cx="322118" cy="1154776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434635-8933-5BE1-861B-52043F319952}"/>
              </a:ext>
            </a:extLst>
          </p:cNvPr>
          <p:cNvSpPr/>
          <p:nvPr userDrawn="1"/>
        </p:nvSpPr>
        <p:spPr>
          <a:xfrm rot="16200000">
            <a:off x="5934940" y="923059"/>
            <a:ext cx="322118" cy="1154776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00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6978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F05-CCE4-D34B-BCF2-62AC06FB2716}" type="datetimeFigureOut">
              <a:rPr lang="en-US" smtClean="0"/>
              <a:t>5/1/25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F3795-524D-264C-AB30-968C3C40DDE4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35EFD0-435D-AA0E-90B1-6F05AAA12E56}"/>
              </a:ext>
            </a:extLst>
          </p:cNvPr>
          <p:cNvCxnSpPr/>
          <p:nvPr userDrawn="1"/>
        </p:nvCxnSpPr>
        <p:spPr>
          <a:xfrm>
            <a:off x="1392351" y="176224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EAA1814-B03E-1F12-180C-A14A32E28EE1}"/>
              </a:ext>
            </a:extLst>
          </p:cNvPr>
          <p:cNvSpPr/>
          <p:nvPr userDrawn="1"/>
        </p:nvSpPr>
        <p:spPr>
          <a:xfrm>
            <a:off x="0" y="0"/>
            <a:ext cx="322118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BF5FA6-263F-A635-7AED-BF21D0357062}"/>
              </a:ext>
            </a:extLst>
          </p:cNvPr>
          <p:cNvSpPr/>
          <p:nvPr userDrawn="1"/>
        </p:nvSpPr>
        <p:spPr>
          <a:xfrm>
            <a:off x="11869880" y="0"/>
            <a:ext cx="322118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631AD7-A33C-8D28-F3BC-28C8AC3F46BD}"/>
              </a:ext>
            </a:extLst>
          </p:cNvPr>
          <p:cNvSpPr/>
          <p:nvPr userDrawn="1"/>
        </p:nvSpPr>
        <p:spPr>
          <a:xfrm rot="16200000">
            <a:off x="5934941" y="-5612823"/>
            <a:ext cx="322118" cy="1154776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4785E7-EE10-81C1-9246-9E09C99B7F24}"/>
              </a:ext>
            </a:extLst>
          </p:cNvPr>
          <p:cNvSpPr/>
          <p:nvPr userDrawn="1"/>
        </p:nvSpPr>
        <p:spPr>
          <a:xfrm rot="16200000">
            <a:off x="5934940" y="923059"/>
            <a:ext cx="322118" cy="1154776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37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F05-CCE4-D34B-BCF2-62AC06FB2716}" type="datetimeFigureOut">
              <a:rPr lang="en-US" smtClean="0"/>
              <a:t>5/1/25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F3795-524D-264C-AB30-968C3C40DDE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718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2006205"/>
            <a:ext cx="9601196" cy="80393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F05-CCE4-D34B-BCF2-62AC06FB2716}" type="datetimeFigureOut">
              <a:rPr lang="en-US" smtClean="0"/>
              <a:t>5/1/25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F3795-524D-264C-AB30-968C3C40DDE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2351" y="2874643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E26137A-7863-6021-13E2-A46DFCC991AE}"/>
              </a:ext>
            </a:extLst>
          </p:cNvPr>
          <p:cNvCxnSpPr/>
          <p:nvPr userDrawn="1"/>
        </p:nvCxnSpPr>
        <p:spPr>
          <a:xfrm>
            <a:off x="1392351" y="4290390"/>
            <a:ext cx="9407298" cy="0"/>
          </a:xfrm>
          <a:prstGeom prst="line">
            <a:avLst/>
          </a:prstGeom>
          <a:ln w="158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477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683EF05-CCE4-D34B-BCF2-62AC06FB2716}" type="datetimeFigureOut">
              <a:rPr lang="en-US" smtClean="0"/>
              <a:t>5/1/25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94F3795-524D-264C-AB30-968C3C40D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17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3" r:id="rId3"/>
    <p:sldLayoutId id="2147484040" r:id="rId4"/>
    <p:sldLayoutId id="2147484055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73F76-2412-FFCF-C7E2-5DCAACF4D0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Frontier of Multimodal Reasoning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F6B5FB-4DCF-5167-C2E4-D88FE4D871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Speaker: </a:t>
            </a:r>
            <a:r>
              <a:rPr lang="en-US" dirty="0" err="1"/>
              <a:t>Wenhu</a:t>
            </a:r>
            <a:r>
              <a:rPr lang="en-US" dirty="0"/>
              <a:t> Chen</a:t>
            </a:r>
          </a:p>
        </p:txBody>
      </p:sp>
      <p:pic>
        <p:nvPicPr>
          <p:cNvPr id="1026" name="Picture 2" descr="University of Waterloo - Wikipedia">
            <a:extLst>
              <a:ext uri="{FF2B5EF4-FFF2-40B4-BE49-F238E27FC236}">
                <a16:creationId xmlns:a16="http://schemas.microsoft.com/office/drawing/2014/main" id="{46835605-9FBB-052F-C107-FB6215515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628" y="4151084"/>
            <a:ext cx="827315" cy="82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ector Institute_Logo - The Michener Institute">
            <a:extLst>
              <a:ext uri="{FF2B5EF4-FFF2-40B4-BE49-F238E27FC236}">
                <a16:creationId xmlns:a16="http://schemas.microsoft.com/office/drawing/2014/main" id="{7096BED9-B327-01C6-69CB-598AB4C34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886" y="4151084"/>
            <a:ext cx="2078716" cy="8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690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E6034-9C94-DEAF-1E1F-D35A42594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Identify These Questions?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D974694E-D79F-08F6-0722-7CBF0A98C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135" y="2311105"/>
            <a:ext cx="9361463" cy="287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0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F6889-CDE6-3DD8-2287-59D0469C6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Stage 1.1: Collecting Seed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A9BBE-70E3-B4E6-BDE9-F05EA58111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need reasonable scale seed images to start with.</a:t>
            </a:r>
          </a:p>
          <a:p>
            <a:endParaRPr lang="en-US" dirty="0"/>
          </a:p>
          <a:p>
            <a:r>
              <a:rPr lang="en-US" dirty="0"/>
              <a:t>Balance different disciplines.</a:t>
            </a:r>
          </a:p>
          <a:p>
            <a:endParaRPr lang="en-US" dirty="0"/>
          </a:p>
          <a:p>
            <a:r>
              <a:rPr lang="en-US" dirty="0"/>
              <a:t>Distribute the work to multiple authors.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Identify good websites to crawl the images.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5E9D7D-16A2-2D6E-E395-E1DABF388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545" y="2721343"/>
            <a:ext cx="3273052" cy="218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06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CAFA6-1002-A09E-334D-C2070CD8E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Stage 1.2: Utilizing Google Lens Search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BC89561-28D3-987F-3C5D-4A93A38A20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8114" y="2041156"/>
            <a:ext cx="5353000" cy="3983038"/>
          </a:xfrm>
        </p:spPr>
      </p:pic>
    </p:spTree>
    <p:extLst>
      <p:ext uri="{BB962C8B-B14F-4D97-AF65-F5344CB8AC3E}">
        <p14:creationId xmlns:p14="http://schemas.microsoft.com/office/powerpoint/2010/main" val="2727374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2AF2F-D752-9422-843A-775730B8E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Stage 1.3: Parsing Accessibility Tree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43A0A83-F018-FFF3-FD5A-742C40C03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9680" y="1796605"/>
            <a:ext cx="3903919" cy="4419531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83F2FF-0A52-5EF9-642A-87EC3E6198A5}"/>
              </a:ext>
            </a:extLst>
          </p:cNvPr>
          <p:cNvSpPr txBox="1"/>
          <p:nvPr/>
        </p:nvSpPr>
        <p:spPr>
          <a:xfrm>
            <a:off x="6602818" y="2923954"/>
            <a:ext cx="39039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Extract Meaning Text and Image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Organize the content as a Tree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Greatly Reduce Tokens</a:t>
            </a:r>
          </a:p>
        </p:txBody>
      </p:sp>
    </p:spTree>
    <p:extLst>
      <p:ext uri="{BB962C8B-B14F-4D97-AF65-F5344CB8AC3E}">
        <p14:creationId xmlns:p14="http://schemas.microsoft.com/office/powerpoint/2010/main" val="1178189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7A978-8F8C-A887-BCE3-E6594A8E7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Stage 1.4: Image-Question-Answer Extraction 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6CC55E76-1D78-4C5B-7D1B-D31C33C0FC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370"/>
          <a:stretch/>
        </p:blipFill>
        <p:spPr>
          <a:xfrm>
            <a:off x="1465523" y="3116668"/>
            <a:ext cx="4087207" cy="1509824"/>
          </a:xfrm>
          <a:prstGeom prst="rect">
            <a:avLst/>
          </a:prstGeom>
        </p:spPr>
      </p:pic>
      <p:pic>
        <p:nvPicPr>
          <p:cNvPr id="7170" name="Picture 2" descr="Gemini (Google) Logo Free Download S... · LobeHub">
            <a:extLst>
              <a:ext uri="{FF2B5EF4-FFF2-40B4-BE49-F238E27FC236}">
                <a16:creationId xmlns:a16="http://schemas.microsoft.com/office/drawing/2014/main" id="{EDA784C5-08CD-6022-2109-EF5E21A49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813" y="3563236"/>
            <a:ext cx="1453117" cy="54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CEAFD5AB-9A59-9E13-C1E7-64B681937D27}"/>
              </a:ext>
            </a:extLst>
          </p:cNvPr>
          <p:cNvSpPr/>
          <p:nvPr/>
        </p:nvSpPr>
        <p:spPr>
          <a:xfrm>
            <a:off x="5667154" y="3694814"/>
            <a:ext cx="308344" cy="281763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366E7E05-1116-0C56-6565-537A46DBE3B6}"/>
              </a:ext>
            </a:extLst>
          </p:cNvPr>
          <p:cNvSpPr/>
          <p:nvPr/>
        </p:nvSpPr>
        <p:spPr>
          <a:xfrm>
            <a:off x="8315669" y="3694813"/>
            <a:ext cx="308344" cy="281763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5F00479D-3EC8-56EE-0938-4247F0A9DB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191" t="67370" r="8463"/>
          <a:stretch/>
        </p:blipFill>
        <p:spPr>
          <a:xfrm>
            <a:off x="8835657" y="3116668"/>
            <a:ext cx="1935126" cy="150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41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4C2A4-FFB7-0A6A-9758-3B951DCB8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Stage 2.1: Answer Refinement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FB48C-F84D-8EBD-F64A-CA2EEADAE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need to refine the extracted answers.</a:t>
            </a:r>
          </a:p>
          <a:p>
            <a:pPr lvl="1"/>
            <a:r>
              <a:rPr lang="en-US" dirty="0"/>
              <a:t>Generate multiple responses with GPT-4o</a:t>
            </a:r>
          </a:p>
          <a:p>
            <a:pPr lvl="1"/>
            <a:r>
              <a:rPr lang="en-US" dirty="0"/>
              <a:t>Compare multiple responses to find their consensus. 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F40C505-8B12-A527-8033-1A87DD671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105" y="3429000"/>
            <a:ext cx="5844365" cy="257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15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2241C-3643-6121-F964-C791B98F8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Stage 2.2: Answer 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3B66F-5D1C-FD35-D3A2-5D99558B2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892595"/>
            <a:ext cx="9241465" cy="3983273"/>
          </a:xfrm>
        </p:spPr>
        <p:txBody>
          <a:bodyPr>
            <a:normAutofit/>
          </a:bodyPr>
          <a:lstStyle/>
          <a:p>
            <a:r>
              <a:rPr lang="en-US" dirty="0"/>
              <a:t>If the answer can be found on the website.</a:t>
            </a:r>
          </a:p>
          <a:p>
            <a:pPr lvl="1"/>
            <a:r>
              <a:rPr lang="en-US" dirty="0"/>
              <a:t>Use the provided answer as reference.</a:t>
            </a:r>
          </a:p>
          <a:p>
            <a:pPr lvl="1"/>
            <a:r>
              <a:rPr lang="en-US" dirty="0"/>
              <a:t>This step ensure accuracy of generated answers.</a:t>
            </a:r>
          </a:p>
        </p:txBody>
      </p:sp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A27DB778-5FFD-5CC3-E9C5-D420B0F06E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73"/>
          <a:stretch/>
        </p:blipFill>
        <p:spPr>
          <a:xfrm>
            <a:off x="3101008" y="3300958"/>
            <a:ext cx="3718637" cy="2574909"/>
          </a:xfrm>
          <a:prstGeom prst="rect">
            <a:avLst/>
          </a:prstGeom>
        </p:spPr>
      </p:pic>
      <p:pic>
        <p:nvPicPr>
          <p:cNvPr id="16" name="Picture 8" descr="Webpage - Free web icons">
            <a:extLst>
              <a:ext uri="{FF2B5EF4-FFF2-40B4-BE49-F238E27FC236}">
                <a16:creationId xmlns:a16="http://schemas.microsoft.com/office/drawing/2014/main" id="{E1F1E059-70CB-6F3E-00E2-5351FC950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1" b="11065"/>
          <a:stretch/>
        </p:blipFill>
        <p:spPr bwMode="auto">
          <a:xfrm>
            <a:off x="8127205" y="3772211"/>
            <a:ext cx="1002807" cy="72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ight Arrow 16">
            <a:extLst>
              <a:ext uri="{FF2B5EF4-FFF2-40B4-BE49-F238E27FC236}">
                <a16:creationId xmlns:a16="http://schemas.microsoft.com/office/drawing/2014/main" id="{A152245F-1472-9595-B8FF-D81F1917D4B5}"/>
              </a:ext>
            </a:extLst>
          </p:cNvPr>
          <p:cNvSpPr/>
          <p:nvPr/>
        </p:nvSpPr>
        <p:spPr>
          <a:xfrm>
            <a:off x="6948063" y="4047652"/>
            <a:ext cx="1050725" cy="175394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7E89FC-6C03-78E9-687B-D97A8E38C281}"/>
              </a:ext>
            </a:extLst>
          </p:cNvPr>
          <p:cNvSpPr txBox="1"/>
          <p:nvPr/>
        </p:nvSpPr>
        <p:spPr>
          <a:xfrm>
            <a:off x="7106081" y="3699565"/>
            <a:ext cx="734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match</a:t>
            </a:r>
          </a:p>
        </p:txBody>
      </p:sp>
    </p:spTree>
    <p:extLst>
      <p:ext uri="{BB962C8B-B14F-4D97-AF65-F5344CB8AC3E}">
        <p14:creationId xmlns:p14="http://schemas.microsoft.com/office/powerpoint/2010/main" val="1463953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97F4B-098F-3E57-F8C6-1000A3211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Processing Details</a:t>
            </a:r>
          </a:p>
        </p:txBody>
      </p:sp>
      <p:pic>
        <p:nvPicPr>
          <p:cNvPr id="5" name="Content Placeholder 4" descr="A table with numbers and text&#10;&#10;Description automatically generated">
            <a:extLst>
              <a:ext uri="{FF2B5EF4-FFF2-40B4-BE49-F238E27FC236}">
                <a16:creationId xmlns:a16="http://schemas.microsoft.com/office/drawing/2014/main" id="{D686763E-5B3D-62F8-BB94-DCC436DD2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2567756"/>
            <a:ext cx="9601200" cy="2632126"/>
          </a:xfrm>
        </p:spPr>
      </p:pic>
    </p:spTree>
    <p:extLst>
      <p:ext uri="{BB962C8B-B14F-4D97-AF65-F5344CB8AC3E}">
        <p14:creationId xmlns:p14="http://schemas.microsoft.com/office/powerpoint/2010/main" val="3606099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89B7F-B313-4392-4818-6F09569D0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Dataset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2E86A-56CE-D85D-424E-5E94CFD5BB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30K Seed Images.</a:t>
            </a:r>
          </a:p>
          <a:p>
            <a:endParaRPr lang="en-US" dirty="0"/>
          </a:p>
          <a:p>
            <a:r>
              <a:rPr lang="en-US" dirty="0"/>
              <a:t>900K instruction Dataset.</a:t>
            </a:r>
          </a:p>
          <a:p>
            <a:endParaRPr lang="en-US" dirty="0"/>
          </a:p>
          <a:p>
            <a:r>
              <a:rPr lang="en-US" dirty="0"/>
              <a:t>347K with images.</a:t>
            </a:r>
          </a:p>
          <a:p>
            <a:endParaRPr lang="en-US" dirty="0"/>
          </a:p>
          <a:p>
            <a:r>
              <a:rPr lang="en-US" dirty="0"/>
              <a:t>553K without images.</a:t>
            </a:r>
          </a:p>
        </p:txBody>
      </p:sp>
      <p:pic>
        <p:nvPicPr>
          <p:cNvPr id="8" name="Picture 7" descr="A black and white graph&#10;&#10;Description automatically generated with medium confidence">
            <a:extLst>
              <a:ext uri="{FF2B5EF4-FFF2-40B4-BE49-F238E27FC236}">
                <a16:creationId xmlns:a16="http://schemas.microsoft.com/office/drawing/2014/main" id="{C7F8A84A-AB11-6FEC-C02B-079EE27726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94"/>
          <a:stretch/>
        </p:blipFill>
        <p:spPr>
          <a:xfrm>
            <a:off x="5836467" y="2597727"/>
            <a:ext cx="5060130" cy="239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95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5EB67-F979-F2F2-4F95-830CC496E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Training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A8776-37BC-FFAD-A16D-B889A8015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900K </a:t>
            </a:r>
            <a:r>
              <a:rPr lang="en-US" dirty="0" err="1"/>
              <a:t>VisualWebInstruct</a:t>
            </a:r>
            <a:r>
              <a:rPr lang="en-US" dirty="0"/>
              <a:t>.</a:t>
            </a:r>
          </a:p>
          <a:p>
            <a:r>
              <a:rPr lang="en-US" dirty="0"/>
              <a:t>100K </a:t>
            </a:r>
            <a:r>
              <a:rPr lang="en-US" dirty="0" err="1"/>
              <a:t>Llava-CoT</a:t>
            </a:r>
            <a:r>
              <a:rPr lang="en-US" dirty="0"/>
              <a:t>.</a:t>
            </a:r>
          </a:p>
          <a:p>
            <a:r>
              <a:rPr lang="en-US" dirty="0"/>
              <a:t>Training from </a:t>
            </a:r>
            <a:r>
              <a:rPr lang="en-US" dirty="0" err="1"/>
              <a:t>MAmmoTH</a:t>
            </a:r>
            <a:r>
              <a:rPr lang="en-US" dirty="0"/>
              <a:t>-VL.</a:t>
            </a:r>
          </a:p>
          <a:p>
            <a:r>
              <a:rPr lang="en-US" dirty="0"/>
              <a:t>Training on 8xA100 GPUs.</a:t>
            </a:r>
          </a:p>
          <a:p>
            <a:r>
              <a:rPr lang="en-US" dirty="0"/>
              <a:t>Input Image resolution is 384x384.</a:t>
            </a:r>
          </a:p>
          <a:p>
            <a:r>
              <a:rPr lang="en-US" dirty="0"/>
              <a:t>Sequence Length is 8K tokens.</a:t>
            </a:r>
          </a:p>
        </p:txBody>
      </p:sp>
    </p:spTree>
    <p:extLst>
      <p:ext uri="{BB962C8B-B14F-4D97-AF65-F5344CB8AC3E}">
        <p14:creationId xmlns:p14="http://schemas.microsoft.com/office/powerpoint/2010/main" val="3327838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102AE-BDDD-F4F4-84C3-37F4B7483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Language Model Reasoning</a:t>
            </a:r>
          </a:p>
        </p:txBody>
      </p:sp>
      <p:pic>
        <p:nvPicPr>
          <p:cNvPr id="2052" name="Picture 4" descr="Scaling test-time compute - a Hugging Face Space by HuggingFaceH4">
            <a:extLst>
              <a:ext uri="{FF2B5EF4-FFF2-40B4-BE49-F238E27FC236}">
                <a16:creationId xmlns:a16="http://schemas.microsoft.com/office/drawing/2014/main" id="{68E8AE92-2C67-E200-DCB4-3A7A38F86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025" y="2074246"/>
            <a:ext cx="6868883" cy="386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lue and green letters on a white background&#10;&#10;Description automatically generated">
            <a:extLst>
              <a:ext uri="{FF2B5EF4-FFF2-40B4-BE49-F238E27FC236}">
                <a16:creationId xmlns:a16="http://schemas.microsoft.com/office/drawing/2014/main" id="{EBD76E1B-39B8-30B5-3885-E37BE98BF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768" y="3350993"/>
            <a:ext cx="2415117" cy="443767"/>
          </a:xfrm>
          <a:prstGeom prst="rect">
            <a:avLst/>
          </a:prstGeom>
        </p:spPr>
      </p:pic>
      <p:pic>
        <p:nvPicPr>
          <p:cNvPr id="2056" name="Picture 8" descr="How to become Grandmaster on CodeForces? | by Its Aman Yadav | Medium">
            <a:extLst>
              <a:ext uri="{FF2B5EF4-FFF2-40B4-BE49-F238E27FC236}">
                <a16:creationId xmlns:a16="http://schemas.microsoft.com/office/drawing/2014/main" id="{9B9C137B-802E-AB03-A6C2-DCFEF58688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39" b="29977"/>
          <a:stretch/>
        </p:blipFill>
        <p:spPr bwMode="auto">
          <a:xfrm>
            <a:off x="986499" y="4193760"/>
            <a:ext cx="2510259" cy="36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17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7B770-F0D3-3C0D-110F-265D207DE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Experimental Results</a:t>
            </a:r>
          </a:p>
        </p:txBody>
      </p:sp>
      <p:pic>
        <p:nvPicPr>
          <p:cNvPr id="18" name="Content Placeholder 14" descr="A table with numbers and a number of text&#10;&#10;Description automatically generated with medium confidence">
            <a:extLst>
              <a:ext uri="{FF2B5EF4-FFF2-40B4-BE49-F238E27FC236}">
                <a16:creationId xmlns:a16="http://schemas.microsoft.com/office/drawing/2014/main" id="{C07E87E8-4C7C-D035-72F8-57E2547BA3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1834" y="1892300"/>
            <a:ext cx="6748331" cy="3983038"/>
          </a:xfrm>
        </p:spPr>
      </p:pic>
    </p:spTree>
    <p:extLst>
      <p:ext uri="{BB962C8B-B14F-4D97-AF65-F5344CB8AC3E}">
        <p14:creationId xmlns:p14="http://schemas.microsoft.com/office/powerpoint/2010/main" val="31511489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DA083-5DE1-E55A-AA43-7880DB792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Ablation Results</a:t>
            </a:r>
          </a:p>
        </p:txBody>
      </p:sp>
      <p:pic>
        <p:nvPicPr>
          <p:cNvPr id="5" name="Content Placeholder 4" descr="A table of numbers and a number&#10;&#10;Description automatically generated with medium confidence">
            <a:extLst>
              <a:ext uri="{FF2B5EF4-FFF2-40B4-BE49-F238E27FC236}">
                <a16:creationId xmlns:a16="http://schemas.microsoft.com/office/drawing/2014/main" id="{0D3CEC48-6799-8669-13D8-028BEA55D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2130064"/>
            <a:ext cx="9601200" cy="3507509"/>
          </a:xfrm>
        </p:spPr>
      </p:pic>
    </p:spTree>
    <p:extLst>
      <p:ext uri="{BB962C8B-B14F-4D97-AF65-F5344CB8AC3E}">
        <p14:creationId xmlns:p14="http://schemas.microsoft.com/office/powerpoint/2010/main" val="98892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72AB-B499-C750-3884-938DE0563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 2: Multimodal Reinforcement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3A4CD3-1823-9883-698C-BA98DD1A7F03}"/>
              </a:ext>
            </a:extLst>
          </p:cNvPr>
          <p:cNvSpPr txBox="1"/>
          <p:nvPr/>
        </p:nvSpPr>
        <p:spPr>
          <a:xfrm>
            <a:off x="1404730" y="3417134"/>
            <a:ext cx="93957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VL-Rethinker: Incentivizing Self-Reflection of Vision-Language Models with 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4135757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A1C07-15DA-086A-69CF-EC579991A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Multimodal Reasoning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98E6C-0B17-0099-3669-4EAFA4632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SFT training is restrictive, which cannot incentivize VLMs’ internal reasoning capabilities. Therefore, the gain is limited.</a:t>
            </a:r>
          </a:p>
          <a:p>
            <a:endParaRPr lang="en-US" dirty="0"/>
          </a:p>
          <a:p>
            <a:r>
              <a:rPr lang="en-US" dirty="0"/>
              <a:t>We need reinforcement learning to incentivize that.</a:t>
            </a:r>
          </a:p>
          <a:p>
            <a:endParaRPr lang="en-US" dirty="0"/>
          </a:p>
          <a:p>
            <a:r>
              <a:rPr lang="en-US" dirty="0"/>
              <a:t>Most visual question answering has short answers, like option, string, number, etc. These are easy-to-verify format.</a:t>
            </a:r>
          </a:p>
        </p:txBody>
      </p:sp>
    </p:spTree>
    <p:extLst>
      <p:ext uri="{BB962C8B-B14F-4D97-AF65-F5344CB8AC3E}">
        <p14:creationId xmlns:p14="http://schemas.microsoft.com/office/powerpoint/2010/main" val="1350883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751A5-9FDD-F886-CA66-4F4AAB54B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0FB39-9046-E0AB-DBE6-E0EF16144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Given a multimodal input consisting of one or more images I and a textual query Q, the goal is to generate a textual response y.</a:t>
            </a:r>
          </a:p>
          <a:p>
            <a:endParaRPr lang="en-CA" dirty="0"/>
          </a:p>
          <a:p>
            <a:r>
              <a:rPr lang="en-CA" dirty="0"/>
              <a:t>We aim to optimize the end reward on a given dataset D.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8D256DF-E5FB-1CAA-61F9-8D7F9A8852AC}"/>
                  </a:ext>
                </a:extLst>
              </p:cNvPr>
              <p:cNvSpPr txBox="1"/>
              <p:nvPr/>
            </p:nvSpPr>
            <p:spPr>
              <a:xfrm>
                <a:off x="4402281" y="4406349"/>
                <a:ext cx="3086551" cy="4026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𝔼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𝔼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)]</m:t>
                          </m:r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8D256DF-E5FB-1CAA-61F9-8D7F9A8852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281" y="4406349"/>
                <a:ext cx="3086551" cy="402611"/>
              </a:xfrm>
              <a:prstGeom prst="rect">
                <a:avLst/>
              </a:prstGeom>
              <a:blipFill>
                <a:blip r:embed="rId2"/>
                <a:stretch>
                  <a:fillRect l="-410" r="-2459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8795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3933D-4F71-4CEE-11BF-14322C5CD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Group Relative Preference Optimization</a:t>
            </a:r>
          </a:p>
        </p:txBody>
      </p:sp>
      <p:pic>
        <p:nvPicPr>
          <p:cNvPr id="10" name="Content Placeholder 9" descr="A graph and diagram on a black background&#10;&#10;Description automatically generated">
            <a:extLst>
              <a:ext uri="{FF2B5EF4-FFF2-40B4-BE49-F238E27FC236}">
                <a16:creationId xmlns:a16="http://schemas.microsoft.com/office/drawing/2014/main" id="{C404981D-056B-FF6B-6292-E3CB1EA0D7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4315" y="1788342"/>
            <a:ext cx="5571021" cy="3328814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F985368-F7ED-9CA0-BC07-EC9A88909521}"/>
                  </a:ext>
                </a:extLst>
              </p:cNvPr>
              <p:cNvSpPr txBox="1"/>
              <p:nvPr/>
            </p:nvSpPr>
            <p:spPr>
              <a:xfrm>
                <a:off x="2235839" y="5085907"/>
                <a:ext cx="7720319" cy="7899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⁡[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,&lt;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𝑜𝑙𝑑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,&lt;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den>
                              </m:f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𝑐𝑙𝑖𝑝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,&lt;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𝑜𝑙𝑑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,&lt;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1−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,1+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F985368-F7ED-9CA0-BC07-EC9A889095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5839" y="5085907"/>
                <a:ext cx="7720319" cy="789960"/>
              </a:xfrm>
              <a:prstGeom prst="rect">
                <a:avLst/>
              </a:prstGeom>
              <a:blipFill>
                <a:blip r:embed="rId3"/>
                <a:stretch>
                  <a:fillRect l="-6743" t="-107937" r="-164" b="-17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3392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79913-21B2-C79D-9043-583942850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Existing Results with Multimodal RL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ED783-8752-D17E-A67B-7E5198947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Directly RL on multimodal models is not as effective.</a:t>
            </a:r>
          </a:p>
          <a:p>
            <a:endParaRPr lang="en-US" dirty="0"/>
          </a:p>
          <a:p>
            <a:r>
              <a:rPr lang="en-US" dirty="0"/>
              <a:t>Negative Results:</a:t>
            </a:r>
          </a:p>
          <a:p>
            <a:pPr lvl="1"/>
            <a:r>
              <a:rPr lang="en-US" dirty="0" err="1"/>
              <a:t>MathVista</a:t>
            </a:r>
            <a:r>
              <a:rPr lang="en-US" dirty="0"/>
              <a:t> =&gt; GPT-o1: 74% vs. Qwen2.5-VL-72B: 74.8%</a:t>
            </a:r>
          </a:p>
          <a:p>
            <a:pPr lvl="1"/>
            <a:r>
              <a:rPr lang="en-US" dirty="0" err="1"/>
              <a:t>MathVerse</a:t>
            </a:r>
            <a:r>
              <a:rPr lang="en-US" dirty="0"/>
              <a:t> =&gt; GPT-o1: 57% vs. Qwen2.5-VL-72B: 57.4%</a:t>
            </a:r>
          </a:p>
          <a:p>
            <a:pPr lvl="1"/>
            <a:endParaRPr lang="en-US" dirty="0"/>
          </a:p>
          <a:p>
            <a:r>
              <a:rPr lang="en-US" dirty="0"/>
              <a:t>More:</a:t>
            </a:r>
          </a:p>
          <a:p>
            <a:pPr lvl="1"/>
            <a:r>
              <a:rPr lang="en-US" dirty="0"/>
              <a:t>QVQ-72B: 71.4% vs. Qwen2-VL-72B: 70.5% on </a:t>
            </a:r>
            <a:r>
              <a:rPr lang="en-US" dirty="0" err="1"/>
              <a:t>MathVista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421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9F885-DE8B-B54C-C288-349A5C038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Issue 1: Vanishing Advantages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35CFA-F0D4-7AD5-6AE8-74C1D052D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1892595"/>
            <a:ext cx="5370442" cy="3983273"/>
          </a:xfrm>
        </p:spPr>
        <p:txBody>
          <a:bodyPr>
            <a:normAutofit/>
          </a:bodyPr>
          <a:lstStyle/>
          <a:p>
            <a:r>
              <a:rPr lang="en-US" dirty="0"/>
              <a:t>Advantages are calculated within the group.</a:t>
            </a:r>
          </a:p>
          <a:p>
            <a:pPr lvl="1"/>
            <a:r>
              <a:rPr lang="en-US" dirty="0"/>
              <a:t>On easy questions, all the responses are correct, so the advantages are zero</a:t>
            </a:r>
          </a:p>
          <a:p>
            <a:pPr lvl="1"/>
            <a:r>
              <a:rPr lang="en-US" dirty="0"/>
              <a:t>On hard questions, all the responses are wrong, so the advantages are also zero.</a:t>
            </a:r>
          </a:p>
          <a:p>
            <a:endParaRPr lang="en-US" dirty="0"/>
          </a:p>
          <a:p>
            <a:r>
              <a:rPr lang="en-US" dirty="0"/>
              <a:t>Without advantage, the gradient becomes zero, the model stops learning</a:t>
            </a:r>
          </a:p>
          <a:p>
            <a:endParaRPr lang="en-US" dirty="0"/>
          </a:p>
        </p:txBody>
      </p:sp>
      <p:pic>
        <p:nvPicPr>
          <p:cNvPr id="6" name="Picture 5" descr="A graph with green and purple lines&#10;&#10;Description automatically generated">
            <a:extLst>
              <a:ext uri="{FF2B5EF4-FFF2-40B4-BE49-F238E27FC236}">
                <a16:creationId xmlns:a16="http://schemas.microsoft.com/office/drawing/2014/main" id="{6EF46940-CA05-1795-589C-ACC5E74F1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404" y="1972605"/>
            <a:ext cx="3855219" cy="382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34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20EFE-950C-D8EC-F6D0-510761091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Our Approach: Selective Sample Replay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47E7DA-E765-1159-953F-56D31F4465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maintain a replay buffer B storing tuples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/>
                  <a:t>).</a:t>
                </a:r>
              </a:p>
              <a:p>
                <a:endParaRPr lang="en-US" dirty="0"/>
              </a:p>
              <a:p>
                <a:r>
                  <a:rPr lang="en-US" dirty="0"/>
                  <a:t>The replay buffer will persist K training steps.</a:t>
                </a:r>
              </a:p>
              <a:p>
                <a:endParaRPr lang="en-US" dirty="0"/>
              </a:p>
              <a:p>
                <a:r>
                  <a:rPr lang="en-CA" dirty="0"/>
                  <a:t>During each training step, we draw samples from the replay buffer</a:t>
                </a:r>
                <a:r>
                  <a:rPr lang="en-US" dirty="0"/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47E7DA-E765-1159-953F-56D31F4465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90" t="-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black and white math symbol&#10;&#10;Description automatically generated">
            <a:extLst>
              <a:ext uri="{FF2B5EF4-FFF2-40B4-BE49-F238E27FC236}">
                <a16:creationId xmlns:a16="http://schemas.microsoft.com/office/drawing/2014/main" id="{3D84673C-F863-4541-D02C-5A9E5E4F2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768" y="4832802"/>
            <a:ext cx="3405333" cy="88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601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EE038-76DF-2325-42EA-166E95CF3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Issue 2: Non-Reflection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58BE1-24EC-7DDA-4CD8-1FAB33A95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Text-only training can trigger self-reflection and self-verification easily. We can observe test time scaling with longer output sequence.</a:t>
            </a:r>
          </a:p>
          <a:p>
            <a:endParaRPr lang="en-US" dirty="0"/>
          </a:p>
          <a:p>
            <a:r>
              <a:rPr lang="en-US" dirty="0"/>
              <a:t>However, in multimodal training, we do not observe the emergence of self-reflection and self-verification.</a:t>
            </a:r>
          </a:p>
        </p:txBody>
      </p:sp>
      <p:pic>
        <p:nvPicPr>
          <p:cNvPr id="6" name="Picture 5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F048F870-DB20-8BFD-577A-0C468C692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054" y="4354820"/>
            <a:ext cx="37846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59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961BF-54C1-5758-93F0-2C7CD4C8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Multimodal Reasoning</a:t>
            </a:r>
          </a:p>
        </p:txBody>
      </p:sp>
      <p:pic>
        <p:nvPicPr>
          <p:cNvPr id="3074" name="Picture 2" descr="geometric reasoning">
            <a:extLst>
              <a:ext uri="{FF2B5EF4-FFF2-40B4-BE49-F238E27FC236}">
                <a16:creationId xmlns:a16="http://schemas.microsoft.com/office/drawing/2014/main" id="{21CF823A-FFBF-D18F-A461-682D03302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2" y="2486170"/>
            <a:ext cx="9601196" cy="22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837004-EA87-F212-FFA0-2AEF413A078B}"/>
              </a:ext>
            </a:extLst>
          </p:cNvPr>
          <p:cNvSpPr txBox="1"/>
          <p:nvPr/>
        </p:nvSpPr>
        <p:spPr>
          <a:xfrm>
            <a:off x="1295402" y="4998478"/>
            <a:ext cx="93399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MMMU: A Massive Multi-discipline Multimodal Understanding and Reasoning Benchmark for Expert AGI</a:t>
            </a:r>
          </a:p>
        </p:txBody>
      </p:sp>
    </p:spTree>
    <p:extLst>
      <p:ext uri="{BB962C8B-B14F-4D97-AF65-F5344CB8AC3E}">
        <p14:creationId xmlns:p14="http://schemas.microsoft.com/office/powerpoint/2010/main" val="2693920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D6148-6817-072B-2B7F-F2FFAB40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Our Approach: Forced Rethinking</a:t>
            </a:r>
          </a:p>
        </p:txBody>
      </p:sp>
      <p:pic>
        <p:nvPicPr>
          <p:cNvPr id="13" name="Content Placeholder 12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B33175F1-8F09-6FC3-F296-30F43F2A2D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76473" y="2040467"/>
            <a:ext cx="2616200" cy="383540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02A0E7-2575-F9CA-7BC9-4040762EC7F1}"/>
              </a:ext>
            </a:extLst>
          </p:cNvPr>
          <p:cNvSpPr txBox="1"/>
          <p:nvPr/>
        </p:nvSpPr>
        <p:spPr>
          <a:xfrm>
            <a:off x="1808019" y="3219503"/>
            <a:ext cx="32564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Simple Solution:</a:t>
            </a:r>
          </a:p>
          <a:p>
            <a:endParaRPr lang="en-US" dirty="0"/>
          </a:p>
          <a:p>
            <a:r>
              <a:rPr lang="en-US" dirty="0"/>
              <a:t>1. Do normal response rollouts.</a:t>
            </a:r>
          </a:p>
          <a:p>
            <a:r>
              <a:rPr lang="en-US" dirty="0"/>
              <a:t>2. Append “wait” token at the end</a:t>
            </a:r>
          </a:p>
          <a:p>
            <a:r>
              <a:rPr lang="en-US" dirty="0"/>
              <a:t>3. Continue generation</a:t>
            </a:r>
          </a:p>
        </p:txBody>
      </p:sp>
    </p:spTree>
    <p:extLst>
      <p:ext uri="{BB962C8B-B14F-4D97-AF65-F5344CB8AC3E}">
        <p14:creationId xmlns:p14="http://schemas.microsoft.com/office/powerpoint/2010/main" val="2420326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23CE4-4CC2-B88A-ACBB-A3DC07C31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Entire Framework: VL-Rethinker</a:t>
            </a:r>
          </a:p>
        </p:txBody>
      </p:sp>
      <p:pic>
        <p:nvPicPr>
          <p:cNvPr id="5" name="Content Placeholder 4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5C1DAD09-D0C8-02B7-F912-F2ADADE1FF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2" y="2154887"/>
            <a:ext cx="9601196" cy="316352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395879-37E8-0921-1075-37C729A60B63}"/>
              </a:ext>
            </a:extLst>
          </p:cNvPr>
          <p:cNvSpPr txBox="1"/>
          <p:nvPr/>
        </p:nvSpPr>
        <p:spPr>
          <a:xfrm>
            <a:off x="3516127" y="5552701"/>
            <a:ext cx="5159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We first train VL-Reasoner with SSR.</a:t>
            </a:r>
          </a:p>
          <a:p>
            <a:r>
              <a:rPr lang="en-US" dirty="0"/>
              <a:t>2. We continue to train </a:t>
            </a:r>
            <a:r>
              <a:rPr lang="en-US"/>
              <a:t>with Forced Rethinking Strategy.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958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4EF06-9726-53C8-F727-0A4E0F91F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Training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B39C5-4A75-714D-DA44-AE7A00777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Training Dataset (16K)</a:t>
            </a:r>
          </a:p>
          <a:p>
            <a:pPr lvl="1"/>
            <a:r>
              <a:rPr lang="en-US" dirty="0"/>
              <a:t>Virgo, R1-Onevision,  MM-Eureka</a:t>
            </a:r>
          </a:p>
          <a:p>
            <a:r>
              <a:rPr lang="en-US" dirty="0"/>
              <a:t>Filtering Mechanism: these 16K samples are filtered through pre-processing to discard examples too hard or too simple.</a:t>
            </a:r>
          </a:p>
          <a:p>
            <a:r>
              <a:rPr lang="en-US" dirty="0"/>
              <a:t>Evaluation Dataset</a:t>
            </a:r>
          </a:p>
          <a:p>
            <a:pPr lvl="1"/>
            <a:r>
              <a:rPr lang="en-US" dirty="0"/>
              <a:t>Math: </a:t>
            </a:r>
            <a:r>
              <a:rPr lang="en-US" dirty="0" err="1"/>
              <a:t>MathVista</a:t>
            </a:r>
            <a:r>
              <a:rPr lang="en-US" dirty="0"/>
              <a:t>, </a:t>
            </a:r>
            <a:r>
              <a:rPr lang="en-US" dirty="0" err="1"/>
              <a:t>MathVerse</a:t>
            </a:r>
            <a:r>
              <a:rPr lang="en-US" dirty="0"/>
              <a:t>, </a:t>
            </a:r>
            <a:r>
              <a:rPr lang="en-US" dirty="0" err="1"/>
              <a:t>MathVision</a:t>
            </a:r>
            <a:endParaRPr lang="en-US" dirty="0"/>
          </a:p>
          <a:p>
            <a:pPr lvl="1"/>
            <a:r>
              <a:rPr lang="en-US" dirty="0"/>
              <a:t>Multi-discipline: MMMU, MMMU-Pro, EMMA</a:t>
            </a:r>
          </a:p>
          <a:p>
            <a:pPr lvl="1"/>
            <a:r>
              <a:rPr lang="en-US" dirty="0"/>
              <a:t>Mega-Bench</a:t>
            </a:r>
          </a:p>
          <a:p>
            <a:r>
              <a:rPr lang="en-US" dirty="0"/>
              <a:t>Training for 3 epochs with rollout size=8.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858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CA4E4-753F-D336-B6F0-F89E4E691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Experimental Results (72B) </a:t>
            </a:r>
          </a:p>
        </p:txBody>
      </p:sp>
      <p:pic>
        <p:nvPicPr>
          <p:cNvPr id="5" name="Content Placeholder 4" descr="A table with numbers and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C6C0B1E7-1EEB-F2E8-DAC3-7F3116269F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5661" y="1892300"/>
            <a:ext cx="8540678" cy="3983038"/>
          </a:xfrm>
        </p:spPr>
      </p:pic>
    </p:spTree>
    <p:extLst>
      <p:ext uri="{BB962C8B-B14F-4D97-AF65-F5344CB8AC3E}">
        <p14:creationId xmlns:p14="http://schemas.microsoft.com/office/powerpoint/2010/main" val="14840664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F8C56-49E1-6982-4E37-A5873B38C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Experimental Results (7B) </a:t>
            </a:r>
          </a:p>
        </p:txBody>
      </p:sp>
      <p:pic>
        <p:nvPicPr>
          <p:cNvPr id="5" name="Content Placeholder 4" descr="A table with numbers and text&#10;&#10;Description automatically generated">
            <a:extLst>
              <a:ext uri="{FF2B5EF4-FFF2-40B4-BE49-F238E27FC236}">
                <a16:creationId xmlns:a16="http://schemas.microsoft.com/office/drawing/2014/main" id="{C532B602-24CD-77A5-548D-B2A88BEA59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9429" y="1892300"/>
            <a:ext cx="8433142" cy="3983038"/>
          </a:xfrm>
        </p:spPr>
      </p:pic>
    </p:spTree>
    <p:extLst>
      <p:ext uri="{BB962C8B-B14F-4D97-AF65-F5344CB8AC3E}">
        <p14:creationId xmlns:p14="http://schemas.microsoft.com/office/powerpoint/2010/main" val="20943986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AEBD8-424A-F85C-C953-03605A6B3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Ablation of SSR</a:t>
            </a:r>
          </a:p>
        </p:txBody>
      </p:sp>
      <p:pic>
        <p:nvPicPr>
          <p:cNvPr id="6" name="Content Placeholder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C86D604E-E926-1988-4229-BA2EA5015F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76"/>
          <a:stretch/>
        </p:blipFill>
        <p:spPr>
          <a:xfrm>
            <a:off x="1101435" y="2557844"/>
            <a:ext cx="4578927" cy="2793475"/>
          </a:xfrm>
        </p:spPr>
      </p:pic>
      <p:pic>
        <p:nvPicPr>
          <p:cNvPr id="8" name="Picture 7" descr="A graph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46D57B35-7937-EFD2-3D0F-D5FF00CE24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8"/>
          <a:stretch/>
        </p:blipFill>
        <p:spPr>
          <a:xfrm>
            <a:off x="5597236" y="2640971"/>
            <a:ext cx="5595794" cy="279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034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72AB-B499-C750-3884-938DE0563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Sec 3: Multimodal Tool Use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3A4CD3-1823-9883-698C-BA98DD1A7F03}"/>
              </a:ext>
            </a:extLst>
          </p:cNvPr>
          <p:cNvSpPr txBox="1"/>
          <p:nvPr/>
        </p:nvSpPr>
        <p:spPr>
          <a:xfrm>
            <a:off x="1404730" y="3417134"/>
            <a:ext cx="93957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Pixel Reasoner: Incentivizing Reasoning in the Pixel Space with 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32201357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5F239-B4F6-AEB5-B5E9-16B1E677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Status Quo of Multimodal Reasoning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07D3F-9CE6-B866-AE26-4C5ABF375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Reasoning is happening in the text side. </a:t>
            </a:r>
          </a:p>
          <a:p>
            <a:r>
              <a:rPr lang="en-US" dirty="0"/>
              <a:t>Lack of Reasoning in Pixel Space.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AD42673-141F-68AE-94BF-494A9498C86A}"/>
              </a:ext>
            </a:extLst>
          </p:cNvPr>
          <p:cNvGrpSpPr/>
          <p:nvPr/>
        </p:nvGrpSpPr>
        <p:grpSpPr>
          <a:xfrm>
            <a:off x="2203543" y="3176777"/>
            <a:ext cx="3892456" cy="2699090"/>
            <a:chOff x="1036072" y="1403347"/>
            <a:chExt cx="3892456" cy="269909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01045BE-C431-5625-67D6-65578421726E}"/>
                </a:ext>
              </a:extLst>
            </p:cNvPr>
            <p:cNvGrpSpPr/>
            <p:nvPr/>
          </p:nvGrpSpPr>
          <p:grpSpPr>
            <a:xfrm>
              <a:off x="1036072" y="1403347"/>
              <a:ext cx="3892456" cy="2699090"/>
              <a:chOff x="1036072" y="1403347"/>
              <a:chExt cx="3892456" cy="2699090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2E792DF-88D4-DB5F-4854-498CCD345B4B}"/>
                  </a:ext>
                </a:extLst>
              </p:cNvPr>
              <p:cNvSpPr txBox="1"/>
              <p:nvPr/>
            </p:nvSpPr>
            <p:spPr>
              <a:xfrm>
                <a:off x="2823044" y="1403347"/>
                <a:ext cx="1705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100,000 tokens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6A8028F-93EA-5919-9AA8-EC4F259333D0}"/>
                  </a:ext>
                </a:extLst>
              </p:cNvPr>
              <p:cNvGrpSpPr/>
              <p:nvPr/>
            </p:nvGrpSpPr>
            <p:grpSpPr>
              <a:xfrm>
                <a:off x="1036072" y="1772679"/>
                <a:ext cx="3892456" cy="2329758"/>
                <a:chOff x="1036072" y="1772679"/>
                <a:chExt cx="3892456" cy="2329758"/>
              </a:xfrm>
            </p:grpSpPr>
            <p:pic>
              <p:nvPicPr>
                <p:cNvPr id="9" name="Picture 4" descr="Gallery free icons designed by Freepik">
                  <a:extLst>
                    <a:ext uri="{FF2B5EF4-FFF2-40B4-BE49-F238E27FC236}">
                      <a16:creationId xmlns:a16="http://schemas.microsoft.com/office/drawing/2014/main" id="{52DB406F-9D33-DABE-A9D3-91457F1E31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60428" y="3453051"/>
                  <a:ext cx="649386" cy="6493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" name="Rounded Rectangle 9">
                  <a:extLst>
                    <a:ext uri="{FF2B5EF4-FFF2-40B4-BE49-F238E27FC236}">
                      <a16:creationId xmlns:a16="http://schemas.microsoft.com/office/drawing/2014/main" id="{0FB8ACB2-44DB-3972-1CB7-2DBE7588AF5B}"/>
                    </a:ext>
                  </a:extLst>
                </p:cNvPr>
                <p:cNvSpPr/>
                <p:nvPr/>
              </p:nvSpPr>
              <p:spPr>
                <a:xfrm>
                  <a:off x="1036072" y="3037487"/>
                  <a:ext cx="1298097" cy="337843"/>
                </a:xfrm>
                <a:prstGeom prst="round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</a:rPr>
                    <a:t>Vision Enc</a:t>
                  </a:r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6EC11114-BBC9-FEA1-390B-76878770B35B}"/>
                    </a:ext>
                  </a:extLst>
                </p:cNvPr>
                <p:cNvSpPr/>
                <p:nvPr/>
              </p:nvSpPr>
              <p:spPr>
                <a:xfrm>
                  <a:off x="1086648" y="2740631"/>
                  <a:ext cx="113288" cy="105197"/>
                </a:xfrm>
                <a:prstGeom prst="rect">
                  <a:avLst/>
                </a:prstGeom>
                <a:solidFill>
                  <a:srgbClr val="F5E5FA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509D6825-1E77-3A18-AEA1-6213A5DD40C9}"/>
                    </a:ext>
                  </a:extLst>
                </p:cNvPr>
                <p:cNvSpPr/>
                <p:nvPr/>
              </p:nvSpPr>
              <p:spPr>
                <a:xfrm>
                  <a:off x="1303784" y="2740630"/>
                  <a:ext cx="113288" cy="105197"/>
                </a:xfrm>
                <a:prstGeom prst="rect">
                  <a:avLst/>
                </a:prstGeom>
                <a:solidFill>
                  <a:srgbClr val="F5E5FA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699FB32-74A5-03E1-7D92-5B233E9162B0}"/>
                    </a:ext>
                  </a:extLst>
                </p:cNvPr>
                <p:cNvSpPr/>
                <p:nvPr/>
              </p:nvSpPr>
              <p:spPr>
                <a:xfrm>
                  <a:off x="1515526" y="2740629"/>
                  <a:ext cx="113288" cy="105197"/>
                </a:xfrm>
                <a:prstGeom prst="rect">
                  <a:avLst/>
                </a:prstGeom>
                <a:solidFill>
                  <a:srgbClr val="F5E5FA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2CDC1299-482A-E25F-C980-1754724DDE86}"/>
                    </a:ext>
                  </a:extLst>
                </p:cNvPr>
                <p:cNvSpPr/>
                <p:nvPr/>
              </p:nvSpPr>
              <p:spPr>
                <a:xfrm>
                  <a:off x="1736034" y="2740628"/>
                  <a:ext cx="113288" cy="105197"/>
                </a:xfrm>
                <a:prstGeom prst="rect">
                  <a:avLst/>
                </a:prstGeom>
                <a:solidFill>
                  <a:srgbClr val="F5E5FA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ounded Rectangle 14">
                  <a:extLst>
                    <a:ext uri="{FF2B5EF4-FFF2-40B4-BE49-F238E27FC236}">
                      <a16:creationId xmlns:a16="http://schemas.microsoft.com/office/drawing/2014/main" id="{0923529A-8A4A-8C4D-7875-845C79671F80}"/>
                    </a:ext>
                  </a:extLst>
                </p:cNvPr>
                <p:cNvSpPr/>
                <p:nvPr/>
              </p:nvSpPr>
              <p:spPr>
                <a:xfrm>
                  <a:off x="1044351" y="2261342"/>
                  <a:ext cx="3884177" cy="337843"/>
                </a:xfrm>
                <a:prstGeom prst="roundRect">
                  <a:avLst/>
                </a:prstGeom>
                <a:solidFill>
                  <a:srgbClr val="F9F9F9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</a:rPr>
                    <a:t>Vision Enc</a:t>
                  </a: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4EA63B8-9790-F1F7-479D-F54E0899F8C3}"/>
                    </a:ext>
                  </a:extLst>
                </p:cNvPr>
                <p:cNvSpPr/>
                <p:nvPr/>
              </p:nvSpPr>
              <p:spPr>
                <a:xfrm>
                  <a:off x="1953170" y="2740627"/>
                  <a:ext cx="113288" cy="105197"/>
                </a:xfrm>
                <a:prstGeom prst="rect">
                  <a:avLst/>
                </a:prstGeom>
                <a:solidFill>
                  <a:srgbClr val="F5E5FA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D0E17775-1599-B378-5575-6229254B15B6}"/>
                    </a:ext>
                  </a:extLst>
                </p:cNvPr>
                <p:cNvSpPr/>
                <p:nvPr/>
              </p:nvSpPr>
              <p:spPr>
                <a:xfrm>
                  <a:off x="2182445" y="2740626"/>
                  <a:ext cx="113288" cy="105197"/>
                </a:xfrm>
                <a:prstGeom prst="rect">
                  <a:avLst/>
                </a:prstGeom>
                <a:solidFill>
                  <a:srgbClr val="F5E5FA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3B93788-61ED-7B39-7B48-610B80C61EE7}"/>
                    </a:ext>
                  </a:extLst>
                </p:cNvPr>
                <p:cNvSpPr txBox="1"/>
                <p:nvPr/>
              </p:nvSpPr>
              <p:spPr>
                <a:xfrm>
                  <a:off x="2382048" y="2631408"/>
                  <a:ext cx="139307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1000 tokens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67B3C61A-0549-EC68-5493-32F0556E88FC}"/>
                    </a:ext>
                  </a:extLst>
                </p:cNvPr>
                <p:cNvSpPr/>
                <p:nvPr/>
              </p:nvSpPr>
              <p:spPr>
                <a:xfrm>
                  <a:off x="2492620" y="2067302"/>
                  <a:ext cx="113288" cy="105197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59A1162-CC93-20D3-AD35-06BEB17E4AE8}"/>
                    </a:ext>
                  </a:extLst>
                </p:cNvPr>
                <p:cNvSpPr/>
                <p:nvPr/>
              </p:nvSpPr>
              <p:spPr>
                <a:xfrm>
                  <a:off x="2709756" y="2067301"/>
                  <a:ext cx="113288" cy="105197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748568D7-DB73-7CE3-9B22-093506D044C2}"/>
                    </a:ext>
                  </a:extLst>
                </p:cNvPr>
                <p:cNvSpPr/>
                <p:nvPr/>
              </p:nvSpPr>
              <p:spPr>
                <a:xfrm>
                  <a:off x="2921498" y="2067300"/>
                  <a:ext cx="113288" cy="105197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EA1CBB8-6312-F9A3-37B1-27BB80D8457C}"/>
                    </a:ext>
                  </a:extLst>
                </p:cNvPr>
                <p:cNvSpPr/>
                <p:nvPr/>
              </p:nvSpPr>
              <p:spPr>
                <a:xfrm>
                  <a:off x="3142006" y="2067299"/>
                  <a:ext cx="113288" cy="105197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06E789D6-6CA1-6B71-3B5B-9CA91BC9FF1B}"/>
                    </a:ext>
                  </a:extLst>
                </p:cNvPr>
                <p:cNvSpPr/>
                <p:nvPr/>
              </p:nvSpPr>
              <p:spPr>
                <a:xfrm>
                  <a:off x="3359142" y="2067298"/>
                  <a:ext cx="113288" cy="105197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3A910FF7-455A-B577-5581-E67F16D2C99F}"/>
                    </a:ext>
                  </a:extLst>
                </p:cNvPr>
                <p:cNvSpPr/>
                <p:nvPr/>
              </p:nvSpPr>
              <p:spPr>
                <a:xfrm>
                  <a:off x="3588417" y="2067297"/>
                  <a:ext cx="113288" cy="105197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04DA6040-52AA-E351-56A9-50070ADD8782}"/>
                    </a:ext>
                  </a:extLst>
                </p:cNvPr>
                <p:cNvSpPr/>
                <p:nvPr/>
              </p:nvSpPr>
              <p:spPr>
                <a:xfrm>
                  <a:off x="3823794" y="2067302"/>
                  <a:ext cx="113288" cy="105197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69C586B-CF17-724D-22DC-A6602EE3B4BA}"/>
                    </a:ext>
                  </a:extLst>
                </p:cNvPr>
                <p:cNvSpPr/>
                <p:nvPr/>
              </p:nvSpPr>
              <p:spPr>
                <a:xfrm>
                  <a:off x="4040930" y="2067301"/>
                  <a:ext cx="113288" cy="105197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88DBEE5C-5DDB-CF04-6352-F1BFCCE5FA7B}"/>
                    </a:ext>
                  </a:extLst>
                </p:cNvPr>
                <p:cNvSpPr/>
                <p:nvPr/>
              </p:nvSpPr>
              <p:spPr>
                <a:xfrm>
                  <a:off x="4252672" y="2067300"/>
                  <a:ext cx="113288" cy="105197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BDFBE94-9179-C49F-4F8E-3A34FF5C4BB1}"/>
                    </a:ext>
                  </a:extLst>
                </p:cNvPr>
                <p:cNvSpPr/>
                <p:nvPr/>
              </p:nvSpPr>
              <p:spPr>
                <a:xfrm>
                  <a:off x="4473180" y="2067299"/>
                  <a:ext cx="113288" cy="105197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265EFF5E-2364-63F0-CFF1-6C651516C6ED}"/>
                    </a:ext>
                  </a:extLst>
                </p:cNvPr>
                <p:cNvSpPr/>
                <p:nvPr/>
              </p:nvSpPr>
              <p:spPr>
                <a:xfrm>
                  <a:off x="4690316" y="2067298"/>
                  <a:ext cx="113288" cy="105197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ight Brace 29">
                  <a:extLst>
                    <a:ext uri="{FF2B5EF4-FFF2-40B4-BE49-F238E27FC236}">
                      <a16:creationId xmlns:a16="http://schemas.microsoft.com/office/drawing/2014/main" id="{F073C9CE-8567-D6AF-0259-0BA86F4E1D39}"/>
                    </a:ext>
                  </a:extLst>
                </p:cNvPr>
                <p:cNvSpPr/>
                <p:nvPr/>
              </p:nvSpPr>
              <p:spPr>
                <a:xfrm rot="16200000">
                  <a:off x="3537023" y="741504"/>
                  <a:ext cx="201305" cy="2263656"/>
                </a:xfrm>
                <a:prstGeom prst="rightBrac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2E3FA4E-34A4-E89F-FD0A-99D325126758}"/>
                </a:ext>
              </a:extLst>
            </p:cNvPr>
            <p:cNvSpPr txBox="1"/>
            <p:nvPr/>
          </p:nvSpPr>
          <p:spPr>
            <a:xfrm>
              <a:off x="2642298" y="3577361"/>
              <a:ext cx="18197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Reasoning VLMs</a:t>
              </a:r>
            </a:p>
          </p:txBody>
        </p:sp>
      </p:grpSp>
      <p:pic>
        <p:nvPicPr>
          <p:cNvPr id="31" name="Picture 30" descr="A screenshot of a math test&#10;&#10;Description automatically generated">
            <a:extLst>
              <a:ext uri="{FF2B5EF4-FFF2-40B4-BE49-F238E27FC236}">
                <a16:creationId xmlns:a16="http://schemas.microsoft.com/office/drawing/2014/main" id="{F75B243B-26C2-0D15-C20F-765E66384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073" y="3198797"/>
            <a:ext cx="2803262" cy="2735714"/>
          </a:xfrm>
          <a:prstGeom prst="rect">
            <a:avLst/>
          </a:prstGeom>
        </p:spPr>
      </p:pic>
      <p:sp>
        <p:nvSpPr>
          <p:cNvPr id="32" name="Right Arrow 31">
            <a:extLst>
              <a:ext uri="{FF2B5EF4-FFF2-40B4-BE49-F238E27FC236}">
                <a16:creationId xmlns:a16="http://schemas.microsoft.com/office/drawing/2014/main" id="{D30215BA-FB17-B93F-4205-19D1601AC5CD}"/>
              </a:ext>
            </a:extLst>
          </p:cNvPr>
          <p:cNvSpPr/>
          <p:nvPr/>
        </p:nvSpPr>
        <p:spPr>
          <a:xfrm>
            <a:off x="6722918" y="4372615"/>
            <a:ext cx="467591" cy="141441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4032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638A6-82B6-EE70-6F06-3FCB442FB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Increase Budget in Pixel-Level Reasoning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4C129-389C-236E-B2D1-F92F95077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Incorporate pixel-level tools</a:t>
            </a:r>
          </a:p>
          <a:p>
            <a:pPr lvl="1"/>
            <a:r>
              <a:rPr lang="en-US" dirty="0"/>
              <a:t>Zoom in.</a:t>
            </a:r>
          </a:p>
          <a:p>
            <a:pPr lvl="1"/>
            <a:r>
              <a:rPr lang="en-US" dirty="0"/>
              <a:t>Crop.</a:t>
            </a:r>
          </a:p>
          <a:p>
            <a:pPr lvl="1"/>
            <a:r>
              <a:rPr lang="en-US" dirty="0"/>
              <a:t>Select Image from K inputs.</a:t>
            </a:r>
          </a:p>
          <a:p>
            <a:pPr lvl="1"/>
            <a:r>
              <a:rPr lang="en-US" dirty="0"/>
              <a:t>Highlight.</a:t>
            </a:r>
          </a:p>
        </p:txBody>
      </p:sp>
    </p:spTree>
    <p:extLst>
      <p:ext uri="{BB962C8B-B14F-4D97-AF65-F5344CB8AC3E}">
        <p14:creationId xmlns:p14="http://schemas.microsoft.com/office/powerpoint/2010/main" val="8787280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F641B-F71A-324B-FF24-E9B02B994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Pixel Level Reasoning</a:t>
            </a:r>
          </a:p>
        </p:txBody>
      </p:sp>
      <p:pic>
        <p:nvPicPr>
          <p:cNvPr id="13314" name="Picture 2" descr="o3-visual-reasoning-notebook">
            <a:extLst>
              <a:ext uri="{FF2B5EF4-FFF2-40B4-BE49-F238E27FC236}">
                <a16:creationId xmlns:a16="http://schemas.microsoft.com/office/drawing/2014/main" id="{1A62962D-ECBF-8293-E5C3-8BDF868455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414" y="2130136"/>
            <a:ext cx="2794018" cy="374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3342FA-FECC-0F22-D76E-D05D3308606A}"/>
              </a:ext>
            </a:extLst>
          </p:cNvPr>
          <p:cNvSpPr txBox="1"/>
          <p:nvPr/>
        </p:nvSpPr>
        <p:spPr>
          <a:xfrm>
            <a:off x="1173987" y="5924828"/>
            <a:ext cx="3390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What is written on the notebook?</a:t>
            </a:r>
          </a:p>
        </p:txBody>
      </p:sp>
      <p:pic>
        <p:nvPicPr>
          <p:cNvPr id="13376" name="Picture 64" descr="o3-visual-reasoning-notebook4">
            <a:extLst>
              <a:ext uri="{FF2B5EF4-FFF2-40B4-BE49-F238E27FC236}">
                <a16:creationId xmlns:a16="http://schemas.microsoft.com/office/drawing/2014/main" id="{A02628C2-952F-2520-68F2-D29201FAB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351" y="3179615"/>
            <a:ext cx="2888673" cy="189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ight Arrow 23">
            <a:extLst>
              <a:ext uri="{FF2B5EF4-FFF2-40B4-BE49-F238E27FC236}">
                <a16:creationId xmlns:a16="http://schemas.microsoft.com/office/drawing/2014/main" id="{9360237D-08C2-7C53-8A1D-0928EB838468}"/>
              </a:ext>
            </a:extLst>
          </p:cNvPr>
          <p:cNvSpPr/>
          <p:nvPr/>
        </p:nvSpPr>
        <p:spPr>
          <a:xfrm>
            <a:off x="4675908" y="3926067"/>
            <a:ext cx="779318" cy="20330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B72A6E-EFD9-E9E7-234E-B9E3DC9F06F6}"/>
              </a:ext>
            </a:extLst>
          </p:cNvPr>
          <p:cNvSpPr txBox="1"/>
          <p:nvPr/>
        </p:nvSpPr>
        <p:spPr>
          <a:xfrm>
            <a:off x="4769653" y="3239857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crop</a:t>
            </a: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C7F98E70-F5C9-A11A-AB48-61F089699335}"/>
              </a:ext>
            </a:extLst>
          </p:cNvPr>
          <p:cNvSpPr/>
          <p:nvPr/>
        </p:nvSpPr>
        <p:spPr>
          <a:xfrm>
            <a:off x="8755814" y="3926066"/>
            <a:ext cx="779318" cy="20330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CD88B7-BCEA-3AEA-DC53-C2F12590E33A}"/>
              </a:ext>
            </a:extLst>
          </p:cNvPr>
          <p:cNvSpPr txBox="1"/>
          <p:nvPr/>
        </p:nvSpPr>
        <p:spPr>
          <a:xfrm>
            <a:off x="8754149" y="3239857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EB22C5C-C1F5-0052-11BF-960377B2B8B6}"/>
              </a:ext>
            </a:extLst>
          </p:cNvPr>
          <p:cNvSpPr txBox="1"/>
          <p:nvPr/>
        </p:nvSpPr>
        <p:spPr>
          <a:xfrm>
            <a:off x="9942943" y="3667710"/>
            <a:ext cx="13536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4th February – finish roadmap</a:t>
            </a:r>
          </a:p>
        </p:txBody>
      </p:sp>
    </p:spTree>
    <p:extLst>
      <p:ext uri="{BB962C8B-B14F-4D97-AF65-F5344CB8AC3E}">
        <p14:creationId xmlns:p14="http://schemas.microsoft.com/office/powerpoint/2010/main" val="3345374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3E82E-7031-A910-6AD1-3AB5545BB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Progress in Multimodal Reasoning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434E56-6B9B-690E-62C9-A1D163B31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114" y="1878649"/>
            <a:ext cx="7133771" cy="42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150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D2004-8AB4-817E-4C63-21B3EB071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Training Dataset Synthesis</a:t>
            </a:r>
          </a:p>
        </p:txBody>
      </p:sp>
      <p:pic>
        <p:nvPicPr>
          <p:cNvPr id="14338" name="Picture 2" descr="o3-visual-reasoning-bus">
            <a:extLst>
              <a:ext uri="{FF2B5EF4-FFF2-40B4-BE49-F238E27FC236}">
                <a16:creationId xmlns:a16="http://schemas.microsoft.com/office/drawing/2014/main" id="{7F22124A-B9C2-BD6C-AFA4-EA9256EA5C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674" y="2012324"/>
            <a:ext cx="2655358" cy="398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D85A1EAF-927B-43B6-F5E5-1B547E042804}"/>
              </a:ext>
            </a:extLst>
          </p:cNvPr>
          <p:cNvSpPr/>
          <p:nvPr/>
        </p:nvSpPr>
        <p:spPr>
          <a:xfrm>
            <a:off x="4078378" y="3764852"/>
            <a:ext cx="665018" cy="238991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o3-visual-reasoning-bus">
            <a:extLst>
              <a:ext uri="{FF2B5EF4-FFF2-40B4-BE49-F238E27FC236}">
                <a16:creationId xmlns:a16="http://schemas.microsoft.com/office/drawing/2014/main" id="{C9D4971E-FCB6-E459-478E-1B7B95E5D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13" r="70479" b="24767"/>
          <a:stretch/>
        </p:blipFill>
        <p:spPr bwMode="auto">
          <a:xfrm>
            <a:off x="5244105" y="3519492"/>
            <a:ext cx="783888" cy="72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GPT-4o (@GPT_4o_BASE) / X">
            <a:extLst>
              <a:ext uri="{FF2B5EF4-FFF2-40B4-BE49-F238E27FC236}">
                <a16:creationId xmlns:a16="http://schemas.microsoft.com/office/drawing/2014/main" id="{3095B4D8-3F5B-D646-D95A-B0882D938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827" y="2900220"/>
            <a:ext cx="665017" cy="67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B2A91C14-5D8F-7901-5F82-852FA2658502}"/>
              </a:ext>
            </a:extLst>
          </p:cNvPr>
          <p:cNvSpPr/>
          <p:nvPr/>
        </p:nvSpPr>
        <p:spPr>
          <a:xfrm>
            <a:off x="6294161" y="3764852"/>
            <a:ext cx="665018" cy="238991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GPT-4o (@GPT_4o_BASE) / X">
            <a:extLst>
              <a:ext uri="{FF2B5EF4-FFF2-40B4-BE49-F238E27FC236}">
                <a16:creationId xmlns:a16="http://schemas.microsoft.com/office/drawing/2014/main" id="{8CE186C2-86A5-1C7F-7854-277EFD34E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162" y="2900220"/>
            <a:ext cx="665017" cy="67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96130C-7375-6CAC-3EF8-8565CAE6FE18}"/>
              </a:ext>
            </a:extLst>
          </p:cNvPr>
          <p:cNvSpPr txBox="1"/>
          <p:nvPr/>
        </p:nvSpPr>
        <p:spPr>
          <a:xfrm>
            <a:off x="4030828" y="4196929"/>
            <a:ext cx="1216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Identify interesting region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5DC917-0B24-F9DD-1196-FBF056A3E8CF}"/>
              </a:ext>
            </a:extLst>
          </p:cNvPr>
          <p:cNvSpPr txBox="1"/>
          <p:nvPr/>
        </p:nvSpPr>
        <p:spPr>
          <a:xfrm>
            <a:off x="6189881" y="4196929"/>
            <a:ext cx="1216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Identify interesting question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E0B203-8B77-2069-70D9-ED78E165E506}"/>
              </a:ext>
            </a:extLst>
          </p:cNvPr>
          <p:cNvSpPr txBox="1"/>
          <p:nvPr/>
        </p:nvSpPr>
        <p:spPr>
          <a:xfrm>
            <a:off x="7102837" y="3731054"/>
            <a:ext cx="1881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 is this stop?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84E199-1D18-0157-7326-EF31E03A767E}"/>
              </a:ext>
            </a:extLst>
          </p:cNvPr>
          <p:cNvSpPr txBox="1"/>
          <p:nvPr/>
        </p:nvSpPr>
        <p:spPr>
          <a:xfrm>
            <a:off x="5068425" y="4289262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coordinate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F4AF41DB-981F-6B20-145C-BAADC13F95C4}"/>
              </a:ext>
            </a:extLst>
          </p:cNvPr>
          <p:cNvSpPr/>
          <p:nvPr/>
        </p:nvSpPr>
        <p:spPr>
          <a:xfrm>
            <a:off x="9059609" y="3760374"/>
            <a:ext cx="665018" cy="238991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025073-0C75-176B-7F7A-EB6ECDF7BEEC}"/>
              </a:ext>
            </a:extLst>
          </p:cNvPr>
          <p:cNvSpPr txBox="1"/>
          <p:nvPr/>
        </p:nvSpPr>
        <p:spPr>
          <a:xfrm>
            <a:off x="9883243" y="3695203"/>
            <a:ext cx="1470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成川美術館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1379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F340D-11B7-07ED-63BB-05D019D0B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SFT Training</a:t>
            </a:r>
          </a:p>
        </p:txBody>
      </p:sp>
      <p:pic>
        <p:nvPicPr>
          <p:cNvPr id="4" name="Picture 2" descr="o3-visual-reasoning-bus">
            <a:extLst>
              <a:ext uri="{FF2B5EF4-FFF2-40B4-BE49-F238E27FC236}">
                <a16:creationId xmlns:a16="http://schemas.microsoft.com/office/drawing/2014/main" id="{A0031F7B-BF49-AC45-FF84-9E95EE4BB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674" y="2012324"/>
            <a:ext cx="2655358" cy="398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49041D-94CE-0286-427A-3B420B166AAF}"/>
              </a:ext>
            </a:extLst>
          </p:cNvPr>
          <p:cNvSpPr txBox="1"/>
          <p:nvPr/>
        </p:nvSpPr>
        <p:spPr>
          <a:xfrm>
            <a:off x="5488680" y="3428998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coordinate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0FAF05-ECC6-07CC-6DE6-FB67E16DACB9}"/>
              </a:ext>
            </a:extLst>
          </p:cNvPr>
          <p:cNvSpPr txBox="1"/>
          <p:nvPr/>
        </p:nvSpPr>
        <p:spPr>
          <a:xfrm>
            <a:off x="1626828" y="5995362"/>
            <a:ext cx="1881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 is this stop?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5944B31C-9B18-B30F-2AC3-63DC0677ED6C}"/>
              </a:ext>
            </a:extLst>
          </p:cNvPr>
          <p:cNvSpPr/>
          <p:nvPr/>
        </p:nvSpPr>
        <p:spPr>
          <a:xfrm>
            <a:off x="4475751" y="3494170"/>
            <a:ext cx="665018" cy="238991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0AE2A805-AEB0-8217-9F96-E3DA5012C6F8}"/>
              </a:ext>
            </a:extLst>
          </p:cNvPr>
          <p:cNvSpPr/>
          <p:nvPr/>
        </p:nvSpPr>
        <p:spPr>
          <a:xfrm>
            <a:off x="8282248" y="3494169"/>
            <a:ext cx="665018" cy="238991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F28EF1-6B15-F8F0-EFF4-961DD711998E}"/>
              </a:ext>
            </a:extLst>
          </p:cNvPr>
          <p:cNvSpPr txBox="1"/>
          <p:nvPr/>
        </p:nvSpPr>
        <p:spPr>
          <a:xfrm>
            <a:off x="9498375" y="3429000"/>
            <a:ext cx="1470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成川美術館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99253B-908B-93C9-7357-6B9BD30C3A00}"/>
              </a:ext>
            </a:extLst>
          </p:cNvPr>
          <p:cNvSpPr txBox="1"/>
          <p:nvPr/>
        </p:nvSpPr>
        <p:spPr>
          <a:xfrm>
            <a:off x="4291445" y="2940627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maximize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F11912-F825-6C1F-5D66-6B45D63EECF5}"/>
              </a:ext>
            </a:extLst>
          </p:cNvPr>
          <p:cNvSpPr txBox="1"/>
          <p:nvPr/>
        </p:nvSpPr>
        <p:spPr>
          <a:xfrm>
            <a:off x="8093620" y="2940627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maximize</a:t>
            </a:r>
          </a:p>
        </p:txBody>
      </p:sp>
      <p:pic>
        <p:nvPicPr>
          <p:cNvPr id="13" name="Picture 2" descr="o3-visual-reasoning-bus">
            <a:extLst>
              <a:ext uri="{FF2B5EF4-FFF2-40B4-BE49-F238E27FC236}">
                <a16:creationId xmlns:a16="http://schemas.microsoft.com/office/drawing/2014/main" id="{01709DE5-014F-8507-C6B4-BC0E8FDDD3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13" r="70479" b="24767"/>
          <a:stretch/>
        </p:blipFill>
        <p:spPr bwMode="auto">
          <a:xfrm>
            <a:off x="6982087" y="3248809"/>
            <a:ext cx="783888" cy="72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8744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D023E-DBB4-2E38-9D22-366B7C24B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RL Training (GRPO)</a:t>
            </a:r>
          </a:p>
        </p:txBody>
      </p:sp>
      <p:pic>
        <p:nvPicPr>
          <p:cNvPr id="4" name="Picture 2" descr="o3-visual-reasoning-bus">
            <a:extLst>
              <a:ext uri="{FF2B5EF4-FFF2-40B4-BE49-F238E27FC236}">
                <a16:creationId xmlns:a16="http://schemas.microsoft.com/office/drawing/2014/main" id="{36E28E37-9EA0-B470-A0DC-40487121D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674" y="2012324"/>
            <a:ext cx="2655358" cy="398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DB31E1-A8CE-4DB6-06DA-E270C986A579}"/>
              </a:ext>
            </a:extLst>
          </p:cNvPr>
          <p:cNvSpPr txBox="1"/>
          <p:nvPr/>
        </p:nvSpPr>
        <p:spPr>
          <a:xfrm>
            <a:off x="1626828" y="5995362"/>
            <a:ext cx="1881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 is this stop?</a:t>
            </a:r>
          </a:p>
        </p:txBody>
      </p:sp>
      <p:pic>
        <p:nvPicPr>
          <p:cNvPr id="6" name="Picture 2" descr="o3-visual-reasoning-bus">
            <a:extLst>
              <a:ext uri="{FF2B5EF4-FFF2-40B4-BE49-F238E27FC236}">
                <a16:creationId xmlns:a16="http://schemas.microsoft.com/office/drawing/2014/main" id="{5B85850A-D329-E231-B04F-966536C099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13" r="70479" b="24767"/>
          <a:stretch/>
        </p:blipFill>
        <p:spPr bwMode="auto">
          <a:xfrm>
            <a:off x="5426673" y="2152019"/>
            <a:ext cx="783888" cy="72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bus on the road&#10;&#10;Description automatically generated">
            <a:extLst>
              <a:ext uri="{FF2B5EF4-FFF2-40B4-BE49-F238E27FC236}">
                <a16:creationId xmlns:a16="http://schemas.microsoft.com/office/drawing/2014/main" id="{4EC81B95-217E-5151-3AC6-B0394DFFC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937" y="3478129"/>
            <a:ext cx="1135259" cy="1030264"/>
          </a:xfrm>
          <a:prstGeom prst="rect">
            <a:avLst/>
          </a:prstGeom>
        </p:spPr>
      </p:pic>
      <p:pic>
        <p:nvPicPr>
          <p:cNvPr id="10" name="Picture 9" descr="A person in a yellow vest&#10;&#10;Description automatically generated">
            <a:extLst>
              <a:ext uri="{FF2B5EF4-FFF2-40B4-BE49-F238E27FC236}">
                <a16:creationId xmlns:a16="http://schemas.microsoft.com/office/drawing/2014/main" id="{FDE274F7-5B26-57BF-461E-586B197D9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6673" y="5241662"/>
            <a:ext cx="595788" cy="938366"/>
          </a:xfrm>
          <a:prstGeom prst="rect">
            <a:avLst/>
          </a:prstGeom>
        </p:spPr>
      </p:pic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88A6D667-02E6-2ADB-1695-BF36A5AA8DC0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>
          <a:xfrm flipV="1">
            <a:off x="3818032" y="2516874"/>
            <a:ext cx="1608641" cy="1486969"/>
          </a:xfrm>
          <a:prstGeom prst="bentConnector3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AAE7928C-EB91-A209-B836-983B374FF505}"/>
              </a:ext>
            </a:extLst>
          </p:cNvPr>
          <p:cNvCxnSpPr>
            <a:cxnSpLocks/>
            <a:stCxn id="4" idx="3"/>
            <a:endCxn id="10" idx="1"/>
          </p:cNvCxnSpPr>
          <p:nvPr/>
        </p:nvCxnSpPr>
        <p:spPr>
          <a:xfrm>
            <a:off x="3818032" y="4003843"/>
            <a:ext cx="1608641" cy="1707002"/>
          </a:xfrm>
          <a:prstGeom prst="bentConnector3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FBFD3FB-D341-798F-E045-7B0E844ACB6A}"/>
              </a:ext>
            </a:extLst>
          </p:cNvPr>
          <p:cNvSpPr txBox="1"/>
          <p:nvPr/>
        </p:nvSpPr>
        <p:spPr>
          <a:xfrm>
            <a:off x="8585401" y="2332208"/>
            <a:ext cx="1470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ea typeface="+mj-ea"/>
              </a:rPr>
              <a:t>成川美術館</a:t>
            </a:r>
            <a:endParaRPr lang="en-US" dirty="0">
              <a:ea typeface="+mj-ea"/>
            </a:endParaRPr>
          </a:p>
        </p:txBody>
      </p:sp>
      <p:pic>
        <p:nvPicPr>
          <p:cNvPr id="25" name="Picture 24" descr="A bus on the road&#10;&#10;Description automatically generated">
            <a:extLst>
              <a:ext uri="{FF2B5EF4-FFF2-40B4-BE49-F238E27FC236}">
                <a16:creationId xmlns:a16="http://schemas.microsoft.com/office/drawing/2014/main" id="{F4A20F67-E765-8BEA-CA6B-08F99958D4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89" t="29172" r="50000" b="45440"/>
          <a:stretch/>
        </p:blipFill>
        <p:spPr>
          <a:xfrm>
            <a:off x="7121189" y="3683495"/>
            <a:ext cx="987136" cy="61953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0F65778-B3CD-F0DC-3DA0-0CF2D82710A3}"/>
              </a:ext>
            </a:extLst>
          </p:cNvPr>
          <p:cNvSpPr txBox="1"/>
          <p:nvPr/>
        </p:nvSpPr>
        <p:spPr>
          <a:xfrm>
            <a:off x="8585401" y="3808594"/>
            <a:ext cx="1470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ea typeface="+mj-ea"/>
              </a:rPr>
              <a:t>登山</a:t>
            </a:r>
            <a:endParaRPr lang="en-US" dirty="0">
              <a:ea typeface="+mj-ea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0D87EC-0BDA-74D2-ED4D-3F3C4A7BD66B}"/>
              </a:ext>
            </a:extLst>
          </p:cNvPr>
          <p:cNvSpPr txBox="1"/>
          <p:nvPr/>
        </p:nvSpPr>
        <p:spPr>
          <a:xfrm>
            <a:off x="8585402" y="5539773"/>
            <a:ext cx="1470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a typeface="+mj-ea"/>
              </a:rPr>
              <a:t>Outdoor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6D66699-66F0-2F54-2431-956900527BA7}"/>
              </a:ext>
            </a:extLst>
          </p:cNvPr>
          <p:cNvCxnSpPr>
            <a:stCxn id="6" idx="3"/>
            <a:endCxn id="24" idx="1"/>
          </p:cNvCxnSpPr>
          <p:nvPr/>
        </p:nvCxnSpPr>
        <p:spPr>
          <a:xfrm>
            <a:off x="6210561" y="2516874"/>
            <a:ext cx="237484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42D44E7-0ED8-8501-9211-83D69AAB67E7}"/>
              </a:ext>
            </a:extLst>
          </p:cNvPr>
          <p:cNvCxnSpPr>
            <a:cxnSpLocks/>
            <a:stCxn id="8" idx="3"/>
            <a:endCxn id="25" idx="1"/>
          </p:cNvCxnSpPr>
          <p:nvPr/>
        </p:nvCxnSpPr>
        <p:spPr>
          <a:xfrm>
            <a:off x="6415196" y="3993261"/>
            <a:ext cx="705993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77D43CA-10A6-B816-D2EA-BA359985D29F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>
          <a:xfrm flipV="1">
            <a:off x="3818032" y="3993261"/>
            <a:ext cx="1461905" cy="1058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E885637-2129-FBCD-6AF6-527475A0B08C}"/>
              </a:ext>
            </a:extLst>
          </p:cNvPr>
          <p:cNvCxnSpPr>
            <a:cxnSpLocks/>
            <a:stCxn id="25" idx="3"/>
            <a:endCxn id="29" idx="1"/>
          </p:cNvCxnSpPr>
          <p:nvPr/>
        </p:nvCxnSpPr>
        <p:spPr>
          <a:xfrm flipV="1">
            <a:off x="8108325" y="3993260"/>
            <a:ext cx="477076" cy="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A9BE9E4-9401-E751-B5CC-AD23ADBF5865}"/>
              </a:ext>
            </a:extLst>
          </p:cNvPr>
          <p:cNvCxnSpPr>
            <a:cxnSpLocks/>
            <a:stCxn id="10" idx="3"/>
            <a:endCxn id="30" idx="1"/>
          </p:cNvCxnSpPr>
          <p:nvPr/>
        </p:nvCxnSpPr>
        <p:spPr>
          <a:xfrm>
            <a:off x="6022461" y="5710845"/>
            <a:ext cx="2562941" cy="13594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A8721E81-7E68-559A-E3B6-85C587D305C1}"/>
              </a:ext>
            </a:extLst>
          </p:cNvPr>
          <p:cNvSpPr txBox="1"/>
          <p:nvPr/>
        </p:nvSpPr>
        <p:spPr>
          <a:xfrm>
            <a:off x="10150886" y="2332208"/>
            <a:ext cx="127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Reward=+1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61EE503-97E3-130C-43C3-E38BD8D9F4ED}"/>
              </a:ext>
            </a:extLst>
          </p:cNvPr>
          <p:cNvSpPr txBox="1"/>
          <p:nvPr/>
        </p:nvSpPr>
        <p:spPr>
          <a:xfrm>
            <a:off x="10150886" y="3808594"/>
            <a:ext cx="119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Reward=-1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18E8749-7B47-5A7B-7161-06705C98D0E1}"/>
              </a:ext>
            </a:extLst>
          </p:cNvPr>
          <p:cNvSpPr txBox="1"/>
          <p:nvPr/>
        </p:nvSpPr>
        <p:spPr>
          <a:xfrm>
            <a:off x="10150886" y="5532976"/>
            <a:ext cx="119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Reward=-1</a:t>
            </a:r>
          </a:p>
        </p:txBody>
      </p:sp>
    </p:spTree>
    <p:extLst>
      <p:ext uri="{BB962C8B-B14F-4D97-AF65-F5344CB8AC3E}">
        <p14:creationId xmlns:p14="http://schemas.microsoft.com/office/powerpoint/2010/main" val="31251699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2C19E-9ACF-7817-DFF7-B0ADF5E41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Experimental Results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AAF7CA3-8660-8F62-E99F-D482C15929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2899934"/>
              </p:ext>
            </p:extLst>
          </p:nvPr>
        </p:nvGraphicFramePr>
        <p:xfrm>
          <a:off x="3496733" y="2006600"/>
          <a:ext cx="5503334" cy="40741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379134">
                  <a:extLst>
                    <a:ext uri="{9D8B030D-6E8A-4147-A177-3AD203B41FA5}">
                      <a16:colId xmlns:a16="http://schemas.microsoft.com/office/drawing/2014/main" val="4124002560"/>
                    </a:ext>
                  </a:extLst>
                </a:gridCol>
                <a:gridCol w="372533">
                  <a:extLst>
                    <a:ext uri="{9D8B030D-6E8A-4147-A177-3AD203B41FA5}">
                      <a16:colId xmlns:a16="http://schemas.microsoft.com/office/drawing/2014/main" val="3349962855"/>
                    </a:ext>
                  </a:extLst>
                </a:gridCol>
                <a:gridCol w="2751667">
                  <a:extLst>
                    <a:ext uri="{9D8B030D-6E8A-4147-A177-3AD203B41FA5}">
                      <a16:colId xmlns:a16="http://schemas.microsoft.com/office/drawing/2014/main" val="57792267"/>
                    </a:ext>
                  </a:extLst>
                </a:gridCol>
              </a:tblGrid>
              <a:tr h="35052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Model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Performance on V* bench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Performance on V* bench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466706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Existing Methods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17334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GPT-4o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66.0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0100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GPT-4o +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SketchPad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55516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Gemini 1.0 Pro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48.1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93914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dirty="0"/>
                        <a:t>MM-React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34.8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83217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SEAL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75.4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3151489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7B Models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49102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Qwen2.5VL-7B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33.5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72737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Qwen2.5VL-7B-SFT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73.3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66591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Qwen2.5VL-7B-SFT-RL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82.7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54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3885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0BDFF-0928-7EF1-AE97-A12D7E416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Q&amp;A</a:t>
            </a:r>
          </a:p>
        </p:txBody>
      </p:sp>
      <p:pic>
        <p:nvPicPr>
          <p:cNvPr id="1026" name="Picture 2" descr="How to improve the Q&amp;A Session at Your Next Event">
            <a:extLst>
              <a:ext uri="{FF2B5EF4-FFF2-40B4-BE49-F238E27FC236}">
                <a16:creationId xmlns:a16="http://schemas.microsoft.com/office/drawing/2014/main" id="{D285F47D-7E85-435D-7C07-1BB8DCB9F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217" y="2116667"/>
            <a:ext cx="34925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247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76570-1F83-9C5D-0DD6-17D16B915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Talk Overview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9396CB7-9D5B-B138-3C2D-D535B78FBBF4}"/>
              </a:ext>
            </a:extLst>
          </p:cNvPr>
          <p:cNvSpPr/>
          <p:nvPr/>
        </p:nvSpPr>
        <p:spPr>
          <a:xfrm>
            <a:off x="5096600" y="2003989"/>
            <a:ext cx="1871529" cy="12562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Multimodal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Supervised Fine-Tuning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F5AAE5E-2402-75F5-5B8C-1C5B4FFFB487}"/>
              </a:ext>
            </a:extLst>
          </p:cNvPr>
          <p:cNvSpPr/>
          <p:nvPr/>
        </p:nvSpPr>
        <p:spPr>
          <a:xfrm>
            <a:off x="1793193" y="4106255"/>
            <a:ext cx="1871529" cy="12562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Multimodal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Reinforcement Learning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1DAC4C0-7C24-762C-A4D4-84DA91C0D5BC}"/>
              </a:ext>
            </a:extLst>
          </p:cNvPr>
          <p:cNvSpPr/>
          <p:nvPr/>
        </p:nvSpPr>
        <p:spPr>
          <a:xfrm>
            <a:off x="8400009" y="4106255"/>
            <a:ext cx="1871529" cy="12562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Multimodal</a:t>
            </a:r>
          </a:p>
          <a:p>
            <a:pPr algn="ctr"/>
            <a:r>
              <a:rPr lang="en-US" dirty="0"/>
              <a:t>Agents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5D56237-6101-1983-D457-68A39A01292F}"/>
              </a:ext>
            </a:extLst>
          </p:cNvPr>
          <p:cNvCxnSpPr>
            <a:stCxn id="4" idx="0"/>
            <a:endCxn id="3" idx="1"/>
          </p:cNvCxnSpPr>
          <p:nvPr/>
        </p:nvCxnSpPr>
        <p:spPr>
          <a:xfrm flipV="1">
            <a:off x="2728958" y="2632105"/>
            <a:ext cx="2367642" cy="147415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824F922-52E0-872E-1116-40C008852ED0}"/>
              </a:ext>
            </a:extLst>
          </p:cNvPr>
          <p:cNvCxnSpPr>
            <a:cxnSpLocks/>
            <a:stCxn id="5" idx="0"/>
            <a:endCxn id="3" idx="3"/>
          </p:cNvCxnSpPr>
          <p:nvPr/>
        </p:nvCxnSpPr>
        <p:spPr>
          <a:xfrm flipH="1" flipV="1">
            <a:off x="6968129" y="2632105"/>
            <a:ext cx="2367645" cy="147415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CFDACBA-DEE2-6EBF-46AF-E33D5FCD0E34}"/>
              </a:ext>
            </a:extLst>
          </p:cNvPr>
          <p:cNvCxnSpPr>
            <a:cxnSpLocks/>
            <a:stCxn id="5" idx="1"/>
            <a:endCxn id="4" idx="3"/>
          </p:cNvCxnSpPr>
          <p:nvPr/>
        </p:nvCxnSpPr>
        <p:spPr>
          <a:xfrm flipH="1">
            <a:off x="3664722" y="4734371"/>
            <a:ext cx="4735287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24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7DF02-ABE9-0FF4-D297-CBF1239DC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 1: Multimodal Supervised Fine-Tuning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D7FEBF-9113-414A-4B76-00F2468664AB}"/>
              </a:ext>
            </a:extLst>
          </p:cNvPr>
          <p:cNvSpPr txBox="1"/>
          <p:nvPr/>
        </p:nvSpPr>
        <p:spPr>
          <a:xfrm>
            <a:off x="1295402" y="3817025"/>
            <a:ext cx="98563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VisualWebInstruct</a:t>
            </a:r>
            <a:r>
              <a:rPr lang="en-US" sz="2400" dirty="0"/>
              <a:t>: Scaling up Multimodal Instruction Data through Web Search</a:t>
            </a:r>
          </a:p>
        </p:txBody>
      </p:sp>
    </p:spTree>
    <p:extLst>
      <p:ext uri="{BB962C8B-B14F-4D97-AF65-F5344CB8AC3E}">
        <p14:creationId xmlns:p14="http://schemas.microsoft.com/office/powerpoint/2010/main" val="3395222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48FDD-D5C0-4E57-F7B7-6D8EF1C77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Existing Training Dataset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F58E65-7566-BC3D-01F3-129796F06ED8}"/>
              </a:ext>
            </a:extLst>
          </p:cNvPr>
          <p:cNvSpPr txBox="1"/>
          <p:nvPr/>
        </p:nvSpPr>
        <p:spPr>
          <a:xfrm>
            <a:off x="1497421" y="4675538"/>
            <a:ext cx="59737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Issues of the existing datasets:</a:t>
            </a:r>
          </a:p>
          <a:p>
            <a:pPr marL="342900" indent="-342900">
              <a:buAutoNum type="arabicPeriod"/>
            </a:pPr>
            <a:r>
              <a:rPr lang="en-US" dirty="0"/>
              <a:t>The existing datasets are mostly focused on narrow domains.</a:t>
            </a:r>
          </a:p>
          <a:p>
            <a:pPr marL="342900" indent="-342900">
              <a:buAutoNum type="arabicPeriod"/>
            </a:pPr>
            <a:r>
              <a:rPr lang="en-US" dirty="0"/>
              <a:t>Many of these datasets are synthesized by rules.</a:t>
            </a:r>
          </a:p>
          <a:p>
            <a:pPr marL="342900" indent="-342900">
              <a:buAutoNum type="arabicPeriod"/>
            </a:pPr>
            <a:r>
              <a:rPr lang="en-US" dirty="0"/>
              <a:t>The difficulty level is mostly in primary school level.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18895DE-5C32-FF3B-76DF-8044F624A806}"/>
              </a:ext>
            </a:extLst>
          </p:cNvPr>
          <p:cNvGrpSpPr/>
          <p:nvPr/>
        </p:nvGrpSpPr>
        <p:grpSpPr>
          <a:xfrm>
            <a:off x="1497421" y="2130463"/>
            <a:ext cx="8983109" cy="2200682"/>
            <a:chOff x="1735454" y="1954913"/>
            <a:chExt cx="8983109" cy="220068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0F4F207-BCE6-5A79-1664-3FE809EA0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19" t="2648"/>
            <a:stretch/>
          </p:blipFill>
          <p:spPr>
            <a:xfrm>
              <a:off x="1735454" y="1954913"/>
              <a:ext cx="8983109" cy="2136888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10350FF-5517-B29E-AD14-0A0EED17FF43}"/>
                </a:ext>
              </a:extLst>
            </p:cNvPr>
            <p:cNvCxnSpPr>
              <a:cxnSpLocks/>
            </p:cNvCxnSpPr>
            <p:nvPr/>
          </p:nvCxnSpPr>
          <p:spPr>
            <a:xfrm>
              <a:off x="1839180" y="4155595"/>
              <a:ext cx="8686800" cy="0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0262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417EE-5347-6CDA-7E54-01544085A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Annotating Reasoning Data is Expensive!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BD5C2E-67D2-7FC6-7FBE-1BE7A31783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21"/>
          <a:stretch/>
        </p:blipFill>
        <p:spPr>
          <a:xfrm>
            <a:off x="2261191" y="2009454"/>
            <a:ext cx="2587256" cy="35385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A64F17-E2B2-47F0-D9BC-07E78BFFB590}"/>
              </a:ext>
            </a:extLst>
          </p:cNvPr>
          <p:cNvSpPr txBox="1"/>
          <p:nvPr/>
        </p:nvSpPr>
        <p:spPr>
          <a:xfrm>
            <a:off x="2890112" y="5506535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Affordable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9996E6-712F-5732-A1E7-5AFA7930261D}"/>
              </a:ext>
            </a:extLst>
          </p:cNvPr>
          <p:cNvSpPr txBox="1"/>
          <p:nvPr/>
        </p:nvSpPr>
        <p:spPr>
          <a:xfrm>
            <a:off x="1401727" y="3729761"/>
            <a:ext cx="66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VQA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9991C1-ADB0-352C-5F28-B29567F0AC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81"/>
          <a:stretch/>
        </p:blipFill>
        <p:spPr>
          <a:xfrm>
            <a:off x="7478232" y="2039723"/>
            <a:ext cx="2469101" cy="34192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A0CE70-AB7F-CDBF-1BB6-BD23D13464B5}"/>
              </a:ext>
            </a:extLst>
          </p:cNvPr>
          <p:cNvSpPr txBox="1"/>
          <p:nvPr/>
        </p:nvSpPr>
        <p:spPr>
          <a:xfrm>
            <a:off x="6160371" y="3784299"/>
            <a:ext cx="1317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STEM VQA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533AFD-E05D-37D0-45E8-695A6625505F}"/>
              </a:ext>
            </a:extLst>
          </p:cNvPr>
          <p:cNvSpPr txBox="1"/>
          <p:nvPr/>
        </p:nvSpPr>
        <p:spPr>
          <a:xfrm>
            <a:off x="8210510" y="5506535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Unaffordable</a:t>
            </a:r>
          </a:p>
        </p:txBody>
      </p:sp>
    </p:spTree>
    <p:extLst>
      <p:ext uri="{BB962C8B-B14F-4D97-AF65-F5344CB8AC3E}">
        <p14:creationId xmlns:p14="http://schemas.microsoft.com/office/powerpoint/2010/main" val="2461530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E076C-FFEE-9B0E-55AE-29884FBFF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Finding Free Reasoning Data on the Web!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3FF9DF-7E1A-8588-997E-D7E2657DF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402" y="2243568"/>
            <a:ext cx="4967030" cy="33113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EAE2B5-9B59-5026-2EE1-9C13F07A3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006" y="2286710"/>
            <a:ext cx="3405592" cy="326821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027013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1030</TotalTime>
  <Words>913</Words>
  <Application>Microsoft Macintosh PowerPoint</Application>
  <PresentationFormat>Widescreen</PresentationFormat>
  <Paragraphs>195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Aptos</vt:lpstr>
      <vt:lpstr>Arial</vt:lpstr>
      <vt:lpstr>Cambria Math</vt:lpstr>
      <vt:lpstr>Garamond</vt:lpstr>
      <vt:lpstr>Organic</vt:lpstr>
      <vt:lpstr>The Frontier of Multimodal Reasoning</vt:lpstr>
      <vt:lpstr>Language Model Reasoning</vt:lpstr>
      <vt:lpstr>Multimodal Reasoning</vt:lpstr>
      <vt:lpstr>Progress in Multimodal Reasoning</vt:lpstr>
      <vt:lpstr>Talk Overview</vt:lpstr>
      <vt:lpstr>Sec 1: Multimodal Supervised Fine-Tuning</vt:lpstr>
      <vt:lpstr>Existing Training Dataset</vt:lpstr>
      <vt:lpstr>Annotating Reasoning Data is Expensive!</vt:lpstr>
      <vt:lpstr>Finding Free Reasoning Data on the Web!</vt:lpstr>
      <vt:lpstr>How to Identify These Questions?</vt:lpstr>
      <vt:lpstr>Stage 1.1: Collecting Seed Images</vt:lpstr>
      <vt:lpstr>Stage 1.2: Utilizing Google Lens Search</vt:lpstr>
      <vt:lpstr>Stage 1.3: Parsing Accessibility Tree</vt:lpstr>
      <vt:lpstr>Stage 1.4: Image-Question-Answer Extraction </vt:lpstr>
      <vt:lpstr>Stage 2.1: Answer Refinement</vt:lpstr>
      <vt:lpstr>Stage 2.2: Answer Alignment</vt:lpstr>
      <vt:lpstr>Processing Details</vt:lpstr>
      <vt:lpstr>Dataset Statistics</vt:lpstr>
      <vt:lpstr>Training Details</vt:lpstr>
      <vt:lpstr>Experimental Results</vt:lpstr>
      <vt:lpstr>Ablation Results</vt:lpstr>
      <vt:lpstr>Sec 2: Multimodal Reinforcement Learning</vt:lpstr>
      <vt:lpstr>Multimodal Reasoning</vt:lpstr>
      <vt:lpstr>Problem Formulation</vt:lpstr>
      <vt:lpstr>Group Relative Preference Optimization</vt:lpstr>
      <vt:lpstr>Existing Results with Multimodal RL</vt:lpstr>
      <vt:lpstr>Issue 1: Vanishing Advantages</vt:lpstr>
      <vt:lpstr>Our Approach: Selective Sample Replay</vt:lpstr>
      <vt:lpstr>Issue 2: Non-Reflection</vt:lpstr>
      <vt:lpstr>Our Approach: Forced Rethinking</vt:lpstr>
      <vt:lpstr>Entire Framework: VL-Rethinker</vt:lpstr>
      <vt:lpstr>Training Details</vt:lpstr>
      <vt:lpstr>Experimental Results (72B) </vt:lpstr>
      <vt:lpstr>Experimental Results (7B) </vt:lpstr>
      <vt:lpstr>Ablation of SSR</vt:lpstr>
      <vt:lpstr>Sec 3: Multimodal Tool Use</vt:lpstr>
      <vt:lpstr>Status Quo of Multimodal Reasoning</vt:lpstr>
      <vt:lpstr>Increase Budget in Pixel-Level Reasoning</vt:lpstr>
      <vt:lpstr>Pixel Level Reasoning</vt:lpstr>
      <vt:lpstr>Training Dataset Synthesis</vt:lpstr>
      <vt:lpstr>SFT Training</vt:lpstr>
      <vt:lpstr>RL Training (GRPO)</vt:lpstr>
      <vt:lpstr>Experimental Results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Wenhu Chen</dc:creator>
  <cp:lastModifiedBy>Wenhu Chen</cp:lastModifiedBy>
  <cp:revision>361</cp:revision>
  <dcterms:created xsi:type="dcterms:W3CDTF">2025-05-01T04:08:04Z</dcterms:created>
  <dcterms:modified xsi:type="dcterms:W3CDTF">2025-05-01T21:59:36Z</dcterms:modified>
</cp:coreProperties>
</file>