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86" r:id="rId3"/>
    <p:sldId id="302" r:id="rId4"/>
    <p:sldId id="304" r:id="rId5"/>
    <p:sldId id="268" r:id="rId6"/>
    <p:sldId id="265" r:id="rId7"/>
    <p:sldId id="266" r:id="rId8"/>
    <p:sldId id="267" r:id="rId9"/>
    <p:sldId id="269" r:id="rId10"/>
    <p:sldId id="270" r:id="rId11"/>
    <p:sldId id="271" r:id="rId12"/>
    <p:sldId id="272" r:id="rId13"/>
    <p:sldId id="274" r:id="rId14"/>
    <p:sldId id="278" r:id="rId15"/>
    <p:sldId id="273" r:id="rId16"/>
    <p:sldId id="275" r:id="rId17"/>
    <p:sldId id="276" r:id="rId18"/>
    <p:sldId id="279" r:id="rId19"/>
    <p:sldId id="280" r:id="rId20"/>
    <p:sldId id="281" r:id="rId21"/>
    <p:sldId id="283" r:id="rId22"/>
    <p:sldId id="282" r:id="rId23"/>
    <p:sldId id="303" r:id="rId24"/>
    <p:sldId id="285" r:id="rId25"/>
    <p:sldId id="287" r:id="rId26"/>
    <p:sldId id="284" r:id="rId27"/>
    <p:sldId id="288" r:id="rId28"/>
    <p:sldId id="289" r:id="rId29"/>
    <p:sldId id="292" r:id="rId30"/>
    <p:sldId id="290" r:id="rId31"/>
    <p:sldId id="291" r:id="rId32"/>
    <p:sldId id="295" r:id="rId33"/>
    <p:sldId id="296" r:id="rId34"/>
    <p:sldId id="293" r:id="rId35"/>
    <p:sldId id="299" r:id="rId36"/>
    <p:sldId id="298" r:id="rId37"/>
    <p:sldId id="300" r:id="rId38"/>
    <p:sldId id="30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22"/>
    <p:restoredTop sz="94719"/>
  </p:normalViewPr>
  <p:slideViewPr>
    <p:cSldViewPr snapToGrid="0">
      <p:cViewPr varScale="1">
        <p:scale>
          <a:sx n="146" d="100"/>
          <a:sy n="146" d="100"/>
        </p:scale>
        <p:origin x="168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20B4D-30CB-014A-B60B-EF73B7F632BD}" type="datetimeFigureOut">
              <a:rPr lang="en-US" smtClean="0"/>
              <a:t>4/10/24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181BC-E599-8944-832F-2E4C4120D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85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181BC-E599-8944-832F-2E4C4120DB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344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E5B5C-47AC-744D-9234-015A16E99F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181A12-CD95-CFCC-D762-DBC69FD594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49FC7-1CFE-4B7D-6FAD-3A219B287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3ADB3-1822-1640-A3F8-4C547AA06112}" type="datetime1">
              <a:rPr lang="en-CA" smtClean="0"/>
              <a:t>2024-04-10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6DE38-6F61-7213-FCB4-78194780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CFEA9-E833-7ABB-CA58-C2A19C85E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3E2E-28AE-064E-8AD3-741E1D119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807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76436-8E66-7AE9-10D3-4C478107A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8C8E39-0D35-9AE9-0237-9EE024AF3A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F264D0-3242-414B-77E5-93B299776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EC5F7-D603-FB4F-B091-277BD3C0615C}" type="datetime1">
              <a:rPr lang="en-CA" smtClean="0"/>
              <a:t>2024-04-10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16D757-6732-E8F2-0BEB-67C527E72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3DB76-AC11-ACCD-37D5-FFCBE7B8E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3E2E-28AE-064E-8AD3-741E1D119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79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3E25FD-29C2-DFA2-FE36-001C22064C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226F54-7C5F-91D4-3D00-5859819E4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60BBFA-7B97-11BB-00F8-C790BD27C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87C6C-D086-CA46-A100-08721589115D}" type="datetime1">
              <a:rPr lang="en-CA" smtClean="0"/>
              <a:t>2024-04-10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07C4C-858E-6581-9D3D-39E1A0488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78EF9-FC2B-904E-AFF7-1EACADD13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3E2E-28AE-064E-8AD3-741E1D119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352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58426-AEE6-1E16-D69B-62F041AB3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A8522-106E-5E71-4778-095C646035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36D78-2DDB-201B-9E7E-B6A62AFE5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B43F-EC44-1F43-950C-BC11AC9DE239}" type="datetime1">
              <a:rPr lang="en-CA" smtClean="0"/>
              <a:t>2024-04-10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B85E2-96C1-4262-FD7B-C91890A26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F34EF-F4DD-FE32-8DDD-60289E529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3E2E-28AE-064E-8AD3-741E1D119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47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F9B38-66B0-6107-6C02-B7234D739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6EC9F-9BA4-1BC1-0CE9-5267018A59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297C47-5BE4-0FFD-2F95-F22F32448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9E265-FA94-6F40-8CC0-E6280ADC420A}" type="datetime1">
              <a:rPr lang="en-CA" smtClean="0"/>
              <a:t>2024-04-10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B6530-F07B-3304-6BE1-9DC578C9D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38159-FE7C-C8AB-FAE1-B64156335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3E2E-28AE-064E-8AD3-741E1D119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453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62BA-BB99-86DD-D040-69B095681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FD286-FDE3-F35A-9957-C58D937759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3971EA-28C6-D2B5-7522-5E04BEB1E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73BFAA-7271-E0E2-F335-B73DDB481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53D7-8782-E945-8CAE-32CC9EDB90D7}" type="datetime1">
              <a:rPr lang="en-CA" smtClean="0"/>
              <a:t>2024-04-10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44A4C7-4E93-2CFE-5206-2DA96967C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0106A7-7135-FE6D-7A04-BBE1E02B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3E2E-28AE-064E-8AD3-741E1D119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458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DBE1F-A765-1D89-00C5-343C398D0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426A7-56B6-C2DE-2E34-E70249532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AE820-0277-21E4-EBC5-E3585B156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529B39-6FE5-1A44-78A4-CB4AC60626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D6D6FF-DD68-305F-1DDA-E7F06DE7B7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0D5D2C-4090-E3FB-56AE-D395BFA7D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A04D8-F359-7D45-B572-CC35B7ED7A5E}" type="datetime1">
              <a:rPr lang="en-CA" smtClean="0"/>
              <a:t>2024-04-10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F7CEEC-72FA-5648-10A2-C84099E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1CD41B-BFF2-CA0C-EA50-31CA1F14F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3E2E-28AE-064E-8AD3-741E1D119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766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1F868-E101-A93C-838A-FF9516259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3373D1-01B8-40AB-0D32-CEB8BB67A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C0007-6460-E64C-9B69-9D499BBC83A7}" type="datetime1">
              <a:rPr lang="en-CA" smtClean="0"/>
              <a:t>2024-04-10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40974D-2E30-29FC-C5C7-DA5B4DED9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E70CD7-EE3A-2075-02AD-5813ED1C5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3E2E-28AE-064E-8AD3-741E1D119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19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087867-1F01-1523-CCC3-DAE18C5F9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F326-12CD-C145-BBA2-0033F29FB6B1}" type="datetime1">
              <a:rPr lang="en-CA" smtClean="0"/>
              <a:t>2024-04-10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BC0CE9-FD99-4F9C-F89F-A976FD1D8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79E247-BDB0-0558-4813-E9F4A39E4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3E2E-28AE-064E-8AD3-741E1D119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54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7C0DD-655F-A9A0-6EB6-A4CDE2B17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54891-266E-2088-F32C-8431A3621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0B2507-9D21-7571-96F6-1531C6B4D7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2C687-0564-C00F-FA2F-5A85FBFC9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58D7-300F-8E4C-AE76-D75318B084E2}" type="datetime1">
              <a:rPr lang="en-CA" smtClean="0"/>
              <a:t>2024-04-10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F73218-E5C5-D172-DC5D-AE92CF468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F5CE73-5961-39A2-0842-2C259BF59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3E2E-28AE-064E-8AD3-741E1D119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853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EDE78-0765-3469-F636-E212875F4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535780-8EE8-5253-EB3F-75B9D6C3AE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FCEB5B-E9E6-B1D1-245E-7B39D9573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0B73F0-B451-1618-4498-58BB5EC57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25168-BA94-B543-9510-6D3F82B73A3A}" type="datetime1">
              <a:rPr lang="en-CA" smtClean="0"/>
              <a:t>2024-04-10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D8B84A-DE58-C9A5-7DAD-B5CBB204C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A0AB60-2A41-F33E-A1C0-AB03F0064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3E2E-28AE-064E-8AD3-741E1D119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491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BDAB5D-3338-9508-9CF3-968E49314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3520D9-4603-295C-9DEC-3CC8C3E3A2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7C9414-6FFD-EDE7-826E-D1CF1623B0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A9E2D0-2E7C-044A-882A-21E1608C935B}" type="datetime1">
              <a:rPr lang="en-CA" smtClean="0"/>
              <a:t>2024-04-10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467B50-63F9-6ED1-F8BC-A6A1004761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8568A-8F2B-481E-ED08-65938587F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893E2E-28AE-064E-8AD3-741E1D119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399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C5E98-9D96-5DB3-ACBC-CE59812357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221" y="151713"/>
            <a:ext cx="9551347" cy="2387600"/>
          </a:xfrm>
        </p:spPr>
        <p:txBody>
          <a:bodyPr>
            <a:normAutofit/>
          </a:bodyPr>
          <a:lstStyle/>
          <a:p>
            <a:r>
              <a:rPr lang="en-HK" b="0" i="0" dirty="0">
                <a:effectLst/>
                <a:highlight>
                  <a:srgbClr val="FFFFFF"/>
                </a:highlight>
                <a:latin typeface="Bell MT" panose="02020503060305020303" pitchFamily="18" charset="77"/>
                <a:ea typeface="Apple Color Emoji" pitchFamily="2" charset="0"/>
              </a:rPr>
              <a:t>Long-context LLMs</a:t>
            </a:r>
            <a:endParaRPr lang="en-US" dirty="0">
              <a:latin typeface="Bell MT" panose="02020503060305020303" pitchFamily="18" charset="77"/>
              <a:ea typeface="Apple Color Emoji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79BC18-8C39-63BD-4C26-A4943C7A35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HK" b="0" i="0" dirty="0" err="1">
                <a:effectLst/>
                <a:highlight>
                  <a:srgbClr val="FFFFFF"/>
                </a:highlight>
                <a:latin typeface="Bell MT" panose="02020503060305020303" pitchFamily="18" charset="77"/>
              </a:rPr>
              <a:t>Wenhu</a:t>
            </a:r>
            <a:r>
              <a:rPr lang="en-HK" b="0" i="0" dirty="0">
                <a:effectLst/>
                <a:highlight>
                  <a:srgbClr val="FFFFFF"/>
                </a:highlight>
                <a:latin typeface="Bell MT" panose="02020503060305020303" pitchFamily="18" charset="77"/>
              </a:rPr>
              <a:t> Chen</a:t>
            </a:r>
            <a:endParaRPr lang="en-US" dirty="0">
              <a:latin typeface="Bell MT" panose="02020503060305020303" pitchFamily="18" charset="77"/>
            </a:endParaRPr>
          </a:p>
        </p:txBody>
      </p:sp>
      <p:pic>
        <p:nvPicPr>
          <p:cNvPr id="1028" name="Picture 4" descr="Welcome to Build-A-Grad Website">
            <a:extLst>
              <a:ext uri="{FF2B5EF4-FFF2-40B4-BE49-F238E27FC236}">
                <a16:creationId xmlns:a16="http://schemas.microsoft.com/office/drawing/2014/main" id="{8C05C06A-C1BA-5DAB-74D7-1E838592D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427" y="4867595"/>
            <a:ext cx="3125679" cy="78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8CFE-2DF4-0798-1CD2-A617544F5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18761-9D15-B640-9C95-87C39354516D}" type="datetime1">
              <a:rPr lang="en-CA" smtClean="0"/>
              <a:t>2024-04-10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50B405-F23D-5206-C87C-FF6A3FCB8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3E2E-28AE-064E-8AD3-741E1D1197C0}" type="slidenum">
              <a:rPr lang="en-US" smtClean="0"/>
              <a:t>1</a:t>
            </a:fld>
            <a:endParaRPr lang="en-US"/>
          </a:p>
        </p:txBody>
      </p:sp>
      <p:pic>
        <p:nvPicPr>
          <p:cNvPr id="1032" name="Picture 8" descr="Vector Institute">
            <a:extLst>
              <a:ext uri="{FF2B5EF4-FFF2-40B4-BE49-F238E27FC236}">
                <a16:creationId xmlns:a16="http://schemas.microsoft.com/office/drawing/2014/main" id="{9A3B43AF-ACA6-8989-F841-916C4F0D8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689" y="4843871"/>
            <a:ext cx="3762565" cy="79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46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F9D69-084E-246A-53DB-E918E2B71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RoPE</a:t>
            </a:r>
            <a:r>
              <a:rPr lang="en-US" dirty="0"/>
              <a:t> Embedding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24A82-A745-0173-0B38-6B1A456F0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Inject the position directly to key/query embedding, so that we don’t need to recalculate the attention score.</a:t>
            </a:r>
          </a:p>
          <a:p>
            <a:r>
              <a:rPr lang="en-US" dirty="0"/>
              <a:t>We still want to have some sort of relative position bias.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C8205-53CC-9E1B-3652-1389D3EA6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B43F-EC44-1F43-950C-BC11AC9DE239}" type="datetime1">
              <a:rPr lang="en-CA" smtClean="0"/>
              <a:t>2024-04-10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FC3B61-6A8C-D149-9784-1E8BD834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3E2E-28AE-064E-8AD3-741E1D1197C0}" type="slidenum">
              <a:rPr lang="en-US" smtClean="0"/>
              <a:t>10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694892-D6C0-B826-DBA7-88E1A0CE0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3622781"/>
            <a:ext cx="4547778" cy="492820"/>
          </a:xfrm>
          <a:prstGeom prst="rect">
            <a:avLst/>
          </a:prstGeom>
        </p:spPr>
      </p:pic>
      <p:pic>
        <p:nvPicPr>
          <p:cNvPr id="13" name="Picture 12" descr="A close-up of a smiley face&#10;&#10;Description automatically generated">
            <a:extLst>
              <a:ext uri="{FF2B5EF4-FFF2-40B4-BE49-F238E27FC236}">
                <a16:creationId xmlns:a16="http://schemas.microsoft.com/office/drawing/2014/main" id="{8E37968C-B77C-43B0-010A-B34D02C2A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475" y="4571820"/>
            <a:ext cx="6428849" cy="9551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D1BC3BC-323D-F7D4-3F26-BBBDE2F50821}"/>
              </a:ext>
            </a:extLst>
          </p:cNvPr>
          <p:cNvSpPr txBox="1"/>
          <p:nvPr/>
        </p:nvSpPr>
        <p:spPr>
          <a:xfrm>
            <a:off x="2209800" y="6408107"/>
            <a:ext cx="829327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Su</a:t>
            </a:r>
            <a:r>
              <a:rPr lang="en-CA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CA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Jianlin</a:t>
            </a:r>
            <a:r>
              <a:rPr lang="en-CA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et al. "</a:t>
            </a:r>
            <a:r>
              <a:rPr lang="en-CA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Roformer</a:t>
            </a:r>
            <a:r>
              <a:rPr lang="en-CA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 Enhanced transformer with rotary position embedding." Neurocomputing 568 (2024): 127063.</a:t>
            </a:r>
          </a:p>
        </p:txBody>
      </p:sp>
    </p:spTree>
    <p:extLst>
      <p:ext uri="{BB962C8B-B14F-4D97-AF65-F5344CB8AC3E}">
        <p14:creationId xmlns:p14="http://schemas.microsoft.com/office/powerpoint/2010/main" val="2700875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8A87D-9A85-FAB2-A4CA-24E9625BF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RoPE</a:t>
            </a:r>
            <a:r>
              <a:rPr lang="en-US" dirty="0"/>
              <a:t> Embedding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A6F35-455D-BF0A-7BC0-6BD95FC703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Generalize this to d-dimensional space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6638EA-E17C-2BC4-7E90-DF001DDCC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B43F-EC44-1F43-950C-BC11AC9DE239}" type="datetime1">
              <a:rPr lang="en-CA" smtClean="0"/>
              <a:t>2024-04-10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13250E-66B1-D886-E210-354477088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3E2E-28AE-064E-8AD3-741E1D1197C0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8F362290-EA7F-B20C-3E57-75F5250CE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692" y="2426375"/>
            <a:ext cx="7042696" cy="24036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EBE378-C67E-EBEA-7AF3-61CB5ADC7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427" y="5076662"/>
            <a:ext cx="5262342" cy="4828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1864DF-E1F4-F1FD-3DE2-1082184DAD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803"/>
          <a:stretch/>
        </p:blipFill>
        <p:spPr>
          <a:xfrm>
            <a:off x="4039894" y="5764091"/>
            <a:ext cx="3471618" cy="20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7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50A5A-7C0D-66DE-22FC-68F06F742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RoPE</a:t>
            </a:r>
            <a:r>
              <a:rPr lang="en-US" dirty="0"/>
              <a:t> Embedding</a:t>
            </a:r>
          </a:p>
        </p:txBody>
      </p:sp>
      <p:pic>
        <p:nvPicPr>
          <p:cNvPr id="7" name="Content Placeholder 6" descr="A diagram of a graph&#10;&#10;Description automatically generated">
            <a:extLst>
              <a:ext uri="{FF2B5EF4-FFF2-40B4-BE49-F238E27FC236}">
                <a16:creationId xmlns:a16="http://schemas.microsoft.com/office/drawing/2014/main" id="{8C29EE84-9070-03FE-EF67-4943D81601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8239" y="1825625"/>
            <a:ext cx="7575522" cy="43513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3FD42C-39CC-772B-7E3A-8F72AD7CA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B43F-EC44-1F43-950C-BC11AC9DE239}" type="datetime1">
              <a:rPr lang="en-CA" smtClean="0"/>
              <a:t>2024-04-10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7D0B8A-362B-7712-BFC5-1614A113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3E2E-28AE-064E-8AD3-741E1D1197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19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B8295-333C-9558-C164-271D126A9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Range Decay in </a:t>
            </a:r>
            <a:r>
              <a:rPr lang="en-US" dirty="0" err="1"/>
              <a:t>RoPE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117BCE6-7A9F-5EE8-1D21-AD494999F8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1418" y="1644638"/>
            <a:ext cx="5299179" cy="60611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C6F9F-EED4-F8F9-A348-B621CE0CF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B43F-EC44-1F43-950C-BC11AC9DE239}" type="datetime1">
              <a:rPr lang="en-CA" smtClean="0"/>
              <a:t>2024-04-10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7D46D7-099A-A2CE-53CC-94FCE483C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3E2E-28AE-064E-8AD3-741E1D1197C0}" type="slidenum">
              <a:rPr lang="en-US" smtClean="0"/>
              <a:t>13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B547A83-CF2F-D27E-5140-C2D32D83D115}"/>
                  </a:ext>
                </a:extLst>
              </p:cNvPr>
              <p:cNvSpPr txBox="1"/>
              <p:nvPr/>
            </p:nvSpPr>
            <p:spPr>
              <a:xfrm>
                <a:off x="1026566" y="2576752"/>
                <a:ext cx="5008230" cy="4333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600" dirty="0"/>
                  <a:t>By setting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[2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:2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+2]</m:t>
                        </m:r>
                      </m:sub>
                    </m:sSub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[2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:2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+1]</m:t>
                        </m:r>
                      </m:sub>
                    </m:sSub>
                  </m:oMath>
                </a14:m>
                <a:r>
                  <a:rPr lang="en-US" sz="16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f>
                          <m:f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p>
                        </m:sSup>
                      </m:e>
                    </m:nary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B547A83-CF2F-D27E-5140-C2D32D83D1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566" y="2576752"/>
                <a:ext cx="5008230" cy="433324"/>
              </a:xfrm>
              <a:prstGeom prst="rect">
                <a:avLst/>
              </a:prstGeom>
              <a:blipFill>
                <a:blip r:embed="rId3"/>
                <a:stretch>
                  <a:fillRect l="-2273" t="-62857" b="-14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A66A03DF-2630-E694-6154-D9E5A2550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922" y="3136817"/>
            <a:ext cx="5839518" cy="302789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46F687-91BB-3697-0B40-42DBABEEC526}"/>
              </a:ext>
            </a:extLst>
          </p:cNvPr>
          <p:cNvSpPr/>
          <p:nvPr/>
        </p:nvSpPr>
        <p:spPr>
          <a:xfrm>
            <a:off x="5029200" y="5436297"/>
            <a:ext cx="838705" cy="8010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graph showing a line&#10;&#10;Description automatically generated with medium confidence">
            <a:extLst>
              <a:ext uri="{FF2B5EF4-FFF2-40B4-BE49-F238E27FC236}">
                <a16:creationId xmlns:a16="http://schemas.microsoft.com/office/drawing/2014/main" id="{57B21055-8847-F3FB-4386-17C6984772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1888" y="3670126"/>
            <a:ext cx="4519190" cy="2619973"/>
          </a:xfrm>
          <a:prstGeom prst="rect">
            <a:avLst/>
          </a:prstGeom>
        </p:spPr>
      </p:pic>
      <p:sp>
        <p:nvSpPr>
          <p:cNvPr id="17" name="Right Arrow 16">
            <a:extLst>
              <a:ext uri="{FF2B5EF4-FFF2-40B4-BE49-F238E27FC236}">
                <a16:creationId xmlns:a16="http://schemas.microsoft.com/office/drawing/2014/main" id="{2624B435-E567-C45A-2EDD-A7A0BBDEBBCF}"/>
              </a:ext>
            </a:extLst>
          </p:cNvPr>
          <p:cNvSpPr/>
          <p:nvPr/>
        </p:nvSpPr>
        <p:spPr>
          <a:xfrm>
            <a:off x="6096000" y="5674290"/>
            <a:ext cx="1068888" cy="100209"/>
          </a:xfrm>
          <a:prstGeom prst="rightArrow">
            <a:avLst/>
          </a:prstGeom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2217D9-909D-BDDA-1B0D-16F4DA58F936}"/>
              </a:ext>
            </a:extLst>
          </p:cNvPr>
          <p:cNvSpPr txBox="1"/>
          <p:nvPr/>
        </p:nvSpPr>
        <p:spPr>
          <a:xfrm>
            <a:off x="7164888" y="3049877"/>
            <a:ext cx="4060471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Note: base angle controls the decay rate;</a:t>
            </a:r>
          </a:p>
          <a:p>
            <a:r>
              <a:rPr lang="en-US" dirty="0">
                <a:solidFill>
                  <a:srgbClr val="FF0000"/>
                </a:solidFill>
              </a:rPr>
              <a:t>default base is10K; We could enlarge it.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529FDA4-21D0-B524-60DD-6CD5DC32F5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8803"/>
          <a:stretch/>
        </p:blipFill>
        <p:spPr>
          <a:xfrm>
            <a:off x="7428184" y="2768284"/>
            <a:ext cx="3471618" cy="20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64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18E58-5814-6C74-6743-1ADFCC9DE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3645"/>
            <a:ext cx="10515600" cy="2852737"/>
          </a:xfrm>
        </p:spPr>
        <p:txBody>
          <a:bodyPr>
            <a:normAutofit fontScale="90000"/>
          </a:bodyPr>
          <a:lstStyle/>
          <a:p>
            <a:r>
              <a:rPr lang="en-CA" b="1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E^2-LLM: Efficient and Extreme Length Extension of Large Language Models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8B6EEA-6F6E-9B4B-2C8B-A28B6C3902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Jiaheng</a:t>
            </a:r>
            <a:r>
              <a:rPr lang="en-US" dirty="0">
                <a:solidFill>
                  <a:schemeClr val="tx1"/>
                </a:solidFill>
              </a:rPr>
              <a:t> Liu, </a:t>
            </a:r>
            <a:r>
              <a:rPr lang="en-US" dirty="0" err="1">
                <a:solidFill>
                  <a:schemeClr val="tx1"/>
                </a:solidFill>
              </a:rPr>
              <a:t>Zhiqi</a:t>
            </a:r>
            <a:r>
              <a:rPr lang="en-US" dirty="0">
                <a:solidFill>
                  <a:schemeClr val="tx1"/>
                </a:solidFill>
              </a:rPr>
              <a:t> Bai, </a:t>
            </a:r>
            <a:r>
              <a:rPr lang="en-US" dirty="0" err="1">
                <a:solidFill>
                  <a:schemeClr val="tx1"/>
                </a:solidFill>
              </a:rPr>
              <a:t>Yuanxing</a:t>
            </a:r>
            <a:r>
              <a:rPr lang="en-US" dirty="0">
                <a:solidFill>
                  <a:schemeClr val="tx1"/>
                </a:solidFill>
              </a:rPr>
              <a:t> Zhang, </a:t>
            </a:r>
            <a:r>
              <a:rPr lang="en-US" dirty="0" err="1">
                <a:solidFill>
                  <a:schemeClr val="tx1"/>
                </a:solidFill>
              </a:rPr>
              <a:t>Chenchen</a:t>
            </a:r>
            <a:r>
              <a:rPr lang="en-US" dirty="0">
                <a:solidFill>
                  <a:schemeClr val="tx1"/>
                </a:solidFill>
              </a:rPr>
              <a:t> Zhang, Yu Zhang, Ge Zhang, </a:t>
            </a:r>
            <a:r>
              <a:rPr lang="en-US" dirty="0" err="1">
                <a:solidFill>
                  <a:schemeClr val="tx1"/>
                </a:solidFill>
              </a:rPr>
              <a:t>Jiakai</a:t>
            </a:r>
            <a:r>
              <a:rPr lang="en-US" dirty="0">
                <a:solidFill>
                  <a:schemeClr val="tx1"/>
                </a:solidFill>
              </a:rPr>
              <a:t> Wang, </a:t>
            </a:r>
            <a:r>
              <a:rPr lang="en-US" dirty="0" err="1">
                <a:solidFill>
                  <a:schemeClr val="tx1"/>
                </a:solidFill>
              </a:rPr>
              <a:t>Haoran</a:t>
            </a:r>
            <a:r>
              <a:rPr lang="en-US" dirty="0">
                <a:solidFill>
                  <a:schemeClr val="tx1"/>
                </a:solidFill>
              </a:rPr>
              <a:t> Que, </a:t>
            </a:r>
            <a:r>
              <a:rPr lang="en-US" dirty="0" err="1">
                <a:solidFill>
                  <a:schemeClr val="tx1"/>
                </a:solidFill>
              </a:rPr>
              <a:t>Yukang</a:t>
            </a:r>
            <a:r>
              <a:rPr lang="en-US" dirty="0">
                <a:solidFill>
                  <a:schemeClr val="tx1"/>
                </a:solidFill>
              </a:rPr>
              <a:t> Chen, </a:t>
            </a:r>
            <a:r>
              <a:rPr lang="en-US" dirty="0" err="1">
                <a:solidFill>
                  <a:schemeClr val="tx1"/>
                </a:solidFill>
              </a:rPr>
              <a:t>Wenbo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Su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Tiezheng</a:t>
            </a:r>
            <a:r>
              <a:rPr lang="en-US" dirty="0">
                <a:solidFill>
                  <a:schemeClr val="tx1"/>
                </a:solidFill>
              </a:rPr>
              <a:t> Ge, </a:t>
            </a:r>
            <a:r>
              <a:rPr lang="en-US" dirty="0" err="1">
                <a:solidFill>
                  <a:schemeClr val="tx1"/>
                </a:solidFill>
              </a:rPr>
              <a:t>Jie</a:t>
            </a:r>
            <a:r>
              <a:rPr lang="en-US" dirty="0">
                <a:solidFill>
                  <a:schemeClr val="tx1"/>
                </a:solidFill>
              </a:rPr>
              <a:t> Fu, </a:t>
            </a:r>
            <a:r>
              <a:rPr lang="en-US" u="sng" dirty="0" err="1">
                <a:solidFill>
                  <a:schemeClr val="tx1"/>
                </a:solidFill>
              </a:rPr>
              <a:t>Wenhu</a:t>
            </a:r>
            <a:r>
              <a:rPr lang="en-US" u="sng" dirty="0">
                <a:solidFill>
                  <a:schemeClr val="tx1"/>
                </a:solidFill>
              </a:rPr>
              <a:t> Chen</a:t>
            </a:r>
            <a:r>
              <a:rPr lang="en-US" dirty="0">
                <a:solidFill>
                  <a:schemeClr val="tx1"/>
                </a:solidFill>
              </a:rPr>
              <a:t>, Bo Zheng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0BC7C-CCE5-8BA4-A677-F5AACFCA4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9E265-FA94-6F40-8CC0-E6280ADC420A}" type="datetime1">
              <a:rPr lang="en-CA" smtClean="0"/>
              <a:t>2024-04-10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6A334C-364E-4A2A-4082-0619662AA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3E2E-28AE-064E-8AD3-741E1D1197C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96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5D1AF-4F13-321E-3CDB-5DDEA5DBF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Extrapolation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C9516-D311-5D57-A84A-6BB11B745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B43F-EC44-1F43-950C-BC11AC9DE239}" type="datetime1">
              <a:rPr lang="en-CA" smtClean="0"/>
              <a:t>2024-04-10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7F6EE8-ABD2-6B75-D340-AE8ADA088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3E2E-28AE-064E-8AD3-741E1D1197C0}" type="slidenum">
              <a:rPr lang="en-US" smtClean="0"/>
              <a:t>15</a:t>
            </a:fld>
            <a:endParaRPr lang="en-US" dirty="0"/>
          </a:p>
        </p:txBody>
      </p:sp>
      <p:pic>
        <p:nvPicPr>
          <p:cNvPr id="6" name="Picture 5" descr="A graph of different numbers and numbers&#10;&#10;Description automatically generated with medium confidence">
            <a:extLst>
              <a:ext uri="{FF2B5EF4-FFF2-40B4-BE49-F238E27FC236}">
                <a16:creationId xmlns:a16="http://schemas.microsoft.com/office/drawing/2014/main" id="{00CF5620-3E56-215A-A7C7-D7801C14C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319" y="1828800"/>
            <a:ext cx="6796101" cy="26833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AF0561-6839-CD4F-B461-76A8228BC660}"/>
              </a:ext>
            </a:extLst>
          </p:cNvPr>
          <p:cNvSpPr txBox="1"/>
          <p:nvPr/>
        </p:nvSpPr>
        <p:spPr>
          <a:xfrm>
            <a:off x="1835063" y="5029200"/>
            <a:ext cx="8575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RoPE</a:t>
            </a:r>
            <a:r>
              <a:rPr lang="en-US" dirty="0"/>
              <a:t> is not able to extrapolate to longer sequence, the PPL will increase dramatically.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C19FF4-0456-AA57-74C0-63B7CC5DE9D3}"/>
              </a:ext>
            </a:extLst>
          </p:cNvPr>
          <p:cNvSpPr txBox="1"/>
          <p:nvPr/>
        </p:nvSpPr>
        <p:spPr>
          <a:xfrm>
            <a:off x="2209800" y="6301636"/>
            <a:ext cx="829327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Press, </a:t>
            </a:r>
            <a:r>
              <a:rPr lang="en-CA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Ofir</a:t>
            </a:r>
            <a:r>
              <a:rPr lang="en-CA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Noah A. Smith, and Mike Lewis. "Train short, test long: Attention with linear biases enables input length extrapolation." </a:t>
            </a:r>
            <a:r>
              <a:rPr lang="en-CA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arXiv</a:t>
            </a:r>
            <a:r>
              <a:rPr lang="en-CA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preprint arXiv:2108.12409 (2021).</a:t>
            </a:r>
          </a:p>
        </p:txBody>
      </p:sp>
    </p:spTree>
    <p:extLst>
      <p:ext uri="{BB962C8B-B14F-4D97-AF65-F5344CB8AC3E}">
        <p14:creationId xmlns:p14="http://schemas.microsoft.com/office/powerpoint/2010/main" val="1777803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CD783-A8D9-48CC-701A-CD786A285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 Interpolation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4A147-9515-299E-BBB0-4C1EBB771B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Instead of direct extrapolation of the attention score to s &gt; L, we can renormalize the query/key function as: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It requires training on massive amount of data to converge.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2B8D0-92C0-A661-0A38-7FDD01B79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B43F-EC44-1F43-950C-BC11AC9DE239}" type="datetime1">
              <a:rPr lang="en-CA" smtClean="0"/>
              <a:t>2024-04-10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32D7BC-9725-214B-CB9C-0D8D98583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3E2E-28AE-064E-8AD3-741E1D1197C0}" type="slidenum">
              <a:rPr lang="en-US" smtClean="0"/>
              <a:t>16</a:t>
            </a:fld>
            <a:endParaRPr lang="en-US"/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3F37D2AB-375D-1A3E-F906-BA8BB8D16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469" y="2907190"/>
            <a:ext cx="6375747" cy="69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6550766E-C679-093E-3C22-10E614435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330" y="4056019"/>
            <a:ext cx="8819340" cy="72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own Arrow 8">
            <a:extLst>
              <a:ext uri="{FF2B5EF4-FFF2-40B4-BE49-F238E27FC236}">
                <a16:creationId xmlns:a16="http://schemas.microsoft.com/office/drawing/2014/main" id="{0D8A924D-3B07-8EEE-5641-AE7D279FDF95}"/>
              </a:ext>
            </a:extLst>
          </p:cNvPr>
          <p:cNvSpPr/>
          <p:nvPr/>
        </p:nvSpPr>
        <p:spPr>
          <a:xfrm>
            <a:off x="5939424" y="3709129"/>
            <a:ext cx="156576" cy="279422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638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FA8B4-F7D0-FFED-70DD-F6EDF0428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 Interpolation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FA4A2-5311-A2D1-F9B9-ABF3C0A805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Simple approach to train on 8K and then extend to 64K.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standard </a:t>
            </a:r>
            <a:r>
              <a:rPr lang="en-US" dirty="0" err="1"/>
              <a:t>RoPE</a:t>
            </a:r>
            <a:r>
              <a:rPr lang="en-US" dirty="0"/>
              <a:t>, by default, the t is set to 0.</a:t>
            </a:r>
          </a:p>
          <a:p>
            <a:r>
              <a:rPr lang="en-US" dirty="0"/>
              <a:t>In E^LLM, we can select from a range {0, …, </a:t>
            </a:r>
            <a:r>
              <a:rPr lang="en-US" dirty="0" err="1"/>
              <a:t>t_max</a:t>
            </a:r>
            <a:r>
              <a:rPr lang="en-US" dirty="0"/>
              <a:t>}</a:t>
            </a:r>
          </a:p>
          <a:p>
            <a:r>
              <a:rPr lang="en-US" dirty="0"/>
              <a:t>We define a set of scale parameters {1, 2, …, </a:t>
            </a:r>
            <a:r>
              <a:rPr lang="en-US" dirty="0" err="1"/>
              <a:t>g_max</a:t>
            </a:r>
            <a:r>
              <a:rPr lang="en-US" dirty="0"/>
              <a:t>}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09E67-73D6-33C5-857E-BF2CCB62C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B43F-EC44-1F43-950C-BC11AC9DE239}" type="datetime1">
              <a:rPr lang="en-CA" smtClean="0"/>
              <a:t>2024-04-10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88DB88-FD64-9302-433B-63E39DDF4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3E2E-28AE-064E-8AD3-741E1D1197C0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 descr="A black and white math equation&#10;&#10;Description automatically generated">
            <a:extLst>
              <a:ext uri="{FF2B5EF4-FFF2-40B4-BE49-F238E27FC236}">
                <a16:creationId xmlns:a16="http://schemas.microsoft.com/office/drawing/2014/main" id="{BE1A3A2D-6374-B210-2325-D765325530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174"/>
          <a:stretch/>
        </p:blipFill>
        <p:spPr>
          <a:xfrm>
            <a:off x="4125760" y="2642558"/>
            <a:ext cx="2876289" cy="74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94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D720B-C9FF-EB1F-A853-99E8DFD7E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Augmentation &amp; Re-distribution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7DDEA-39BC-E088-D4A4-B3BDD0456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To make the model H cover different position densities in training, we sample the scale parameter </a:t>
            </a:r>
            <a:r>
              <a:rPr lang="en-CA" dirty="0" err="1"/>
              <a:t>g_i</a:t>
            </a:r>
            <a:r>
              <a:rPr lang="en-CA" dirty="0"/>
              <a:t> from G for different iterations following a predefined probability distribution P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r>
              <a:rPr lang="en-CA" dirty="0"/>
              <a:t>We observe that we can only focus on a small range of the position indices when we start from zero index (i.e., t = 0).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4AE5F6-2F37-CC24-3155-917CDDB90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B43F-EC44-1F43-950C-BC11AC9DE239}" type="datetime1">
              <a:rPr lang="en-CA" smtClean="0"/>
              <a:t>2024-04-10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386C33-D4FA-525B-5225-C0D4EF8DC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3E2E-28AE-064E-8AD3-741E1D1197C0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637C671-6396-B0AE-5DA3-87B2398F0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800" y="3111500"/>
            <a:ext cx="2946400" cy="635000"/>
          </a:xfrm>
          <a:prstGeom prst="rect">
            <a:avLst/>
          </a:prstGeom>
        </p:spPr>
      </p:pic>
      <p:pic>
        <p:nvPicPr>
          <p:cNvPr id="9" name="Picture 8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FBA35056-8AB7-9B0D-CA09-4BD179A3F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119" y="5076534"/>
            <a:ext cx="3447006" cy="102555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E3015C2-FEF5-3E5D-EB4E-A3A30A305CD5}"/>
              </a:ext>
            </a:extLst>
          </p:cNvPr>
          <p:cNvSpPr/>
          <p:nvPr/>
        </p:nvSpPr>
        <p:spPr>
          <a:xfrm>
            <a:off x="3206663" y="5254668"/>
            <a:ext cx="2574099" cy="407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807802C8-F3F1-723C-7B2A-A81E60348CC3}"/>
              </a:ext>
            </a:extLst>
          </p:cNvPr>
          <p:cNvSpPr/>
          <p:nvPr/>
        </p:nvSpPr>
        <p:spPr>
          <a:xfrm>
            <a:off x="5988028" y="5345481"/>
            <a:ext cx="412772" cy="13465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BCF6EA-77D9-B2B3-055C-7993DB9BF1EB}"/>
              </a:ext>
            </a:extLst>
          </p:cNvPr>
          <p:cNvSpPr txBox="1"/>
          <p:nvPr/>
        </p:nvSpPr>
        <p:spPr>
          <a:xfrm>
            <a:off x="6544849" y="5248500"/>
            <a:ext cx="1571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Attention Sink</a:t>
            </a:r>
          </a:p>
        </p:txBody>
      </p:sp>
    </p:spTree>
    <p:extLst>
      <p:ext uri="{BB962C8B-B14F-4D97-AF65-F5344CB8AC3E}">
        <p14:creationId xmlns:p14="http://schemas.microsoft.com/office/powerpoint/2010/main" val="4616883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CD2AA-1052-6EA1-C023-5ADDE0DAD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Sweeping different indices &amp; scale</a:t>
            </a:r>
          </a:p>
        </p:txBody>
      </p:sp>
      <p:pic>
        <p:nvPicPr>
          <p:cNvPr id="7" name="Content Placeholder 6" descr="A graph of a function&#10;&#10;Description automatically generated">
            <a:extLst>
              <a:ext uri="{FF2B5EF4-FFF2-40B4-BE49-F238E27FC236}">
                <a16:creationId xmlns:a16="http://schemas.microsoft.com/office/drawing/2014/main" id="{9A24EAE2-3368-891E-FE06-8CAAD44B41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0469" y="1951874"/>
            <a:ext cx="3517215" cy="43513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67AE8-F6C4-425F-F2EC-CCCBAD5B4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B43F-EC44-1F43-950C-BC11AC9DE239}" type="datetime1">
              <a:rPr lang="en-CA" smtClean="0"/>
              <a:t>2024-04-10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770EFA-1362-C8AB-736B-1492A5E04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3E2E-28AE-064E-8AD3-741E1D1197C0}" type="slidenum">
              <a:rPr lang="en-US" smtClean="0"/>
              <a:t>19</a:t>
            </a:fld>
            <a:endParaRPr lang="en-US"/>
          </a:p>
        </p:txBody>
      </p:sp>
      <p:pic>
        <p:nvPicPr>
          <p:cNvPr id="9" name="Picture 8" descr="A graph of a function&#10;&#10;Description automatically generated">
            <a:extLst>
              <a:ext uri="{FF2B5EF4-FFF2-40B4-BE49-F238E27FC236}">
                <a16:creationId xmlns:a16="http://schemas.microsoft.com/office/drawing/2014/main" id="{BFBC5D46-7232-0BF8-EAA8-910E1B520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935" y="1957718"/>
            <a:ext cx="3058177" cy="26614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2ABC04-DC47-6460-3C70-DC5122255417}"/>
              </a:ext>
            </a:extLst>
          </p:cNvPr>
          <p:cNvSpPr txBox="1"/>
          <p:nvPr/>
        </p:nvSpPr>
        <p:spPr>
          <a:xfrm>
            <a:off x="2165880" y="1532591"/>
            <a:ext cx="2536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Generalize to different 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604B6C-264C-CE81-ADA7-49008504C065}"/>
              </a:ext>
            </a:extLst>
          </p:cNvPr>
          <p:cNvSpPr txBox="1"/>
          <p:nvPr/>
        </p:nvSpPr>
        <p:spPr>
          <a:xfrm>
            <a:off x="7673155" y="1532591"/>
            <a:ext cx="2499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Generalize to different 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216B97-7DAC-B155-BE06-3278122B0E1E}"/>
              </a:ext>
            </a:extLst>
          </p:cNvPr>
          <p:cNvSpPr/>
          <p:nvPr/>
        </p:nvSpPr>
        <p:spPr>
          <a:xfrm>
            <a:off x="7559456" y="2104373"/>
            <a:ext cx="425885" cy="2880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C4CF0D-8E7F-4E69-26F6-C81F07994E37}"/>
              </a:ext>
            </a:extLst>
          </p:cNvPr>
          <p:cNvSpPr/>
          <p:nvPr/>
        </p:nvSpPr>
        <p:spPr>
          <a:xfrm>
            <a:off x="7559456" y="3288422"/>
            <a:ext cx="425885" cy="2880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FB4AFF-CC99-E182-BA05-64DF80773474}"/>
              </a:ext>
            </a:extLst>
          </p:cNvPr>
          <p:cNvSpPr txBox="1"/>
          <p:nvPr/>
        </p:nvSpPr>
        <p:spPr>
          <a:xfrm>
            <a:off x="5860872" y="2076715"/>
            <a:ext cx="1571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Attention Sink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CF8E28-37A2-8B6F-301A-A1659CA332BB}"/>
              </a:ext>
            </a:extLst>
          </p:cNvPr>
          <p:cNvSpPr txBox="1"/>
          <p:nvPr/>
        </p:nvSpPr>
        <p:spPr>
          <a:xfrm>
            <a:off x="5860872" y="3244334"/>
            <a:ext cx="1571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Attention Sink</a:t>
            </a:r>
          </a:p>
        </p:txBody>
      </p:sp>
    </p:spTree>
    <p:extLst>
      <p:ext uri="{BB962C8B-B14F-4D97-AF65-F5344CB8AC3E}">
        <p14:creationId xmlns:p14="http://schemas.microsoft.com/office/powerpoint/2010/main" val="3417435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E8893-7ED8-3576-DB86-F43FEAA2F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LLMs has Entered the Era of Long Context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69C5C5-974E-1D07-FD61-D6BE3C2D7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C0007-6460-E64C-9B69-9D499BBC83A7}" type="datetime1">
              <a:rPr lang="en-CA" smtClean="0"/>
              <a:t>2024-04-10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3E372-C4B0-D0BB-AB86-C3AE853EB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3E2E-28AE-064E-8AD3-741E1D1197C0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F1B6596-63F2-BBA7-A3BB-C12ADA12B2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2" r="16001" b="3126"/>
          <a:stretch/>
        </p:blipFill>
        <p:spPr bwMode="auto">
          <a:xfrm>
            <a:off x="2313836" y="1465545"/>
            <a:ext cx="7050759" cy="463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4610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01A3C-EFB7-E612-04AE-059D5D3E6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Extrapolation for Free</a:t>
            </a:r>
          </a:p>
        </p:txBody>
      </p:sp>
      <p:pic>
        <p:nvPicPr>
          <p:cNvPr id="7" name="Content Placeholder 6" descr="A diagram of a computer program&#10;&#10;Description automatically generated">
            <a:extLst>
              <a:ext uri="{FF2B5EF4-FFF2-40B4-BE49-F238E27FC236}">
                <a16:creationId xmlns:a16="http://schemas.microsoft.com/office/drawing/2014/main" id="{F5DAFE8C-9E67-3F41-87F3-CB13560974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6663" y="1690688"/>
            <a:ext cx="3108033" cy="348750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CFB3E-E838-5DD2-A085-E241DB889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B43F-EC44-1F43-950C-BC11AC9DE239}" type="datetime1">
              <a:rPr lang="en-CA" smtClean="0"/>
              <a:t>2024-04-10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94A42A-AAB5-E8DC-B49A-855A68CC0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3E2E-28AE-064E-8AD3-741E1D1197C0}" type="slidenum">
              <a:rPr lang="en-US" smtClean="0"/>
              <a:t>20</a:t>
            </a:fld>
            <a:endParaRPr lang="en-US"/>
          </a:p>
        </p:txBody>
      </p:sp>
      <p:pic>
        <p:nvPicPr>
          <p:cNvPr id="9" name="Picture 8" descr="A table with numbers and a few black text&#10;&#10;Description automatically generated">
            <a:extLst>
              <a:ext uri="{FF2B5EF4-FFF2-40B4-BE49-F238E27FC236}">
                <a16:creationId xmlns:a16="http://schemas.microsoft.com/office/drawing/2014/main" id="{E18E3A2E-9FF2-BB77-2E22-3920F84EC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158" y="1771522"/>
            <a:ext cx="7296269" cy="3263941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B71B253-EFDA-07E2-4777-AD9592284F9E}"/>
              </a:ext>
            </a:extLst>
          </p:cNvPr>
          <p:cNvSpPr/>
          <p:nvPr/>
        </p:nvSpPr>
        <p:spPr>
          <a:xfrm>
            <a:off x="6563638" y="3870542"/>
            <a:ext cx="413359" cy="22546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64DA7B4-DC4E-49F7-367D-5056A76EDA3E}"/>
              </a:ext>
            </a:extLst>
          </p:cNvPr>
          <p:cNvSpPr/>
          <p:nvPr/>
        </p:nvSpPr>
        <p:spPr>
          <a:xfrm>
            <a:off x="7141923" y="3870542"/>
            <a:ext cx="413359" cy="22546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B39D8EA-EBF4-CCCD-1734-79F2EDCFCFA0}"/>
              </a:ext>
            </a:extLst>
          </p:cNvPr>
          <p:cNvSpPr/>
          <p:nvPr/>
        </p:nvSpPr>
        <p:spPr>
          <a:xfrm>
            <a:off x="8353816" y="3870542"/>
            <a:ext cx="413359" cy="22546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7C2400A-4C70-AEB1-8313-E81FEE2B9FFF}"/>
              </a:ext>
            </a:extLst>
          </p:cNvPr>
          <p:cNvSpPr/>
          <p:nvPr/>
        </p:nvSpPr>
        <p:spPr>
          <a:xfrm>
            <a:off x="8923215" y="3870542"/>
            <a:ext cx="413359" cy="22546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282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52D9F-97F8-8BD4-5CCE-58FA568C9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work: Decreasing base frequency</a:t>
            </a:r>
          </a:p>
        </p:txBody>
      </p:sp>
      <p:pic>
        <p:nvPicPr>
          <p:cNvPr id="7" name="Content Placeholder 6" descr="A graph of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382611D9-49B9-B088-D771-092807C76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8600" y="2005012"/>
            <a:ext cx="6226479" cy="3667786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5DBBB-B7CD-1644-2D36-10D151A4C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B43F-EC44-1F43-950C-BC11AC9DE239}" type="datetime1">
              <a:rPr lang="en-CA" smtClean="0"/>
              <a:t>2024-04-10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31AC04-676D-B9FA-880D-8A1CF3F6E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3E2E-28AE-064E-8AD3-741E1D1197C0}" type="slidenum">
              <a:rPr lang="en-US" smtClean="0"/>
              <a:t>21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A349EE-B4E8-46C2-9C1A-D125F158ED61}"/>
              </a:ext>
            </a:extLst>
          </p:cNvPr>
          <p:cNvSpPr txBox="1"/>
          <p:nvPr/>
        </p:nvSpPr>
        <p:spPr>
          <a:xfrm>
            <a:off x="763044" y="2005012"/>
            <a:ext cx="26064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CA" dirty="0"/>
              <a:t>Decreasing the rotation angle</a:t>
            </a:r>
          </a:p>
          <a:p>
            <a:pPr marL="342900" indent="-342900">
              <a:buAutoNum type="arabicPeriod"/>
            </a:pPr>
            <a:endParaRPr lang="en-CA" dirty="0"/>
          </a:p>
          <a:p>
            <a:pPr marL="342900" indent="-342900">
              <a:buAutoNum type="arabicPeriod"/>
            </a:pPr>
            <a:r>
              <a:rPr lang="en-CA" dirty="0"/>
              <a:t>Better data mix</a:t>
            </a:r>
          </a:p>
          <a:p>
            <a:pPr marL="342900" indent="-342900">
              <a:buAutoNum type="arabicPeriod"/>
            </a:pPr>
            <a:endParaRPr lang="en-CA" dirty="0"/>
          </a:p>
          <a:p>
            <a:pPr marL="342900" indent="-342900">
              <a:buAutoNum type="arabicPeriod"/>
            </a:pPr>
            <a:r>
              <a:rPr lang="en-CA" dirty="0"/>
              <a:t>Small Learning Rate for optimize</a:t>
            </a:r>
          </a:p>
          <a:p>
            <a:pPr marL="342900" indent="-342900">
              <a:buAutoNum type="arabicPeriod"/>
            </a:pPr>
            <a:endParaRPr lang="en-CA" dirty="0"/>
          </a:p>
          <a:p>
            <a:pPr marL="342900" indent="-342900">
              <a:buAutoNum type="arabicPeriod"/>
            </a:pPr>
            <a:r>
              <a:rPr lang="en-CA" dirty="0"/>
              <a:t>No sparse attention is needed</a:t>
            </a:r>
          </a:p>
          <a:p>
            <a:pPr marL="342900" indent="-342900">
              <a:buAutoNum type="arabicPeriod"/>
            </a:pPr>
            <a:endParaRPr lang="en-CA" dirty="0"/>
          </a:p>
          <a:p>
            <a:pPr marL="342900" indent="-342900">
              <a:buAutoNum type="arabicPeriod"/>
            </a:pPr>
            <a:r>
              <a:rPr lang="en-CA" dirty="0"/>
              <a:t>Train on 400B tokens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41D1F5-1AC7-F914-8F83-73B12D2B1ED8}"/>
              </a:ext>
            </a:extLst>
          </p:cNvPr>
          <p:cNvSpPr txBox="1"/>
          <p:nvPr/>
        </p:nvSpPr>
        <p:spPr>
          <a:xfrm>
            <a:off x="2209800" y="6408107"/>
            <a:ext cx="750517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Xiong</a:t>
            </a:r>
            <a:r>
              <a:rPr lang="en-CA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CA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Wenhan</a:t>
            </a:r>
            <a:r>
              <a:rPr lang="en-CA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et al. "Effective long-context scaling of foundation models." </a:t>
            </a:r>
            <a:r>
              <a:rPr lang="en-CA" sz="11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arXiv</a:t>
            </a:r>
            <a:r>
              <a:rPr lang="en-CA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preprint arXiv:2309.16039</a:t>
            </a:r>
            <a:r>
              <a:rPr lang="en-CA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(2023).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7074472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9A340-0D6B-59F9-93A5-BBE979028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work: Extending LLM to 128K</a:t>
            </a:r>
          </a:p>
        </p:txBody>
      </p:sp>
      <p:pic>
        <p:nvPicPr>
          <p:cNvPr id="7" name="Content Placeholder 6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B77CAE7F-5AA6-14C6-7ADD-C76D827C72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3340"/>
          <a:stretch/>
        </p:blipFill>
        <p:spPr>
          <a:xfrm>
            <a:off x="6096000" y="1771970"/>
            <a:ext cx="3411254" cy="215425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BDB30-61F9-934B-CE4C-878F2538D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B43F-EC44-1F43-950C-BC11AC9DE239}" type="datetime1">
              <a:rPr lang="en-CA" smtClean="0"/>
              <a:t>2024-04-10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0F186B-CC3E-3436-DFC7-CBA6B74D2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3E2E-28AE-064E-8AD3-741E1D1197C0}" type="slidenum">
              <a:rPr lang="en-US" smtClean="0"/>
              <a:t>22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A4FB40-0109-085A-B62E-86E724E4EA0F}"/>
              </a:ext>
            </a:extLst>
          </p:cNvPr>
          <p:cNvSpPr txBox="1"/>
          <p:nvPr/>
        </p:nvSpPr>
        <p:spPr>
          <a:xfrm>
            <a:off x="2209800" y="6408107"/>
            <a:ext cx="81805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Fu, Yao, et al. "Data Engineering for Scaling Language Models to 128K Context." </a:t>
            </a:r>
            <a:r>
              <a:rPr lang="en-CA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arXiv</a:t>
            </a:r>
            <a:r>
              <a:rPr lang="en-CA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preprint arXiv:2402.10171 (2024).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C73854-B94B-1FC3-3A7D-26CCD66D7327}"/>
              </a:ext>
            </a:extLst>
          </p:cNvPr>
          <p:cNvSpPr txBox="1"/>
          <p:nvPr/>
        </p:nvSpPr>
        <p:spPr>
          <a:xfrm>
            <a:off x="1551602" y="1744005"/>
            <a:ext cx="33454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CA" dirty="0"/>
              <a:t>Framework optimization</a:t>
            </a:r>
          </a:p>
          <a:p>
            <a:pPr marL="342900" indent="-342900">
              <a:buAutoNum type="arabicPeriod"/>
            </a:pPr>
            <a:r>
              <a:rPr lang="en-CA" dirty="0"/>
              <a:t>Decrease the base frequency</a:t>
            </a:r>
          </a:p>
          <a:p>
            <a:pPr marL="342900" indent="-342900">
              <a:buAutoNum type="arabicPeriod"/>
            </a:pPr>
            <a:r>
              <a:rPr lang="en-CA" dirty="0"/>
              <a:t>Long context ability is inherent in LLMs.</a:t>
            </a:r>
          </a:p>
          <a:p>
            <a:pPr marL="342900" indent="-342900">
              <a:buAutoNum type="arabicPeriod"/>
            </a:pPr>
            <a:r>
              <a:rPr lang="en-CA" dirty="0"/>
              <a:t>Only 10B tokens</a:t>
            </a:r>
          </a:p>
          <a:p>
            <a:pPr marL="342900" indent="-342900">
              <a:buAutoNum type="arabicPeriod"/>
            </a:pPr>
            <a:r>
              <a:rPr lang="en-CA" dirty="0"/>
              <a:t>Natural Sampling</a:t>
            </a:r>
          </a:p>
        </p:txBody>
      </p:sp>
      <p:pic>
        <p:nvPicPr>
          <p:cNvPr id="13" name="Picture 1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8FE150F6-9B36-149B-68ED-674760103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091" y="4180181"/>
            <a:ext cx="8180540" cy="206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5970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79A3C-0024-4052-FFC5-8189E2EF8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work: Lost in the middle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79722-8FE8-0335-AAD4-2A33DACF2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B43F-EC44-1F43-950C-BC11AC9DE239}" type="datetime1">
              <a:rPr lang="en-CA" smtClean="0"/>
              <a:t>2024-04-10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FC17E9-B825-805C-AE96-EC7B3A098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3E2E-28AE-064E-8AD3-741E1D1197C0}" type="slidenum">
              <a:rPr lang="en-US" smtClean="0"/>
              <a:t>23</a:t>
            </a:fld>
            <a:endParaRPr lang="en-US"/>
          </a:p>
        </p:txBody>
      </p:sp>
      <p:pic>
        <p:nvPicPr>
          <p:cNvPr id="10242" name="Picture 2" descr="2023-7-9 arXiv roundup: LLMs ignore the middle of their context, MoE +  instruction tuning rocks">
            <a:extLst>
              <a:ext uri="{FF2B5EF4-FFF2-40B4-BE49-F238E27FC236}">
                <a16:creationId xmlns:a16="http://schemas.microsoft.com/office/drawing/2014/main" id="{10FACC5A-72BF-D8D8-ACC7-5FB19A87F4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059" y="1806836"/>
            <a:ext cx="9465881" cy="403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2767F9-0EA2-68E3-3C28-73833949BC42}"/>
              </a:ext>
            </a:extLst>
          </p:cNvPr>
          <p:cNvSpPr txBox="1"/>
          <p:nvPr/>
        </p:nvSpPr>
        <p:spPr>
          <a:xfrm>
            <a:off x="2209800" y="6408107"/>
            <a:ext cx="81805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Liu, Nelson F., et al. "Lost in the Middle: How Language Models Use Long Contexts. </a:t>
            </a:r>
            <a:r>
              <a:rPr lang="en-CA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CoRR</a:t>
            </a:r>
            <a:r>
              <a:rPr lang="en-CA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abs/2307.03172 (2023)." (2023).</a:t>
            </a:r>
          </a:p>
        </p:txBody>
      </p:sp>
    </p:spTree>
    <p:extLst>
      <p:ext uri="{BB962C8B-B14F-4D97-AF65-F5344CB8AC3E}">
        <p14:creationId xmlns:p14="http://schemas.microsoft.com/office/powerpoint/2010/main" val="31813316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ECF56-DA4D-C8D3-0C29-3FABAD1BE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Long-context LLMs Struggle with Long In-context Learning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B55BA3-59B3-902B-5FB8-78D2B9883D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Tianle</a:t>
            </a:r>
            <a:r>
              <a:rPr lang="en-US" dirty="0">
                <a:solidFill>
                  <a:schemeClr val="tx1"/>
                </a:solidFill>
              </a:rPr>
              <a:t> Li, Ge Zhang, </a:t>
            </a:r>
            <a:r>
              <a:rPr lang="en-US" dirty="0" err="1">
                <a:solidFill>
                  <a:schemeClr val="tx1"/>
                </a:solidFill>
              </a:rPr>
              <a:t>Quy</a:t>
            </a:r>
            <a:r>
              <a:rPr lang="en-US" dirty="0">
                <a:solidFill>
                  <a:schemeClr val="tx1"/>
                </a:solidFill>
              </a:rPr>
              <a:t> Duc Do, Xiang Yue, </a:t>
            </a:r>
            <a:r>
              <a:rPr lang="en-US" u="sng" dirty="0" err="1">
                <a:solidFill>
                  <a:schemeClr val="tx1"/>
                </a:solidFill>
              </a:rPr>
              <a:t>Wenhu</a:t>
            </a:r>
            <a:r>
              <a:rPr lang="en-US" u="sng" dirty="0">
                <a:solidFill>
                  <a:schemeClr val="tx1"/>
                </a:solidFill>
              </a:rPr>
              <a:t> Chen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DECD65-EEB2-5B99-0315-093A84A02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9E265-FA94-6F40-8CC0-E6280ADC420A}" type="datetime1">
              <a:rPr lang="en-CA" smtClean="0"/>
              <a:t>2024-04-10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778066-3CBD-4EBD-2DEC-4032CA138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3E2E-28AE-064E-8AD3-741E1D1197C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11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8227E-95C7-0B63-FC67-2BFE84482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Long-context Evaluation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08EFA7-8384-4EC2-B553-52B2E6E60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C0007-6460-E64C-9B69-9D499BBC83A7}" type="datetime1">
              <a:rPr lang="en-CA" smtClean="0"/>
              <a:t>2024-04-10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7C4B01-4386-0C60-7465-2AE3132E4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3E2E-28AE-064E-8AD3-741E1D1197C0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33A9BCF-35AA-6CC7-5B6D-22D3B24145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58" b="56600"/>
          <a:stretch/>
        </p:blipFill>
        <p:spPr bwMode="auto">
          <a:xfrm>
            <a:off x="948147" y="1670580"/>
            <a:ext cx="2648212" cy="170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542BCE9-B014-95EC-6911-B2059BB17B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20" r="68558"/>
          <a:stretch/>
        </p:blipFill>
        <p:spPr bwMode="auto">
          <a:xfrm>
            <a:off x="948147" y="4042389"/>
            <a:ext cx="2670832" cy="224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6" descr="A screenshot of a graph&#10;&#10;Description automatically generated">
            <a:extLst>
              <a:ext uri="{FF2B5EF4-FFF2-40B4-BE49-F238E27FC236}">
                <a16:creationId xmlns:a16="http://schemas.microsoft.com/office/drawing/2014/main" id="{EF17EB24-A5A0-0439-60B0-12679D485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837" y="1386044"/>
            <a:ext cx="6068145" cy="2363222"/>
          </a:xfrm>
          <a:prstGeom prst="rect">
            <a:avLst/>
          </a:prstGeom>
        </p:spPr>
      </p:pic>
      <p:pic>
        <p:nvPicPr>
          <p:cNvPr id="11" name="Picture 10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D6D41B83-0E6C-409F-0D6B-32FDD9472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4837" y="3986648"/>
            <a:ext cx="4689955" cy="2132320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2202917E-9634-BAE6-DFD9-47CE5602A0BB}"/>
              </a:ext>
            </a:extLst>
          </p:cNvPr>
          <p:cNvSpPr/>
          <p:nvPr/>
        </p:nvSpPr>
        <p:spPr>
          <a:xfrm>
            <a:off x="4059453" y="2334268"/>
            <a:ext cx="275572" cy="200417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C99F2C18-C2D1-14A1-35C3-16B08E0CEDBC}"/>
              </a:ext>
            </a:extLst>
          </p:cNvPr>
          <p:cNvSpPr/>
          <p:nvPr/>
        </p:nvSpPr>
        <p:spPr>
          <a:xfrm>
            <a:off x="4059453" y="4941661"/>
            <a:ext cx="275572" cy="200417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3836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DD5AF-A7AE-A033-EC9E-0314ACAC0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Evaluation for Long-context LLM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8105A-98EC-4398-A705-4BA5C558E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B43F-EC44-1F43-950C-BC11AC9DE239}" type="datetime1">
              <a:rPr lang="en-CA" smtClean="0"/>
              <a:t>2024-04-10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D78545-E4C8-EFDF-891C-AA4CFBF1E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3E2E-28AE-064E-8AD3-741E1D1197C0}" type="slidenum">
              <a:rPr lang="en-US" smtClean="0"/>
              <a:t>26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657AF32-F53E-797A-7D60-B8A89B902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76753" cy="3986452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In-context learning aims to recognize the task definition from the prompt instead of doing similarity matching</a:t>
            </a:r>
          </a:p>
          <a:p>
            <a:r>
              <a:rPr lang="en-US" sz="2400" dirty="0"/>
              <a:t>LLMs do need to scan over the entire prompt to understand the label space and their nuances.</a:t>
            </a:r>
          </a:p>
          <a:p>
            <a:r>
              <a:rPr lang="en-US" sz="2400" dirty="0"/>
              <a:t>The tasks are normally uncommon, the labels can’t be predicted with the internal knowledge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794E035A-994E-2D89-3AA5-44B5BDA371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0" t="2247"/>
          <a:stretch/>
        </p:blipFill>
        <p:spPr bwMode="auto">
          <a:xfrm>
            <a:off x="5033742" y="1825625"/>
            <a:ext cx="6338847" cy="427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6516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016E3-2CFC-451D-0DE4-AB5C8639B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Dataset with Increasing Difficulty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11139B-CD1E-C657-D88C-717A43DD3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C0007-6460-E64C-9B69-9D499BBC83A7}" type="datetime1">
              <a:rPr lang="en-CA" smtClean="0"/>
              <a:t>2024-04-10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1734E0-626E-DF5F-710D-019573B2A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3E2E-28AE-064E-8AD3-741E1D1197C0}" type="slidenum">
              <a:rPr lang="en-US" smtClean="0"/>
              <a:t>27</a:t>
            </a:fld>
            <a:endParaRPr lang="en-US"/>
          </a:p>
        </p:txBody>
      </p:sp>
      <p:pic>
        <p:nvPicPr>
          <p:cNvPr id="5" name="Content Placeholder 4" descr="A table with numbers and text&#10;&#10;Description automatically generated">
            <a:extLst>
              <a:ext uri="{FF2B5EF4-FFF2-40B4-BE49-F238E27FC236}">
                <a16:creationId xmlns:a16="http://schemas.microsoft.com/office/drawing/2014/main" id="{D11C7573-C95E-9D83-FBD1-98E37CA28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356" y="1821792"/>
            <a:ext cx="10515600" cy="3771628"/>
          </a:xfrm>
          <a:prstGeom prst="rect">
            <a:avLst/>
          </a:prstGeom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CED3E289-D6BF-F44A-6C8D-1B3D055C776F}"/>
              </a:ext>
            </a:extLst>
          </p:cNvPr>
          <p:cNvSpPr/>
          <p:nvPr/>
        </p:nvSpPr>
        <p:spPr>
          <a:xfrm>
            <a:off x="10436773" y="2596058"/>
            <a:ext cx="325821" cy="188135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C1F554-7C8E-AB15-0B30-E2968414C0DB}"/>
              </a:ext>
            </a:extLst>
          </p:cNvPr>
          <p:cNvSpPr txBox="1"/>
          <p:nvPr/>
        </p:nvSpPr>
        <p:spPr>
          <a:xfrm>
            <a:off x="10835994" y="2515671"/>
            <a:ext cx="650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ll MT" panose="02020503060305020303" pitchFamily="18" charset="77"/>
              </a:rPr>
              <a:t>Easy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F77FCF-43FE-3022-B0EF-5BB5D0263585}"/>
              </a:ext>
            </a:extLst>
          </p:cNvPr>
          <p:cNvSpPr txBox="1"/>
          <p:nvPr/>
        </p:nvSpPr>
        <p:spPr>
          <a:xfrm>
            <a:off x="10867525" y="4149384"/>
            <a:ext cx="675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ll MT" panose="02020503060305020303" pitchFamily="18" charset="77"/>
              </a:rPr>
              <a:t>Hard</a:t>
            </a:r>
          </a:p>
        </p:txBody>
      </p:sp>
    </p:spTree>
    <p:extLst>
      <p:ext uri="{BB962C8B-B14F-4D97-AF65-F5344CB8AC3E}">
        <p14:creationId xmlns:p14="http://schemas.microsoft.com/office/powerpoint/2010/main" val="30946559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782D4-DD12-D912-64C1-559E7BDFD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on 13 Current Long-context LLMs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AB4A47-F3DA-FAA5-916B-5324BA2B5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C0007-6460-E64C-9B69-9D499BBC83A7}" type="datetime1">
              <a:rPr lang="en-CA" smtClean="0"/>
              <a:t>2024-04-10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FE83B-881F-B08F-8DBE-0D8623F5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3E2E-28AE-064E-8AD3-741E1D1197C0}" type="slidenum">
              <a:rPr lang="en-US" smtClean="0"/>
              <a:t>28</a:t>
            </a:fld>
            <a:endParaRPr lang="en-US"/>
          </a:p>
        </p:txBody>
      </p:sp>
      <p:pic>
        <p:nvPicPr>
          <p:cNvPr id="5" name="Content Placeholder 4" descr="A table with text and numbers&#10;&#10;Description automatically generated">
            <a:extLst>
              <a:ext uri="{FF2B5EF4-FFF2-40B4-BE49-F238E27FC236}">
                <a16:creationId xmlns:a16="http://schemas.microsoft.com/office/drawing/2014/main" id="{6DE96170-BB74-920F-31E2-5D11BA651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059" y="1495820"/>
            <a:ext cx="8032078" cy="463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174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14475-232D-CEEE-921A-05213E527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Detailed Model Performance </a:t>
            </a:r>
            <a:r>
              <a:rPr lang="en-US" sz="4000" dirty="0" err="1"/>
              <a:t>w.r.t.</a:t>
            </a:r>
            <a:r>
              <a:rPr lang="en-US" sz="4000" dirty="0"/>
              <a:t> Context Length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856629-FD65-F87D-992B-0C9E9489C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C0007-6460-E64C-9B69-9D499BBC83A7}" type="datetime1">
              <a:rPr lang="en-CA" smtClean="0"/>
              <a:t>2024-04-10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5660D9-7922-3828-1D97-4774E144E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3E2E-28AE-064E-8AD3-741E1D1197C0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2" descr="Refer to caption">
            <a:extLst>
              <a:ext uri="{FF2B5EF4-FFF2-40B4-BE49-F238E27FC236}">
                <a16:creationId xmlns:a16="http://schemas.microsoft.com/office/drawing/2014/main" id="{43CD429D-BFD3-488C-F794-A49436EBC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99" y="1650106"/>
            <a:ext cx="9938251" cy="346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D28ACC-D0CB-4DCF-888B-E77329706CF0}"/>
              </a:ext>
            </a:extLst>
          </p:cNvPr>
          <p:cNvSpPr txBox="1"/>
          <p:nvPr/>
        </p:nvSpPr>
        <p:spPr>
          <a:xfrm>
            <a:off x="890499" y="5207894"/>
            <a:ext cx="68134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Limited performance gain or even a drop after a length threshold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 difficult dataset, i.e. Discovery, makes all the models fail</a:t>
            </a:r>
          </a:p>
        </p:txBody>
      </p:sp>
    </p:spTree>
    <p:extLst>
      <p:ext uri="{BB962C8B-B14F-4D97-AF65-F5344CB8AC3E}">
        <p14:creationId xmlns:p14="http://schemas.microsoft.com/office/powerpoint/2010/main" val="2944834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A9C10-9A48-C436-09D2-C68CC9435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need long-context?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B5B7E-8D71-C21F-826B-62C9815D0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C0007-6460-E64C-9B69-9D499BBC83A7}" type="datetime1">
              <a:rPr lang="en-CA" smtClean="0"/>
              <a:t>2024-04-10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A2E76-81C5-2201-3CA3-AFC243311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3E2E-28AE-064E-8AD3-741E1D1197C0}" type="slidenum">
              <a:rPr lang="en-US" smtClean="0"/>
              <a:t>3</a:t>
            </a:fld>
            <a:endParaRPr lang="en-US"/>
          </a:p>
        </p:txBody>
      </p:sp>
      <p:pic>
        <p:nvPicPr>
          <p:cNvPr id="11266" name="Picture 2" descr="Reading a Novel Alters Your Brain Connectivity — So What? | WIRED">
            <a:extLst>
              <a:ext uri="{FF2B5EF4-FFF2-40B4-BE49-F238E27FC236}">
                <a16:creationId xmlns:a16="http://schemas.microsoft.com/office/drawing/2014/main" id="{2D9B1F95-0EA2-98FF-C1A5-0CE41F05B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97" y="1527728"/>
            <a:ext cx="29700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GitHub Codespaces · GitHub">
            <a:extLst>
              <a:ext uri="{FF2B5EF4-FFF2-40B4-BE49-F238E27FC236}">
                <a16:creationId xmlns:a16="http://schemas.microsoft.com/office/drawing/2014/main" id="{1313D648-A76D-F95C-CDA6-FE7FEAD23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320" y="1527728"/>
            <a:ext cx="3143708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Surprising things happen when you put 25 AI agents together in an RPG town  | Ars Technica">
            <a:extLst>
              <a:ext uri="{FF2B5EF4-FFF2-40B4-BE49-F238E27FC236}">
                <a16:creationId xmlns:a16="http://schemas.microsoft.com/office/drawing/2014/main" id="{2DE67345-6506-B303-6B50-A7CA7F81EE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7"/>
          <a:stretch/>
        </p:blipFill>
        <p:spPr bwMode="auto">
          <a:xfrm>
            <a:off x="933189" y="3994147"/>
            <a:ext cx="3078686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haracter.AI: What it is and how to use it | Mashable">
            <a:extLst>
              <a:ext uri="{FF2B5EF4-FFF2-40B4-BE49-F238E27FC236}">
                <a16:creationId xmlns:a16="http://schemas.microsoft.com/office/drawing/2014/main" id="{DE2865F1-5852-B417-9195-F46B76CE5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432" y="3994147"/>
            <a:ext cx="2544000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F8DCA3-EDC8-78F8-7287-D8BC5F9EF523}"/>
              </a:ext>
            </a:extLst>
          </p:cNvPr>
          <p:cNvSpPr txBox="1"/>
          <p:nvPr/>
        </p:nvSpPr>
        <p:spPr>
          <a:xfrm>
            <a:off x="1145745" y="3543499"/>
            <a:ext cx="2593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 Long Documents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A13DA2-E89D-27D5-810F-6FEF16FA09F8}"/>
              </a:ext>
            </a:extLst>
          </p:cNvPr>
          <p:cNvSpPr txBox="1"/>
          <p:nvPr/>
        </p:nvSpPr>
        <p:spPr>
          <a:xfrm>
            <a:off x="4384360" y="3543499"/>
            <a:ext cx="3354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Repository Code Understanding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4D1434-C698-EFB2-2DE1-0D7BB695A1B4}"/>
              </a:ext>
            </a:extLst>
          </p:cNvPr>
          <p:cNvSpPr txBox="1"/>
          <p:nvPr/>
        </p:nvSpPr>
        <p:spPr>
          <a:xfrm>
            <a:off x="987741" y="5906189"/>
            <a:ext cx="286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 Dialog Understanding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657166-286F-A104-5FEA-6604D9D8B675}"/>
              </a:ext>
            </a:extLst>
          </p:cNvPr>
          <p:cNvSpPr txBox="1"/>
          <p:nvPr/>
        </p:nvSpPr>
        <p:spPr>
          <a:xfrm>
            <a:off x="5366038" y="5906189"/>
            <a:ext cx="1391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Role Playing</a:t>
            </a:r>
          </a:p>
        </p:txBody>
      </p:sp>
      <p:pic>
        <p:nvPicPr>
          <p:cNvPr id="11274" name="Picture 10" descr="Multimodal prompting with a 44-minute movie | Gemini 1.5 Pro Demo">
            <a:extLst>
              <a:ext uri="{FF2B5EF4-FFF2-40B4-BE49-F238E27FC236}">
                <a16:creationId xmlns:a16="http://schemas.microsoft.com/office/drawing/2014/main" id="{AB6B50B2-6EBC-8DC6-134A-069AC7F1C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680" y="1527728"/>
            <a:ext cx="3519999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D7AAA0-5A44-661E-1ADF-1FE4D6603DB1}"/>
              </a:ext>
            </a:extLst>
          </p:cNvPr>
          <p:cNvSpPr txBox="1"/>
          <p:nvPr/>
        </p:nvSpPr>
        <p:spPr>
          <a:xfrm>
            <a:off x="8388597" y="3543499"/>
            <a:ext cx="226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Video Understanding</a:t>
            </a:r>
          </a:p>
        </p:txBody>
      </p:sp>
      <p:pic>
        <p:nvPicPr>
          <p:cNvPr id="11278" name="Picture 14" descr="Time Series Forecasting | Various Forecasting Techniques">
            <a:extLst>
              <a:ext uri="{FF2B5EF4-FFF2-40B4-BE49-F238E27FC236}">
                <a16:creationId xmlns:a16="http://schemas.microsoft.com/office/drawing/2014/main" id="{6D751654-0D25-0D6E-26FC-E0D4FD855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128" y="3994147"/>
            <a:ext cx="3342533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8BD92C-0F84-0D89-3B2A-0A52CD210B5D}"/>
              </a:ext>
            </a:extLst>
          </p:cNvPr>
          <p:cNvSpPr txBox="1"/>
          <p:nvPr/>
        </p:nvSpPr>
        <p:spPr>
          <a:xfrm>
            <a:off x="8448127" y="5902128"/>
            <a:ext cx="2232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series Forecast</a:t>
            </a:r>
          </a:p>
        </p:txBody>
      </p:sp>
    </p:spTree>
    <p:extLst>
      <p:ext uri="{BB962C8B-B14F-4D97-AF65-F5344CB8AC3E}">
        <p14:creationId xmlns:p14="http://schemas.microsoft.com/office/powerpoint/2010/main" val="11034117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36637-B247-EDF2-6A87-BAF48F591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Model Performance at Task-level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E4DCE9-466B-4197-5E43-898E438B7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C0007-6460-E64C-9B69-9D499BBC83A7}" type="datetime1">
              <a:rPr lang="en-CA" smtClean="0"/>
              <a:t>2024-04-10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D5E27-2919-36EE-46F3-0A55E87F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3E2E-28AE-064E-8AD3-741E1D1197C0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7CCB148E-F3DF-1C5B-3D61-EEA61DCC36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254"/>
          <a:stretch/>
        </p:blipFill>
        <p:spPr>
          <a:xfrm>
            <a:off x="1216434" y="1634647"/>
            <a:ext cx="9759132" cy="33713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6548D8-33D5-7422-0B50-4B9E6B839F57}"/>
              </a:ext>
            </a:extLst>
          </p:cNvPr>
          <p:cNvSpPr txBox="1"/>
          <p:nvPr/>
        </p:nvSpPr>
        <p:spPr>
          <a:xfrm>
            <a:off x="1278124" y="5090065"/>
            <a:ext cx="84957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HK" b="0" i="0" dirty="0">
                <a:effectLst/>
                <a:highlight>
                  <a:srgbClr val="FFFFFF"/>
                </a:highlight>
              </a:rPr>
              <a:t>performance greatly decreases as the task becomes more challenging.</a:t>
            </a:r>
          </a:p>
          <a:p>
            <a:endParaRPr lang="en-HK" b="0" i="0" dirty="0">
              <a:effectLst/>
              <a:highlight>
                <a:srgbClr val="FFFFFF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HK" b="0" i="0" dirty="0">
                <a:effectLst/>
                <a:highlight>
                  <a:srgbClr val="FFFFFF"/>
                </a:highlight>
              </a:rPr>
              <a:t>Some models like </a:t>
            </a:r>
            <a:r>
              <a:rPr lang="en-HK" b="0" i="0" dirty="0" err="1">
                <a:effectLst/>
                <a:highlight>
                  <a:srgbClr val="FFFFFF"/>
                </a:highlight>
              </a:rPr>
              <a:t>Qwen</a:t>
            </a:r>
            <a:r>
              <a:rPr lang="en-HK" b="0" i="0" dirty="0">
                <a:effectLst/>
                <a:highlight>
                  <a:srgbClr val="FFFFFF"/>
                </a:highlight>
              </a:rPr>
              <a:t> and Mistral decay linearly </a:t>
            </a:r>
            <a:r>
              <a:rPr lang="en-HK" b="0" i="0" dirty="0" err="1">
                <a:effectLst/>
                <a:highlight>
                  <a:srgbClr val="FFFFFF"/>
                </a:highlight>
              </a:rPr>
              <a:t>w.r.t</a:t>
            </a:r>
            <a:r>
              <a:rPr lang="en-HK" b="0" i="0" dirty="0">
                <a:effectLst/>
                <a:highlight>
                  <a:srgbClr val="FFFFFF"/>
                </a:highlight>
              </a:rPr>
              <a:t> the demonstration length.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9166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36637-B247-EDF2-6A87-BAF48F591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change (Together LLaMA-2)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E4DCE9-466B-4197-5E43-898E438B7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C0007-6460-E64C-9B69-9D499BBC83A7}" type="datetime1">
              <a:rPr lang="en-CA" smtClean="0"/>
              <a:t>2024-04-10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D5E27-2919-36EE-46F3-0A55E87F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3E2E-28AE-064E-8AD3-741E1D1197C0}" type="slidenum">
              <a:rPr lang="en-US" smtClean="0"/>
              <a:t>31</a:t>
            </a:fld>
            <a:endParaRPr lang="en-US"/>
          </a:p>
        </p:txBody>
      </p:sp>
      <p:pic>
        <p:nvPicPr>
          <p:cNvPr id="10" name="Picture 9" descr="A table of numbers and symbols&#10;&#10;Description automatically generated">
            <a:extLst>
              <a:ext uri="{FF2B5EF4-FFF2-40B4-BE49-F238E27FC236}">
                <a16:creationId xmlns:a16="http://schemas.microsoft.com/office/drawing/2014/main" id="{23D4D686-A4B9-6A5D-1230-2871C1593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502" y="1421704"/>
            <a:ext cx="4487943" cy="4872624"/>
          </a:xfrm>
          <a:prstGeom prst="rect">
            <a:avLst/>
          </a:prstGeom>
        </p:spPr>
      </p:pic>
      <p:pic>
        <p:nvPicPr>
          <p:cNvPr id="12" name="Picture 11" descr="A table of numbers and letters&#10;&#10;Description automatically generated">
            <a:extLst>
              <a:ext uri="{FF2B5EF4-FFF2-40B4-BE49-F238E27FC236}">
                <a16:creationId xmlns:a16="http://schemas.microsoft.com/office/drawing/2014/main" id="{526635A0-EA25-F6DB-85F2-99B9AB41E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77863"/>
            <a:ext cx="3925243" cy="491646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452FC78-6186-8887-41B3-66B5DDA5F584}"/>
              </a:ext>
            </a:extLst>
          </p:cNvPr>
          <p:cNvSpPr/>
          <p:nvPr/>
        </p:nvSpPr>
        <p:spPr>
          <a:xfrm>
            <a:off x="1503124" y="1979112"/>
            <a:ext cx="3657600" cy="1440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64D4BD-5176-EE3F-8467-24F24A379EEE}"/>
              </a:ext>
            </a:extLst>
          </p:cNvPr>
          <p:cNvSpPr/>
          <p:nvPr/>
        </p:nvSpPr>
        <p:spPr>
          <a:xfrm>
            <a:off x="1503124" y="4430038"/>
            <a:ext cx="3657600" cy="1440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F063ED-F742-755E-FF76-D3EF94E24D63}"/>
              </a:ext>
            </a:extLst>
          </p:cNvPr>
          <p:cNvSpPr/>
          <p:nvPr/>
        </p:nvSpPr>
        <p:spPr>
          <a:xfrm>
            <a:off x="6229821" y="1954060"/>
            <a:ext cx="3657600" cy="1440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5138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3E21D-25D4-A1F0-3B68-2D9646126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change (Long LLaMA-2)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E77325-552F-1BCE-A06F-A5E4649A6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C0007-6460-E64C-9B69-9D499BBC83A7}" type="datetime1">
              <a:rPr lang="en-CA" smtClean="0"/>
              <a:t>2024-04-10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44DE5F-91A1-ECE0-79DF-75A3FB560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3E2E-28AE-064E-8AD3-741E1D1197C0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 descr="A table of numbers and symbols&#10;&#10;Description automatically generated">
            <a:extLst>
              <a:ext uri="{FF2B5EF4-FFF2-40B4-BE49-F238E27FC236}">
                <a16:creationId xmlns:a16="http://schemas.microsoft.com/office/drawing/2014/main" id="{3592A20E-45E5-D8BB-A2EE-08BB131B1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502" y="1421704"/>
            <a:ext cx="4487943" cy="4872624"/>
          </a:xfrm>
          <a:prstGeom prst="rect">
            <a:avLst/>
          </a:prstGeom>
        </p:spPr>
      </p:pic>
      <p:pic>
        <p:nvPicPr>
          <p:cNvPr id="6" name="Picture 5" descr="A table of numbers and letters&#10;&#10;Description automatically generated">
            <a:extLst>
              <a:ext uri="{FF2B5EF4-FFF2-40B4-BE49-F238E27FC236}">
                <a16:creationId xmlns:a16="http://schemas.microsoft.com/office/drawing/2014/main" id="{5944F65D-06C9-D35F-30FC-268FACB61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77863"/>
            <a:ext cx="3925243" cy="49164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E1AB199-F4C3-E302-5E8E-8E2C7C0CCBAA}"/>
              </a:ext>
            </a:extLst>
          </p:cNvPr>
          <p:cNvSpPr/>
          <p:nvPr/>
        </p:nvSpPr>
        <p:spPr>
          <a:xfrm>
            <a:off x="1503124" y="2734741"/>
            <a:ext cx="3657600" cy="1440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25AC32-529B-DCF9-39A2-30C9A050E989}"/>
              </a:ext>
            </a:extLst>
          </p:cNvPr>
          <p:cNvSpPr/>
          <p:nvPr/>
        </p:nvSpPr>
        <p:spPr>
          <a:xfrm>
            <a:off x="1503124" y="5194125"/>
            <a:ext cx="3657600" cy="1440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1356CB-C28D-BB42-02A0-D09737185323}"/>
              </a:ext>
            </a:extLst>
          </p:cNvPr>
          <p:cNvSpPr/>
          <p:nvPr/>
        </p:nvSpPr>
        <p:spPr>
          <a:xfrm>
            <a:off x="6223558" y="2747267"/>
            <a:ext cx="3657600" cy="1440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2572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3E21D-25D4-A1F0-3B68-2D9646126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change (GPT-4-turbo)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E77325-552F-1BCE-A06F-A5E4649A6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C0007-6460-E64C-9B69-9D499BBC83A7}" type="datetime1">
              <a:rPr lang="en-CA" smtClean="0"/>
              <a:t>2024-04-10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44DE5F-91A1-ECE0-79DF-75A3FB560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3E2E-28AE-064E-8AD3-741E1D1197C0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 descr="A table of numbers and symbols&#10;&#10;Description automatically generated">
            <a:extLst>
              <a:ext uri="{FF2B5EF4-FFF2-40B4-BE49-F238E27FC236}">
                <a16:creationId xmlns:a16="http://schemas.microsoft.com/office/drawing/2014/main" id="{3592A20E-45E5-D8BB-A2EE-08BB131B1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502" y="1421704"/>
            <a:ext cx="4487943" cy="4872624"/>
          </a:xfrm>
          <a:prstGeom prst="rect">
            <a:avLst/>
          </a:prstGeom>
        </p:spPr>
      </p:pic>
      <p:pic>
        <p:nvPicPr>
          <p:cNvPr id="6" name="Picture 5" descr="A table of numbers and letters&#10;&#10;Description automatically generated">
            <a:extLst>
              <a:ext uri="{FF2B5EF4-FFF2-40B4-BE49-F238E27FC236}">
                <a16:creationId xmlns:a16="http://schemas.microsoft.com/office/drawing/2014/main" id="{5944F65D-06C9-D35F-30FC-268FACB61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77863"/>
            <a:ext cx="3925243" cy="49164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E1AB199-F4C3-E302-5E8E-8E2C7C0CCBAA}"/>
              </a:ext>
            </a:extLst>
          </p:cNvPr>
          <p:cNvSpPr/>
          <p:nvPr/>
        </p:nvSpPr>
        <p:spPr>
          <a:xfrm>
            <a:off x="1503124" y="3285885"/>
            <a:ext cx="3657600" cy="1440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25AC32-529B-DCF9-39A2-30C9A050E989}"/>
              </a:ext>
            </a:extLst>
          </p:cNvPr>
          <p:cNvSpPr/>
          <p:nvPr/>
        </p:nvSpPr>
        <p:spPr>
          <a:xfrm>
            <a:off x="1503124" y="5739006"/>
            <a:ext cx="3657600" cy="1440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1356CB-C28D-BB42-02A0-D09737185323}"/>
              </a:ext>
            </a:extLst>
          </p:cNvPr>
          <p:cNvSpPr/>
          <p:nvPr/>
        </p:nvSpPr>
        <p:spPr>
          <a:xfrm>
            <a:off x="6223558" y="3317200"/>
            <a:ext cx="3657600" cy="1440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B053CE-FA5B-B248-A99E-075DBD6CFA35}"/>
              </a:ext>
            </a:extLst>
          </p:cNvPr>
          <p:cNvSpPr/>
          <p:nvPr/>
        </p:nvSpPr>
        <p:spPr>
          <a:xfrm>
            <a:off x="6223558" y="5720217"/>
            <a:ext cx="3657600" cy="1440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4326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9D9B7-B3C3-9212-E864-51D9DDAEF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 Analysis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B5FD16-B971-98D8-246B-22A8C44F0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C0007-6460-E64C-9B69-9D499BBC83A7}" type="datetime1">
              <a:rPr lang="en-CA" smtClean="0"/>
              <a:t>2024-04-10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78980B-4AD0-3161-BDFF-ABF75B6BF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3E2E-28AE-064E-8AD3-741E1D1197C0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2" descr="Refer to caption">
            <a:extLst>
              <a:ext uri="{FF2B5EF4-FFF2-40B4-BE49-F238E27FC236}">
                <a16:creationId xmlns:a16="http://schemas.microsoft.com/office/drawing/2014/main" id="{02901B1C-FF8C-AB81-5298-CF027E378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605" y="1412008"/>
            <a:ext cx="7557865" cy="425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B6DDB7-D9A1-30B7-6967-D81A171C8CB0}"/>
              </a:ext>
            </a:extLst>
          </p:cNvPr>
          <p:cNvSpPr txBox="1"/>
          <p:nvPr/>
        </p:nvSpPr>
        <p:spPr>
          <a:xfrm>
            <a:off x="838200" y="1690688"/>
            <a:ext cx="25530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 is an obvious performance drop after grouping the instances from the same class compared to randomly distributed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Some LLMs are very sensitive to the label position. There is a strong bias towards the label recency.</a:t>
            </a:r>
          </a:p>
        </p:txBody>
      </p:sp>
    </p:spTree>
    <p:extLst>
      <p:ext uri="{BB962C8B-B14F-4D97-AF65-F5344CB8AC3E}">
        <p14:creationId xmlns:p14="http://schemas.microsoft.com/office/powerpoint/2010/main" val="20330754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60D25-BDFC-D356-14B1-68E98F6E7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happened when LLM fails?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AECAAB-92CF-05A3-1334-FBD506FAF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C0007-6460-E64C-9B69-9D499BBC83A7}" type="datetime1">
              <a:rPr lang="en-CA" smtClean="0"/>
              <a:t>2024-04-10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E1D67-9686-CC75-3E6A-5C03F9408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3E2E-28AE-064E-8AD3-741E1D1197C0}" type="slidenum">
              <a:rPr lang="en-US" smtClean="0"/>
              <a:t>35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C4DC1C-4E23-8C3D-D463-8F8E6A1D01F2}"/>
              </a:ext>
            </a:extLst>
          </p:cNvPr>
          <p:cNvSpPr/>
          <p:nvPr/>
        </p:nvSpPr>
        <p:spPr>
          <a:xfrm>
            <a:off x="933189" y="1734854"/>
            <a:ext cx="6031281" cy="438411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Example: label 1, Example: label 2 …., Example: label 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E7E294-9580-3DBF-EDC0-28360EF23AB8}"/>
              </a:ext>
            </a:extLst>
          </p:cNvPr>
          <p:cNvSpPr/>
          <p:nvPr/>
        </p:nvSpPr>
        <p:spPr>
          <a:xfrm>
            <a:off x="8144007" y="1734853"/>
            <a:ext cx="2572009" cy="438411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P(label k) = 1/K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82211A8-8DB8-D42E-3D55-D1D77D885649}"/>
              </a:ext>
            </a:extLst>
          </p:cNvPr>
          <p:cNvCxnSpPr>
            <a:stCxn id="9" idx="3"/>
            <a:endCxn id="10" idx="1"/>
          </p:cNvCxnSpPr>
          <p:nvPr/>
        </p:nvCxnSpPr>
        <p:spPr>
          <a:xfrm flipV="1">
            <a:off x="6964470" y="1954059"/>
            <a:ext cx="1179537" cy="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6D513A46-48D7-FA55-374F-94475985E898}"/>
              </a:ext>
            </a:extLst>
          </p:cNvPr>
          <p:cNvSpPr/>
          <p:nvPr/>
        </p:nvSpPr>
        <p:spPr>
          <a:xfrm>
            <a:off x="933189" y="2507292"/>
            <a:ext cx="6031281" cy="921708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Example: label 1, Example: label 2 …., Example: label K</a:t>
            </a:r>
          </a:p>
          <a:p>
            <a:r>
              <a:rPr lang="en-US" dirty="0"/>
              <a:t>… [Round 2] Example: label k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01B531-A5D8-4BCA-8A33-CC2DB87E3C07}"/>
              </a:ext>
            </a:extLst>
          </p:cNvPr>
          <p:cNvSpPr/>
          <p:nvPr/>
        </p:nvSpPr>
        <p:spPr>
          <a:xfrm>
            <a:off x="8144006" y="2748940"/>
            <a:ext cx="2572009" cy="438411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P(label k) = 2/K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F5B6687-62F6-A3A2-1A14-4813351C8821}"/>
              </a:ext>
            </a:extLst>
          </p:cNvPr>
          <p:cNvCxnSpPr>
            <a:cxnSpLocks/>
            <a:stCxn id="13" idx="3"/>
            <a:endCxn id="14" idx="1"/>
          </p:cNvCxnSpPr>
          <p:nvPr/>
        </p:nvCxnSpPr>
        <p:spPr>
          <a:xfrm>
            <a:off x="6964470" y="2968146"/>
            <a:ext cx="1179536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84400F8-2345-0B78-7458-5371AE10FEED}"/>
              </a:ext>
            </a:extLst>
          </p:cNvPr>
          <p:cNvSpPr/>
          <p:nvPr/>
        </p:nvSpPr>
        <p:spPr>
          <a:xfrm>
            <a:off x="933189" y="3648205"/>
            <a:ext cx="6031281" cy="921708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Example: label 1, Example: label 2 …., Example: label K</a:t>
            </a:r>
          </a:p>
          <a:p>
            <a:r>
              <a:rPr lang="en-US" dirty="0"/>
              <a:t>… [Round 2] [Round 3] Example: label 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713F54E-7D19-7F68-258C-84E129FDA593}"/>
              </a:ext>
            </a:extLst>
          </p:cNvPr>
          <p:cNvSpPr/>
          <p:nvPr/>
        </p:nvSpPr>
        <p:spPr>
          <a:xfrm>
            <a:off x="8144006" y="3889853"/>
            <a:ext cx="2572009" cy="438411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P(label k) = 4/K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FFE48CA-9171-F4FA-0293-B92EDECA816D}"/>
              </a:ext>
            </a:extLst>
          </p:cNvPr>
          <p:cNvCxnSpPr>
            <a:cxnSpLocks/>
            <a:stCxn id="18" idx="3"/>
            <a:endCxn id="19" idx="1"/>
          </p:cNvCxnSpPr>
          <p:nvPr/>
        </p:nvCxnSpPr>
        <p:spPr>
          <a:xfrm>
            <a:off x="6964470" y="4109059"/>
            <a:ext cx="1179536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BAA7D55D-FED6-DC30-4EA5-A13966978299}"/>
              </a:ext>
            </a:extLst>
          </p:cNvPr>
          <p:cNvSpPr/>
          <p:nvPr/>
        </p:nvSpPr>
        <p:spPr>
          <a:xfrm>
            <a:off x="933189" y="4866907"/>
            <a:ext cx="6031281" cy="921708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Example: label 1, Example: label 2 …., Example: label K</a:t>
            </a:r>
          </a:p>
          <a:p>
            <a:r>
              <a:rPr lang="en-US" dirty="0"/>
              <a:t>… [Round 2] [Round 3] [Round 4] label k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4F170E2-6DE3-7EF3-D2F9-256B1C70FB50}"/>
              </a:ext>
            </a:extLst>
          </p:cNvPr>
          <p:cNvSpPr/>
          <p:nvPr/>
        </p:nvSpPr>
        <p:spPr>
          <a:xfrm>
            <a:off x="8144006" y="5108555"/>
            <a:ext cx="2572009" cy="438411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P(label k) = 100%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E30C07C-0ACE-FA78-902B-C5A5588D10EE}"/>
              </a:ext>
            </a:extLst>
          </p:cNvPr>
          <p:cNvCxnSpPr>
            <a:cxnSpLocks/>
            <a:stCxn id="21" idx="3"/>
            <a:endCxn id="22" idx="1"/>
          </p:cNvCxnSpPr>
          <p:nvPr/>
        </p:nvCxnSpPr>
        <p:spPr>
          <a:xfrm>
            <a:off x="6964470" y="5327761"/>
            <a:ext cx="1179536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Down Arrow 23">
            <a:extLst>
              <a:ext uri="{FF2B5EF4-FFF2-40B4-BE49-F238E27FC236}">
                <a16:creationId xmlns:a16="http://schemas.microsoft.com/office/drawing/2014/main" id="{42998B36-FF4B-B7EF-D8C6-77D262F1712D}"/>
              </a:ext>
            </a:extLst>
          </p:cNvPr>
          <p:cNvSpPr/>
          <p:nvPr/>
        </p:nvSpPr>
        <p:spPr>
          <a:xfrm>
            <a:off x="645091" y="1847588"/>
            <a:ext cx="106471" cy="3601233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033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F4957-A991-7B80-81B7-147528FF6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C3206-1035-4CBB-CC19-F21D0EF34A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There is a notable decline in the performance of even the most advanced models like GPT4-turbo as the complexity of the tasks increases.</a:t>
            </a:r>
          </a:p>
          <a:p>
            <a:endParaRPr lang="en-US" dirty="0"/>
          </a:p>
          <a:p>
            <a:r>
              <a:rPr lang="en-US" dirty="0"/>
              <a:t>In the most challenging scenarios, especially those with 174 classes, models fail completely to discern subtle differences.</a:t>
            </a:r>
          </a:p>
          <a:p>
            <a:endParaRPr lang="en-US" dirty="0"/>
          </a:p>
          <a:p>
            <a:r>
              <a:rPr lang="en-US" dirty="0"/>
              <a:t>The performance of certain models is sensitive to the position of the instances in the demonstrations, leading to a significant drop when instances from the same class are grouped.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D6CC9C-9DFA-7EA0-610D-8E7B68EBE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B43F-EC44-1F43-950C-BC11AC9DE239}" type="datetime1">
              <a:rPr lang="en-CA" smtClean="0"/>
              <a:t>2024-04-10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222DBD-BA46-D1E8-D2BA-E2927D41F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3E2E-28AE-064E-8AD3-741E1D1197C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085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F37B7-5801-DA62-A2AE-70E01765F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Ongoing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F1A37-33D9-D1F8-9D4A-5FB58C928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LongRAG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Increasing Retrieval Unit Size + Long-context reader.</a:t>
            </a:r>
          </a:p>
          <a:p>
            <a:pPr lvl="1"/>
            <a:r>
              <a:rPr lang="en-US" dirty="0"/>
              <a:t>Significantly reduces the workload of IR.</a:t>
            </a:r>
          </a:p>
          <a:p>
            <a:pPr lvl="1"/>
            <a:r>
              <a:rPr lang="en-US" dirty="0"/>
              <a:t>Increasing factuality and consistency.</a:t>
            </a:r>
          </a:p>
          <a:p>
            <a:endParaRPr lang="en-US" dirty="0"/>
          </a:p>
          <a:p>
            <a:r>
              <a:rPr lang="en-US" dirty="0"/>
              <a:t>Long in-context tool use</a:t>
            </a:r>
          </a:p>
          <a:p>
            <a:pPr lvl="1"/>
            <a:r>
              <a:rPr lang="en-US" dirty="0"/>
              <a:t>API hub with massive functions.</a:t>
            </a:r>
          </a:p>
          <a:p>
            <a:pPr lvl="1"/>
            <a:r>
              <a:rPr lang="en-US" dirty="0"/>
              <a:t>Reason over large API documents to improve performance.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6406A-2999-4C63-8509-10F6B008D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B43F-EC44-1F43-950C-BC11AC9DE239}" type="datetime1">
              <a:rPr lang="en-CA" smtClean="0"/>
              <a:t>2024-04-10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671734-1518-D6A0-AF21-547439DB8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3E2E-28AE-064E-8AD3-741E1D1197C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9007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FC7BFF-76FC-AB33-1EB2-B01189ADE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F326-12CD-C145-BBA2-0033F29FB6B1}" type="datetime1">
              <a:rPr lang="en-CA" smtClean="0"/>
              <a:t>2024-04-10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9F1D0F-3650-A4C1-82E9-7197A9D28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3E2E-28AE-064E-8AD3-741E1D1197C0}" type="slidenum">
              <a:rPr lang="en-US" smtClean="0"/>
              <a:t>38</a:t>
            </a:fld>
            <a:endParaRPr lang="en-US"/>
          </a:p>
        </p:txBody>
      </p:sp>
      <p:pic>
        <p:nvPicPr>
          <p:cNvPr id="9218" name="Picture 2" descr="Qa Banner Icon In Flat Style Question And Answer Vector Illustration On  White Isolated Background Communication Sign Business Concept Stock  Illustration - Download Image Now - iStock">
            <a:extLst>
              <a:ext uri="{FF2B5EF4-FFF2-40B4-BE49-F238E27FC236}">
                <a16:creationId xmlns:a16="http://schemas.microsoft.com/office/drawing/2014/main" id="{13CAFCED-5B7A-E93F-7951-ACFF5790F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144" y="1149349"/>
            <a:ext cx="6017712" cy="376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239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77E8E-5522-2708-D674-286EE7AE0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Transformer Attention Bottleneck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6B560F-1EBE-78F6-E8CC-D975B3542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C0007-6460-E64C-9B69-9D499BBC83A7}" type="datetime1">
              <a:rPr lang="en-CA" smtClean="0"/>
              <a:t>2024-04-10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E625A8-A351-4192-339A-D741E7C95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3E2E-28AE-064E-8AD3-741E1D1197C0}" type="slidenum">
              <a:rPr lang="en-US" smtClean="0"/>
              <a:t>4</a:t>
            </a:fld>
            <a:endParaRPr lang="en-US"/>
          </a:p>
        </p:txBody>
      </p:sp>
      <p:pic>
        <p:nvPicPr>
          <p:cNvPr id="12299" name="Picture 11" descr="Fastformer: Additive Attention Can Be All You Need | by Mahendra Singh  Thapa | Medium">
            <a:extLst>
              <a:ext uri="{FF2B5EF4-FFF2-40B4-BE49-F238E27FC236}">
                <a16:creationId xmlns:a16="http://schemas.microsoft.com/office/drawing/2014/main" id="{4C19367A-B68C-0C3A-4B14-DBB1FF12D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65" y="2423619"/>
            <a:ext cx="6699642" cy="240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1" name="Picture 13" descr="Transformer's Self-Attention Mechanism Simplified">
            <a:extLst>
              <a:ext uri="{FF2B5EF4-FFF2-40B4-BE49-F238E27FC236}">
                <a16:creationId xmlns:a16="http://schemas.microsoft.com/office/drawing/2014/main" id="{B784C769-61C5-7302-4124-3B45CE9F3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10" y="1809205"/>
            <a:ext cx="3370335" cy="389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207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A802A-A1B1-FBA8-1C74-A437A030E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Knowledge (Sparse Attention)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A691F-F78F-87EF-E5E1-18B699D686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Sparse Attention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72AF8-A077-AC17-88C4-8D65A77ED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2590-D64B-124A-BEF4-66310A558F45}" type="datetime1">
              <a:rPr lang="en-CA" smtClean="0"/>
              <a:t>2024-04-10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3EDDEA-001F-6D94-3C9F-EB4C4DAE0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3E2E-28AE-064E-8AD3-741E1D1197C0}" type="slidenum">
              <a:rPr lang="en-US" smtClean="0"/>
              <a:t>5</a:t>
            </a:fld>
            <a:endParaRPr lang="en-US"/>
          </a:p>
        </p:txBody>
      </p:sp>
      <p:pic>
        <p:nvPicPr>
          <p:cNvPr id="2050" name="Picture 2" descr="Constructing Transformers For Longer Sequences with Sparse Attention Methods">
            <a:extLst>
              <a:ext uri="{FF2B5EF4-FFF2-40B4-BE49-F238E27FC236}">
                <a16:creationId xmlns:a16="http://schemas.microsoft.com/office/drawing/2014/main" id="{6678802E-95DA-8F8A-22DA-FFA6FEC00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975" y="2354892"/>
            <a:ext cx="8410050" cy="364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657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79378-318B-4FA6-811D-40086BA2C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Knowledge (Attention Complexity)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DA4188-4672-AB14-D617-C1616CDF624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Let’s assume batch-size=|B|, sequence-length=|S|, the hidden dimension is |H|. </a:t>
                </a:r>
              </a:p>
              <a:p>
                <a:r>
                  <a:rPr lang="en-US" dirty="0"/>
                  <a:t>QKV computation: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6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Attention matrix computation: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d>
                  </m:oMath>
                </a14:m>
                <a:endParaRPr lang="en-US" b="0" dirty="0"/>
              </a:p>
              <a:p>
                <a:r>
                  <a:rPr lang="en-US" dirty="0"/>
                  <a:t>Attention over Value Matrix: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FFN (M-time dimension):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>
                        <a:latin typeface="Cambria Math" panose="02040503050406030204" pitchFamily="18" charset="0"/>
                      </a:rPr>
                      <m:t>M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b="0" dirty="0"/>
              </a:p>
              <a:p>
                <a:r>
                  <a:rPr lang="en-US" dirty="0"/>
                  <a:t>Total Computation: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+8</m:t>
                            </m:r>
                          </m:e>
                        </m:d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+4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 …</m:t>
                    </m:r>
                  </m:oMath>
                </a14:m>
                <a:endParaRPr lang="en-US" dirty="0"/>
              </a:p>
              <a:p>
                <a:r>
                  <a:rPr lang="en-US" dirty="0"/>
                  <a:t>Comparison: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+2</m:t>
                        </m:r>
                      </m:e>
                    </m:d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d>
                  </m:oMath>
                </a14:m>
                <a:r>
                  <a:rPr lang="en-US" b="0" dirty="0"/>
                  <a:t> vs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n-US" b="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DA4188-4672-AB14-D617-C1616CDF624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7EF2B0-82B6-5861-C6C7-413373D8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048B-6A39-8B4D-A87D-0E252893EFA3}" type="datetime1">
              <a:rPr lang="en-CA" smtClean="0"/>
              <a:t>2024-04-10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E3AAAA-D907-C8D2-CD70-F2241B1AA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3E2E-28AE-064E-8AD3-741E1D1197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957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4AFB3-5B85-C015-F16B-059E5B0E8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Knowledge (Attention Complexity)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647EFA-A978-E95C-94BD-CC926E41C74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+2</m:t>
                        </m:r>
                      </m:e>
                    </m:d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d>
                  </m:oMath>
                </a14:m>
                <a:r>
                  <a:rPr lang="en-US" b="0" dirty="0"/>
                  <a:t> vs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For </a:t>
                </a:r>
                <a:r>
                  <a:rPr lang="en-US" dirty="0" err="1"/>
                  <a:t>LLaMA</a:t>
                </a:r>
                <a:r>
                  <a:rPr lang="en-US" dirty="0"/>
                  <a:t>: M = 4, therefore, whenever sequence length &gt; 6*hidden dimension, the computation/memory is dominated by attention.</a:t>
                </a:r>
              </a:p>
              <a:p>
                <a:pPr lvl="1"/>
                <a:r>
                  <a:rPr lang="en-US" dirty="0"/>
                  <a:t>For Gemma: M = 8, therefore, whenever sequence length &gt; 10*hidden dimension, the computation/memory is dominated by attention.</a:t>
                </a:r>
              </a:p>
              <a:p>
                <a:pPr lvl="1"/>
                <a:r>
                  <a:rPr lang="en-US" dirty="0"/>
                  <a:t>For 7B-LLaMA, H = 4096, then long-context means |S| &gt; 24K.</a:t>
                </a:r>
              </a:p>
              <a:p>
                <a:pPr lvl="1"/>
                <a:r>
                  <a:rPr lang="en-US" dirty="0"/>
                  <a:t>For 70B-LLaMA, H = 8192, then long-context means |S| &gt; 48K.</a:t>
                </a:r>
              </a:p>
              <a:p>
                <a:pPr lvl="1"/>
                <a:r>
                  <a:rPr lang="en-US" dirty="0"/>
                  <a:t>For any sequence below 24K, we don’t need to optimize for long-context</a:t>
                </a:r>
              </a:p>
              <a:p>
                <a:pPr lvl="1"/>
                <a:r>
                  <a:rPr lang="en-US" dirty="0">
                    <a:solidFill>
                      <a:srgbClr val="FF0000"/>
                    </a:solidFill>
                  </a:rPr>
                  <a:t>NOTE: For sequence length around 32K, no sparse attention is needed</a:t>
                </a:r>
              </a:p>
              <a:p>
                <a:pPr lvl="1"/>
                <a:r>
                  <a:rPr lang="en-US" dirty="0">
                    <a:solidFill>
                      <a:srgbClr val="FF0000"/>
                    </a:solidFill>
                  </a:rPr>
                  <a:t>NOTE: Flash-Attention is full-attention with almost linear complexity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647EFA-A978-E95C-94BD-CC926E41C74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5797D-ED57-073D-5744-A401A8312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2A214-C749-4444-B07B-549F591A5B9D}" type="datetime1">
              <a:rPr lang="en-CA" smtClean="0"/>
              <a:t>2024-04-10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16381D-67A5-E891-4688-4693AC754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3E2E-28AE-064E-8AD3-741E1D1197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395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C18B8-C674-5E5B-EA8B-E5855CCB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Knowledge (Position Embedding)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69182-4CDC-71AB-07B8-D90D56B1E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inject the position bias in LLM?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Absolute Position Embedding (BERT)</a:t>
            </a:r>
          </a:p>
          <a:p>
            <a:pPr lvl="2"/>
            <a:r>
              <a:rPr lang="en-US" dirty="0"/>
              <a:t>Cannot extrapolate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Relative Position Embedding</a:t>
            </a:r>
          </a:p>
          <a:p>
            <a:pPr lvl="2"/>
            <a:r>
              <a:rPr lang="en-US" dirty="0"/>
              <a:t>Requires additional computation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82264-D93A-0D81-70E8-37C39E1A0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25D4B-8821-B145-882B-22C10C1AC4ED}" type="datetime1">
              <a:rPr lang="en-CA" smtClean="0"/>
              <a:t>2024-04-10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96B1D9-26D5-2F3F-C4A8-AFF756840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3E2E-28AE-064E-8AD3-741E1D1197C0}" type="slidenum">
              <a:rPr lang="en-US" smtClean="0"/>
              <a:t>8</a:t>
            </a:fld>
            <a:endParaRPr lang="en-US"/>
          </a:p>
        </p:txBody>
      </p:sp>
      <p:pic>
        <p:nvPicPr>
          <p:cNvPr id="3074" name="Picture 2" descr="Relative Position Encodings Explained | Papers With Code">
            <a:extLst>
              <a:ext uri="{FF2B5EF4-FFF2-40B4-BE49-F238E27FC236}">
                <a16:creationId xmlns:a16="http://schemas.microsoft.com/office/drawing/2014/main" id="{1E059185-C5AE-7946-9233-3E59ECB7B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182" y="3746632"/>
            <a:ext cx="3320662" cy="235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ow the Embedding Layers in BERT Were Implemented | by ___ | Medium">
            <a:extLst>
              <a:ext uri="{FF2B5EF4-FFF2-40B4-BE49-F238E27FC236}">
                <a16:creationId xmlns:a16="http://schemas.microsoft.com/office/drawing/2014/main" id="{6C74FD71-DBC8-D615-E248-B804BC1F1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919" y="2391298"/>
            <a:ext cx="3465255" cy="122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273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60828-A683-7AB0-89B0-A6B3392B3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 Trade-off</a:t>
            </a:r>
          </a:p>
        </p:txBody>
      </p:sp>
      <p:pic>
        <p:nvPicPr>
          <p:cNvPr id="7" name="Content Placeholder 6" descr="A graph with colorful bars&#10;&#10;Description automatically generated with medium confidence">
            <a:extLst>
              <a:ext uri="{FF2B5EF4-FFF2-40B4-BE49-F238E27FC236}">
                <a16:creationId xmlns:a16="http://schemas.microsoft.com/office/drawing/2014/main" id="{4CA218B0-1F9C-34F6-3638-534C2A8B8B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6088" y="1894089"/>
            <a:ext cx="8965864" cy="173532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8AE9D-82F1-F2B9-949B-13C5A4CB6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B43F-EC44-1F43-950C-BC11AC9DE239}" type="datetime1">
              <a:rPr lang="en-CA" smtClean="0"/>
              <a:t>2024-04-10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C5CF54-CAB5-644F-E334-DF155E0E7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3E2E-28AE-064E-8AD3-741E1D1197C0}" type="slidenum">
              <a:rPr lang="en-US" smtClean="0"/>
              <a:t>9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3B4D7A-90DA-37AE-1B41-BD0B2B6EC8BA}"/>
              </a:ext>
            </a:extLst>
          </p:cNvPr>
          <p:cNvSpPr txBox="1"/>
          <p:nvPr/>
        </p:nvSpPr>
        <p:spPr>
          <a:xfrm>
            <a:off x="1496860" y="4002066"/>
            <a:ext cx="96261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T5-bias needs to be re-calculated for each key-query pairs, which takes additional </a:t>
            </a:r>
          </a:p>
          <a:p>
            <a:r>
              <a:rPr lang="en-US" dirty="0"/>
              <a:t>computation during both training and inference. </a:t>
            </a:r>
          </a:p>
          <a:p>
            <a:endParaRPr lang="en-US" dirty="0"/>
          </a:p>
          <a:p>
            <a:r>
              <a:rPr lang="en-US" dirty="0"/>
              <a:t>- According to ALIBI, T5-bias would decrease the training/inference speed by at least 2x.</a:t>
            </a:r>
          </a:p>
          <a:p>
            <a:endParaRPr lang="en-US" dirty="0"/>
          </a:p>
          <a:p>
            <a:r>
              <a:rPr lang="en-US" dirty="0"/>
              <a:t>- We need something like an absolute position bias to avoid overhead.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861437-041D-3F9F-7A6E-8CC05591218C}"/>
              </a:ext>
            </a:extLst>
          </p:cNvPr>
          <p:cNvSpPr txBox="1"/>
          <p:nvPr/>
        </p:nvSpPr>
        <p:spPr>
          <a:xfrm>
            <a:off x="2209800" y="6301636"/>
            <a:ext cx="829327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Press, </a:t>
            </a:r>
            <a:r>
              <a:rPr lang="en-CA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Ofir</a:t>
            </a:r>
            <a:r>
              <a:rPr lang="en-CA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Noah A. Smith, and Mike Lewis. "Train short, test long: Attention with linear biases enables input length extrapolation." </a:t>
            </a:r>
            <a:r>
              <a:rPr lang="en-CA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arXiv</a:t>
            </a:r>
            <a:r>
              <a:rPr lang="en-CA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preprint arXiv:2108.12409 (2021).</a:t>
            </a:r>
          </a:p>
        </p:txBody>
      </p:sp>
    </p:spTree>
    <p:extLst>
      <p:ext uri="{BB962C8B-B14F-4D97-AF65-F5344CB8AC3E}">
        <p14:creationId xmlns:p14="http://schemas.microsoft.com/office/powerpoint/2010/main" val="32988412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1414</TotalTime>
  <Words>1458</Words>
  <Application>Microsoft Macintosh PowerPoint</Application>
  <PresentationFormat>Widescreen</PresentationFormat>
  <Paragraphs>242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Aptos</vt:lpstr>
      <vt:lpstr>Aptos Display</vt:lpstr>
      <vt:lpstr>Arial</vt:lpstr>
      <vt:lpstr>Bell MT</vt:lpstr>
      <vt:lpstr>Cambria Math</vt:lpstr>
      <vt:lpstr>Lucida Grande</vt:lpstr>
      <vt:lpstr>Office Theme</vt:lpstr>
      <vt:lpstr>Long-context LLMs</vt:lpstr>
      <vt:lpstr>LLMs has Entered the Era of Long Context</vt:lpstr>
      <vt:lpstr>Why do we need long-context?</vt:lpstr>
      <vt:lpstr>Transformer Attention Bottleneck</vt:lpstr>
      <vt:lpstr>Basic Knowledge (Sparse Attention)</vt:lpstr>
      <vt:lpstr>Basic Knowledge (Attention Complexity)</vt:lpstr>
      <vt:lpstr>Basic Knowledge (Attention Complexity)</vt:lpstr>
      <vt:lpstr>Basic Knowledge (Position Embedding)</vt:lpstr>
      <vt:lpstr>Speed Trade-off</vt:lpstr>
      <vt:lpstr>RoPE Embedding</vt:lpstr>
      <vt:lpstr>RoPE Embedding</vt:lpstr>
      <vt:lpstr>RoPE Embedding</vt:lpstr>
      <vt:lpstr>Long Range Decay in RoPE</vt:lpstr>
      <vt:lpstr>E^2-LLM: Efficient and Extreme Length Extension of Large Language Models</vt:lpstr>
      <vt:lpstr>Direct Extrapolation</vt:lpstr>
      <vt:lpstr>Position Interpolation</vt:lpstr>
      <vt:lpstr>Position Interpolation</vt:lpstr>
      <vt:lpstr>Augmentation &amp; Re-distribution</vt:lpstr>
      <vt:lpstr>Sweeping different indices &amp; scale</vt:lpstr>
      <vt:lpstr>Extrapolation for Free</vt:lpstr>
      <vt:lpstr>Recent work: Decreasing base frequency</vt:lpstr>
      <vt:lpstr>Recent work: Extending LLM to 128K</vt:lpstr>
      <vt:lpstr>Recent work: Lost in the middle</vt:lpstr>
      <vt:lpstr>Long-context LLMs Struggle with Long In-context Learning </vt:lpstr>
      <vt:lpstr>Long-context Evaluation</vt:lpstr>
      <vt:lpstr>Major Evaluation for Long-context LLM</vt:lpstr>
      <vt:lpstr>Dataset with Increasing Difficulty Level</vt:lpstr>
      <vt:lpstr>Evaluation on 13 Current Long-context LLMs</vt:lpstr>
      <vt:lpstr>Detailed Model Performance w.r.t. Context Length</vt:lpstr>
      <vt:lpstr>Overview of Model Performance at Task-level</vt:lpstr>
      <vt:lpstr>Phase change (Together LLaMA-2)</vt:lpstr>
      <vt:lpstr>Phase change (Long LLaMA-2)</vt:lpstr>
      <vt:lpstr>Phase change (GPT-4-turbo)</vt:lpstr>
      <vt:lpstr>Result Analysis</vt:lpstr>
      <vt:lpstr>What happened when LLM fails?</vt:lpstr>
      <vt:lpstr>Takeaways</vt:lpstr>
      <vt:lpstr>Ongoing 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Long-context LLMs Struggle with Long In-context Learning</dc:title>
  <dc:creator>Tianle LI</dc:creator>
  <cp:lastModifiedBy>Wenhu Chen</cp:lastModifiedBy>
  <cp:revision>447</cp:revision>
  <dcterms:created xsi:type="dcterms:W3CDTF">2024-04-08T22:32:58Z</dcterms:created>
  <dcterms:modified xsi:type="dcterms:W3CDTF">2024-04-10T20:01:52Z</dcterms:modified>
</cp:coreProperties>
</file>