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64" r:id="rId1"/>
  </p:sldMasterIdLst>
  <p:notesMasterIdLst>
    <p:notesMasterId r:id="rId18"/>
  </p:notesMasterIdLst>
  <p:sldIdLst>
    <p:sldId id="549" r:id="rId2"/>
    <p:sldId id="427" r:id="rId3"/>
    <p:sldId id="437" r:id="rId4"/>
    <p:sldId id="494" r:id="rId5"/>
    <p:sldId id="552" r:id="rId6"/>
    <p:sldId id="382" r:id="rId7"/>
    <p:sldId id="555" r:id="rId8"/>
    <p:sldId id="441" r:id="rId9"/>
    <p:sldId id="544" r:id="rId10"/>
    <p:sldId id="545" r:id="rId11"/>
    <p:sldId id="547" r:id="rId12"/>
    <p:sldId id="546" r:id="rId13"/>
    <p:sldId id="413" r:id="rId14"/>
    <p:sldId id="443" r:id="rId15"/>
    <p:sldId id="510" r:id="rId16"/>
    <p:sldId id="41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hu chen" initials="wc" lastIdx="2" clrIdx="0">
    <p:extLst>
      <p:ext uri="{19B8F6BF-5375-455C-9EA6-DF929625EA0E}">
        <p15:presenceInfo xmlns:p15="http://schemas.microsoft.com/office/powerpoint/2012/main" userId="bb46b4f18ce473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577"/>
    <a:srgbClr val="E4EBF0"/>
    <a:srgbClr val="8F767F"/>
    <a:srgbClr val="8F6148"/>
    <a:srgbClr val="CECAFF"/>
    <a:srgbClr val="8F6F75"/>
    <a:srgbClr val="82898F"/>
    <a:srgbClr val="808F66"/>
    <a:srgbClr val="5B8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3"/>
    <p:restoredTop sz="95588"/>
  </p:normalViewPr>
  <p:slideViewPr>
    <p:cSldViewPr snapToGrid="0" snapToObjects="1">
      <p:cViewPr varScale="1">
        <p:scale>
          <a:sx n="109" d="100"/>
          <a:sy n="109" d="100"/>
        </p:scale>
        <p:origin x="1376" y="17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FE200-0789-1A44-B609-4CD4A3047DBD}" type="datetimeFigureOut">
              <a:rPr lang="en-US" smtClean="0"/>
              <a:t>7/8/21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3C694-68A9-BC4E-8A1C-97447A30805C}" type="slidenum">
              <a:rPr lang="en-US" smtClean="0"/>
              <a:t>‹#›</a:t>
            </a:fld>
            <a:endParaRPr lang="en-US"/>
          </a:p>
        </p:txBody>
      </p:sp>
    </p:spTree>
    <p:extLst>
      <p:ext uri="{BB962C8B-B14F-4D97-AF65-F5344CB8AC3E}">
        <p14:creationId xmlns:p14="http://schemas.microsoft.com/office/powerpoint/2010/main" val="376072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considering more complex multi-hop questions and we are using the heterogeneous raw data from the web.</a:t>
            </a:r>
          </a:p>
        </p:txBody>
      </p:sp>
      <p:sp>
        <p:nvSpPr>
          <p:cNvPr id="4" name="Slide Number Placeholder 3"/>
          <p:cNvSpPr>
            <a:spLocks noGrp="1"/>
          </p:cNvSpPr>
          <p:nvPr>
            <p:ph type="sldNum" sz="quarter" idx="5"/>
          </p:nvPr>
        </p:nvSpPr>
        <p:spPr/>
        <p:txBody>
          <a:bodyPr/>
          <a:lstStyle/>
          <a:p>
            <a:fld id="{F643C694-68A9-BC4E-8A1C-97447A30805C}" type="slidenum">
              <a:rPr lang="en-US" smtClean="0"/>
              <a:t>1</a:t>
            </a:fld>
            <a:endParaRPr lang="en-US"/>
          </a:p>
        </p:txBody>
      </p:sp>
    </p:spTree>
    <p:extLst>
      <p:ext uri="{BB962C8B-B14F-4D97-AF65-F5344CB8AC3E}">
        <p14:creationId xmlns:p14="http://schemas.microsoft.com/office/powerpoint/2010/main" val="327868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sparse-attention mechanism, we can directly feed all the retrieved blocks to the reader without worrying about the memory overflow and speed. This framework has the advantage that the global context is modeled, the prediction is basically global optimum.</a:t>
            </a:r>
          </a:p>
        </p:txBody>
      </p:sp>
      <p:sp>
        <p:nvSpPr>
          <p:cNvPr id="4" name="Slide Number Placeholder 3"/>
          <p:cNvSpPr>
            <a:spLocks noGrp="1"/>
          </p:cNvSpPr>
          <p:nvPr>
            <p:ph type="sldNum" sz="quarter" idx="5"/>
          </p:nvPr>
        </p:nvSpPr>
        <p:spPr/>
        <p:txBody>
          <a:bodyPr/>
          <a:lstStyle/>
          <a:p>
            <a:fld id="{F643C694-68A9-BC4E-8A1C-97447A30805C}" type="slidenum">
              <a:rPr lang="en-US" smtClean="0"/>
              <a:t>14</a:t>
            </a:fld>
            <a:endParaRPr lang="en-US"/>
          </a:p>
        </p:txBody>
      </p:sp>
    </p:spTree>
    <p:extLst>
      <p:ext uri="{BB962C8B-B14F-4D97-AF65-F5344CB8AC3E}">
        <p14:creationId xmlns:p14="http://schemas.microsoft.com/office/powerpoint/2010/main" val="103910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our model Single-R and Sparse-R on OTT-QA test split and our model is able to achieve significant performance gain. Besides, our model runs much faster than the baseline systems.</a:t>
            </a:r>
          </a:p>
        </p:txBody>
      </p:sp>
      <p:sp>
        <p:nvSpPr>
          <p:cNvPr id="4" name="Slide Number Placeholder 3"/>
          <p:cNvSpPr>
            <a:spLocks noGrp="1"/>
          </p:cNvSpPr>
          <p:nvPr>
            <p:ph type="sldNum" sz="quarter" idx="5"/>
          </p:nvPr>
        </p:nvSpPr>
        <p:spPr/>
        <p:txBody>
          <a:bodyPr/>
          <a:lstStyle/>
          <a:p>
            <a:fld id="{F643C694-68A9-BC4E-8A1C-97447A30805C}" type="slidenum">
              <a:rPr lang="en-US" smtClean="0"/>
              <a:t>15</a:t>
            </a:fld>
            <a:endParaRPr lang="en-US"/>
          </a:p>
        </p:txBody>
      </p:sp>
    </p:spTree>
    <p:extLst>
      <p:ext uri="{BB962C8B-B14F-4D97-AF65-F5344CB8AC3E}">
        <p14:creationId xmlns:p14="http://schemas.microsoft.com/office/powerpoint/2010/main" val="250236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first go over the existing open question answering paradigm, which was mainly focused on only using the unstructured textual data. In this setting, a retriever scans over the web to select the most relevant passage as the support evidence. A reading comprehension model is used to predict the answer span.</a:t>
            </a:r>
          </a:p>
        </p:txBody>
      </p:sp>
      <p:sp>
        <p:nvSpPr>
          <p:cNvPr id="4" name="Slide Number Placeholder 3"/>
          <p:cNvSpPr>
            <a:spLocks noGrp="1"/>
          </p:cNvSpPr>
          <p:nvPr>
            <p:ph type="sldNum" sz="quarter" idx="5"/>
          </p:nvPr>
        </p:nvSpPr>
        <p:spPr/>
        <p:txBody>
          <a:bodyPr/>
          <a:lstStyle/>
          <a:p>
            <a:fld id="{F643C694-68A9-BC4E-8A1C-97447A30805C}" type="slidenum">
              <a:rPr lang="en-US" smtClean="0"/>
              <a:t>2</a:t>
            </a:fld>
            <a:endParaRPr lang="en-US"/>
          </a:p>
        </p:txBody>
      </p:sp>
    </p:spTree>
    <p:extLst>
      <p:ext uri="{BB962C8B-B14F-4D97-AF65-F5344CB8AC3E}">
        <p14:creationId xmlns:p14="http://schemas.microsoft.com/office/powerpoint/2010/main" val="338654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question might be deemed unanswerable by only looking into a few passages. If we go a extra mile to retrieve tables from the web, we are actually able to answer this given question. </a:t>
            </a:r>
          </a:p>
        </p:txBody>
      </p:sp>
      <p:sp>
        <p:nvSpPr>
          <p:cNvPr id="4" name="Slide Number Placeholder 3"/>
          <p:cNvSpPr>
            <a:spLocks noGrp="1"/>
          </p:cNvSpPr>
          <p:nvPr>
            <p:ph type="sldNum" sz="quarter" idx="5"/>
          </p:nvPr>
        </p:nvSpPr>
        <p:spPr/>
        <p:txBody>
          <a:bodyPr/>
          <a:lstStyle/>
          <a:p>
            <a:fld id="{F643C694-68A9-BC4E-8A1C-97447A30805C}" type="slidenum">
              <a:rPr lang="en-US" smtClean="0"/>
              <a:t>3</a:t>
            </a:fld>
            <a:endParaRPr lang="en-US"/>
          </a:p>
        </p:txBody>
      </p:sp>
    </p:spTree>
    <p:extLst>
      <p:ext uri="{BB962C8B-B14F-4D97-AF65-F5344CB8AC3E}">
        <p14:creationId xmlns:p14="http://schemas.microsoft.com/office/powerpoint/2010/main" val="25853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collected our own dataset called OTT-QA, which consists of table crawling, passage linking. We provide both tables and text to the crowd-workers to let them write Q-A pairs, then we perform model-based and human-based quality control to make sure the questions require information integration and human-based grammaticality and fluency checking. Finally, we harvest a dataset consisting of 45K QA pairs.</a:t>
            </a:r>
          </a:p>
        </p:txBody>
      </p:sp>
      <p:sp>
        <p:nvSpPr>
          <p:cNvPr id="4" name="Slide Number Placeholder 3"/>
          <p:cNvSpPr>
            <a:spLocks noGrp="1"/>
          </p:cNvSpPr>
          <p:nvPr>
            <p:ph type="sldNum" sz="quarter" idx="5"/>
          </p:nvPr>
        </p:nvSpPr>
        <p:spPr/>
        <p:txBody>
          <a:bodyPr/>
          <a:lstStyle/>
          <a:p>
            <a:fld id="{F643C694-68A9-BC4E-8A1C-97447A30805C}" type="slidenum">
              <a:rPr lang="en-US" smtClean="0"/>
              <a:t>5</a:t>
            </a:fld>
            <a:endParaRPr lang="en-US"/>
          </a:p>
        </p:txBody>
      </p:sp>
    </p:spTree>
    <p:extLst>
      <p:ext uri="{BB962C8B-B14F-4D97-AF65-F5344CB8AC3E}">
        <p14:creationId xmlns:p14="http://schemas.microsoft.com/office/powerpoint/2010/main" val="142931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t>
            </a:r>
          </a:p>
        </p:txBody>
      </p:sp>
      <p:sp>
        <p:nvSpPr>
          <p:cNvPr id="4" name="Slide Number Placeholder 3"/>
          <p:cNvSpPr>
            <a:spLocks noGrp="1"/>
          </p:cNvSpPr>
          <p:nvPr>
            <p:ph type="sldNum" sz="quarter" idx="5"/>
          </p:nvPr>
        </p:nvSpPr>
        <p:spPr/>
        <p:txBody>
          <a:bodyPr/>
          <a:lstStyle/>
          <a:p>
            <a:fld id="{F643C694-68A9-BC4E-8A1C-97447A30805C}" type="slidenum">
              <a:rPr lang="en-US" smtClean="0"/>
              <a:t>7</a:t>
            </a:fld>
            <a:endParaRPr lang="en-US"/>
          </a:p>
        </p:txBody>
      </p:sp>
    </p:spTree>
    <p:extLst>
      <p:ext uri="{BB962C8B-B14F-4D97-AF65-F5344CB8AC3E}">
        <p14:creationId xmlns:p14="http://schemas.microsoft.com/office/powerpoint/2010/main" val="48546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t>
            </a:r>
          </a:p>
        </p:txBody>
      </p:sp>
      <p:sp>
        <p:nvSpPr>
          <p:cNvPr id="4" name="Slide Number Placeholder 3"/>
          <p:cNvSpPr>
            <a:spLocks noGrp="1"/>
          </p:cNvSpPr>
          <p:nvPr>
            <p:ph type="sldNum" sz="quarter" idx="5"/>
          </p:nvPr>
        </p:nvSpPr>
        <p:spPr/>
        <p:txBody>
          <a:bodyPr/>
          <a:lstStyle/>
          <a:p>
            <a:fld id="{F643C694-68A9-BC4E-8A1C-97447A30805C}" type="slidenum">
              <a:rPr lang="en-US" smtClean="0"/>
              <a:t>8</a:t>
            </a:fld>
            <a:endParaRPr lang="en-US"/>
          </a:p>
        </p:txBody>
      </p:sp>
    </p:spTree>
    <p:extLst>
      <p:ext uri="{BB962C8B-B14F-4D97-AF65-F5344CB8AC3E}">
        <p14:creationId xmlns:p14="http://schemas.microsoft.com/office/powerpoint/2010/main" val="303699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t>
            </a:r>
          </a:p>
        </p:txBody>
      </p:sp>
      <p:sp>
        <p:nvSpPr>
          <p:cNvPr id="4" name="Slide Number Placeholder 3"/>
          <p:cNvSpPr>
            <a:spLocks noGrp="1"/>
          </p:cNvSpPr>
          <p:nvPr>
            <p:ph type="sldNum" sz="quarter" idx="5"/>
          </p:nvPr>
        </p:nvSpPr>
        <p:spPr/>
        <p:txBody>
          <a:bodyPr/>
          <a:lstStyle/>
          <a:p>
            <a:fld id="{F643C694-68A9-BC4E-8A1C-97447A30805C}" type="slidenum">
              <a:rPr lang="en-US" smtClean="0"/>
              <a:t>9</a:t>
            </a:fld>
            <a:endParaRPr lang="en-US"/>
          </a:p>
        </p:txBody>
      </p:sp>
    </p:spTree>
    <p:extLst>
      <p:ext uri="{BB962C8B-B14F-4D97-AF65-F5344CB8AC3E}">
        <p14:creationId xmlns:p14="http://schemas.microsoft.com/office/powerpoint/2010/main" val="409389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retrieve the top-K candidate blocks, we need to feed them to the neural extractive readers to extract the answer span from the retrieved blocks. However, since we are dealing with significant amount of blocks. If we concatenate all the document, the input sequence length can easily go beyond 4000, which is almost impossible for the reader to handle given its quadratic time complexity. Therefore, the existing frameworks usually decompose the long sequence into a set of smaller groups where each group contains less than 500 tokens. These smaller groups will be fed to the reader in parallel to extract the answer, the one with highest confidence will be used as the final prediction. This framework fails to model global context due to the lack of interaction between different groups, the prediction is basically local optimum.</a:t>
            </a:r>
          </a:p>
        </p:txBody>
      </p:sp>
      <p:sp>
        <p:nvSpPr>
          <p:cNvPr id="4" name="Slide Number Placeholder 3"/>
          <p:cNvSpPr>
            <a:spLocks noGrp="1"/>
          </p:cNvSpPr>
          <p:nvPr>
            <p:ph type="sldNum" sz="quarter" idx="5"/>
          </p:nvPr>
        </p:nvSpPr>
        <p:spPr/>
        <p:txBody>
          <a:bodyPr/>
          <a:lstStyle/>
          <a:p>
            <a:fld id="{F643C694-68A9-BC4E-8A1C-97447A30805C}" type="slidenum">
              <a:rPr lang="en-US" smtClean="0"/>
              <a:t>12</a:t>
            </a:fld>
            <a:endParaRPr lang="en-US"/>
          </a:p>
        </p:txBody>
      </p:sp>
    </p:spTree>
    <p:extLst>
      <p:ext uri="{BB962C8B-B14F-4D97-AF65-F5344CB8AC3E}">
        <p14:creationId xmlns:p14="http://schemas.microsoft.com/office/powerpoint/2010/main" val="46185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global-local sparse attention mechanism to decrease the complexity to KxB^2.</a:t>
            </a:r>
          </a:p>
        </p:txBody>
      </p:sp>
      <p:sp>
        <p:nvSpPr>
          <p:cNvPr id="4" name="Slide Number Placeholder 3"/>
          <p:cNvSpPr>
            <a:spLocks noGrp="1"/>
          </p:cNvSpPr>
          <p:nvPr>
            <p:ph type="sldNum" sz="quarter" idx="5"/>
          </p:nvPr>
        </p:nvSpPr>
        <p:spPr/>
        <p:txBody>
          <a:bodyPr/>
          <a:lstStyle/>
          <a:p>
            <a:fld id="{F643C694-68A9-BC4E-8A1C-97447A30805C}" type="slidenum">
              <a:rPr lang="en-US" smtClean="0"/>
              <a:t>13</a:t>
            </a:fld>
            <a:endParaRPr lang="en-US"/>
          </a:p>
        </p:txBody>
      </p:sp>
    </p:spTree>
    <p:extLst>
      <p:ext uri="{BB962C8B-B14F-4D97-AF65-F5344CB8AC3E}">
        <p14:creationId xmlns:p14="http://schemas.microsoft.com/office/powerpoint/2010/main" val="252684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628649" y="6356351"/>
            <a:ext cx="7165521" cy="365125"/>
          </a:xfrm>
        </p:spPr>
        <p:txBody>
          <a:bodyPr/>
          <a:lstStyle>
            <a:lvl1pPr algn="l">
              <a:defRPr>
                <a:solidFill>
                  <a:schemeClr val="tx1"/>
                </a:solidFill>
              </a:defRPr>
            </a:lvl1pPr>
          </a:lstStyle>
          <a:p>
            <a:pPr algn="l"/>
            <a:endParaRPr lang="en-US" dirty="0"/>
          </a:p>
        </p:txBody>
      </p:sp>
      <p:sp>
        <p:nvSpPr>
          <p:cNvPr id="6" name="Slide Number Placeholder 5"/>
          <p:cNvSpPr>
            <a:spLocks noGrp="1"/>
          </p:cNvSpPr>
          <p:nvPr>
            <p:ph type="sldNum" sz="quarter" idx="12"/>
          </p:nvPr>
        </p:nvSpPr>
        <p:spPr>
          <a:xfrm>
            <a:off x="7892143" y="6356351"/>
            <a:ext cx="62320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125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10245"/>
          </a:xfrm>
          <a:prstGeom prst="rect">
            <a:avLst/>
          </a:prstGeom>
        </p:spPr>
        <p:txBody>
          <a:bodyPr>
            <a:noAutofit/>
          </a:bodyPr>
          <a:lstStyle>
            <a:lvl1pPr>
              <a:defRPr sz="4800">
                <a:solidFill>
                  <a:schemeClr val="tx1"/>
                </a:solidFill>
                <a:latin typeface="Aldhabi" pitchFamily="2" charset="-78"/>
                <a:cs typeface="Aldhabi" pitchFamily="2" charset="-78"/>
              </a:defRPr>
            </a:lvl1pPr>
          </a:lstStyle>
          <a:p>
            <a:r>
              <a:rPr lang="en-US" dirty="0"/>
              <a:t>Click to edit Master title style</a:t>
            </a:r>
          </a:p>
        </p:txBody>
      </p:sp>
      <p:sp>
        <p:nvSpPr>
          <p:cNvPr id="3" name="Content Placeholder 2"/>
          <p:cNvSpPr>
            <a:spLocks noGrp="1"/>
          </p:cNvSpPr>
          <p:nvPr>
            <p:ph idx="1"/>
          </p:nvPr>
        </p:nvSpPr>
        <p:spPr>
          <a:xfrm>
            <a:off x="628650" y="1103586"/>
            <a:ext cx="7886700" cy="5073377"/>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67550" cy="365125"/>
          </a:xfrm>
        </p:spPr>
        <p:txBody>
          <a:bodyPr/>
          <a:lstStyle>
            <a:lvl1pPr algn="l">
              <a:defRPr>
                <a:solidFill>
                  <a:schemeClr val="tx1"/>
                </a:solidFill>
              </a:defRPr>
            </a:lvl1pPr>
          </a:lstStyle>
          <a:p>
            <a:pPr algn="l"/>
            <a:endParaRPr lang="en-US" dirty="0"/>
          </a:p>
        </p:txBody>
      </p:sp>
      <p:sp>
        <p:nvSpPr>
          <p:cNvPr id="6" name="Slide Number Placeholder 5"/>
          <p:cNvSpPr>
            <a:spLocks noGrp="1"/>
          </p:cNvSpPr>
          <p:nvPr>
            <p:ph type="sldNum" sz="quarter" idx="12"/>
          </p:nvPr>
        </p:nvSpPr>
        <p:spPr>
          <a:xfrm>
            <a:off x="7772400" y="6356351"/>
            <a:ext cx="742950" cy="365125"/>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216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8649" y="6356351"/>
            <a:ext cx="7045779" cy="365125"/>
          </a:xfrm>
        </p:spPr>
        <p:txBody>
          <a:bodyPr/>
          <a:lstStyle>
            <a:lvl1pPr algn="l">
              <a:defRPr>
                <a:solidFill>
                  <a:schemeClr val="tx1"/>
                </a:solidFill>
              </a:defRPr>
            </a:lvl1pPr>
          </a:lstStyle>
          <a:p>
            <a:pPr algn="l"/>
            <a:endParaRPr lang="en-US"/>
          </a:p>
        </p:txBody>
      </p:sp>
      <p:sp>
        <p:nvSpPr>
          <p:cNvPr id="6" name="Slide Number Placeholder 5"/>
          <p:cNvSpPr>
            <a:spLocks noGrp="1"/>
          </p:cNvSpPr>
          <p:nvPr>
            <p:ph type="sldNum" sz="quarter" idx="12"/>
          </p:nvPr>
        </p:nvSpPr>
        <p:spPr>
          <a:xfrm>
            <a:off x="7815942" y="6356351"/>
            <a:ext cx="699407" cy="365125"/>
          </a:xfrm>
        </p:spPr>
        <p:txBody>
          <a:bodyPr/>
          <a:lstStyle/>
          <a:p>
            <a:fld id="{4FAB73BC-B049-4115-A692-8D63A059BFB8}" type="slidenum">
              <a:rPr lang="en-US" smtClean="0"/>
              <a:t>‹#›</a:t>
            </a:fld>
            <a:endParaRPr lang="en-US"/>
          </a:p>
        </p:txBody>
      </p:sp>
      <p:sp>
        <p:nvSpPr>
          <p:cNvPr id="10" name="Title 1">
            <a:extLst>
              <a:ext uri="{FF2B5EF4-FFF2-40B4-BE49-F238E27FC236}">
                <a16:creationId xmlns:a16="http://schemas.microsoft.com/office/drawing/2014/main" id="{717131B0-C5EA-4F45-A991-ADBA9E2DA419}"/>
              </a:ext>
            </a:extLst>
          </p:cNvPr>
          <p:cNvSpPr>
            <a:spLocks noGrp="1"/>
          </p:cNvSpPr>
          <p:nvPr>
            <p:ph type="title"/>
          </p:nvPr>
        </p:nvSpPr>
        <p:spPr>
          <a:xfrm>
            <a:off x="628650" y="365126"/>
            <a:ext cx="7886700" cy="510245"/>
          </a:xfrm>
          <a:prstGeom prst="rect">
            <a:avLst/>
          </a:prstGeom>
        </p:spPr>
        <p:txBody>
          <a:bodyPr>
            <a:noAutofit/>
          </a:bodyPr>
          <a:lstStyle>
            <a:lvl1pPr>
              <a:defRPr sz="4800">
                <a:solidFill>
                  <a:schemeClr val="tx1"/>
                </a:solidFill>
                <a:latin typeface="Aldhabi" pitchFamily="2" charset="-78"/>
                <a:cs typeface="Aldhabi" pitchFamily="2" charset="-78"/>
              </a:defRPr>
            </a:lvl1pPr>
          </a:lstStyle>
          <a:p>
            <a:r>
              <a:rPr lang="en-US" dirty="0"/>
              <a:t>Click to edit Master title style</a:t>
            </a:r>
          </a:p>
        </p:txBody>
      </p:sp>
    </p:spTree>
    <p:extLst>
      <p:ext uri="{BB962C8B-B14F-4D97-AF65-F5344CB8AC3E}">
        <p14:creationId xmlns:p14="http://schemas.microsoft.com/office/powerpoint/2010/main" val="24584741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8650" y="6356351"/>
            <a:ext cx="7056664" cy="365125"/>
          </a:xfrm>
          <a:prstGeom prst="rect">
            <a:avLst/>
          </a:prstGeom>
        </p:spPr>
        <p:txBody>
          <a:bodyPr vert="horz" lIns="91440" tIns="45720" rIns="91440" bIns="45720" rtlCol="0" anchor="ctr"/>
          <a:lstStyle>
            <a:lvl1pPr algn="l">
              <a:defRPr sz="1200">
                <a:solidFill>
                  <a:schemeClr val="tx1"/>
                </a:solidFill>
              </a:defRPr>
            </a:lvl1pPr>
          </a:lstStyle>
          <a:p>
            <a:pPr algn="l"/>
            <a:endParaRPr lang="en-US" dirty="0"/>
          </a:p>
        </p:txBody>
      </p:sp>
      <p:sp>
        <p:nvSpPr>
          <p:cNvPr id="6" name="Slide Number Placeholder 5"/>
          <p:cNvSpPr>
            <a:spLocks noGrp="1"/>
          </p:cNvSpPr>
          <p:nvPr>
            <p:ph type="sldNum" sz="quarter" idx="4"/>
          </p:nvPr>
        </p:nvSpPr>
        <p:spPr>
          <a:xfrm>
            <a:off x="7772400" y="6356351"/>
            <a:ext cx="7429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
        <p:nvSpPr>
          <p:cNvPr id="7" name="Title 1">
            <a:extLst>
              <a:ext uri="{FF2B5EF4-FFF2-40B4-BE49-F238E27FC236}">
                <a16:creationId xmlns:a16="http://schemas.microsoft.com/office/drawing/2014/main" id="{61FB6D85-8FD3-9C42-9F64-3296C747EB9E}"/>
              </a:ext>
            </a:extLst>
          </p:cNvPr>
          <p:cNvSpPr txBox="1">
            <a:spLocks/>
          </p:cNvSpPr>
          <p:nvPr userDrawn="1"/>
        </p:nvSpPr>
        <p:spPr>
          <a:xfrm>
            <a:off x="628650" y="571382"/>
            <a:ext cx="7886700" cy="5102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C00000"/>
              </a:solidFill>
              <a:latin typeface="Aldhabi" pitchFamily="2" charset="-78"/>
              <a:ea typeface="Apple Symbols" panose="02000000000000000000" pitchFamily="2" charset="-79"/>
              <a:cs typeface="Aldhabi" pitchFamily="2" charset="-78"/>
            </a:endParaRPr>
          </a:p>
        </p:txBody>
      </p:sp>
      <p:sp>
        <p:nvSpPr>
          <p:cNvPr id="9" name="Title Placeholder 8">
            <a:extLst>
              <a:ext uri="{FF2B5EF4-FFF2-40B4-BE49-F238E27FC236}">
                <a16:creationId xmlns:a16="http://schemas.microsoft.com/office/drawing/2014/main" id="{84F473A9-D90D-8440-AD8D-8F0F33EC870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9">
            <a:extLst>
              <a:ext uri="{FF2B5EF4-FFF2-40B4-BE49-F238E27FC236}">
                <a16:creationId xmlns:a16="http://schemas.microsoft.com/office/drawing/2014/main" id="{75709F6F-92E3-CE4E-8A3E-7C090E72EF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818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21.png"/><Relationship Id="rId3" Type="http://schemas.openxmlformats.org/officeDocument/2006/relationships/image" Target="../media/image18.jpeg"/><Relationship Id="rId21" Type="http://schemas.openxmlformats.org/officeDocument/2006/relationships/image" Target="../media/image22.png"/><Relationship Id="rId12" Type="http://schemas.openxmlformats.org/officeDocument/2006/relationships/image" Target="../media/image19.png"/><Relationship Id="rId17" Type="http://schemas.openxmlformats.org/officeDocument/2006/relationships/image" Target="../media/image20.png"/><Relationship Id="rId2" Type="http://schemas.openxmlformats.org/officeDocument/2006/relationships/image" Target="../media/image62.png"/><Relationship Id="rId16" Type="http://schemas.openxmlformats.org/officeDocument/2006/relationships/image" Target="../media/image67.png"/><Relationship Id="rId20" Type="http://schemas.openxmlformats.org/officeDocument/2006/relationships/image" Target="../media/image16.png"/><Relationship Id="rId1" Type="http://schemas.openxmlformats.org/officeDocument/2006/relationships/slideLayout" Target="../slideLayouts/slideLayout2.xml"/><Relationship Id="rId11" Type="http://schemas.openxmlformats.org/officeDocument/2006/relationships/image" Target="../media/image66.png"/><Relationship Id="rId15" Type="http://schemas.openxmlformats.org/officeDocument/2006/relationships/image" Target="../media/image15.png"/><Relationship Id="rId19" Type="http://schemas.openxmlformats.org/officeDocument/2006/relationships/image" Target="../media/image72.png"/><Relationship Id="rId4" Type="http://schemas.openxmlformats.org/officeDocument/2006/relationships/image" Target="../media/image640.pn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3.png"/><Relationship Id="rId5" Type="http://schemas.openxmlformats.org/officeDocument/2006/relationships/image" Target="../media/image16.png"/><Relationship Id="rId10"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10.png"/></Relationships>
</file>

<file path=ppt/slides/_rels/slide13.xml.rels><?xml version="1.0" encoding="UTF-8" standalone="yes"?>
<Relationships xmlns="http://schemas.openxmlformats.org/package/2006/relationships"><Relationship Id="rId8" Type="http://schemas.openxmlformats.org/officeDocument/2006/relationships/image" Target="../media/image6701.png"/><Relationship Id="rId13" Type="http://schemas.openxmlformats.org/officeDocument/2006/relationships/image" Target="../media/image21.png"/><Relationship Id="rId18" Type="http://schemas.openxmlformats.org/officeDocument/2006/relationships/image" Target="../media/image14.png"/><Relationship Id="rId3" Type="http://schemas.openxmlformats.org/officeDocument/2006/relationships/image" Target="../media/image730.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2.xml"/><Relationship Id="rId11" Type="http://schemas.openxmlformats.org/officeDocument/2006/relationships/image" Target="../media/image4.png"/><Relationship Id="rId5" Type="http://schemas.openxmlformats.org/officeDocument/2006/relationships/image" Target="../media/image740.png"/><Relationship Id="rId1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750.png"/><Relationship Id="rId9" Type="http://schemas.openxmlformats.org/officeDocument/2006/relationships/image" Target="../media/image6901.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png"/><Relationship Id="rId3" Type="http://schemas.openxmlformats.org/officeDocument/2006/relationships/image" Target="../media/image790.png"/><Relationship Id="rId7" Type="http://schemas.openxmlformats.org/officeDocument/2006/relationships/image" Target="../media/image83.png"/><Relationship Id="rId12"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81.png"/><Relationship Id="rId10" Type="http://schemas.openxmlformats.org/officeDocument/2006/relationships/image" Target="../media/image84.png"/><Relationship Id="rId4" Type="http://schemas.openxmlformats.org/officeDocument/2006/relationships/image" Target="../media/image80.png"/><Relationship Id="rId9" Type="http://schemas.openxmlformats.org/officeDocument/2006/relationships/image" Target="../media/image4.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image" Target="../media/image23.png"/><Relationship Id="rId7" Type="http://schemas.openxmlformats.org/officeDocument/2006/relationships/image" Target="../media/image6900.png"/><Relationship Id="rId12" Type="http://schemas.openxmlformats.org/officeDocument/2006/relationships/image" Target="../media/image7300.png"/><Relationship Id="rId17"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image" Target="../media/image17.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700.png"/><Relationship Id="rId11"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5.png"/><Relationship Id="rId19" Type="http://schemas.openxmlformats.org/officeDocument/2006/relationships/image" Target="../media/image20.png"/><Relationship Id="rId9" Type="http://schemas.openxmlformats.org/officeDocument/2006/relationships/image" Target="../media/image7500.pn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70.png"/><Relationship Id="rId2" Type="http://schemas.openxmlformats.org/officeDocument/2006/relationships/notesSlide" Target="../notesSlides/notesSlide2.xml"/><Relationship Id="rId1" Type="http://schemas.openxmlformats.org/officeDocument/2006/relationships/slideLayout" Target="../slideLayouts/slideLayout3.xml"/><Relationship Id="rId11" Type="http://schemas.openxmlformats.org/officeDocument/2006/relationships/image" Target="../media/image4.png"/><Relationship Id="rId10" Type="http://schemas.openxmlformats.org/officeDocument/2006/relationships/image" Target="../media/image8.png"/><Relationship Id="rId9" Type="http://schemas.openxmlformats.org/officeDocument/2006/relationships/image" Target="../media/image690.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2018%E2%80%9319_Los_Angeles_Lakers_seas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2017%E2%80%9318_Cleveland_Cavaliers_season"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F5E2-091B-DB42-8E9C-8654ECAB3C52}"/>
              </a:ext>
            </a:extLst>
          </p:cNvPr>
          <p:cNvSpPr>
            <a:spLocks noGrp="1"/>
          </p:cNvSpPr>
          <p:nvPr>
            <p:ph type="ctrTitle"/>
          </p:nvPr>
        </p:nvSpPr>
        <p:spPr/>
        <p:txBody>
          <a:bodyPr>
            <a:normAutofit/>
          </a:bodyPr>
          <a:lstStyle/>
          <a:p>
            <a:r>
              <a:rPr lang="en-US" sz="4800" dirty="0"/>
              <a:t>Open Question Answering over Tables and Text</a:t>
            </a:r>
            <a:br>
              <a:rPr lang="en-US" sz="4800" dirty="0"/>
            </a:br>
            <a:endParaRPr lang="en-US" sz="4800" dirty="0"/>
          </a:p>
        </p:txBody>
      </p:sp>
      <p:sp>
        <p:nvSpPr>
          <p:cNvPr id="3" name="Subtitle 2">
            <a:extLst>
              <a:ext uri="{FF2B5EF4-FFF2-40B4-BE49-F238E27FC236}">
                <a16:creationId xmlns:a16="http://schemas.microsoft.com/office/drawing/2014/main" id="{227F1A8B-B97D-134A-BAD0-10C2DDEEDE50}"/>
              </a:ext>
            </a:extLst>
          </p:cNvPr>
          <p:cNvSpPr>
            <a:spLocks noGrp="1"/>
          </p:cNvSpPr>
          <p:nvPr>
            <p:ph type="subTitle" idx="1"/>
          </p:nvPr>
        </p:nvSpPr>
        <p:spPr>
          <a:xfrm>
            <a:off x="1143000" y="3602038"/>
            <a:ext cx="6858000" cy="1530794"/>
          </a:xfrm>
        </p:spPr>
        <p:txBody>
          <a:bodyPr>
            <a:normAutofit/>
          </a:bodyPr>
          <a:lstStyle/>
          <a:p>
            <a:r>
              <a:rPr lang="en-US" sz="2000" dirty="0" err="1"/>
              <a:t>Wenhu</a:t>
            </a:r>
            <a:r>
              <a:rPr lang="en-US" sz="2000" dirty="0"/>
              <a:t> Chen, Ming-Wei Chang, Eva </a:t>
            </a:r>
            <a:r>
              <a:rPr lang="en-US" sz="2000" dirty="0" err="1"/>
              <a:t>Schlinger</a:t>
            </a:r>
            <a:r>
              <a:rPr lang="en-US" sz="2000" dirty="0"/>
              <a:t>, </a:t>
            </a:r>
          </a:p>
          <a:p>
            <a:r>
              <a:rPr lang="en-US" sz="2000" dirty="0"/>
              <a:t>William Wang, William W. Cohen</a:t>
            </a:r>
          </a:p>
        </p:txBody>
      </p:sp>
      <p:sp>
        <p:nvSpPr>
          <p:cNvPr id="4" name="Slide Number Placeholder 3">
            <a:extLst>
              <a:ext uri="{FF2B5EF4-FFF2-40B4-BE49-F238E27FC236}">
                <a16:creationId xmlns:a16="http://schemas.microsoft.com/office/drawing/2014/main" id="{74DD9961-4083-224C-B21D-E4B6B720C2AE}"/>
              </a:ext>
            </a:extLst>
          </p:cNvPr>
          <p:cNvSpPr>
            <a:spLocks noGrp="1"/>
          </p:cNvSpPr>
          <p:nvPr>
            <p:ph type="sldNum" sz="quarter" idx="12"/>
          </p:nvPr>
        </p:nvSpPr>
        <p:spPr/>
        <p:txBody>
          <a:bodyPr/>
          <a:lstStyle/>
          <a:p>
            <a:fld id="{4FAB73BC-B049-4115-A692-8D63A059BFB8}" type="slidenum">
              <a:rPr lang="en-US" smtClean="0"/>
              <a:pPr/>
              <a:t>0</a:t>
            </a:fld>
            <a:endParaRPr lang="en-US" dirty="0"/>
          </a:p>
        </p:txBody>
      </p:sp>
      <p:pic>
        <p:nvPicPr>
          <p:cNvPr id="5" name="Picture 4" descr="CSB Seal 2 Color">
            <a:extLst>
              <a:ext uri="{FF2B5EF4-FFF2-40B4-BE49-F238E27FC236}">
                <a16:creationId xmlns:a16="http://schemas.microsoft.com/office/drawing/2014/main" id="{92CBACFD-6B5D-9B4D-80EA-B7919B5B9D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7152" y="4632471"/>
            <a:ext cx="1343659" cy="1406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gle AI">
            <a:extLst>
              <a:ext uri="{FF2B5EF4-FFF2-40B4-BE49-F238E27FC236}">
                <a16:creationId xmlns:a16="http://schemas.microsoft.com/office/drawing/2014/main" id="{67B443B6-FEAB-E840-9C18-EAFDF7B632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29619" r="10533" b="26849"/>
          <a:stretch/>
        </p:blipFill>
        <p:spPr bwMode="auto">
          <a:xfrm>
            <a:off x="3503023" y="4784372"/>
            <a:ext cx="4226705" cy="125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6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EE86-F84F-EF4A-AC78-FD301A5D6FD0}"/>
              </a:ext>
            </a:extLst>
          </p:cNvPr>
          <p:cNvSpPr>
            <a:spLocks noGrp="1"/>
          </p:cNvSpPr>
          <p:nvPr>
            <p:ph type="title"/>
          </p:nvPr>
        </p:nvSpPr>
        <p:spPr/>
        <p:txBody>
          <a:bodyPr/>
          <a:lstStyle/>
          <a:p>
            <a:r>
              <a:rPr lang="en-US" dirty="0"/>
              <a:t>Multi-Hop Retriever [Baseline]</a:t>
            </a:r>
          </a:p>
        </p:txBody>
      </p:sp>
      <p:sp>
        <p:nvSpPr>
          <p:cNvPr id="4" name="Slide Number Placeholder 3">
            <a:extLst>
              <a:ext uri="{FF2B5EF4-FFF2-40B4-BE49-F238E27FC236}">
                <a16:creationId xmlns:a16="http://schemas.microsoft.com/office/drawing/2014/main" id="{3BAE4A98-254F-2D40-8F84-EECA46D05D59}"/>
              </a:ext>
            </a:extLst>
          </p:cNvPr>
          <p:cNvSpPr>
            <a:spLocks noGrp="1"/>
          </p:cNvSpPr>
          <p:nvPr>
            <p:ph type="sldNum" sz="quarter" idx="12"/>
          </p:nvPr>
        </p:nvSpPr>
        <p:spPr/>
        <p:txBody>
          <a:bodyPr/>
          <a:lstStyle/>
          <a:p>
            <a:fld id="{4FAB73BC-B049-4115-A692-8D63A059BFB8}" type="slidenum">
              <a:rPr lang="en-US" smtClean="0"/>
              <a:t>9</a:t>
            </a:fld>
            <a:endParaRPr lang="en-US"/>
          </a:p>
        </p:txBody>
      </p:sp>
      <p:sp>
        <p:nvSpPr>
          <p:cNvPr id="63" name="TextBox 62">
            <a:extLst>
              <a:ext uri="{FF2B5EF4-FFF2-40B4-BE49-F238E27FC236}">
                <a16:creationId xmlns:a16="http://schemas.microsoft.com/office/drawing/2014/main" id="{F4F6CEE2-474A-2848-9058-A175CBBAD590}"/>
              </a:ext>
            </a:extLst>
          </p:cNvPr>
          <p:cNvSpPr txBox="1"/>
          <p:nvPr/>
        </p:nvSpPr>
        <p:spPr>
          <a:xfrm>
            <a:off x="893847" y="1058301"/>
            <a:ext cx="7346704" cy="646331"/>
          </a:xfrm>
          <a:prstGeom prst="rect">
            <a:avLst/>
          </a:prstGeom>
          <a:noFill/>
        </p:spPr>
        <p:txBody>
          <a:bodyPr wrap="square" rtlCol="0">
            <a:spAutoFit/>
          </a:bodyPr>
          <a:lstStyle/>
          <a:p>
            <a:r>
              <a:rPr lang="en-US" dirty="0"/>
              <a:t>Q: What is the home stadium of Lebron James in the NBA season suspended by COVID? </a:t>
            </a:r>
          </a:p>
        </p:txBody>
      </p:sp>
      <p:sp>
        <p:nvSpPr>
          <p:cNvPr id="191" name="Rectangle 190">
            <a:extLst>
              <a:ext uri="{FF2B5EF4-FFF2-40B4-BE49-F238E27FC236}">
                <a16:creationId xmlns:a16="http://schemas.microsoft.com/office/drawing/2014/main" id="{423C9C25-CAFF-6943-AC1D-38A8BDAECF72}"/>
              </a:ext>
            </a:extLst>
          </p:cNvPr>
          <p:cNvSpPr/>
          <p:nvPr/>
        </p:nvSpPr>
        <p:spPr>
          <a:xfrm>
            <a:off x="835225" y="4288582"/>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sp>
        <p:nvSpPr>
          <p:cNvPr id="1058" name="Up Arrow 1057">
            <a:extLst>
              <a:ext uri="{FF2B5EF4-FFF2-40B4-BE49-F238E27FC236}">
                <a16:creationId xmlns:a16="http://schemas.microsoft.com/office/drawing/2014/main" id="{741028B8-FDD1-4149-BF9C-C1AF864BB8B1}"/>
              </a:ext>
            </a:extLst>
          </p:cNvPr>
          <p:cNvSpPr/>
          <p:nvPr/>
        </p:nvSpPr>
        <p:spPr>
          <a:xfrm>
            <a:off x="1111074"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Up Arrow 192">
            <a:extLst>
              <a:ext uri="{FF2B5EF4-FFF2-40B4-BE49-F238E27FC236}">
                <a16:creationId xmlns:a16="http://schemas.microsoft.com/office/drawing/2014/main" id="{2ECD210D-9E2E-6841-9EBF-C2E94113413A}"/>
              </a:ext>
            </a:extLst>
          </p:cNvPr>
          <p:cNvSpPr/>
          <p:nvPr/>
        </p:nvSpPr>
        <p:spPr>
          <a:xfrm>
            <a:off x="2050377"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Up Arrow 193">
            <a:extLst>
              <a:ext uri="{FF2B5EF4-FFF2-40B4-BE49-F238E27FC236}">
                <a16:creationId xmlns:a16="http://schemas.microsoft.com/office/drawing/2014/main" id="{DF2FADBC-2B1E-7944-9F82-0AB737707D0F}"/>
              </a:ext>
            </a:extLst>
          </p:cNvPr>
          <p:cNvSpPr/>
          <p:nvPr/>
        </p:nvSpPr>
        <p:spPr>
          <a:xfrm>
            <a:off x="3010005"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Up Arrow 194">
            <a:extLst>
              <a:ext uri="{FF2B5EF4-FFF2-40B4-BE49-F238E27FC236}">
                <a16:creationId xmlns:a16="http://schemas.microsoft.com/office/drawing/2014/main" id="{1A166B89-4F38-8945-B63B-B3188737DFB9}"/>
              </a:ext>
            </a:extLst>
          </p:cNvPr>
          <p:cNvSpPr/>
          <p:nvPr/>
        </p:nvSpPr>
        <p:spPr>
          <a:xfrm>
            <a:off x="3936812"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Up Arrow 195">
            <a:extLst>
              <a:ext uri="{FF2B5EF4-FFF2-40B4-BE49-F238E27FC236}">
                <a16:creationId xmlns:a16="http://schemas.microsoft.com/office/drawing/2014/main" id="{9A27A0E0-83B8-934F-83ED-809F2CF1BA27}"/>
              </a:ext>
            </a:extLst>
          </p:cNvPr>
          <p:cNvSpPr/>
          <p:nvPr/>
        </p:nvSpPr>
        <p:spPr>
          <a:xfrm>
            <a:off x="4977987"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Up Arrow 196">
            <a:extLst>
              <a:ext uri="{FF2B5EF4-FFF2-40B4-BE49-F238E27FC236}">
                <a16:creationId xmlns:a16="http://schemas.microsoft.com/office/drawing/2014/main" id="{741DD7CB-DB44-534F-9DF7-26CC74F0A8A6}"/>
              </a:ext>
            </a:extLst>
          </p:cNvPr>
          <p:cNvSpPr/>
          <p:nvPr/>
        </p:nvSpPr>
        <p:spPr>
          <a:xfrm>
            <a:off x="6055250"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Up Arrow 197">
            <a:extLst>
              <a:ext uri="{FF2B5EF4-FFF2-40B4-BE49-F238E27FC236}">
                <a16:creationId xmlns:a16="http://schemas.microsoft.com/office/drawing/2014/main" id="{91E39382-A550-114B-B987-CE8A6DCEB30D}"/>
              </a:ext>
            </a:extLst>
          </p:cNvPr>
          <p:cNvSpPr/>
          <p:nvPr/>
        </p:nvSpPr>
        <p:spPr>
          <a:xfrm>
            <a:off x="7186689"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0" name="Group 1059">
            <a:extLst>
              <a:ext uri="{FF2B5EF4-FFF2-40B4-BE49-F238E27FC236}">
                <a16:creationId xmlns:a16="http://schemas.microsoft.com/office/drawing/2014/main" id="{F4F50DFA-4B6B-254C-A580-F72DE1A363D4}"/>
              </a:ext>
            </a:extLst>
          </p:cNvPr>
          <p:cNvGrpSpPr/>
          <p:nvPr/>
        </p:nvGrpSpPr>
        <p:grpSpPr>
          <a:xfrm>
            <a:off x="1075006" y="3897617"/>
            <a:ext cx="395640" cy="246490"/>
            <a:chOff x="1075006" y="3663165"/>
            <a:chExt cx="395640" cy="246490"/>
          </a:xfrm>
        </p:grpSpPr>
        <p:sp>
          <p:nvSpPr>
            <p:cNvPr id="1059" name="Rectangle 1058">
              <a:extLst>
                <a:ext uri="{FF2B5EF4-FFF2-40B4-BE49-F238E27FC236}">
                  <a16:creationId xmlns:a16="http://schemas.microsoft.com/office/drawing/2014/main" id="{1330F864-708D-F74A-A0DE-AA53BE440A32}"/>
                </a:ext>
              </a:extLst>
            </p:cNvPr>
            <p:cNvSpPr/>
            <p:nvPr/>
          </p:nvSpPr>
          <p:spPr>
            <a:xfrm>
              <a:off x="1075006"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198767AB-627E-D54B-AB35-7F6500B17FA1}"/>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462AAA9B-CA0B-424D-9486-65683C3BCB71}"/>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B7B1E775-A4BE-DC45-AB7A-9FEED8C8159C}"/>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776EA019-B730-1D46-A15B-2D8265576631}"/>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7F1F2B34-41BA-284B-BFA2-C68DECDF02ED}"/>
              </a:ext>
            </a:extLst>
          </p:cNvPr>
          <p:cNvGrpSpPr/>
          <p:nvPr/>
        </p:nvGrpSpPr>
        <p:grpSpPr>
          <a:xfrm>
            <a:off x="2016012" y="3894330"/>
            <a:ext cx="395640" cy="246490"/>
            <a:chOff x="1075006" y="3663165"/>
            <a:chExt cx="395640" cy="246490"/>
          </a:xfrm>
        </p:grpSpPr>
        <p:sp>
          <p:nvSpPr>
            <p:cNvPr id="224" name="Rectangle 223">
              <a:extLst>
                <a:ext uri="{FF2B5EF4-FFF2-40B4-BE49-F238E27FC236}">
                  <a16:creationId xmlns:a16="http://schemas.microsoft.com/office/drawing/2014/main" id="{0A6B242F-9A84-6543-A9AE-9F509DBE426E}"/>
                </a:ext>
              </a:extLst>
            </p:cNvPr>
            <p:cNvSpPr/>
            <p:nvPr/>
          </p:nvSpPr>
          <p:spPr>
            <a:xfrm>
              <a:off x="1075006"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33766C25-657D-1049-8E40-18E2EE55D09D}"/>
                </a:ext>
              </a:extLst>
            </p:cNvPr>
            <p:cNvSpPr/>
            <p:nvPr/>
          </p:nvSpPr>
          <p:spPr>
            <a:xfrm>
              <a:off x="1153510" y="3663165"/>
              <a:ext cx="81622" cy="2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a:extLst>
                <a:ext uri="{FF2B5EF4-FFF2-40B4-BE49-F238E27FC236}">
                  <a16:creationId xmlns:a16="http://schemas.microsoft.com/office/drawing/2014/main" id="{D1433C7F-A122-3943-8F35-37FC7996CB43}"/>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0C73332D-DB71-AC4D-9616-CF6DA2B91696}"/>
                </a:ext>
              </a:extLst>
            </p:cNvPr>
            <p:cNvSpPr/>
            <p:nvPr/>
          </p:nvSpPr>
          <p:spPr>
            <a:xfrm>
              <a:off x="1310519" y="3663165"/>
              <a:ext cx="81622" cy="24649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7CA0DC60-9892-EE47-9E82-765F40E9B7EC}"/>
                </a:ext>
              </a:extLst>
            </p:cNvPr>
            <p:cNvSpPr/>
            <p:nvPr/>
          </p:nvSpPr>
          <p:spPr>
            <a:xfrm>
              <a:off x="1389024"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5C09F579-BC1B-154D-974A-26C881B11495}"/>
              </a:ext>
            </a:extLst>
          </p:cNvPr>
          <p:cNvGrpSpPr/>
          <p:nvPr/>
        </p:nvGrpSpPr>
        <p:grpSpPr>
          <a:xfrm>
            <a:off x="2965640" y="3895208"/>
            <a:ext cx="395640" cy="246490"/>
            <a:chOff x="1075006" y="3663165"/>
            <a:chExt cx="395640" cy="246490"/>
          </a:xfrm>
        </p:grpSpPr>
        <p:sp>
          <p:nvSpPr>
            <p:cNvPr id="230" name="Rectangle 229">
              <a:extLst>
                <a:ext uri="{FF2B5EF4-FFF2-40B4-BE49-F238E27FC236}">
                  <a16:creationId xmlns:a16="http://schemas.microsoft.com/office/drawing/2014/main" id="{1B4DBEEE-A843-BC41-867E-C2DED2692A6D}"/>
                </a:ext>
              </a:extLst>
            </p:cNvPr>
            <p:cNvSpPr/>
            <p:nvPr/>
          </p:nvSpPr>
          <p:spPr>
            <a:xfrm>
              <a:off x="1075006"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F69E3DA6-820E-294F-93AB-87040A6E0095}"/>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B681807F-E99B-0A4F-8DB4-937B87196F06}"/>
                </a:ext>
              </a:extLst>
            </p:cNvPr>
            <p:cNvSpPr/>
            <p:nvPr/>
          </p:nvSpPr>
          <p:spPr>
            <a:xfrm>
              <a:off x="123201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730B8BF5-C922-3447-AFB5-3A38001C415F}"/>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222DB680-B4EE-0748-916E-B761E5C6055C}"/>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E2A81BFB-4984-3B4B-AB9C-74F8D81EB85B}"/>
              </a:ext>
            </a:extLst>
          </p:cNvPr>
          <p:cNvGrpSpPr/>
          <p:nvPr/>
        </p:nvGrpSpPr>
        <p:grpSpPr>
          <a:xfrm>
            <a:off x="3880762" y="3888094"/>
            <a:ext cx="395640" cy="246490"/>
            <a:chOff x="1075006" y="3663165"/>
            <a:chExt cx="395640" cy="246490"/>
          </a:xfrm>
        </p:grpSpPr>
        <p:sp>
          <p:nvSpPr>
            <p:cNvPr id="236" name="Rectangle 235">
              <a:extLst>
                <a:ext uri="{FF2B5EF4-FFF2-40B4-BE49-F238E27FC236}">
                  <a16:creationId xmlns:a16="http://schemas.microsoft.com/office/drawing/2014/main" id="{3D2FBFFB-3691-0C47-AB27-0375CDC25AF3}"/>
                </a:ext>
              </a:extLst>
            </p:cNvPr>
            <p:cNvSpPr/>
            <p:nvPr/>
          </p:nvSpPr>
          <p:spPr>
            <a:xfrm>
              <a:off x="1075006"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61BD2B1C-F88C-8A4A-B68F-D38953087B41}"/>
                </a:ext>
              </a:extLst>
            </p:cNvPr>
            <p:cNvSpPr/>
            <p:nvPr/>
          </p:nvSpPr>
          <p:spPr>
            <a:xfrm>
              <a:off x="1153510"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34B1200F-A455-3F42-B73E-035226638F02}"/>
                </a:ext>
              </a:extLst>
            </p:cNvPr>
            <p:cNvSpPr/>
            <p:nvPr/>
          </p:nvSpPr>
          <p:spPr>
            <a:xfrm>
              <a:off x="1232014" y="3663165"/>
              <a:ext cx="81622" cy="24649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1C629BC5-BE49-E54F-9C9B-8FE719BAD0CB}"/>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FAEB0D2A-23B5-3046-98C2-F55EC68515EF}"/>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E68E64CA-48FE-6B46-8C36-F9A93888206E}"/>
              </a:ext>
            </a:extLst>
          </p:cNvPr>
          <p:cNvGrpSpPr/>
          <p:nvPr/>
        </p:nvGrpSpPr>
        <p:grpSpPr>
          <a:xfrm>
            <a:off x="4942536" y="3891250"/>
            <a:ext cx="395640" cy="246490"/>
            <a:chOff x="1075006" y="3663165"/>
            <a:chExt cx="395640" cy="246490"/>
          </a:xfrm>
        </p:grpSpPr>
        <p:sp>
          <p:nvSpPr>
            <p:cNvPr id="242" name="Rectangle 241">
              <a:extLst>
                <a:ext uri="{FF2B5EF4-FFF2-40B4-BE49-F238E27FC236}">
                  <a16:creationId xmlns:a16="http://schemas.microsoft.com/office/drawing/2014/main" id="{98500954-BAE4-A64D-9C75-CE2157E56390}"/>
                </a:ext>
              </a:extLst>
            </p:cNvPr>
            <p:cNvSpPr/>
            <p:nvPr/>
          </p:nvSpPr>
          <p:spPr>
            <a:xfrm>
              <a:off x="1075006"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793F2848-0D55-594D-AD8F-BF0048FF97A0}"/>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545295F8-7FC5-8843-AC12-BEDB9FDF7956}"/>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D112F2E6-90A3-E145-B23E-745031A804A6}"/>
                </a:ext>
              </a:extLst>
            </p:cNvPr>
            <p:cNvSpPr/>
            <p:nvPr/>
          </p:nvSpPr>
          <p:spPr>
            <a:xfrm>
              <a:off x="1310519"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30739851-5615-6346-9E4C-4CBBC9088870}"/>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4DFF770-187F-0645-9B51-E7A85BE44871}"/>
              </a:ext>
            </a:extLst>
          </p:cNvPr>
          <p:cNvGrpSpPr/>
          <p:nvPr/>
        </p:nvGrpSpPr>
        <p:grpSpPr>
          <a:xfrm>
            <a:off x="6012934" y="3888094"/>
            <a:ext cx="395640" cy="246490"/>
            <a:chOff x="1075006" y="3663165"/>
            <a:chExt cx="395640" cy="246490"/>
          </a:xfrm>
        </p:grpSpPr>
        <p:sp>
          <p:nvSpPr>
            <p:cNvPr id="248" name="Rectangle 247">
              <a:extLst>
                <a:ext uri="{FF2B5EF4-FFF2-40B4-BE49-F238E27FC236}">
                  <a16:creationId xmlns:a16="http://schemas.microsoft.com/office/drawing/2014/main" id="{963D05D8-4476-9C4F-A2A5-6B2762CD099D}"/>
                </a:ext>
              </a:extLst>
            </p:cNvPr>
            <p:cNvSpPr/>
            <p:nvPr/>
          </p:nvSpPr>
          <p:spPr>
            <a:xfrm>
              <a:off x="1075006"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10A40EDD-9825-E249-9275-0B6DDC3D1B13}"/>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A30B83B3-B158-C94E-9CD4-ACF33B07E5ED}"/>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68EAF5A1-CF10-014E-857E-A8D5F4FBF0CA}"/>
                </a:ext>
              </a:extLst>
            </p:cNvPr>
            <p:cNvSpPr/>
            <p:nvPr/>
          </p:nvSpPr>
          <p:spPr>
            <a:xfrm>
              <a:off x="1310519" y="3663165"/>
              <a:ext cx="81622" cy="2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23709857-2C99-1D4D-9C79-F4929EE06199}"/>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A3047313-6212-B749-B3B2-E60A5768E949}"/>
              </a:ext>
            </a:extLst>
          </p:cNvPr>
          <p:cNvGrpSpPr/>
          <p:nvPr/>
        </p:nvGrpSpPr>
        <p:grpSpPr>
          <a:xfrm>
            <a:off x="7135088" y="3888094"/>
            <a:ext cx="395640" cy="246490"/>
            <a:chOff x="1075006" y="3663165"/>
            <a:chExt cx="395640" cy="246490"/>
          </a:xfrm>
        </p:grpSpPr>
        <p:sp>
          <p:nvSpPr>
            <p:cNvPr id="254" name="Rectangle 253">
              <a:extLst>
                <a:ext uri="{FF2B5EF4-FFF2-40B4-BE49-F238E27FC236}">
                  <a16:creationId xmlns:a16="http://schemas.microsoft.com/office/drawing/2014/main" id="{26A8F3B1-E734-C44A-802D-C65C9F1EEFAF}"/>
                </a:ext>
              </a:extLst>
            </p:cNvPr>
            <p:cNvSpPr/>
            <p:nvPr/>
          </p:nvSpPr>
          <p:spPr>
            <a:xfrm>
              <a:off x="1075006"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A3EBFE3B-593D-0346-A0FA-10EBA51116F3}"/>
                </a:ext>
              </a:extLst>
            </p:cNvPr>
            <p:cNvSpPr/>
            <p:nvPr/>
          </p:nvSpPr>
          <p:spPr>
            <a:xfrm>
              <a:off x="1153510"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6B17884B-E74E-BE4B-A0CA-5BD6910D64A3}"/>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87977161-DCD3-754C-9C2B-D199CA476467}"/>
                </a:ext>
              </a:extLst>
            </p:cNvPr>
            <p:cNvSpPr/>
            <p:nvPr/>
          </p:nvSpPr>
          <p:spPr>
            <a:xfrm>
              <a:off x="1310519"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442F7333-9306-FE42-A4C2-AE5F2B20C1F8}"/>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1" name="Oval 1060">
            <a:extLst>
              <a:ext uri="{FF2B5EF4-FFF2-40B4-BE49-F238E27FC236}">
                <a16:creationId xmlns:a16="http://schemas.microsoft.com/office/drawing/2014/main" id="{5E6AFDA5-1DE1-7B42-AE72-70A4B407FF06}"/>
              </a:ext>
            </a:extLst>
          </p:cNvPr>
          <p:cNvSpPr/>
          <p:nvPr/>
        </p:nvSpPr>
        <p:spPr>
          <a:xfrm>
            <a:off x="2738200" y="3781280"/>
            <a:ext cx="920095" cy="44426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3" name="Straight Arrow Connector 1062">
            <a:extLst>
              <a:ext uri="{FF2B5EF4-FFF2-40B4-BE49-F238E27FC236}">
                <a16:creationId xmlns:a16="http://schemas.microsoft.com/office/drawing/2014/main" id="{E0006B90-58FC-234B-B669-F18ECA7B254B}"/>
              </a:ext>
            </a:extLst>
          </p:cNvPr>
          <p:cNvCxnSpPr>
            <a:cxnSpLocks/>
            <a:stCxn id="110" idx="2"/>
            <a:endCxn id="1061" idx="0"/>
          </p:cNvCxnSpPr>
          <p:nvPr/>
        </p:nvCxnSpPr>
        <p:spPr>
          <a:xfrm flipH="1">
            <a:off x="3198248" y="2500122"/>
            <a:ext cx="880333" cy="1281158"/>
          </a:xfrm>
          <a:prstGeom prst="straightConnector1">
            <a:avLst/>
          </a:prstGeom>
          <a:ln>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E1BF270-BB3C-E842-988C-9D2E58055E86}"/>
              </a:ext>
            </a:extLst>
          </p:cNvPr>
          <p:cNvSpPr/>
          <p:nvPr/>
        </p:nvSpPr>
        <p:spPr>
          <a:xfrm>
            <a:off x="1579794" y="3089569"/>
            <a:ext cx="2096414" cy="461665"/>
          </a:xfrm>
          <a:prstGeom prst="rect">
            <a:avLst/>
          </a:prstGeom>
        </p:spPr>
        <p:txBody>
          <a:bodyPr wrap="square">
            <a:spAutoFit/>
          </a:bodyPr>
          <a:lstStyle/>
          <a:p>
            <a:r>
              <a:rPr lang="en-US" sz="1200" dirty="0">
                <a:latin typeface="Arial" panose="020B0604020202020204" pitchFamily="34" charset="0"/>
              </a:rPr>
              <a:t>The Lakers play their home games at </a:t>
            </a:r>
            <a:r>
              <a:rPr lang="en-US" sz="1200" dirty="0">
                <a:solidFill>
                  <a:srgbClr val="7030A0"/>
                </a:solidFill>
                <a:latin typeface="Arial" panose="020B0604020202020204" pitchFamily="34" charset="0"/>
              </a:rPr>
              <a:t>Staples Center</a:t>
            </a:r>
            <a:endParaRPr lang="en-US" sz="1200" dirty="0"/>
          </a:p>
        </p:txBody>
      </p:sp>
      <p:sp>
        <p:nvSpPr>
          <p:cNvPr id="99" name="Rectangle 98">
            <a:extLst>
              <a:ext uri="{FF2B5EF4-FFF2-40B4-BE49-F238E27FC236}">
                <a16:creationId xmlns:a16="http://schemas.microsoft.com/office/drawing/2014/main" id="{4AB56E2B-A76D-E843-8443-1FBB92B9DDE0}"/>
              </a:ext>
            </a:extLst>
          </p:cNvPr>
          <p:cNvSpPr/>
          <p:nvPr/>
        </p:nvSpPr>
        <p:spPr>
          <a:xfrm>
            <a:off x="835225" y="1706364"/>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grpSp>
        <p:nvGrpSpPr>
          <p:cNvPr id="107" name="Group 106">
            <a:extLst>
              <a:ext uri="{FF2B5EF4-FFF2-40B4-BE49-F238E27FC236}">
                <a16:creationId xmlns:a16="http://schemas.microsoft.com/office/drawing/2014/main" id="{59F1A14A-882E-A242-AAE6-D91A5F5DB20F}"/>
              </a:ext>
            </a:extLst>
          </p:cNvPr>
          <p:cNvGrpSpPr/>
          <p:nvPr/>
        </p:nvGrpSpPr>
        <p:grpSpPr>
          <a:xfrm>
            <a:off x="3880762" y="2253632"/>
            <a:ext cx="395640" cy="246490"/>
            <a:chOff x="1075006" y="3663165"/>
            <a:chExt cx="395640" cy="246490"/>
          </a:xfrm>
        </p:grpSpPr>
        <p:sp>
          <p:nvSpPr>
            <p:cNvPr id="108" name="Rectangle 107">
              <a:extLst>
                <a:ext uri="{FF2B5EF4-FFF2-40B4-BE49-F238E27FC236}">
                  <a16:creationId xmlns:a16="http://schemas.microsoft.com/office/drawing/2014/main" id="{C5708822-0EE6-7042-8874-E06B6A11E20C}"/>
                </a:ext>
              </a:extLst>
            </p:cNvPr>
            <p:cNvSpPr/>
            <p:nvPr/>
          </p:nvSpPr>
          <p:spPr>
            <a:xfrm>
              <a:off x="1075006"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85AABB0F-31DA-CC41-9DC2-69D37C493785}"/>
                </a:ext>
              </a:extLst>
            </p:cNvPr>
            <p:cNvSpPr/>
            <p:nvPr/>
          </p:nvSpPr>
          <p:spPr>
            <a:xfrm>
              <a:off x="1153510" y="3663165"/>
              <a:ext cx="81622" cy="24649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3D741A2-B4BE-624A-86C9-37D79575F8D5}"/>
                </a:ext>
              </a:extLst>
            </p:cNvPr>
            <p:cNvSpPr/>
            <p:nvPr/>
          </p:nvSpPr>
          <p:spPr>
            <a:xfrm>
              <a:off x="123201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362AE65-75F3-AE4F-9CED-379CBC3D5502}"/>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9D909D4-1107-7A48-95A0-469807AD802B}"/>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a:extLst>
              <a:ext uri="{FF2B5EF4-FFF2-40B4-BE49-F238E27FC236}">
                <a16:creationId xmlns:a16="http://schemas.microsoft.com/office/drawing/2014/main" id="{660922EE-15E8-354E-A2FA-6E2C3408539A}"/>
              </a:ext>
            </a:extLst>
          </p:cNvPr>
          <p:cNvSpPr/>
          <p:nvPr/>
        </p:nvSpPr>
        <p:spPr>
          <a:xfrm>
            <a:off x="3639301" y="2835128"/>
            <a:ext cx="282272" cy="25444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grpSp>
        <p:nvGrpSpPr>
          <p:cNvPr id="84" name="Group 83">
            <a:extLst>
              <a:ext uri="{FF2B5EF4-FFF2-40B4-BE49-F238E27FC236}">
                <a16:creationId xmlns:a16="http://schemas.microsoft.com/office/drawing/2014/main" id="{5DF3BD7C-4F8F-3D4C-8C5F-36526BBCEEC7}"/>
              </a:ext>
            </a:extLst>
          </p:cNvPr>
          <p:cNvGrpSpPr/>
          <p:nvPr/>
        </p:nvGrpSpPr>
        <p:grpSpPr>
          <a:xfrm>
            <a:off x="835225" y="5034471"/>
            <a:ext cx="7028616" cy="1279538"/>
            <a:chOff x="835225" y="5034471"/>
            <a:chExt cx="7028616" cy="1279538"/>
          </a:xfrm>
        </p:grpSpPr>
        <p:grpSp>
          <p:nvGrpSpPr>
            <p:cNvPr id="85" name="Group 84">
              <a:extLst>
                <a:ext uri="{FF2B5EF4-FFF2-40B4-BE49-F238E27FC236}">
                  <a16:creationId xmlns:a16="http://schemas.microsoft.com/office/drawing/2014/main" id="{7596A891-59CF-4441-8086-E4D2AF3F4277}"/>
                </a:ext>
              </a:extLst>
            </p:cNvPr>
            <p:cNvGrpSpPr/>
            <p:nvPr/>
          </p:nvGrpSpPr>
          <p:grpSpPr>
            <a:xfrm>
              <a:off x="835225" y="5034471"/>
              <a:ext cx="7028616" cy="1279538"/>
              <a:chOff x="743784" y="5034471"/>
              <a:chExt cx="7028616" cy="1279538"/>
            </a:xfrm>
          </p:grpSpPr>
          <p:grpSp>
            <p:nvGrpSpPr>
              <p:cNvPr id="90" name="Group 89">
                <a:extLst>
                  <a:ext uri="{FF2B5EF4-FFF2-40B4-BE49-F238E27FC236}">
                    <a16:creationId xmlns:a16="http://schemas.microsoft.com/office/drawing/2014/main" id="{20BC3C8A-2661-9B47-A508-DE2F2222B146}"/>
                  </a:ext>
                </a:extLst>
              </p:cNvPr>
              <p:cNvGrpSpPr/>
              <p:nvPr/>
            </p:nvGrpSpPr>
            <p:grpSpPr>
              <a:xfrm>
                <a:off x="743784" y="5034471"/>
                <a:ext cx="7028616" cy="1279538"/>
                <a:chOff x="299642" y="5034471"/>
                <a:chExt cx="7028616" cy="1279538"/>
              </a:xfrm>
            </p:grpSpPr>
            <p:grpSp>
              <p:nvGrpSpPr>
                <p:cNvPr id="92" name="Group 91">
                  <a:extLst>
                    <a:ext uri="{FF2B5EF4-FFF2-40B4-BE49-F238E27FC236}">
                      <a16:creationId xmlns:a16="http://schemas.microsoft.com/office/drawing/2014/main" id="{ABC08FEF-F48D-7D49-B534-F456FB5666F8}"/>
                    </a:ext>
                  </a:extLst>
                </p:cNvPr>
                <p:cNvGrpSpPr/>
                <p:nvPr/>
              </p:nvGrpSpPr>
              <p:grpSpPr>
                <a:xfrm>
                  <a:off x="299642" y="5034471"/>
                  <a:ext cx="7028616" cy="1279538"/>
                  <a:chOff x="1355975" y="1209301"/>
                  <a:chExt cx="7028616" cy="1279538"/>
                </a:xfrm>
              </p:grpSpPr>
              <p:sp>
                <p:nvSpPr>
                  <p:cNvPr id="95" name="Rounded Rectangle 94">
                    <a:extLst>
                      <a:ext uri="{FF2B5EF4-FFF2-40B4-BE49-F238E27FC236}">
                        <a16:creationId xmlns:a16="http://schemas.microsoft.com/office/drawing/2014/main" id="{7F9C6CC1-37DD-1040-81ED-6C56CDDA8330}"/>
                      </a:ext>
                    </a:extLst>
                  </p:cNvPr>
                  <p:cNvSpPr/>
                  <p:nvPr/>
                </p:nvSpPr>
                <p:spPr>
                  <a:xfrm>
                    <a:off x="1355975" y="1209301"/>
                    <a:ext cx="7028616" cy="1279538"/>
                  </a:xfrm>
                  <a:prstGeom prst="roundRect">
                    <a:avLst>
                      <a:gd name="adj" fmla="val 12629"/>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9B18B4E4-F16A-BD40-ACA1-4032027661CF}"/>
                      </a:ext>
                    </a:extLst>
                  </p:cNvPr>
                  <p:cNvSpPr txBox="1"/>
                  <p:nvPr/>
                </p:nvSpPr>
                <p:spPr>
                  <a:xfrm>
                    <a:off x="3067131" y="2106876"/>
                    <a:ext cx="3406702" cy="369332"/>
                  </a:xfrm>
                  <a:prstGeom prst="rect">
                    <a:avLst/>
                  </a:prstGeom>
                  <a:noFill/>
                </p:spPr>
                <p:txBody>
                  <a:bodyPr wrap="none" rtlCol="0">
                    <a:spAutoFit/>
                  </a:bodyPr>
                  <a:lstStyle/>
                  <a:p>
                    <a:r>
                      <a:rPr lang="en-US" dirty="0"/>
                      <a:t>Millions of Tables and Passages</a:t>
                    </a:r>
                  </a:p>
                </p:txBody>
              </p:sp>
              <p:pic>
                <p:nvPicPr>
                  <p:cNvPr id="97" name="Picture 96" descr="Icon&#10;&#10;Description automatically generated">
                    <a:extLst>
                      <a:ext uri="{FF2B5EF4-FFF2-40B4-BE49-F238E27FC236}">
                        <a16:creationId xmlns:a16="http://schemas.microsoft.com/office/drawing/2014/main" id="{25AAE91C-EF89-844A-9323-CBB893978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416" y="1300766"/>
                    <a:ext cx="629853" cy="816841"/>
                  </a:xfrm>
                  <a:prstGeom prst="rect">
                    <a:avLst/>
                  </a:prstGeom>
                  <a:solidFill>
                    <a:schemeClr val="bg1"/>
                  </a:solidFill>
                </p:spPr>
              </p:pic>
              <p:pic>
                <p:nvPicPr>
                  <p:cNvPr id="98" name="Picture 97" descr="Icon&#10;&#10;Description automatically generated">
                    <a:extLst>
                      <a:ext uri="{FF2B5EF4-FFF2-40B4-BE49-F238E27FC236}">
                        <a16:creationId xmlns:a16="http://schemas.microsoft.com/office/drawing/2014/main" id="{95A18127-05D0-5244-B456-EF30F232C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141" y="1300766"/>
                    <a:ext cx="629853" cy="816841"/>
                  </a:xfrm>
                  <a:prstGeom prst="rect">
                    <a:avLst/>
                  </a:prstGeom>
                  <a:solidFill>
                    <a:schemeClr val="bg1"/>
                  </a:solidFill>
                </p:spPr>
              </p:pic>
              <p:pic>
                <p:nvPicPr>
                  <p:cNvPr id="100" name="Picture 99" descr="Text&#10;&#10;Description automatically generated with low confidence">
                    <a:extLst>
                      <a:ext uri="{FF2B5EF4-FFF2-40B4-BE49-F238E27FC236}">
                        <a16:creationId xmlns:a16="http://schemas.microsoft.com/office/drawing/2014/main" id="{D18874F9-EDA3-EC4A-8B1B-22EF5856D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591" y="1346639"/>
                    <a:ext cx="770968" cy="770968"/>
                  </a:xfrm>
                  <a:prstGeom prst="rect">
                    <a:avLst/>
                  </a:prstGeom>
                </p:spPr>
              </p:pic>
              <p:pic>
                <p:nvPicPr>
                  <p:cNvPr id="101" name="Picture 100" descr="Text&#10;&#10;Description automatically generated with low confidence">
                    <a:extLst>
                      <a:ext uri="{FF2B5EF4-FFF2-40B4-BE49-F238E27FC236}">
                        <a16:creationId xmlns:a16="http://schemas.microsoft.com/office/drawing/2014/main" id="{7A4A45DF-19D2-8A48-941F-023DE20E24F4}"/>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375431" y="1346639"/>
                    <a:ext cx="770968" cy="770968"/>
                  </a:xfrm>
                  <a:prstGeom prst="rect">
                    <a:avLst/>
                  </a:prstGeom>
                </p:spPr>
              </p:pic>
            </p:grpSp>
            <p:pic>
              <p:nvPicPr>
                <p:cNvPr id="93" name="Picture 92" descr="Icon&#10;&#10;Description automatically generated">
                  <a:extLst>
                    <a:ext uri="{FF2B5EF4-FFF2-40B4-BE49-F238E27FC236}">
                      <a16:creationId xmlns:a16="http://schemas.microsoft.com/office/drawing/2014/main" id="{EC242D30-8994-D045-B7F7-6269AD552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533" y="5125936"/>
                  <a:ext cx="629853" cy="816841"/>
                </a:xfrm>
                <a:prstGeom prst="rect">
                  <a:avLst/>
                </a:prstGeom>
                <a:solidFill>
                  <a:schemeClr val="bg1"/>
                </a:solidFill>
              </p:spPr>
            </p:pic>
            <p:pic>
              <p:nvPicPr>
                <p:cNvPr id="94" name="Picture 93" descr="Text&#10;&#10;Description automatically generated with low confidence">
                  <a:extLst>
                    <a:ext uri="{FF2B5EF4-FFF2-40B4-BE49-F238E27FC236}">
                      <a16:creationId xmlns:a16="http://schemas.microsoft.com/office/drawing/2014/main" id="{28450D4B-5780-D347-98D4-7F20C584D7AE}"/>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412940" y="5171809"/>
                  <a:ext cx="770968" cy="770968"/>
                </a:xfrm>
                <a:prstGeom prst="rect">
                  <a:avLst/>
                </a:prstGeom>
              </p:spPr>
            </p:pic>
          </p:grpSp>
          <p:pic>
            <p:nvPicPr>
              <p:cNvPr id="91" name="Picture 90" descr="Icon&#10;&#10;Description automatically generated">
                <a:extLst>
                  <a:ext uri="{FF2B5EF4-FFF2-40B4-BE49-F238E27FC236}">
                    <a16:creationId xmlns:a16="http://schemas.microsoft.com/office/drawing/2014/main" id="{810CA17C-EBC9-2D43-AC9A-0D321C17F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00" y="5125936"/>
                <a:ext cx="629853" cy="816841"/>
              </a:xfrm>
              <a:prstGeom prst="rect">
                <a:avLst/>
              </a:prstGeom>
              <a:solidFill>
                <a:schemeClr val="bg1"/>
              </a:solidFill>
            </p:spPr>
          </p:pic>
        </p:grpSp>
        <p:pic>
          <p:nvPicPr>
            <p:cNvPr id="86" name="Picture 85" descr="Logo&#10;&#10;Description automatically generated">
              <a:extLst>
                <a:ext uri="{FF2B5EF4-FFF2-40B4-BE49-F238E27FC236}">
                  <a16:creationId xmlns:a16="http://schemas.microsoft.com/office/drawing/2014/main" id="{6E12E038-E192-1449-B377-61D785A4D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524" y="5347940"/>
              <a:ext cx="563907" cy="372831"/>
            </a:xfrm>
            <a:prstGeom prst="rect">
              <a:avLst/>
            </a:prstGeom>
          </p:spPr>
        </p:pic>
        <p:pic>
          <p:nvPicPr>
            <p:cNvPr id="87" name="Picture 86" descr="Icon&#10;&#10;Description automatically generated">
              <a:extLst>
                <a:ext uri="{FF2B5EF4-FFF2-40B4-BE49-F238E27FC236}">
                  <a16:creationId xmlns:a16="http://schemas.microsoft.com/office/drawing/2014/main" id="{05AA67A6-B055-374A-B24F-03A0CC5B1E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169" y="5212331"/>
              <a:ext cx="646331" cy="646331"/>
            </a:xfrm>
            <a:prstGeom prst="rect">
              <a:avLst/>
            </a:prstGeom>
          </p:spPr>
        </p:pic>
        <p:pic>
          <p:nvPicPr>
            <p:cNvPr id="88" name="Picture 87" descr="A person holding a basketball&#10;&#10;Description automatically generated">
              <a:extLst>
                <a:ext uri="{FF2B5EF4-FFF2-40B4-BE49-F238E27FC236}">
                  <a16:creationId xmlns:a16="http://schemas.microsoft.com/office/drawing/2014/main" id="{3472414D-F5F3-6F4F-B075-4DB15F762E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5447" y="5280819"/>
              <a:ext cx="556768" cy="507071"/>
            </a:xfrm>
            <a:prstGeom prst="rect">
              <a:avLst/>
            </a:prstGeom>
          </p:spPr>
        </p:pic>
        <p:pic>
          <p:nvPicPr>
            <p:cNvPr id="89" name="Picture 88" descr="Logo&#10;&#10;Description automatically generated">
              <a:extLst>
                <a:ext uri="{FF2B5EF4-FFF2-40B4-BE49-F238E27FC236}">
                  <a16:creationId xmlns:a16="http://schemas.microsoft.com/office/drawing/2014/main" id="{5E347223-F82E-0244-847E-F8E83DA4FC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6777" y="5335160"/>
              <a:ext cx="623608" cy="398387"/>
            </a:xfrm>
            <a:prstGeom prst="rect">
              <a:avLst/>
            </a:prstGeom>
          </p:spPr>
        </p:pic>
      </p:grpSp>
    </p:spTree>
    <p:extLst>
      <p:ext uri="{BB962C8B-B14F-4D97-AF65-F5344CB8AC3E}">
        <p14:creationId xmlns:p14="http://schemas.microsoft.com/office/powerpoint/2010/main" val="355775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10F9-C78D-6847-994C-3588A88C6F73}"/>
              </a:ext>
            </a:extLst>
          </p:cNvPr>
          <p:cNvSpPr>
            <a:spLocks noGrp="1"/>
          </p:cNvSpPr>
          <p:nvPr>
            <p:ph type="title"/>
          </p:nvPr>
        </p:nvSpPr>
        <p:spPr/>
        <p:txBody>
          <a:bodyPr/>
          <a:lstStyle/>
          <a:p>
            <a:r>
              <a:rPr lang="en-US" dirty="0"/>
              <a:t>Multi-Hop Retriever [Baseline]</a:t>
            </a:r>
          </a:p>
        </p:txBody>
      </p:sp>
      <p:sp>
        <p:nvSpPr>
          <p:cNvPr id="4" name="Slide Number Placeholder 3">
            <a:extLst>
              <a:ext uri="{FF2B5EF4-FFF2-40B4-BE49-F238E27FC236}">
                <a16:creationId xmlns:a16="http://schemas.microsoft.com/office/drawing/2014/main" id="{0A045D48-884F-9A4B-915E-DFD2507DD12B}"/>
              </a:ext>
            </a:extLst>
          </p:cNvPr>
          <p:cNvSpPr>
            <a:spLocks noGrp="1"/>
          </p:cNvSpPr>
          <p:nvPr>
            <p:ph type="sldNum" sz="quarter" idx="12"/>
          </p:nvPr>
        </p:nvSpPr>
        <p:spPr/>
        <p:txBody>
          <a:bodyPr/>
          <a:lstStyle/>
          <a:p>
            <a:fld id="{4FAB73BC-B049-4115-A692-8D63A059BFB8}" type="slidenum">
              <a:rPr lang="en-US" smtClean="0"/>
              <a:t>10</a:t>
            </a:fld>
            <a:endParaRPr lang="en-US"/>
          </a:p>
        </p:txBody>
      </p:sp>
      <p:grpSp>
        <p:nvGrpSpPr>
          <p:cNvPr id="50" name="Group 49">
            <a:extLst>
              <a:ext uri="{FF2B5EF4-FFF2-40B4-BE49-F238E27FC236}">
                <a16:creationId xmlns:a16="http://schemas.microsoft.com/office/drawing/2014/main" id="{61513EB7-6F08-474D-80A8-41797CC16297}"/>
              </a:ext>
            </a:extLst>
          </p:cNvPr>
          <p:cNvGrpSpPr/>
          <p:nvPr/>
        </p:nvGrpSpPr>
        <p:grpSpPr>
          <a:xfrm>
            <a:off x="1673682" y="5351498"/>
            <a:ext cx="4977486" cy="548093"/>
            <a:chOff x="1590399" y="5670589"/>
            <a:chExt cx="4977486" cy="548093"/>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18A0618-A067-824E-9BF3-ABF01CD34063}"/>
                    </a:ext>
                  </a:extLst>
                </p:cNvPr>
                <p:cNvSpPr txBox="1"/>
                <p:nvPr/>
              </p:nvSpPr>
              <p:spPr>
                <a:xfrm>
                  <a:off x="2304730" y="5806137"/>
                  <a:ext cx="4263155" cy="276999"/>
                </a:xfrm>
                <a:prstGeom prst="rect">
                  <a:avLst/>
                </a:prstGeom>
                <a:noFill/>
              </p:spPr>
              <p:txBody>
                <a:bodyPr wrap="none" lIns="0" tIns="0" rIns="0" bIns="0" rtlCol="0">
                  <a:spAutoFit/>
                </a:bodyPr>
                <a:lstStyle/>
                <a:p>
                  <a:r>
                    <a:rPr lang="en-US" b="0" dirty="0">
                      <a:ea typeface="Cambria Math" panose="02040503050406030204" pitchFamily="18" charset="0"/>
                    </a:rPr>
                    <a:t>Complexity:</a:t>
                  </a:r>
                  <a14:m>
                    <m:oMath xmlns:m="http://schemas.openxmlformats.org/officeDocument/2006/math">
                      <m:r>
                        <a:rPr lang="en-US" i="1" smtClean="0">
                          <a:latin typeface="Cambria Math" panose="02040503050406030204" pitchFamily="18" charset="0"/>
                          <a:ea typeface="Cambria Math" panose="02040503050406030204" pitchFamily="18" charset="0"/>
                        </a:rPr>
                        <m:t>𝒪</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r>
                            <a:rPr lang="en-US" b="0" i="1" smtClean="0">
                              <a:latin typeface="Cambria Math" panose="02040503050406030204" pitchFamily="18" charset="0"/>
                            </a:rPr>
                            <m:t>𝑇</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2</m:t>
                              </m:r>
                            </m:sub>
                          </m:sSub>
                          <m:r>
                            <a:rPr lang="en-US" i="1">
                              <a:latin typeface="Cambria Math" panose="02040503050406030204" pitchFamily="18" charset="0"/>
                            </a:rPr>
                            <m:t>𝑇</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𝒪</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𝐾𝑇</m:t>
                          </m:r>
                        </m:e>
                      </m:d>
                    </m:oMath>
                  </a14:m>
                  <a:endParaRPr lang="en-US" dirty="0"/>
                </a:p>
              </p:txBody>
            </p:sp>
          </mc:Choice>
          <mc:Fallback xmlns="">
            <p:sp>
              <p:nvSpPr>
                <p:cNvPr id="51" name="TextBox 50">
                  <a:extLst>
                    <a:ext uri="{FF2B5EF4-FFF2-40B4-BE49-F238E27FC236}">
                      <a16:creationId xmlns:a16="http://schemas.microsoft.com/office/drawing/2014/main" id="{C18A0618-A067-824E-9BF3-ABF01CD34063}"/>
                    </a:ext>
                  </a:extLst>
                </p:cNvPr>
                <p:cNvSpPr txBox="1">
                  <a:spLocks noRot="1" noChangeAspect="1" noMove="1" noResize="1" noEditPoints="1" noAdjustHandles="1" noChangeArrowheads="1" noChangeShapeType="1" noTextEdit="1"/>
                </p:cNvSpPr>
                <p:nvPr/>
              </p:nvSpPr>
              <p:spPr>
                <a:xfrm>
                  <a:off x="2304730" y="5806137"/>
                  <a:ext cx="4263155" cy="276999"/>
                </a:xfrm>
                <a:prstGeom prst="rect">
                  <a:avLst/>
                </a:prstGeom>
                <a:blipFill>
                  <a:blip r:embed="rId2"/>
                  <a:stretch>
                    <a:fillRect l="-3571" t="-26087" b="-43478"/>
                  </a:stretch>
                </a:blipFill>
              </p:spPr>
              <p:txBody>
                <a:bodyPr/>
                <a:lstStyle/>
                <a:p>
                  <a:r>
                    <a:rPr lang="en-US">
                      <a:noFill/>
                    </a:rPr>
                    <a:t> </a:t>
                  </a:r>
                </a:p>
              </p:txBody>
            </p:sp>
          </mc:Fallback>
        </mc:AlternateContent>
        <p:pic>
          <p:nvPicPr>
            <p:cNvPr id="52" name="Picture 4" descr="Happy Sad Smiley Images, Stock Photos &amp; Vectors | Shutterstock">
              <a:extLst>
                <a:ext uri="{FF2B5EF4-FFF2-40B4-BE49-F238E27FC236}">
                  <a16:creationId xmlns:a16="http://schemas.microsoft.com/office/drawing/2014/main" id="{2152BAA3-DF8F-9341-BA94-F197125FB6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02" t="24729" r="11288" b="30377"/>
            <a:stretch/>
          </p:blipFill>
          <p:spPr bwMode="auto">
            <a:xfrm>
              <a:off x="1590399" y="5670589"/>
              <a:ext cx="566006" cy="548093"/>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Footer Placeholder 9">
            <a:extLst>
              <a:ext uri="{FF2B5EF4-FFF2-40B4-BE49-F238E27FC236}">
                <a16:creationId xmlns:a16="http://schemas.microsoft.com/office/drawing/2014/main" id="{DBB41863-56C6-5043-8971-7782DB809F04}"/>
              </a:ext>
            </a:extLst>
          </p:cNvPr>
          <p:cNvSpPr>
            <a:spLocks noGrp="1"/>
          </p:cNvSpPr>
          <p:nvPr>
            <p:ph type="ftr" sz="quarter" idx="11"/>
          </p:nvPr>
        </p:nvSpPr>
        <p:spPr>
          <a:xfrm>
            <a:off x="628650" y="6356351"/>
            <a:ext cx="7067550" cy="365125"/>
          </a:xfrm>
        </p:spPr>
        <p:txBody>
          <a:bodyPr/>
          <a:lstStyle/>
          <a:p>
            <a:r>
              <a:rPr lang="en-US" dirty="0" err="1"/>
              <a:t>Asai</a:t>
            </a:r>
            <a:r>
              <a:rPr lang="en-US" dirty="0"/>
              <a:t> et al. 2020, </a:t>
            </a:r>
            <a:r>
              <a:rPr lang="en-US" dirty="0" err="1"/>
              <a:t>Xiong</a:t>
            </a:r>
            <a:r>
              <a:rPr lang="en-US" dirty="0"/>
              <a:t> et al. 2020</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535B05C-90FB-3146-A422-DB3E7D618DAF}"/>
                  </a:ext>
                </a:extLst>
              </p:cNvPr>
              <p:cNvSpPr txBox="1"/>
              <p:nvPr/>
            </p:nvSpPr>
            <p:spPr>
              <a:xfrm>
                <a:off x="628227" y="6066898"/>
                <a:ext cx="5923994" cy="369332"/>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e>
                      <m:sub>
                        <m:r>
                          <a:rPr lang="en-US" i="1">
                            <a:latin typeface="Cambria Math" panose="02040503050406030204" pitchFamily="18" charset="0"/>
                          </a:rPr>
                          <m:t>2</m:t>
                        </m:r>
                      </m:sub>
                    </m:sSub>
                    <m:r>
                      <a:rPr lang="en-US" dirty="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3</m:t>
                        </m:r>
                      </m:sub>
                    </m:sSub>
                  </m:oMath>
                </a14:m>
                <a:r>
                  <a:rPr lang="en-US" dirty="0"/>
                  <a:t>; T = BERT encoding + MIPS search time</a:t>
                </a:r>
              </a:p>
            </p:txBody>
          </p:sp>
        </mc:Choice>
        <mc:Fallback xmlns="">
          <p:sp>
            <p:nvSpPr>
              <p:cNvPr id="54" name="TextBox 53">
                <a:extLst>
                  <a:ext uri="{FF2B5EF4-FFF2-40B4-BE49-F238E27FC236}">
                    <a16:creationId xmlns:a16="http://schemas.microsoft.com/office/drawing/2014/main" id="{7535B05C-90FB-3146-A422-DB3E7D618DAF}"/>
                  </a:ext>
                </a:extLst>
              </p:cNvPr>
              <p:cNvSpPr txBox="1">
                <a:spLocks noRot="1" noChangeAspect="1" noMove="1" noResize="1" noEditPoints="1" noAdjustHandles="1" noChangeArrowheads="1" noChangeShapeType="1" noTextEdit="1"/>
              </p:cNvSpPr>
              <p:nvPr/>
            </p:nvSpPr>
            <p:spPr>
              <a:xfrm>
                <a:off x="628227" y="6066898"/>
                <a:ext cx="5923994" cy="369332"/>
              </a:xfrm>
              <a:prstGeom prst="rect">
                <a:avLst/>
              </a:prstGeom>
              <a:blipFill>
                <a:blip r:embed="rId4"/>
                <a:stretch>
                  <a:fillRect t="-6667" b="-23333"/>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93999DB1-5347-D241-8194-DF120FF27E4C}"/>
              </a:ext>
            </a:extLst>
          </p:cNvPr>
          <p:cNvGrpSpPr/>
          <p:nvPr/>
        </p:nvGrpSpPr>
        <p:grpSpPr>
          <a:xfrm>
            <a:off x="1051431" y="1992639"/>
            <a:ext cx="2657680" cy="2165543"/>
            <a:chOff x="1153031" y="2312827"/>
            <a:chExt cx="2657680" cy="2165543"/>
          </a:xfrm>
        </p:grpSpPr>
        <p:cxnSp>
          <p:nvCxnSpPr>
            <p:cNvPr id="8" name="Straight Arrow Connector 7">
              <a:extLst>
                <a:ext uri="{FF2B5EF4-FFF2-40B4-BE49-F238E27FC236}">
                  <a16:creationId xmlns:a16="http://schemas.microsoft.com/office/drawing/2014/main" id="{46A44CCE-C4F4-F14D-AFBC-F5A3CA3D108F}"/>
                </a:ext>
              </a:extLst>
            </p:cNvPr>
            <p:cNvCxnSpPr>
              <a:cxnSpLocks/>
              <a:stCxn id="12" idx="3"/>
              <a:endCxn id="13" idx="1"/>
            </p:cNvCxnSpPr>
            <p:nvPr/>
          </p:nvCxnSpPr>
          <p:spPr>
            <a:xfrm flipV="1">
              <a:off x="2061591" y="2649476"/>
              <a:ext cx="1100586" cy="635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DD922D5-E183-7948-B573-88F89D1981FD}"/>
                </a:ext>
              </a:extLst>
            </p:cNvPr>
            <p:cNvCxnSpPr>
              <a:cxnSpLocks/>
              <a:stCxn id="12" idx="3"/>
              <a:endCxn id="14" idx="1"/>
            </p:cNvCxnSpPr>
            <p:nvPr/>
          </p:nvCxnSpPr>
          <p:spPr>
            <a:xfrm>
              <a:off x="2061591" y="3284609"/>
              <a:ext cx="1080425" cy="914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C125A80-7C89-DE4A-8AE3-CB1ADDA7AAE3}"/>
                    </a:ext>
                  </a:extLst>
                </p:cNvPr>
                <p:cNvSpPr txBox="1"/>
                <p:nvPr/>
              </p:nvSpPr>
              <p:spPr>
                <a:xfrm>
                  <a:off x="2445884" y="3181045"/>
                  <a:ext cx="298350"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2C125A80-7C89-DE4A-8AE3-CB1ADDA7AAE3}"/>
                    </a:ext>
                  </a:extLst>
                </p:cNvPr>
                <p:cNvSpPr txBox="1">
                  <a:spLocks noRot="1" noChangeAspect="1" noMove="1" noResize="1" noEditPoints="1" noAdjustHandles="1" noChangeArrowheads="1" noChangeShapeType="1" noTextEdit="1"/>
                </p:cNvSpPr>
                <p:nvPr/>
              </p:nvSpPr>
              <p:spPr>
                <a:xfrm>
                  <a:off x="2445884" y="3181045"/>
                  <a:ext cx="298350" cy="276999"/>
                </a:xfrm>
                <a:prstGeom prst="rect">
                  <a:avLst/>
                </a:prstGeom>
                <a:blipFill>
                  <a:blip r:embed="rId11"/>
                  <a:stretch>
                    <a:fillRect l="-16000" r="-4000" b="-13043"/>
                  </a:stretch>
                </a:blipFill>
                <a:ln>
                  <a:noFill/>
                </a:ln>
              </p:spPr>
              <p:txBody>
                <a:bodyPr/>
                <a:lstStyle/>
                <a:p>
                  <a:r>
                    <a:rPr lang="en-US">
                      <a:noFill/>
                    </a:rPr>
                    <a:t> </a:t>
                  </a:r>
                </a:p>
              </p:txBody>
            </p:sp>
          </mc:Fallback>
        </mc:AlternateContent>
        <p:sp>
          <p:nvSpPr>
            <p:cNvPr id="11" name="Oval 10">
              <a:extLst>
                <a:ext uri="{FF2B5EF4-FFF2-40B4-BE49-F238E27FC236}">
                  <a16:creationId xmlns:a16="http://schemas.microsoft.com/office/drawing/2014/main" id="{A91369A3-F214-8249-A668-DE1337FB5A41}"/>
                </a:ext>
              </a:extLst>
            </p:cNvPr>
            <p:cNvSpPr/>
            <p:nvPr/>
          </p:nvSpPr>
          <p:spPr>
            <a:xfrm>
              <a:off x="1153031" y="3473103"/>
              <a:ext cx="1479236" cy="34445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question</a:t>
              </a:r>
            </a:p>
          </p:txBody>
        </p:sp>
        <p:pic>
          <p:nvPicPr>
            <p:cNvPr id="12" name="Picture 11" descr="Icon&#10;&#10;Description automatically generated">
              <a:extLst>
                <a:ext uri="{FF2B5EF4-FFF2-40B4-BE49-F238E27FC236}">
                  <a16:creationId xmlns:a16="http://schemas.microsoft.com/office/drawing/2014/main" id="{BDC83C88-243F-C149-A148-A9F9002008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4225" y="3106699"/>
              <a:ext cx="357366" cy="355819"/>
            </a:xfrm>
            <a:prstGeom prst="rect">
              <a:avLst/>
            </a:prstGeom>
            <a:solidFill>
              <a:schemeClr val="bg1"/>
            </a:solidFill>
          </p:spPr>
        </p:pic>
        <p:pic>
          <p:nvPicPr>
            <p:cNvPr id="13" name="Picture 12" descr="Icon&#10;&#10;Description automatically generated">
              <a:extLst>
                <a:ext uri="{FF2B5EF4-FFF2-40B4-BE49-F238E27FC236}">
                  <a16:creationId xmlns:a16="http://schemas.microsoft.com/office/drawing/2014/main" id="{C906457C-9CE7-C349-B5A5-FF2306D21A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62177" y="2312827"/>
              <a:ext cx="519168" cy="673297"/>
            </a:xfrm>
            <a:prstGeom prst="rect">
              <a:avLst/>
            </a:prstGeom>
            <a:solidFill>
              <a:schemeClr val="bg1"/>
            </a:solidFill>
          </p:spPr>
        </p:pic>
        <p:pic>
          <p:nvPicPr>
            <p:cNvPr id="14" name="Picture 13" descr="Text&#10;&#10;Description automatically generated with low confidence">
              <a:extLst>
                <a:ext uri="{FF2B5EF4-FFF2-40B4-BE49-F238E27FC236}">
                  <a16:creationId xmlns:a16="http://schemas.microsoft.com/office/drawing/2014/main" id="{A2F58CAF-8793-584B-A072-D7B7981AD855}"/>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3142016" y="3918866"/>
              <a:ext cx="559504" cy="559504"/>
            </a:xfrm>
            <a:prstGeom prst="rect">
              <a:avLst/>
            </a:prstGeom>
          </p:spPr>
        </p:pic>
        <p:sp>
          <p:nvSpPr>
            <p:cNvPr id="7" name="Oval 6">
              <a:extLst>
                <a:ext uri="{FF2B5EF4-FFF2-40B4-BE49-F238E27FC236}">
                  <a16:creationId xmlns:a16="http://schemas.microsoft.com/office/drawing/2014/main" id="{B2661BA7-5A75-2943-9EBB-AC728F2F7129}"/>
                </a:ext>
              </a:extLst>
            </p:cNvPr>
            <p:cNvSpPr/>
            <p:nvPr/>
          </p:nvSpPr>
          <p:spPr>
            <a:xfrm>
              <a:off x="2380361" y="2950692"/>
              <a:ext cx="353039" cy="779821"/>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descr="Icon&#10;&#10;Description automatically generated">
              <a:extLst>
                <a:ext uri="{FF2B5EF4-FFF2-40B4-BE49-F238E27FC236}">
                  <a16:creationId xmlns:a16="http://schemas.microsoft.com/office/drawing/2014/main" id="{E61AD507-0CEA-394C-BA0A-08B4FEA61E4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6634" y="2445886"/>
              <a:ext cx="454959" cy="454959"/>
            </a:xfrm>
            <a:prstGeom prst="rect">
              <a:avLst/>
            </a:prstGeom>
          </p:spPr>
        </p:pic>
        <p:sp>
          <p:nvSpPr>
            <p:cNvPr id="77" name="TextBox 76">
              <a:extLst>
                <a:ext uri="{FF2B5EF4-FFF2-40B4-BE49-F238E27FC236}">
                  <a16:creationId xmlns:a16="http://schemas.microsoft.com/office/drawing/2014/main" id="{9248F7DD-8327-8544-9ED6-FFB95AB116CD}"/>
                </a:ext>
              </a:extLst>
            </p:cNvPr>
            <p:cNvSpPr txBox="1"/>
            <p:nvPr/>
          </p:nvSpPr>
          <p:spPr>
            <a:xfrm>
              <a:off x="3052170" y="3625899"/>
              <a:ext cx="758541" cy="307777"/>
            </a:xfrm>
            <a:prstGeom prst="rect">
              <a:avLst/>
            </a:prstGeom>
            <a:noFill/>
          </p:spPr>
          <p:txBody>
            <a:bodyPr wrap="none" rtlCol="0">
              <a:spAutoFit/>
            </a:bodyPr>
            <a:lstStyle/>
            <a:p>
              <a:r>
                <a:rPr lang="en-US" sz="1400" dirty="0"/>
                <a:t>COVID</a:t>
              </a:r>
            </a:p>
          </p:txBody>
        </p:sp>
      </p:grpSp>
      <p:grpSp>
        <p:nvGrpSpPr>
          <p:cNvPr id="16" name="Group 15">
            <a:extLst>
              <a:ext uri="{FF2B5EF4-FFF2-40B4-BE49-F238E27FC236}">
                <a16:creationId xmlns:a16="http://schemas.microsoft.com/office/drawing/2014/main" id="{699E19ED-7196-6A42-8961-502B08244B79}"/>
              </a:ext>
            </a:extLst>
          </p:cNvPr>
          <p:cNvGrpSpPr/>
          <p:nvPr/>
        </p:nvGrpSpPr>
        <p:grpSpPr>
          <a:xfrm>
            <a:off x="3592170" y="1356419"/>
            <a:ext cx="1970199" cy="3400081"/>
            <a:chOff x="3693770" y="1676607"/>
            <a:chExt cx="1970199" cy="3400081"/>
          </a:xfrm>
        </p:grpSpPr>
        <p:cxnSp>
          <p:nvCxnSpPr>
            <p:cNvPr id="18" name="Straight Arrow Connector 17">
              <a:extLst>
                <a:ext uri="{FF2B5EF4-FFF2-40B4-BE49-F238E27FC236}">
                  <a16:creationId xmlns:a16="http://schemas.microsoft.com/office/drawing/2014/main" id="{F2AA6B46-8605-2240-8104-4A534B6E90F7}"/>
                </a:ext>
              </a:extLst>
            </p:cNvPr>
            <p:cNvCxnSpPr>
              <a:cxnSpLocks/>
              <a:stCxn id="23" idx="3"/>
              <a:endCxn id="27" idx="1"/>
            </p:cNvCxnSpPr>
            <p:nvPr/>
          </p:nvCxnSpPr>
          <p:spPr>
            <a:xfrm flipV="1">
              <a:off x="4051136" y="2217434"/>
              <a:ext cx="925706" cy="456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3A3058D-1F3E-184B-9149-99B598A4F88F}"/>
                </a:ext>
              </a:extLst>
            </p:cNvPr>
            <p:cNvCxnSpPr>
              <a:cxnSpLocks/>
              <a:stCxn id="23" idx="3"/>
              <a:endCxn id="28" idx="1"/>
            </p:cNvCxnSpPr>
            <p:nvPr/>
          </p:nvCxnSpPr>
          <p:spPr>
            <a:xfrm>
              <a:off x="4051136" y="2673708"/>
              <a:ext cx="925706" cy="526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6CC0B15-3744-9D44-A5AC-E5DE9B7A8E54}"/>
                </a:ext>
              </a:extLst>
            </p:cNvPr>
            <p:cNvCxnSpPr>
              <a:cxnSpLocks/>
              <a:stCxn id="24" idx="3"/>
              <a:endCxn id="26" idx="1"/>
            </p:cNvCxnSpPr>
            <p:nvPr/>
          </p:nvCxnSpPr>
          <p:spPr>
            <a:xfrm>
              <a:off x="4055990" y="4224390"/>
              <a:ext cx="920852" cy="515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BF8AD46-C063-8D43-B299-BA74533C9574}"/>
                </a:ext>
              </a:extLst>
            </p:cNvPr>
            <p:cNvCxnSpPr>
              <a:cxnSpLocks/>
              <a:stCxn id="24" idx="3"/>
              <a:endCxn id="25" idx="1"/>
            </p:cNvCxnSpPr>
            <p:nvPr/>
          </p:nvCxnSpPr>
          <p:spPr>
            <a:xfrm flipV="1">
              <a:off x="4055990" y="3854464"/>
              <a:ext cx="920852" cy="369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A9704A-B7EF-5D49-9FFF-F864AFA63B1A}"/>
                    </a:ext>
                  </a:extLst>
                </p:cNvPr>
                <p:cNvSpPr txBox="1"/>
                <p:nvPr/>
              </p:nvSpPr>
              <p:spPr>
                <a:xfrm>
                  <a:off x="4379379" y="2494708"/>
                  <a:ext cx="3036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2</m:t>
                            </m:r>
                          </m:sub>
                        </m:sSub>
                      </m:oMath>
                    </m:oMathPara>
                  </a14:m>
                  <a:endParaRPr lang="en-US" dirty="0"/>
                </a:p>
              </p:txBody>
            </p:sp>
          </mc:Choice>
          <mc:Fallback xmlns="">
            <p:sp>
              <p:nvSpPr>
                <p:cNvPr id="22" name="TextBox 21">
                  <a:extLst>
                    <a:ext uri="{FF2B5EF4-FFF2-40B4-BE49-F238E27FC236}">
                      <a16:creationId xmlns:a16="http://schemas.microsoft.com/office/drawing/2014/main" id="{72A9704A-B7EF-5D49-9FFF-F864AFA63B1A}"/>
                    </a:ext>
                  </a:extLst>
                </p:cNvPr>
                <p:cNvSpPr txBox="1">
                  <a:spLocks noRot="1" noChangeAspect="1" noMove="1" noResize="1" noEditPoints="1" noAdjustHandles="1" noChangeArrowheads="1" noChangeShapeType="1" noTextEdit="1"/>
                </p:cNvSpPr>
                <p:nvPr/>
              </p:nvSpPr>
              <p:spPr>
                <a:xfrm>
                  <a:off x="4379379" y="2494708"/>
                  <a:ext cx="303673" cy="276999"/>
                </a:xfrm>
                <a:prstGeom prst="rect">
                  <a:avLst/>
                </a:prstGeom>
                <a:blipFill>
                  <a:blip r:embed="rId16"/>
                  <a:stretch>
                    <a:fillRect l="-16000" r="-8000" b="-13043"/>
                  </a:stretch>
                </a:blipFill>
              </p:spPr>
              <p:txBody>
                <a:bodyPr/>
                <a:lstStyle/>
                <a:p>
                  <a:r>
                    <a:rPr lang="en-US">
                      <a:noFill/>
                    </a:rPr>
                    <a:t> </a:t>
                  </a:r>
                </a:p>
              </p:txBody>
            </p:sp>
          </mc:Fallback>
        </mc:AlternateContent>
        <p:pic>
          <p:nvPicPr>
            <p:cNvPr id="26" name="Picture 25" descr="Icon&#10;&#10;Description automatically generated">
              <a:extLst>
                <a:ext uri="{FF2B5EF4-FFF2-40B4-BE49-F238E27FC236}">
                  <a16:creationId xmlns:a16="http://schemas.microsoft.com/office/drawing/2014/main" id="{19971B44-DAA2-FD4A-A5C7-F957704A3F2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6842" y="4403391"/>
              <a:ext cx="519168" cy="673297"/>
            </a:xfrm>
            <a:prstGeom prst="rect">
              <a:avLst/>
            </a:prstGeom>
            <a:solidFill>
              <a:schemeClr val="bg1"/>
            </a:solidFill>
          </p:spPr>
        </p:pic>
        <p:pic>
          <p:nvPicPr>
            <p:cNvPr id="27" name="Picture 26" descr="Text&#10;&#10;Description automatically generated with low confidence">
              <a:extLst>
                <a:ext uri="{FF2B5EF4-FFF2-40B4-BE49-F238E27FC236}">
                  <a16:creationId xmlns:a16="http://schemas.microsoft.com/office/drawing/2014/main" id="{F47AA22C-2CBB-124C-AED4-FE52765A904F}"/>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4976842" y="1937682"/>
              <a:ext cx="559504" cy="559504"/>
            </a:xfrm>
            <a:prstGeom prst="rect">
              <a:avLst/>
            </a:prstGeom>
          </p:spPr>
        </p:pic>
        <p:pic>
          <p:nvPicPr>
            <p:cNvPr id="28" name="Picture 27" descr="Text&#10;&#10;Description automatically generated with low confidence">
              <a:extLst>
                <a:ext uri="{FF2B5EF4-FFF2-40B4-BE49-F238E27FC236}">
                  <a16:creationId xmlns:a16="http://schemas.microsoft.com/office/drawing/2014/main" id="{B227DBA6-EA6A-4646-A682-D9052D88540E}"/>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4976842" y="2920341"/>
              <a:ext cx="559504" cy="559504"/>
            </a:xfrm>
            <a:prstGeom prst="rect">
              <a:avLst/>
            </a:prstGeom>
          </p:spPr>
        </p:pic>
        <p:sp>
          <p:nvSpPr>
            <p:cNvPr id="17" name="Oval 16">
              <a:extLst>
                <a:ext uri="{FF2B5EF4-FFF2-40B4-BE49-F238E27FC236}">
                  <a16:creationId xmlns:a16="http://schemas.microsoft.com/office/drawing/2014/main" id="{56AF5307-3D32-934E-BA9E-2A72675B647E}"/>
                </a:ext>
              </a:extLst>
            </p:cNvPr>
            <p:cNvSpPr/>
            <p:nvPr/>
          </p:nvSpPr>
          <p:spPr>
            <a:xfrm>
              <a:off x="4339896" y="2296947"/>
              <a:ext cx="353039" cy="68679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9AC0778-D65C-DF4D-A926-980E3D48451E}"/>
                </a:ext>
              </a:extLst>
            </p:cNvPr>
            <p:cNvSpPr txBox="1"/>
            <p:nvPr/>
          </p:nvSpPr>
          <p:spPr>
            <a:xfrm>
              <a:off x="4902971" y="1676607"/>
              <a:ext cx="707245" cy="307777"/>
            </a:xfrm>
            <a:prstGeom prst="rect">
              <a:avLst/>
            </a:prstGeom>
            <a:noFill/>
          </p:spPr>
          <p:txBody>
            <a:bodyPr wrap="none" rtlCol="0">
              <a:spAutoFit/>
            </a:bodyPr>
            <a:lstStyle/>
            <a:p>
              <a:r>
                <a:rPr lang="en-US" sz="1400" dirty="0"/>
                <a:t>Teams</a:t>
              </a:r>
            </a:p>
          </p:txBody>
        </p:sp>
        <p:pic>
          <p:nvPicPr>
            <p:cNvPr id="23" name="Picture 22" descr="Icon&#10;&#10;Description automatically generated">
              <a:extLst>
                <a:ext uri="{FF2B5EF4-FFF2-40B4-BE49-F238E27FC236}">
                  <a16:creationId xmlns:a16="http://schemas.microsoft.com/office/drawing/2014/main" id="{01AC33E5-07AC-3043-AEC9-36FF965F22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93770" y="2495798"/>
              <a:ext cx="357366" cy="355819"/>
            </a:xfrm>
            <a:prstGeom prst="rect">
              <a:avLst/>
            </a:prstGeom>
            <a:solidFill>
              <a:schemeClr val="bg1"/>
            </a:solidFill>
          </p:spPr>
        </p:pic>
        <p:pic>
          <p:nvPicPr>
            <p:cNvPr id="24" name="Picture 23" descr="Icon&#10;&#10;Description automatically generated">
              <a:extLst>
                <a:ext uri="{FF2B5EF4-FFF2-40B4-BE49-F238E27FC236}">
                  <a16:creationId xmlns:a16="http://schemas.microsoft.com/office/drawing/2014/main" id="{86FEB3BB-1A87-264A-9510-F8F561A7654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98624" y="4046480"/>
              <a:ext cx="357366" cy="355819"/>
            </a:xfrm>
            <a:prstGeom prst="rect">
              <a:avLst/>
            </a:prstGeom>
            <a:solidFill>
              <a:schemeClr val="bg1"/>
            </a:solidFill>
          </p:spPr>
        </p:pic>
        <p:pic>
          <p:nvPicPr>
            <p:cNvPr id="2054" name="Picture 6" descr="Vaccine - Free medical icons">
              <a:extLst>
                <a:ext uri="{FF2B5EF4-FFF2-40B4-BE49-F238E27FC236}">
                  <a16:creationId xmlns:a16="http://schemas.microsoft.com/office/drawing/2014/main" id="{10DE67B3-639A-EC4A-A19A-63ADA3B7C4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84032" y="4512134"/>
              <a:ext cx="472411" cy="472411"/>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016E0259-01DC-C54E-BBDE-1B6827211056}"/>
                </a:ext>
              </a:extLst>
            </p:cNvPr>
            <p:cNvSpPr txBox="1"/>
            <p:nvPr/>
          </p:nvSpPr>
          <p:spPr>
            <a:xfrm>
              <a:off x="4828484" y="2657632"/>
              <a:ext cx="835485" cy="307777"/>
            </a:xfrm>
            <a:prstGeom prst="rect">
              <a:avLst/>
            </a:prstGeom>
            <a:noFill/>
          </p:spPr>
          <p:txBody>
            <a:bodyPr wrap="none" rtlCol="0">
              <a:spAutoFit/>
            </a:bodyPr>
            <a:lstStyle/>
            <a:p>
              <a:r>
                <a:rPr lang="en-US" sz="1400" dirty="0"/>
                <a:t>Coaches</a:t>
              </a:r>
            </a:p>
          </p:txBody>
        </p:sp>
        <p:grpSp>
          <p:nvGrpSpPr>
            <p:cNvPr id="5" name="Group 4">
              <a:extLst>
                <a:ext uri="{FF2B5EF4-FFF2-40B4-BE49-F238E27FC236}">
                  <a16:creationId xmlns:a16="http://schemas.microsoft.com/office/drawing/2014/main" id="{94348579-D028-174E-AE01-64D054387B32}"/>
                </a:ext>
              </a:extLst>
            </p:cNvPr>
            <p:cNvGrpSpPr/>
            <p:nvPr/>
          </p:nvGrpSpPr>
          <p:grpSpPr>
            <a:xfrm>
              <a:off x="4976842" y="3517815"/>
              <a:ext cx="519168" cy="673297"/>
              <a:chOff x="4976842" y="3517815"/>
              <a:chExt cx="519168" cy="673297"/>
            </a:xfrm>
          </p:grpSpPr>
          <p:pic>
            <p:nvPicPr>
              <p:cNvPr id="25" name="Picture 24" descr="Icon&#10;&#10;Description automatically generated">
                <a:extLst>
                  <a:ext uri="{FF2B5EF4-FFF2-40B4-BE49-F238E27FC236}">
                    <a16:creationId xmlns:a16="http://schemas.microsoft.com/office/drawing/2014/main" id="{3DE86628-07D0-5742-8E48-86FE92FFA2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76842" y="3517815"/>
                <a:ext cx="519168" cy="673297"/>
              </a:xfrm>
              <a:prstGeom prst="rect">
                <a:avLst/>
              </a:prstGeom>
              <a:solidFill>
                <a:schemeClr val="bg1"/>
              </a:solidFill>
            </p:spPr>
          </p:pic>
          <p:pic>
            <p:nvPicPr>
              <p:cNvPr id="1026" name="Picture 2" descr="Key topics - Osborne Clarke | Osborne Clarke">
                <a:extLst>
                  <a:ext uri="{FF2B5EF4-FFF2-40B4-BE49-F238E27FC236}">
                    <a16:creationId xmlns:a16="http://schemas.microsoft.com/office/drawing/2014/main" id="{0296B43C-AE4F-6B4B-8858-278EDA079CC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8122" r="21203"/>
              <a:stretch/>
            </p:blipFill>
            <p:spPr bwMode="auto">
              <a:xfrm>
                <a:off x="5016826" y="3670913"/>
                <a:ext cx="410590" cy="40092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9" name="Group 28">
            <a:extLst>
              <a:ext uri="{FF2B5EF4-FFF2-40B4-BE49-F238E27FC236}">
                <a16:creationId xmlns:a16="http://schemas.microsoft.com/office/drawing/2014/main" id="{9D564D68-4387-DB46-A5DF-FA6D6612B1E1}"/>
              </a:ext>
            </a:extLst>
          </p:cNvPr>
          <p:cNvGrpSpPr/>
          <p:nvPr/>
        </p:nvGrpSpPr>
        <p:grpSpPr>
          <a:xfrm>
            <a:off x="5465821" y="1200777"/>
            <a:ext cx="2004027" cy="3941411"/>
            <a:chOff x="5567421" y="1520965"/>
            <a:chExt cx="2004027" cy="3941411"/>
          </a:xfrm>
        </p:grpSpPr>
        <p:pic>
          <p:nvPicPr>
            <p:cNvPr id="32" name="Picture 31" descr="Icon&#10;&#10;Description automatically generated">
              <a:extLst>
                <a:ext uri="{FF2B5EF4-FFF2-40B4-BE49-F238E27FC236}">
                  <a16:creationId xmlns:a16="http://schemas.microsoft.com/office/drawing/2014/main" id="{B5FCB58B-DC76-AC41-BF0F-DE794ACCC7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79774" y="1520965"/>
              <a:ext cx="519168" cy="673297"/>
            </a:xfrm>
            <a:prstGeom prst="rect">
              <a:avLst/>
            </a:prstGeom>
            <a:solidFill>
              <a:schemeClr val="bg1"/>
            </a:solidFill>
          </p:spPr>
        </p:pic>
        <p:pic>
          <p:nvPicPr>
            <p:cNvPr id="33" name="Picture 32" descr="Icon&#10;&#10;Description automatically generated">
              <a:extLst>
                <a:ext uri="{FF2B5EF4-FFF2-40B4-BE49-F238E27FC236}">
                  <a16:creationId xmlns:a16="http://schemas.microsoft.com/office/drawing/2014/main" id="{3D0969AE-B934-9346-A267-54430A69D7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15845" y="2406447"/>
              <a:ext cx="519168" cy="673297"/>
            </a:xfrm>
            <a:prstGeom prst="rect">
              <a:avLst/>
            </a:prstGeom>
            <a:solidFill>
              <a:schemeClr val="bg1"/>
            </a:solidFill>
          </p:spPr>
        </p:pic>
        <p:cxnSp>
          <p:nvCxnSpPr>
            <p:cNvPr id="34" name="Straight Arrow Connector 33">
              <a:extLst>
                <a:ext uri="{FF2B5EF4-FFF2-40B4-BE49-F238E27FC236}">
                  <a16:creationId xmlns:a16="http://schemas.microsoft.com/office/drawing/2014/main" id="{48D897AA-CC7E-CA46-A1E5-25721F7063DE}"/>
                </a:ext>
              </a:extLst>
            </p:cNvPr>
            <p:cNvCxnSpPr>
              <a:cxnSpLocks/>
              <a:stCxn id="43" idx="3"/>
              <a:endCxn id="32" idx="1"/>
            </p:cNvCxnSpPr>
            <p:nvPr/>
          </p:nvCxnSpPr>
          <p:spPr>
            <a:xfrm flipV="1">
              <a:off x="5924787" y="1857614"/>
              <a:ext cx="1054987" cy="378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6EAEC94-06F5-DD4D-95DF-5805556EF6D8}"/>
                </a:ext>
              </a:extLst>
            </p:cNvPr>
            <p:cNvCxnSpPr>
              <a:cxnSpLocks/>
              <a:stCxn id="44" idx="3"/>
              <a:endCxn id="33" idx="1"/>
            </p:cNvCxnSpPr>
            <p:nvPr/>
          </p:nvCxnSpPr>
          <p:spPr>
            <a:xfrm flipV="1">
              <a:off x="5924787" y="2743096"/>
              <a:ext cx="1091058" cy="434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DB684D3-59F7-7540-8813-D78C795DF15A}"/>
                </a:ext>
              </a:extLst>
            </p:cNvPr>
            <p:cNvCxnSpPr>
              <a:cxnSpLocks/>
              <a:stCxn id="46" idx="3"/>
              <a:endCxn id="48" idx="1"/>
            </p:cNvCxnSpPr>
            <p:nvPr/>
          </p:nvCxnSpPr>
          <p:spPr>
            <a:xfrm>
              <a:off x="5924787" y="3870586"/>
              <a:ext cx="1087157" cy="4467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1DD55B1-ECF7-2547-BD2C-DF4F9EBCBCBF}"/>
                </a:ext>
              </a:extLst>
            </p:cNvPr>
            <p:cNvCxnSpPr>
              <a:cxnSpLocks/>
              <a:stCxn id="46" idx="3"/>
              <a:endCxn id="45" idx="1"/>
            </p:cNvCxnSpPr>
            <p:nvPr/>
          </p:nvCxnSpPr>
          <p:spPr>
            <a:xfrm flipV="1">
              <a:off x="5924787" y="3527566"/>
              <a:ext cx="1066989" cy="3430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ED4A425-33DD-FD49-B633-21DE39E41908}"/>
                </a:ext>
              </a:extLst>
            </p:cNvPr>
            <p:cNvCxnSpPr>
              <a:cxnSpLocks/>
              <a:stCxn id="47" idx="3"/>
              <a:endCxn id="49" idx="1"/>
            </p:cNvCxnSpPr>
            <p:nvPr/>
          </p:nvCxnSpPr>
          <p:spPr>
            <a:xfrm>
              <a:off x="5924787" y="4702094"/>
              <a:ext cx="1087157" cy="4805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5C56DC3-A01D-0C4C-92D5-B10B31324BD5}"/>
                    </a:ext>
                  </a:extLst>
                </p:cNvPr>
                <p:cNvSpPr txBox="1"/>
                <p:nvPr/>
              </p:nvSpPr>
              <p:spPr>
                <a:xfrm>
                  <a:off x="6167742" y="2105337"/>
                  <a:ext cx="3036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3</m:t>
                            </m:r>
                          </m:sub>
                        </m:sSub>
                      </m:oMath>
                    </m:oMathPara>
                  </a14:m>
                  <a:endParaRPr lang="en-US" dirty="0"/>
                </a:p>
              </p:txBody>
            </p:sp>
          </mc:Choice>
          <mc:Fallback xmlns="">
            <p:sp>
              <p:nvSpPr>
                <p:cNvPr id="39" name="TextBox 38">
                  <a:extLst>
                    <a:ext uri="{FF2B5EF4-FFF2-40B4-BE49-F238E27FC236}">
                      <a16:creationId xmlns:a16="http://schemas.microsoft.com/office/drawing/2014/main" id="{65C56DC3-A01D-0C4C-92D5-B10B31324BD5}"/>
                    </a:ext>
                  </a:extLst>
                </p:cNvPr>
                <p:cNvSpPr txBox="1">
                  <a:spLocks noRot="1" noChangeAspect="1" noMove="1" noResize="1" noEditPoints="1" noAdjustHandles="1" noChangeArrowheads="1" noChangeShapeType="1" noTextEdit="1"/>
                </p:cNvSpPr>
                <p:nvPr/>
              </p:nvSpPr>
              <p:spPr>
                <a:xfrm>
                  <a:off x="6167742" y="2105337"/>
                  <a:ext cx="303673" cy="276999"/>
                </a:xfrm>
                <a:prstGeom prst="rect">
                  <a:avLst/>
                </a:prstGeom>
                <a:blipFill>
                  <a:blip r:embed="rId19"/>
                  <a:stretch>
                    <a:fillRect l="-16000" r="-4000" b="-13043"/>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1F8E108-1130-894A-AFDD-BF3B6C2DD0A2}"/>
                </a:ext>
              </a:extLst>
            </p:cNvPr>
            <p:cNvCxnSpPr>
              <a:cxnSpLocks/>
              <a:stCxn id="44" idx="3"/>
              <a:endCxn id="45" idx="1"/>
            </p:cNvCxnSpPr>
            <p:nvPr/>
          </p:nvCxnSpPr>
          <p:spPr>
            <a:xfrm>
              <a:off x="5924787" y="3177247"/>
              <a:ext cx="1066989" cy="3503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7A8A540-92EE-4D4E-BFB1-D9A448B7A49E}"/>
                </a:ext>
              </a:extLst>
            </p:cNvPr>
            <p:cNvCxnSpPr>
              <a:cxnSpLocks/>
              <a:stCxn id="43" idx="3"/>
              <a:endCxn id="33" idx="1"/>
            </p:cNvCxnSpPr>
            <p:nvPr/>
          </p:nvCxnSpPr>
          <p:spPr>
            <a:xfrm>
              <a:off x="5924787" y="2236141"/>
              <a:ext cx="1091058" cy="506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54F09A4-3F07-3A47-9798-0F6CFAAF5F16}"/>
                </a:ext>
              </a:extLst>
            </p:cNvPr>
            <p:cNvCxnSpPr>
              <a:cxnSpLocks/>
              <a:stCxn id="47" idx="3"/>
              <a:endCxn id="48" idx="1"/>
            </p:cNvCxnSpPr>
            <p:nvPr/>
          </p:nvCxnSpPr>
          <p:spPr>
            <a:xfrm flipV="1">
              <a:off x="5924787" y="4317343"/>
              <a:ext cx="1087157" cy="384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Icon&#10;&#10;Description automatically generated">
              <a:extLst>
                <a:ext uri="{FF2B5EF4-FFF2-40B4-BE49-F238E27FC236}">
                  <a16:creationId xmlns:a16="http://schemas.microsoft.com/office/drawing/2014/main" id="{169559ED-3859-334A-8DD6-DB50AFA54C9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421" y="2058231"/>
              <a:ext cx="357366" cy="355819"/>
            </a:xfrm>
            <a:prstGeom prst="rect">
              <a:avLst/>
            </a:prstGeom>
            <a:solidFill>
              <a:schemeClr val="bg1"/>
            </a:solidFill>
          </p:spPr>
        </p:pic>
        <p:pic>
          <p:nvPicPr>
            <p:cNvPr id="44" name="Picture 43" descr="Icon&#10;&#10;Description automatically generated">
              <a:extLst>
                <a:ext uri="{FF2B5EF4-FFF2-40B4-BE49-F238E27FC236}">
                  <a16:creationId xmlns:a16="http://schemas.microsoft.com/office/drawing/2014/main" id="{D8B5B1AD-E55A-BC4A-876D-8957BA2167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421" y="2999337"/>
              <a:ext cx="357366" cy="355819"/>
            </a:xfrm>
            <a:prstGeom prst="rect">
              <a:avLst/>
            </a:prstGeom>
            <a:solidFill>
              <a:schemeClr val="bg1"/>
            </a:solidFill>
          </p:spPr>
        </p:pic>
        <p:pic>
          <p:nvPicPr>
            <p:cNvPr id="45" name="Picture 44" descr="Text&#10;&#10;Description automatically generated with low confidence">
              <a:extLst>
                <a:ext uri="{FF2B5EF4-FFF2-40B4-BE49-F238E27FC236}">
                  <a16:creationId xmlns:a16="http://schemas.microsoft.com/office/drawing/2014/main" id="{08D189A5-9B7D-8645-AAF6-329DC75C6892}"/>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6991776" y="3247814"/>
              <a:ext cx="559504" cy="559504"/>
            </a:xfrm>
            <a:prstGeom prst="rect">
              <a:avLst/>
            </a:prstGeom>
          </p:spPr>
        </p:pic>
        <p:pic>
          <p:nvPicPr>
            <p:cNvPr id="46" name="Picture 45" descr="Icon&#10;&#10;Description automatically generated">
              <a:extLst>
                <a:ext uri="{FF2B5EF4-FFF2-40B4-BE49-F238E27FC236}">
                  <a16:creationId xmlns:a16="http://schemas.microsoft.com/office/drawing/2014/main" id="{A029E3AE-C9E0-334B-BF40-84703D2D3F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421" y="3692676"/>
              <a:ext cx="357366" cy="355819"/>
            </a:xfrm>
            <a:prstGeom prst="rect">
              <a:avLst/>
            </a:prstGeom>
            <a:solidFill>
              <a:schemeClr val="bg1"/>
            </a:solidFill>
          </p:spPr>
        </p:pic>
        <p:pic>
          <p:nvPicPr>
            <p:cNvPr id="47" name="Picture 46" descr="Icon&#10;&#10;Description automatically generated">
              <a:extLst>
                <a:ext uri="{FF2B5EF4-FFF2-40B4-BE49-F238E27FC236}">
                  <a16:creationId xmlns:a16="http://schemas.microsoft.com/office/drawing/2014/main" id="{36844C0C-FB60-D242-BAE1-4263A74F4B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7421" y="4524184"/>
              <a:ext cx="357366" cy="355819"/>
            </a:xfrm>
            <a:prstGeom prst="rect">
              <a:avLst/>
            </a:prstGeom>
            <a:solidFill>
              <a:schemeClr val="bg1"/>
            </a:solidFill>
          </p:spPr>
        </p:pic>
        <p:pic>
          <p:nvPicPr>
            <p:cNvPr id="49" name="Picture 48" descr="Text&#10;&#10;Description automatically generated with low confidence">
              <a:extLst>
                <a:ext uri="{FF2B5EF4-FFF2-40B4-BE49-F238E27FC236}">
                  <a16:creationId xmlns:a16="http://schemas.microsoft.com/office/drawing/2014/main" id="{1A51DF80-4108-6B41-A6B0-FF20D85A09D4}"/>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7011944" y="4902872"/>
              <a:ext cx="559504" cy="559504"/>
            </a:xfrm>
            <a:prstGeom prst="rect">
              <a:avLst/>
            </a:prstGeom>
          </p:spPr>
        </p:pic>
        <p:sp>
          <p:nvSpPr>
            <p:cNvPr id="31" name="Oval 30">
              <a:extLst>
                <a:ext uri="{FF2B5EF4-FFF2-40B4-BE49-F238E27FC236}">
                  <a16:creationId xmlns:a16="http://schemas.microsoft.com/office/drawing/2014/main" id="{3A343A76-B07C-D04A-BCB1-004FE69AE6CD}"/>
                </a:ext>
              </a:extLst>
            </p:cNvPr>
            <p:cNvSpPr/>
            <p:nvPr/>
          </p:nvSpPr>
          <p:spPr>
            <a:xfrm>
              <a:off x="6112276" y="1970127"/>
              <a:ext cx="353039" cy="55296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A person holding a basketball&#10;&#10;Description automatically generated">
              <a:extLst>
                <a:ext uri="{FF2B5EF4-FFF2-40B4-BE49-F238E27FC236}">
                  <a16:creationId xmlns:a16="http://schemas.microsoft.com/office/drawing/2014/main" id="{1F9B7706-DA05-0F4E-92D7-E4967F9E66C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31677" y="1668470"/>
              <a:ext cx="415361" cy="378286"/>
            </a:xfrm>
            <a:prstGeom prst="rect">
              <a:avLst/>
            </a:prstGeom>
          </p:spPr>
        </p:pic>
        <p:pic>
          <p:nvPicPr>
            <p:cNvPr id="79" name="Picture 78" descr="A basketball player in a yellow jersey&#10;&#10;Description automatically generated with low confidence">
              <a:extLst>
                <a:ext uri="{FF2B5EF4-FFF2-40B4-BE49-F238E27FC236}">
                  <a16:creationId xmlns:a16="http://schemas.microsoft.com/office/drawing/2014/main" id="{0C4F2761-052D-534B-B7C7-6D69C8C1393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048086" y="2600779"/>
              <a:ext cx="450856" cy="406526"/>
            </a:xfrm>
            <a:prstGeom prst="rect">
              <a:avLst/>
            </a:prstGeom>
          </p:spPr>
        </p:pic>
        <p:grpSp>
          <p:nvGrpSpPr>
            <p:cNvPr id="3" name="Group 2">
              <a:extLst>
                <a:ext uri="{FF2B5EF4-FFF2-40B4-BE49-F238E27FC236}">
                  <a16:creationId xmlns:a16="http://schemas.microsoft.com/office/drawing/2014/main" id="{D9D6A40B-529B-8243-8722-799B74C5B3E2}"/>
                </a:ext>
              </a:extLst>
            </p:cNvPr>
            <p:cNvGrpSpPr/>
            <p:nvPr/>
          </p:nvGrpSpPr>
          <p:grpSpPr>
            <a:xfrm>
              <a:off x="7011944" y="3980694"/>
              <a:ext cx="519168" cy="673297"/>
              <a:chOff x="7011944" y="3980694"/>
              <a:chExt cx="519168" cy="673297"/>
            </a:xfrm>
          </p:grpSpPr>
          <p:pic>
            <p:nvPicPr>
              <p:cNvPr id="48" name="Picture 47" descr="Icon&#10;&#10;Description automatically generated">
                <a:extLst>
                  <a:ext uri="{FF2B5EF4-FFF2-40B4-BE49-F238E27FC236}">
                    <a16:creationId xmlns:a16="http://schemas.microsoft.com/office/drawing/2014/main" id="{3E61B4F5-5EEB-9A48-BCA3-C4188DD05D1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11944" y="3980694"/>
                <a:ext cx="519168" cy="673297"/>
              </a:xfrm>
              <a:prstGeom prst="rect">
                <a:avLst/>
              </a:prstGeom>
              <a:solidFill>
                <a:schemeClr val="bg1"/>
              </a:solidFill>
            </p:spPr>
          </p:pic>
          <p:pic>
            <p:nvPicPr>
              <p:cNvPr id="61" name="Picture 2" descr="Key topics - Osborne Clarke | Osborne Clarke">
                <a:extLst>
                  <a:ext uri="{FF2B5EF4-FFF2-40B4-BE49-F238E27FC236}">
                    <a16:creationId xmlns:a16="http://schemas.microsoft.com/office/drawing/2014/main" id="{49511219-7E6E-904B-8E51-5EFDC202724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8122" r="21203"/>
              <a:stretch/>
            </p:blipFill>
            <p:spPr bwMode="auto">
              <a:xfrm>
                <a:off x="7066233" y="4144692"/>
                <a:ext cx="410590" cy="40092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00607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061B-1C1A-DF4A-8375-3B5DF4848F57}"/>
              </a:ext>
            </a:extLst>
          </p:cNvPr>
          <p:cNvSpPr>
            <a:spLocks noGrp="1"/>
          </p:cNvSpPr>
          <p:nvPr>
            <p:ph type="title"/>
          </p:nvPr>
        </p:nvSpPr>
        <p:spPr/>
        <p:txBody>
          <a:bodyPr/>
          <a:lstStyle/>
          <a:p>
            <a:r>
              <a:rPr lang="en-US" dirty="0"/>
              <a:t>Single-Hop Retriever [Ours]</a:t>
            </a:r>
          </a:p>
        </p:txBody>
      </p:sp>
      <p:sp>
        <p:nvSpPr>
          <p:cNvPr id="4" name="Slide Number Placeholder 3">
            <a:extLst>
              <a:ext uri="{FF2B5EF4-FFF2-40B4-BE49-F238E27FC236}">
                <a16:creationId xmlns:a16="http://schemas.microsoft.com/office/drawing/2014/main" id="{15496881-1CDD-FE44-8906-210333054559}"/>
              </a:ext>
            </a:extLst>
          </p:cNvPr>
          <p:cNvSpPr>
            <a:spLocks noGrp="1"/>
          </p:cNvSpPr>
          <p:nvPr>
            <p:ph type="sldNum" sz="quarter" idx="12"/>
          </p:nvPr>
        </p:nvSpPr>
        <p:spPr/>
        <p:txBody>
          <a:bodyPr/>
          <a:lstStyle/>
          <a:p>
            <a:fld id="{4FAB73BC-B049-4115-A692-8D63A059BFB8}" type="slidenum">
              <a:rPr lang="en-US" smtClean="0"/>
              <a:t>11</a:t>
            </a:fld>
            <a:endParaRPr lang="en-US"/>
          </a:p>
        </p:txBody>
      </p:sp>
      <p:sp>
        <p:nvSpPr>
          <p:cNvPr id="5" name="TextBox 4">
            <a:extLst>
              <a:ext uri="{FF2B5EF4-FFF2-40B4-BE49-F238E27FC236}">
                <a16:creationId xmlns:a16="http://schemas.microsoft.com/office/drawing/2014/main" id="{8B7FD32F-B8B7-F949-AA2A-435D3A2D8885}"/>
              </a:ext>
            </a:extLst>
          </p:cNvPr>
          <p:cNvSpPr txBox="1"/>
          <p:nvPr/>
        </p:nvSpPr>
        <p:spPr>
          <a:xfrm>
            <a:off x="893847" y="1058301"/>
            <a:ext cx="7346704" cy="646331"/>
          </a:xfrm>
          <a:prstGeom prst="rect">
            <a:avLst/>
          </a:prstGeom>
          <a:noFill/>
        </p:spPr>
        <p:txBody>
          <a:bodyPr wrap="square" rtlCol="0">
            <a:spAutoFit/>
          </a:bodyPr>
          <a:lstStyle/>
          <a:p>
            <a:r>
              <a:rPr lang="en-US" dirty="0"/>
              <a:t>Q: What is the home stadium of Lebron James in the NBA season suspended by COVID? </a:t>
            </a:r>
          </a:p>
        </p:txBody>
      </p:sp>
      <p:grpSp>
        <p:nvGrpSpPr>
          <p:cNvPr id="22" name="Group 21">
            <a:extLst>
              <a:ext uri="{FF2B5EF4-FFF2-40B4-BE49-F238E27FC236}">
                <a16:creationId xmlns:a16="http://schemas.microsoft.com/office/drawing/2014/main" id="{3DD89ED2-1195-7149-977C-4FAB125017D0}"/>
              </a:ext>
            </a:extLst>
          </p:cNvPr>
          <p:cNvGrpSpPr/>
          <p:nvPr/>
        </p:nvGrpSpPr>
        <p:grpSpPr>
          <a:xfrm>
            <a:off x="3721982" y="5510361"/>
            <a:ext cx="629853" cy="816841"/>
            <a:chOff x="628649" y="3890217"/>
            <a:chExt cx="629853" cy="816841"/>
          </a:xfrm>
        </p:grpSpPr>
        <p:pic>
          <p:nvPicPr>
            <p:cNvPr id="9" name="Picture 8" descr="Icon&#10;&#10;Description automatically generated">
              <a:extLst>
                <a:ext uri="{FF2B5EF4-FFF2-40B4-BE49-F238E27FC236}">
                  <a16:creationId xmlns:a16="http://schemas.microsoft.com/office/drawing/2014/main" id="{419F1245-17E8-1C4C-A929-464356A75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3890217"/>
              <a:ext cx="629853" cy="816841"/>
            </a:xfrm>
            <a:prstGeom prst="rect">
              <a:avLst/>
            </a:prstGeom>
            <a:solidFill>
              <a:schemeClr val="bg1"/>
            </a:solidFill>
          </p:spPr>
        </p:pic>
        <p:pic>
          <p:nvPicPr>
            <p:cNvPr id="11" name="Picture 10" descr="Icon&#10;&#10;Description automatically generated">
              <a:extLst>
                <a:ext uri="{FF2B5EF4-FFF2-40B4-BE49-F238E27FC236}">
                  <a16:creationId xmlns:a16="http://schemas.microsoft.com/office/drawing/2014/main" id="{2C8CF083-AB4E-D04E-9EDE-EDA3665B0F89}"/>
                </a:ext>
              </a:extLst>
            </p:cNvPr>
            <p:cNvPicPr>
              <a:picLocks noChangeAspect="1"/>
            </p:cNvPicPr>
            <p:nvPr/>
          </p:nvPicPr>
          <p:blipFill rotWithShape="1">
            <a:blip r:embed="rId3">
              <a:extLst>
                <a:ext uri="{28A0092B-C50C-407E-A947-70E740481C1C}">
                  <a14:useLocalDpi xmlns:a14="http://schemas.microsoft.com/office/drawing/2010/main" val="0"/>
                </a:ext>
              </a:extLst>
            </a:blip>
            <a:srcRect l="24874" r="17594"/>
            <a:stretch/>
          </p:blipFill>
          <p:spPr>
            <a:xfrm>
              <a:off x="758848" y="3999324"/>
              <a:ext cx="371847" cy="646331"/>
            </a:xfrm>
            <a:prstGeom prst="rect">
              <a:avLst/>
            </a:prstGeom>
          </p:spPr>
        </p:pic>
      </p:grpSp>
      <p:grpSp>
        <p:nvGrpSpPr>
          <p:cNvPr id="23" name="Group 22">
            <a:extLst>
              <a:ext uri="{FF2B5EF4-FFF2-40B4-BE49-F238E27FC236}">
                <a16:creationId xmlns:a16="http://schemas.microsoft.com/office/drawing/2014/main" id="{4B3DE4BE-298D-034D-8956-72163D08C0D7}"/>
              </a:ext>
            </a:extLst>
          </p:cNvPr>
          <p:cNvGrpSpPr/>
          <p:nvPr/>
        </p:nvGrpSpPr>
        <p:grpSpPr>
          <a:xfrm>
            <a:off x="945586" y="4870779"/>
            <a:ext cx="638517" cy="816841"/>
            <a:chOff x="701240" y="5519148"/>
            <a:chExt cx="638517" cy="816841"/>
          </a:xfrm>
        </p:grpSpPr>
        <p:pic>
          <p:nvPicPr>
            <p:cNvPr id="8" name="Picture 7" descr="Icon&#10;&#10;Description automatically generated">
              <a:extLst>
                <a:ext uri="{FF2B5EF4-FFF2-40B4-BE49-F238E27FC236}">
                  <a16:creationId xmlns:a16="http://schemas.microsoft.com/office/drawing/2014/main" id="{595434CC-1BF1-4347-9D3E-0BCA0614C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904" y="5519148"/>
              <a:ext cx="629853" cy="816841"/>
            </a:xfrm>
            <a:prstGeom prst="rect">
              <a:avLst/>
            </a:prstGeom>
            <a:solidFill>
              <a:schemeClr val="bg1"/>
            </a:solidFill>
          </p:spPr>
        </p:pic>
        <p:pic>
          <p:nvPicPr>
            <p:cNvPr id="13" name="Picture 12" descr="Logo&#10;&#10;Description automatically generated">
              <a:extLst>
                <a:ext uri="{FF2B5EF4-FFF2-40B4-BE49-F238E27FC236}">
                  <a16:creationId xmlns:a16="http://schemas.microsoft.com/office/drawing/2014/main" id="{81B26724-2FD1-7442-B6E1-0EF25A743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240" y="5728374"/>
              <a:ext cx="623608" cy="398387"/>
            </a:xfrm>
            <a:prstGeom prst="rect">
              <a:avLst/>
            </a:prstGeom>
          </p:spPr>
        </p:pic>
      </p:grpSp>
      <p:grpSp>
        <p:nvGrpSpPr>
          <p:cNvPr id="21" name="Group 20">
            <a:extLst>
              <a:ext uri="{FF2B5EF4-FFF2-40B4-BE49-F238E27FC236}">
                <a16:creationId xmlns:a16="http://schemas.microsoft.com/office/drawing/2014/main" id="{3529B815-30FF-FE47-8FE1-79F66443F279}"/>
              </a:ext>
            </a:extLst>
          </p:cNvPr>
          <p:cNvGrpSpPr/>
          <p:nvPr/>
        </p:nvGrpSpPr>
        <p:grpSpPr>
          <a:xfrm>
            <a:off x="2252253" y="4870779"/>
            <a:ext cx="629853" cy="816841"/>
            <a:chOff x="1682653" y="4707058"/>
            <a:chExt cx="629853" cy="816841"/>
          </a:xfrm>
        </p:grpSpPr>
        <p:pic>
          <p:nvPicPr>
            <p:cNvPr id="7" name="Picture 6" descr="Icon&#10;&#10;Description automatically generated">
              <a:extLst>
                <a:ext uri="{FF2B5EF4-FFF2-40B4-BE49-F238E27FC236}">
                  <a16:creationId xmlns:a16="http://schemas.microsoft.com/office/drawing/2014/main" id="{C0F82178-485D-9D4C-8D93-FC445CCB5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653" y="4707058"/>
              <a:ext cx="629853" cy="816841"/>
            </a:xfrm>
            <a:prstGeom prst="rect">
              <a:avLst/>
            </a:prstGeom>
            <a:solidFill>
              <a:schemeClr val="bg1"/>
            </a:solidFill>
          </p:spPr>
        </p:pic>
        <p:pic>
          <p:nvPicPr>
            <p:cNvPr id="19" name="Picture 18" descr="A person holding a basketball&#10;&#10;Description automatically generated">
              <a:extLst>
                <a:ext uri="{FF2B5EF4-FFF2-40B4-BE49-F238E27FC236}">
                  <a16:creationId xmlns:a16="http://schemas.microsoft.com/office/drawing/2014/main" id="{2F7D0B8B-9C37-4342-ACEB-CD176CD95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293" y="4879953"/>
              <a:ext cx="556768" cy="507071"/>
            </a:xfrm>
            <a:prstGeom prst="rect">
              <a:avLst/>
            </a:prstGeom>
          </p:spPr>
        </p:pic>
      </p:grpSp>
      <p:pic>
        <p:nvPicPr>
          <p:cNvPr id="25" name="Picture 24" descr="Text&#10;&#10;Description automatically generated with low confidence">
            <a:extLst>
              <a:ext uri="{FF2B5EF4-FFF2-40B4-BE49-F238E27FC236}">
                <a16:creationId xmlns:a16="http://schemas.microsoft.com/office/drawing/2014/main" id="{4B77CDE7-1BF6-CA4A-8CD5-ACAA7A011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4657" y="4447380"/>
            <a:ext cx="646331" cy="646331"/>
          </a:xfrm>
          <a:prstGeom prst="rect">
            <a:avLst/>
          </a:prstGeom>
        </p:spPr>
      </p:pic>
      <p:sp>
        <p:nvSpPr>
          <p:cNvPr id="20" name="TextBox 19">
            <a:extLst>
              <a:ext uri="{FF2B5EF4-FFF2-40B4-BE49-F238E27FC236}">
                <a16:creationId xmlns:a16="http://schemas.microsoft.com/office/drawing/2014/main" id="{70F3E20F-EA2B-EB4E-B81A-177250D18B77}"/>
              </a:ext>
            </a:extLst>
          </p:cNvPr>
          <p:cNvSpPr txBox="1"/>
          <p:nvPr/>
        </p:nvSpPr>
        <p:spPr>
          <a:xfrm>
            <a:off x="3694173" y="4209873"/>
            <a:ext cx="707245" cy="307777"/>
          </a:xfrm>
          <a:prstGeom prst="rect">
            <a:avLst/>
          </a:prstGeom>
          <a:noFill/>
        </p:spPr>
        <p:txBody>
          <a:bodyPr wrap="none" rtlCol="0">
            <a:spAutoFit/>
          </a:bodyPr>
          <a:lstStyle/>
          <a:p>
            <a:r>
              <a:rPr lang="en-US" sz="1400" dirty="0"/>
              <a:t>Teams</a:t>
            </a:r>
          </a:p>
        </p:txBody>
      </p:sp>
      <p:pic>
        <p:nvPicPr>
          <p:cNvPr id="37" name="Picture 36" descr="Text&#10;&#10;Description automatically generated with low confidence">
            <a:extLst>
              <a:ext uri="{FF2B5EF4-FFF2-40B4-BE49-F238E27FC236}">
                <a16:creationId xmlns:a16="http://schemas.microsoft.com/office/drawing/2014/main" id="{9F943AD1-FCD6-9544-A392-3E62F4022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7238" y="4491428"/>
            <a:ext cx="646331" cy="646331"/>
          </a:xfrm>
          <a:prstGeom prst="rect">
            <a:avLst/>
          </a:prstGeom>
        </p:spPr>
      </p:pic>
      <p:sp>
        <p:nvSpPr>
          <p:cNvPr id="38" name="TextBox 37">
            <a:extLst>
              <a:ext uri="{FF2B5EF4-FFF2-40B4-BE49-F238E27FC236}">
                <a16:creationId xmlns:a16="http://schemas.microsoft.com/office/drawing/2014/main" id="{AEB7E1AE-A2C4-1544-88B5-0470F58B6D6B}"/>
              </a:ext>
            </a:extLst>
          </p:cNvPr>
          <p:cNvSpPr txBox="1"/>
          <p:nvPr/>
        </p:nvSpPr>
        <p:spPr>
          <a:xfrm>
            <a:off x="6695373" y="4262547"/>
            <a:ext cx="835485" cy="307777"/>
          </a:xfrm>
          <a:prstGeom prst="rect">
            <a:avLst/>
          </a:prstGeom>
          <a:noFill/>
        </p:spPr>
        <p:txBody>
          <a:bodyPr wrap="none" rtlCol="0">
            <a:spAutoFit/>
          </a:bodyPr>
          <a:lstStyle/>
          <a:p>
            <a:r>
              <a:rPr lang="en-US" sz="1400" dirty="0"/>
              <a:t>Coaches</a:t>
            </a:r>
          </a:p>
        </p:txBody>
      </p:sp>
      <p:grpSp>
        <p:nvGrpSpPr>
          <p:cNvPr id="72" name="Group 71">
            <a:extLst>
              <a:ext uri="{FF2B5EF4-FFF2-40B4-BE49-F238E27FC236}">
                <a16:creationId xmlns:a16="http://schemas.microsoft.com/office/drawing/2014/main" id="{D9C50596-5E37-5742-8CA2-F90198C6AB91}"/>
              </a:ext>
            </a:extLst>
          </p:cNvPr>
          <p:cNvGrpSpPr/>
          <p:nvPr/>
        </p:nvGrpSpPr>
        <p:grpSpPr>
          <a:xfrm>
            <a:off x="5302309" y="4888788"/>
            <a:ext cx="629853" cy="816841"/>
            <a:chOff x="4064489" y="4710744"/>
            <a:chExt cx="629853" cy="816841"/>
          </a:xfrm>
        </p:grpSpPr>
        <p:pic>
          <p:nvPicPr>
            <p:cNvPr id="35" name="Picture 34" descr="Icon&#10;&#10;Description automatically generated">
              <a:extLst>
                <a:ext uri="{FF2B5EF4-FFF2-40B4-BE49-F238E27FC236}">
                  <a16:creationId xmlns:a16="http://schemas.microsoft.com/office/drawing/2014/main" id="{F272FD7A-111D-EB42-AE9C-F66311521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489" y="4710744"/>
              <a:ext cx="629853" cy="816841"/>
            </a:xfrm>
            <a:prstGeom prst="rect">
              <a:avLst/>
            </a:prstGeom>
            <a:solidFill>
              <a:schemeClr val="bg1"/>
            </a:solidFill>
          </p:spPr>
        </p:pic>
        <p:pic>
          <p:nvPicPr>
            <p:cNvPr id="26" name="Picture 25" descr="Logo&#10;&#10;Description automatically generated">
              <a:extLst>
                <a:ext uri="{FF2B5EF4-FFF2-40B4-BE49-F238E27FC236}">
                  <a16:creationId xmlns:a16="http://schemas.microsoft.com/office/drawing/2014/main" id="{1F2D7953-E62D-F643-9146-854D7D90F5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3156" y="4928928"/>
              <a:ext cx="563907" cy="372831"/>
            </a:xfrm>
            <a:prstGeom prst="rect">
              <a:avLst/>
            </a:prstGeom>
          </p:spPr>
        </p:pic>
      </p:grpSp>
      <p:sp>
        <p:nvSpPr>
          <p:cNvPr id="87" name="Rectangle 86">
            <a:extLst>
              <a:ext uri="{FF2B5EF4-FFF2-40B4-BE49-F238E27FC236}">
                <a16:creationId xmlns:a16="http://schemas.microsoft.com/office/drawing/2014/main" id="{63C6541F-4E35-394E-B338-B8D576EADBFB}"/>
              </a:ext>
            </a:extLst>
          </p:cNvPr>
          <p:cNvSpPr/>
          <p:nvPr/>
        </p:nvSpPr>
        <p:spPr>
          <a:xfrm>
            <a:off x="841446" y="3818520"/>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grpSp>
        <p:nvGrpSpPr>
          <p:cNvPr id="102" name="Group 101">
            <a:extLst>
              <a:ext uri="{FF2B5EF4-FFF2-40B4-BE49-F238E27FC236}">
                <a16:creationId xmlns:a16="http://schemas.microsoft.com/office/drawing/2014/main" id="{EF583BD5-B03F-444E-ADC1-7A017E5BC457}"/>
              </a:ext>
            </a:extLst>
          </p:cNvPr>
          <p:cNvGrpSpPr/>
          <p:nvPr/>
        </p:nvGrpSpPr>
        <p:grpSpPr>
          <a:xfrm>
            <a:off x="2366792" y="3456174"/>
            <a:ext cx="395640" cy="246490"/>
            <a:chOff x="1075006" y="3663165"/>
            <a:chExt cx="395640" cy="246490"/>
          </a:xfrm>
        </p:grpSpPr>
        <p:sp>
          <p:nvSpPr>
            <p:cNvPr id="103" name="Rectangle 102">
              <a:extLst>
                <a:ext uri="{FF2B5EF4-FFF2-40B4-BE49-F238E27FC236}">
                  <a16:creationId xmlns:a16="http://schemas.microsoft.com/office/drawing/2014/main" id="{D950F761-9050-DD45-92CE-CE7E5E71F796}"/>
                </a:ext>
              </a:extLst>
            </p:cNvPr>
            <p:cNvSpPr/>
            <p:nvPr/>
          </p:nvSpPr>
          <p:spPr>
            <a:xfrm>
              <a:off x="1075006" y="3663165"/>
              <a:ext cx="81622" cy="2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E7D20DC-C4AD-2243-935E-E037AF32342B}"/>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1F48DA8-8656-EB4C-9B59-06AE6D4EF707}"/>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2E39BD2-6F68-E94E-BAD3-78C5B43C51B2}"/>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835A188-205B-9C4D-B39A-B5D7C40F324B}"/>
                </a:ext>
              </a:extLst>
            </p:cNvPr>
            <p:cNvSpPr/>
            <p:nvPr/>
          </p:nvSpPr>
          <p:spPr>
            <a:xfrm>
              <a:off x="138902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F6932BC8-0FCF-4440-8959-137CFCA4093B}"/>
              </a:ext>
            </a:extLst>
          </p:cNvPr>
          <p:cNvGrpSpPr/>
          <p:nvPr/>
        </p:nvGrpSpPr>
        <p:grpSpPr>
          <a:xfrm>
            <a:off x="5425746" y="3444451"/>
            <a:ext cx="395640" cy="246490"/>
            <a:chOff x="1075006" y="3663165"/>
            <a:chExt cx="395640" cy="246490"/>
          </a:xfrm>
        </p:grpSpPr>
        <p:sp>
          <p:nvSpPr>
            <p:cNvPr id="121" name="Rectangle 120">
              <a:extLst>
                <a:ext uri="{FF2B5EF4-FFF2-40B4-BE49-F238E27FC236}">
                  <a16:creationId xmlns:a16="http://schemas.microsoft.com/office/drawing/2014/main" id="{C439438F-6FC3-DE4F-86E1-AE66DFEF95DF}"/>
                </a:ext>
              </a:extLst>
            </p:cNvPr>
            <p:cNvSpPr/>
            <p:nvPr/>
          </p:nvSpPr>
          <p:spPr>
            <a:xfrm>
              <a:off x="1075006"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A64F2BB-BC5D-E44A-BCD2-72AB2E4224F1}"/>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9B9AE5B-B538-4740-A07C-C693BB75B30E}"/>
                </a:ext>
              </a:extLst>
            </p:cNvPr>
            <p:cNvSpPr/>
            <p:nvPr/>
          </p:nvSpPr>
          <p:spPr>
            <a:xfrm>
              <a:off x="123201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AC14AD0E-A68E-1749-AB5B-69D4E8B37C3C}"/>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8EED8ED5-C08D-ED43-BB09-5469E6AF8AF1}"/>
                </a:ext>
              </a:extLst>
            </p:cNvPr>
            <p:cNvSpPr/>
            <p:nvPr/>
          </p:nvSpPr>
          <p:spPr>
            <a:xfrm>
              <a:off x="1389024"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Rectangle 155">
            <a:extLst>
              <a:ext uri="{FF2B5EF4-FFF2-40B4-BE49-F238E27FC236}">
                <a16:creationId xmlns:a16="http://schemas.microsoft.com/office/drawing/2014/main" id="{3E124D0C-A1B6-A54E-B915-19CE259D7BF9}"/>
              </a:ext>
            </a:extLst>
          </p:cNvPr>
          <p:cNvSpPr/>
          <p:nvPr/>
        </p:nvSpPr>
        <p:spPr>
          <a:xfrm>
            <a:off x="835225" y="1706364"/>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cxnSp>
        <p:nvCxnSpPr>
          <p:cNvPr id="158" name="Straight Arrow Connector 157">
            <a:extLst>
              <a:ext uri="{FF2B5EF4-FFF2-40B4-BE49-F238E27FC236}">
                <a16:creationId xmlns:a16="http://schemas.microsoft.com/office/drawing/2014/main" id="{32772A84-1853-2D43-9715-D17C22254094}"/>
              </a:ext>
            </a:extLst>
          </p:cNvPr>
          <p:cNvCxnSpPr>
            <a:cxnSpLocks/>
            <a:stCxn id="168" idx="2"/>
            <a:endCxn id="162" idx="1"/>
          </p:cNvCxnSpPr>
          <p:nvPr/>
        </p:nvCxnSpPr>
        <p:spPr>
          <a:xfrm>
            <a:off x="4128287" y="2500122"/>
            <a:ext cx="1178992" cy="911801"/>
          </a:xfrm>
          <a:prstGeom prst="straightConnector1">
            <a:avLst/>
          </a:prstGeom>
          <a:ln>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77BD76CD-E304-D74A-94E2-212264328D96}"/>
              </a:ext>
            </a:extLst>
          </p:cNvPr>
          <p:cNvSpPr/>
          <p:nvPr/>
        </p:nvSpPr>
        <p:spPr>
          <a:xfrm>
            <a:off x="5172534" y="3346863"/>
            <a:ext cx="920095" cy="44426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6F9DF71B-D860-E848-81D6-B2C0F9442C16}"/>
              </a:ext>
            </a:extLst>
          </p:cNvPr>
          <p:cNvGrpSpPr/>
          <p:nvPr/>
        </p:nvGrpSpPr>
        <p:grpSpPr>
          <a:xfrm>
            <a:off x="3930468" y="2253632"/>
            <a:ext cx="395640" cy="246490"/>
            <a:chOff x="1075006" y="3663165"/>
            <a:chExt cx="395640" cy="246490"/>
          </a:xfrm>
        </p:grpSpPr>
        <p:sp>
          <p:nvSpPr>
            <p:cNvPr id="166" name="Rectangle 165">
              <a:extLst>
                <a:ext uri="{FF2B5EF4-FFF2-40B4-BE49-F238E27FC236}">
                  <a16:creationId xmlns:a16="http://schemas.microsoft.com/office/drawing/2014/main" id="{41673B7C-2BAF-6F46-9622-01709E8DC54B}"/>
                </a:ext>
              </a:extLst>
            </p:cNvPr>
            <p:cNvSpPr/>
            <p:nvPr/>
          </p:nvSpPr>
          <p:spPr>
            <a:xfrm>
              <a:off x="1075006"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1C0A412D-1658-E143-801F-7D73826E951A}"/>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12DA767-763B-B044-94B0-61F3FECAC8DB}"/>
                </a:ext>
              </a:extLst>
            </p:cNvPr>
            <p:cNvSpPr/>
            <p:nvPr/>
          </p:nvSpPr>
          <p:spPr>
            <a:xfrm>
              <a:off x="123201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10F2C504-E075-AE48-8915-0659FB98CB13}"/>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9E52BB81-D948-834D-B46C-AD98F1CDB89D}"/>
                </a:ext>
              </a:extLst>
            </p:cNvPr>
            <p:cNvSpPr/>
            <p:nvPr/>
          </p:nvSpPr>
          <p:spPr>
            <a:xfrm>
              <a:off x="1389024" y="3663165"/>
              <a:ext cx="81622" cy="24649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a:extLst>
              <a:ext uri="{FF2B5EF4-FFF2-40B4-BE49-F238E27FC236}">
                <a16:creationId xmlns:a16="http://schemas.microsoft.com/office/drawing/2014/main" id="{8B0ACDF6-C40B-4442-8C59-58842F994977}"/>
              </a:ext>
            </a:extLst>
          </p:cNvPr>
          <p:cNvSpPr txBox="1"/>
          <p:nvPr/>
        </p:nvSpPr>
        <p:spPr>
          <a:xfrm>
            <a:off x="6718819" y="5238784"/>
            <a:ext cx="854721" cy="307777"/>
          </a:xfrm>
          <a:prstGeom prst="rect">
            <a:avLst/>
          </a:prstGeom>
          <a:noFill/>
        </p:spPr>
        <p:txBody>
          <a:bodyPr wrap="none" rtlCol="0">
            <a:spAutoFit/>
          </a:bodyPr>
          <a:lstStyle/>
          <a:p>
            <a:r>
              <a:rPr lang="en-US" sz="1400" dirty="0"/>
              <a:t>Stadium</a:t>
            </a:r>
          </a:p>
        </p:txBody>
      </p:sp>
      <p:pic>
        <p:nvPicPr>
          <p:cNvPr id="148" name="Picture 147" descr="Icon&#10;&#10;Description automatically generated">
            <a:extLst>
              <a:ext uri="{FF2B5EF4-FFF2-40B4-BE49-F238E27FC236}">
                <a16:creationId xmlns:a16="http://schemas.microsoft.com/office/drawing/2014/main" id="{54D30FDD-8DCA-5A4E-8F61-8DEFC3CE2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341" y="5508934"/>
            <a:ext cx="629853" cy="816841"/>
          </a:xfrm>
          <a:prstGeom prst="rect">
            <a:avLst/>
          </a:prstGeom>
          <a:solidFill>
            <a:schemeClr val="bg1"/>
          </a:solidFill>
        </p:spPr>
      </p:pic>
      <p:pic>
        <p:nvPicPr>
          <p:cNvPr id="1028" name="Picture 4" descr="Stadium Icon of Colored Outline style - Available in SVG, PNG, EPS, AI &amp;  Icon fonts">
            <a:extLst>
              <a:ext uri="{FF2B5EF4-FFF2-40B4-BE49-F238E27FC236}">
                <a16:creationId xmlns:a16="http://schemas.microsoft.com/office/drawing/2014/main" id="{57C98C52-7BE8-A946-A785-7160E457B8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5032" y="5776995"/>
            <a:ext cx="438026" cy="43802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66BF38A-BDF2-1F49-B270-1FD3B9D0DDCA}"/>
              </a:ext>
            </a:extLst>
          </p:cNvPr>
          <p:cNvGrpSpPr/>
          <p:nvPr/>
        </p:nvGrpSpPr>
        <p:grpSpPr>
          <a:xfrm>
            <a:off x="1569194" y="4770546"/>
            <a:ext cx="5239767" cy="1148236"/>
            <a:chOff x="1510579" y="4770546"/>
            <a:chExt cx="5239767" cy="1148236"/>
          </a:xfrm>
        </p:grpSpPr>
        <p:cxnSp>
          <p:nvCxnSpPr>
            <p:cNvPr id="32" name="Straight Arrow Connector 31">
              <a:extLst>
                <a:ext uri="{FF2B5EF4-FFF2-40B4-BE49-F238E27FC236}">
                  <a16:creationId xmlns:a16="http://schemas.microsoft.com/office/drawing/2014/main" id="{8F05BE00-B09D-6B4E-9386-BAFBAA82ECCF}"/>
                </a:ext>
              </a:extLst>
            </p:cNvPr>
            <p:cNvCxnSpPr>
              <a:cxnSpLocks/>
              <a:stCxn id="9" idx="1"/>
              <a:endCxn id="19" idx="3"/>
            </p:cNvCxnSpPr>
            <p:nvPr/>
          </p:nvCxnSpPr>
          <p:spPr>
            <a:xfrm flipH="1" flipV="1">
              <a:off x="2800046" y="5297210"/>
              <a:ext cx="863321" cy="621572"/>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5627A93-94E2-F24D-BDE6-C42D4ADC9707}"/>
                </a:ext>
              </a:extLst>
            </p:cNvPr>
            <p:cNvCxnSpPr>
              <a:cxnSpLocks/>
              <a:stCxn id="13" idx="3"/>
              <a:endCxn id="7" idx="1"/>
            </p:cNvCxnSpPr>
            <p:nvPr/>
          </p:nvCxnSpPr>
          <p:spPr>
            <a:xfrm>
              <a:off x="1510579" y="5279199"/>
              <a:ext cx="683059" cy="1"/>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BC450D-D058-4446-AB77-DFC90D43852F}"/>
                </a:ext>
              </a:extLst>
            </p:cNvPr>
            <p:cNvCxnSpPr>
              <a:cxnSpLocks/>
              <a:stCxn id="25" idx="1"/>
              <a:endCxn id="19" idx="3"/>
            </p:cNvCxnSpPr>
            <p:nvPr/>
          </p:nvCxnSpPr>
          <p:spPr>
            <a:xfrm flipH="1">
              <a:off x="2800046" y="4770546"/>
              <a:ext cx="855996" cy="526664"/>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462DDCB-8C4F-6E4E-87B6-D1028D1A0D7C}"/>
                </a:ext>
              </a:extLst>
            </p:cNvPr>
            <p:cNvCxnSpPr>
              <a:cxnSpLocks/>
              <a:stCxn id="35" idx="1"/>
              <a:endCxn id="19" idx="3"/>
            </p:cNvCxnSpPr>
            <p:nvPr/>
          </p:nvCxnSpPr>
          <p:spPr>
            <a:xfrm flipH="1">
              <a:off x="2800046" y="5297209"/>
              <a:ext cx="2443648" cy="1"/>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A2D2B83-F4F2-F446-AA9F-67242B449775}"/>
                </a:ext>
              </a:extLst>
            </p:cNvPr>
            <p:cNvCxnSpPr>
              <a:cxnSpLocks/>
              <a:stCxn id="25" idx="3"/>
              <a:endCxn id="35" idx="1"/>
            </p:cNvCxnSpPr>
            <p:nvPr/>
          </p:nvCxnSpPr>
          <p:spPr>
            <a:xfrm>
              <a:off x="4314096" y="4770546"/>
              <a:ext cx="941321" cy="526663"/>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57014A29-1ADF-4B4A-8BAE-AC4AC0705135}"/>
                </a:ext>
              </a:extLst>
            </p:cNvPr>
            <p:cNvCxnSpPr>
              <a:cxnSpLocks/>
              <a:stCxn id="37" idx="1"/>
              <a:endCxn id="26" idx="3"/>
            </p:cNvCxnSpPr>
            <p:nvPr/>
          </p:nvCxnSpPr>
          <p:spPr>
            <a:xfrm flipH="1">
              <a:off x="5867991" y="4814594"/>
              <a:ext cx="882355" cy="478794"/>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6172430B-68EE-4940-B626-8037EC2F7E0F}"/>
                </a:ext>
              </a:extLst>
            </p:cNvPr>
            <p:cNvCxnSpPr>
              <a:cxnSpLocks/>
              <a:stCxn id="9" idx="3"/>
              <a:endCxn id="35" idx="1"/>
            </p:cNvCxnSpPr>
            <p:nvPr/>
          </p:nvCxnSpPr>
          <p:spPr>
            <a:xfrm flipV="1">
              <a:off x="4304943" y="5297209"/>
              <a:ext cx="950474" cy="621573"/>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12A9251-283C-EB4C-8EB4-CCDE01FABE9F}"/>
                </a:ext>
              </a:extLst>
            </p:cNvPr>
            <p:cNvCxnSpPr>
              <a:cxnSpLocks/>
              <a:stCxn id="148" idx="1"/>
              <a:endCxn id="26" idx="3"/>
            </p:cNvCxnSpPr>
            <p:nvPr/>
          </p:nvCxnSpPr>
          <p:spPr>
            <a:xfrm flipH="1" flipV="1">
              <a:off x="5867991" y="5293388"/>
              <a:ext cx="879458" cy="623967"/>
            </a:xfrm>
            <a:prstGeom prst="straightConnector1">
              <a:avLst/>
            </a:prstGeom>
            <a:ln>
              <a:solidFill>
                <a:schemeClr val="tx1">
                  <a:lumMod val="50000"/>
                  <a:lumOff val="50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6BCF5FAE-115C-9049-9E56-B8A0588188FD}"/>
                </a:ext>
              </a:extLst>
            </p:cNvPr>
            <p:cNvCxnSpPr>
              <a:cxnSpLocks/>
              <a:stCxn id="9" idx="0"/>
              <a:endCxn id="25" idx="2"/>
            </p:cNvCxnSpPr>
            <p:nvPr/>
          </p:nvCxnSpPr>
          <p:spPr>
            <a:xfrm flipV="1">
              <a:off x="3990017" y="5093711"/>
              <a:ext cx="914" cy="416650"/>
            </a:xfrm>
            <a:prstGeom prst="straightConnector1">
              <a:avLst/>
            </a:prstGeom>
            <a:ln>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C8BBB40-936A-C248-B6FE-31A4F2C8EBCE}"/>
              </a:ext>
            </a:extLst>
          </p:cNvPr>
          <p:cNvSpPr txBox="1"/>
          <p:nvPr/>
        </p:nvSpPr>
        <p:spPr>
          <a:xfrm rot="1841831">
            <a:off x="4515773" y="4757983"/>
            <a:ext cx="708848" cy="261610"/>
          </a:xfrm>
          <a:prstGeom prst="rect">
            <a:avLst/>
          </a:prstGeom>
          <a:noFill/>
        </p:spPr>
        <p:txBody>
          <a:bodyPr wrap="none" rtlCol="0">
            <a:spAutoFit/>
          </a:bodyPr>
          <a:lstStyle/>
          <a:p>
            <a:r>
              <a:rPr lang="en-US" sz="1100" dirty="0"/>
              <a:t>2019-20</a:t>
            </a:r>
          </a:p>
        </p:txBody>
      </p:sp>
      <p:sp>
        <p:nvSpPr>
          <p:cNvPr id="95" name="TextBox 94">
            <a:extLst>
              <a:ext uri="{FF2B5EF4-FFF2-40B4-BE49-F238E27FC236}">
                <a16:creationId xmlns:a16="http://schemas.microsoft.com/office/drawing/2014/main" id="{13633F2C-B224-8040-A487-F48386BCF8E7}"/>
              </a:ext>
            </a:extLst>
          </p:cNvPr>
          <p:cNvSpPr txBox="1"/>
          <p:nvPr/>
        </p:nvSpPr>
        <p:spPr>
          <a:xfrm rot="19380937">
            <a:off x="4440880" y="5602673"/>
            <a:ext cx="899605" cy="430887"/>
          </a:xfrm>
          <a:prstGeom prst="rect">
            <a:avLst/>
          </a:prstGeom>
          <a:noFill/>
        </p:spPr>
        <p:txBody>
          <a:bodyPr wrap="none" rtlCol="0">
            <a:spAutoFit/>
          </a:bodyPr>
          <a:lstStyle/>
          <a:p>
            <a:r>
              <a:rPr lang="en-US" sz="1100" dirty="0"/>
              <a:t>COVD</a:t>
            </a:r>
          </a:p>
          <a:p>
            <a:r>
              <a:rPr lang="en-US" sz="1100" dirty="0"/>
              <a:t>Suspension</a:t>
            </a:r>
          </a:p>
        </p:txBody>
      </p:sp>
      <p:sp>
        <p:nvSpPr>
          <p:cNvPr id="114" name="TextBox 113">
            <a:extLst>
              <a:ext uri="{FF2B5EF4-FFF2-40B4-BE49-F238E27FC236}">
                <a16:creationId xmlns:a16="http://schemas.microsoft.com/office/drawing/2014/main" id="{15B942C5-427B-EC4B-9793-6DFFDB9E24B9}"/>
              </a:ext>
            </a:extLst>
          </p:cNvPr>
          <p:cNvSpPr txBox="1"/>
          <p:nvPr/>
        </p:nvSpPr>
        <p:spPr>
          <a:xfrm rot="1907412">
            <a:off x="5929545" y="5587575"/>
            <a:ext cx="631904" cy="261610"/>
          </a:xfrm>
          <a:prstGeom prst="rect">
            <a:avLst/>
          </a:prstGeom>
          <a:noFill/>
        </p:spPr>
        <p:txBody>
          <a:bodyPr wrap="none" rtlCol="0">
            <a:spAutoFit/>
          </a:bodyPr>
          <a:lstStyle/>
          <a:p>
            <a:r>
              <a:rPr lang="en-US" sz="1100" dirty="0"/>
              <a:t>Staples</a:t>
            </a:r>
          </a:p>
        </p:txBody>
      </p:sp>
      <p:sp>
        <p:nvSpPr>
          <p:cNvPr id="115" name="TextBox 114">
            <a:extLst>
              <a:ext uri="{FF2B5EF4-FFF2-40B4-BE49-F238E27FC236}">
                <a16:creationId xmlns:a16="http://schemas.microsoft.com/office/drawing/2014/main" id="{1372CB27-90D1-B546-89EA-19F9547F77F2}"/>
              </a:ext>
            </a:extLst>
          </p:cNvPr>
          <p:cNvSpPr txBox="1"/>
          <p:nvPr/>
        </p:nvSpPr>
        <p:spPr>
          <a:xfrm rot="19732742">
            <a:off x="5999247" y="4798282"/>
            <a:ext cx="556563" cy="261610"/>
          </a:xfrm>
          <a:prstGeom prst="rect">
            <a:avLst/>
          </a:prstGeom>
          <a:noFill/>
        </p:spPr>
        <p:txBody>
          <a:bodyPr wrap="none" rtlCol="0">
            <a:spAutoFit/>
          </a:bodyPr>
          <a:lstStyle/>
          <a:p>
            <a:r>
              <a:rPr lang="en-US" sz="1100" dirty="0"/>
              <a:t>Frank</a:t>
            </a:r>
          </a:p>
        </p:txBody>
      </p:sp>
      <p:sp>
        <p:nvSpPr>
          <p:cNvPr id="94" name="Up Arrow 93">
            <a:extLst>
              <a:ext uri="{FF2B5EF4-FFF2-40B4-BE49-F238E27FC236}">
                <a16:creationId xmlns:a16="http://schemas.microsoft.com/office/drawing/2014/main" id="{737E9D89-9792-1748-BE34-DDFD516A3BDE}"/>
              </a:ext>
            </a:extLst>
          </p:cNvPr>
          <p:cNvSpPr/>
          <p:nvPr/>
        </p:nvSpPr>
        <p:spPr>
          <a:xfrm>
            <a:off x="5476353" y="4434029"/>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6D61087F-D302-DF44-969C-65E990328094}"/>
              </a:ext>
            </a:extLst>
          </p:cNvPr>
          <p:cNvGrpSpPr/>
          <p:nvPr/>
        </p:nvGrpSpPr>
        <p:grpSpPr>
          <a:xfrm>
            <a:off x="985764" y="2536364"/>
            <a:ext cx="1931511" cy="603782"/>
            <a:chOff x="1843642" y="5926902"/>
            <a:chExt cx="1931511" cy="603782"/>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3489067A-AE20-964A-A118-0EBA2D4AAE93}"/>
                    </a:ext>
                  </a:extLst>
                </p:cNvPr>
                <p:cNvSpPr txBox="1"/>
                <p:nvPr/>
              </p:nvSpPr>
              <p:spPr>
                <a:xfrm>
                  <a:off x="2483133" y="5953346"/>
                  <a:ext cx="1292020" cy="553998"/>
                </a:xfrm>
                <a:prstGeom prst="rect">
                  <a:avLst/>
                </a:prstGeom>
                <a:noFill/>
              </p:spPr>
              <p:txBody>
                <a:bodyPr wrap="none" lIns="0" tIns="0" rIns="0" bIns="0" rtlCol="0">
                  <a:spAutoFit/>
                </a:bodyPr>
                <a:lstStyle/>
                <a:p>
                  <a:r>
                    <a:rPr lang="en-US" dirty="0">
                      <a:ea typeface="Cambria Math" panose="02040503050406030204" pitchFamily="18" charset="0"/>
                    </a:rPr>
                    <a:t>Complexity: </a:t>
                  </a:r>
                </a:p>
                <a:p>
                  <a14:m>
                    <m:oMath xmlns:m="http://schemas.openxmlformats.org/officeDocument/2006/math">
                      <m:r>
                        <a:rPr lang="en-US" i="1">
                          <a:latin typeface="Cambria Math" panose="02040503050406030204" pitchFamily="18" charset="0"/>
                          <a:ea typeface="Cambria Math" panose="02040503050406030204" pitchFamily="18" charset="0"/>
                        </a:rPr>
                        <m:t>𝒪</m:t>
                      </m:r>
                      <m:r>
                        <a:rPr lang="en-US">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𝒪</m:t>
                      </m:r>
                      <m:r>
                        <a:rPr lang="en-US"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1</m:t>
                      </m:r>
                      <m:r>
                        <a:rPr lang="en-US">
                          <a:latin typeface="Cambria Math" panose="02040503050406030204" pitchFamily="18" charset="0"/>
                          <a:ea typeface="Cambria Math" panose="02040503050406030204" pitchFamily="18" charset="0"/>
                        </a:rPr>
                        <m:t>)</m:t>
                      </m:r>
                    </m:oMath>
                  </a14:m>
                  <a:endParaRPr lang="en-US" dirty="0">
                    <a:latin typeface="Cambria Math" panose="02040503050406030204" pitchFamily="18" charset="0"/>
                    <a:ea typeface="Cambria Math" panose="02040503050406030204" pitchFamily="18" charset="0"/>
                  </a:endParaRPr>
                </a:p>
              </p:txBody>
            </p:sp>
          </mc:Choice>
          <mc:Fallback xmlns="">
            <p:sp>
              <p:nvSpPr>
                <p:cNvPr id="117" name="TextBox 116">
                  <a:extLst>
                    <a:ext uri="{FF2B5EF4-FFF2-40B4-BE49-F238E27FC236}">
                      <a16:creationId xmlns:a16="http://schemas.microsoft.com/office/drawing/2014/main" id="{3489067A-AE20-964A-A118-0EBA2D4AAE93}"/>
                    </a:ext>
                  </a:extLst>
                </p:cNvPr>
                <p:cNvSpPr txBox="1">
                  <a:spLocks noRot="1" noChangeAspect="1" noMove="1" noResize="1" noEditPoints="1" noAdjustHandles="1" noChangeArrowheads="1" noChangeShapeType="1" noTextEdit="1"/>
                </p:cNvSpPr>
                <p:nvPr/>
              </p:nvSpPr>
              <p:spPr>
                <a:xfrm>
                  <a:off x="2483133" y="5953346"/>
                  <a:ext cx="1292020" cy="553998"/>
                </a:xfrm>
                <a:prstGeom prst="rect">
                  <a:avLst/>
                </a:prstGeom>
                <a:blipFill>
                  <a:blip r:embed="rId9"/>
                  <a:stretch>
                    <a:fillRect l="-11765" t="-13333" r="-10784" b="-22222"/>
                  </a:stretch>
                </a:blipFill>
              </p:spPr>
              <p:txBody>
                <a:bodyPr/>
                <a:lstStyle/>
                <a:p>
                  <a:r>
                    <a:rPr lang="en-US">
                      <a:noFill/>
                    </a:rPr>
                    <a:t> </a:t>
                  </a:r>
                </a:p>
              </p:txBody>
            </p:sp>
          </mc:Fallback>
        </mc:AlternateContent>
        <p:pic>
          <p:nvPicPr>
            <p:cNvPr id="118" name="Picture 4" descr="Happy Sad Smiley Images, Stock Photos &amp; Vectors | Shutterstock">
              <a:extLst>
                <a:ext uri="{FF2B5EF4-FFF2-40B4-BE49-F238E27FC236}">
                  <a16:creationId xmlns:a16="http://schemas.microsoft.com/office/drawing/2014/main" id="{487DD7C8-98C5-2142-AF0A-15F2CB23D48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291" t="23433" r="51237" b="31275"/>
            <a:stretch/>
          </p:blipFill>
          <p:spPr bwMode="auto">
            <a:xfrm>
              <a:off x="1843642" y="5926902"/>
              <a:ext cx="619085" cy="60378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3" name="Straight Arrow Connector 132">
            <a:extLst>
              <a:ext uri="{FF2B5EF4-FFF2-40B4-BE49-F238E27FC236}">
                <a16:creationId xmlns:a16="http://schemas.microsoft.com/office/drawing/2014/main" id="{8426F103-E02A-6B4D-A942-EC31457F1E47}"/>
              </a:ext>
            </a:extLst>
          </p:cNvPr>
          <p:cNvCxnSpPr>
            <a:cxnSpLocks/>
            <a:stCxn id="168" idx="2"/>
            <a:endCxn id="105" idx="0"/>
          </p:cNvCxnSpPr>
          <p:nvPr/>
        </p:nvCxnSpPr>
        <p:spPr>
          <a:xfrm flipH="1">
            <a:off x="2564611" y="2500122"/>
            <a:ext cx="1563676" cy="956052"/>
          </a:xfrm>
          <a:prstGeom prst="straightConnector1">
            <a:avLst/>
          </a:prstGeom>
          <a:ln>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E064515-DDAE-9742-8949-0F5E67A7DB3E}"/>
              </a:ext>
            </a:extLst>
          </p:cNvPr>
          <p:cNvGrpSpPr/>
          <p:nvPr/>
        </p:nvGrpSpPr>
        <p:grpSpPr>
          <a:xfrm>
            <a:off x="3710047" y="2564921"/>
            <a:ext cx="756698" cy="276999"/>
            <a:chOff x="3501519" y="2564920"/>
            <a:chExt cx="873822" cy="276999"/>
          </a:xfrm>
        </p:grpSpPr>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B6B5EDD7-D790-984C-B9A8-C5F8A92B8C4C}"/>
                    </a:ext>
                  </a:extLst>
                </p:cNvPr>
                <p:cNvSpPr txBox="1"/>
                <p:nvPr/>
              </p:nvSpPr>
              <p:spPr>
                <a:xfrm>
                  <a:off x="3837225" y="2564920"/>
                  <a:ext cx="224998"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oMath>
                    </m:oMathPara>
                  </a14:m>
                  <a:endParaRPr lang="en-US" dirty="0"/>
                </a:p>
              </p:txBody>
            </p:sp>
          </mc:Choice>
          <mc:Fallback xmlns="">
            <p:sp>
              <p:nvSpPr>
                <p:cNvPr id="142" name="TextBox 141">
                  <a:extLst>
                    <a:ext uri="{FF2B5EF4-FFF2-40B4-BE49-F238E27FC236}">
                      <a16:creationId xmlns:a16="http://schemas.microsoft.com/office/drawing/2014/main" id="{B6B5EDD7-D790-984C-B9A8-C5F8A92B8C4C}"/>
                    </a:ext>
                  </a:extLst>
                </p:cNvPr>
                <p:cNvSpPr txBox="1">
                  <a:spLocks noRot="1" noChangeAspect="1" noMove="1" noResize="1" noEditPoints="1" noAdjustHandles="1" noChangeArrowheads="1" noChangeShapeType="1" noTextEdit="1"/>
                </p:cNvSpPr>
                <p:nvPr/>
              </p:nvSpPr>
              <p:spPr>
                <a:xfrm>
                  <a:off x="3837225" y="2564920"/>
                  <a:ext cx="224998" cy="276999"/>
                </a:xfrm>
                <a:prstGeom prst="rect">
                  <a:avLst/>
                </a:prstGeom>
                <a:blipFill>
                  <a:blip r:embed="rId11"/>
                  <a:stretch>
                    <a:fillRect l="-37500" r="-31250" b="-9091"/>
                  </a:stretch>
                </a:blipFill>
                <a:ln>
                  <a:noFill/>
                </a:ln>
              </p:spPr>
              <p:txBody>
                <a:bodyPr/>
                <a:lstStyle/>
                <a:p>
                  <a:r>
                    <a:rPr lang="en-US">
                      <a:noFill/>
                    </a:rPr>
                    <a:t> </a:t>
                  </a:r>
                </a:p>
              </p:txBody>
            </p:sp>
          </mc:Fallback>
        </mc:AlternateContent>
        <p:sp>
          <p:nvSpPr>
            <p:cNvPr id="143" name="Oval 142">
              <a:extLst>
                <a:ext uri="{FF2B5EF4-FFF2-40B4-BE49-F238E27FC236}">
                  <a16:creationId xmlns:a16="http://schemas.microsoft.com/office/drawing/2014/main" id="{BFA3B374-A1F8-4840-B1A6-20D03B798403}"/>
                </a:ext>
              </a:extLst>
            </p:cNvPr>
            <p:cNvSpPr/>
            <p:nvPr/>
          </p:nvSpPr>
          <p:spPr>
            <a:xfrm>
              <a:off x="3501519" y="2590087"/>
              <a:ext cx="873822" cy="226667"/>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a:extLst>
              <a:ext uri="{FF2B5EF4-FFF2-40B4-BE49-F238E27FC236}">
                <a16:creationId xmlns:a16="http://schemas.microsoft.com/office/drawing/2014/main" id="{50375A2A-A529-1846-B2B0-BC3A317D6D95}"/>
              </a:ext>
            </a:extLst>
          </p:cNvPr>
          <p:cNvSpPr/>
          <p:nvPr/>
        </p:nvSpPr>
        <p:spPr>
          <a:xfrm>
            <a:off x="3183500" y="4266452"/>
            <a:ext cx="4647515" cy="220203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a:extLst>
              <a:ext uri="{FF2B5EF4-FFF2-40B4-BE49-F238E27FC236}">
                <a16:creationId xmlns:a16="http://schemas.microsoft.com/office/drawing/2014/main" id="{1B967923-FCC9-9244-8CA1-8C7EBED60069}"/>
              </a:ext>
            </a:extLst>
          </p:cNvPr>
          <p:cNvSpPr/>
          <p:nvPr/>
        </p:nvSpPr>
        <p:spPr>
          <a:xfrm>
            <a:off x="849315" y="4274401"/>
            <a:ext cx="3686982" cy="220203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Up Arrow 131">
            <a:extLst>
              <a:ext uri="{FF2B5EF4-FFF2-40B4-BE49-F238E27FC236}">
                <a16:creationId xmlns:a16="http://schemas.microsoft.com/office/drawing/2014/main" id="{1A455C46-6138-C541-9FB5-F0A686A02AE6}"/>
              </a:ext>
            </a:extLst>
          </p:cNvPr>
          <p:cNvSpPr/>
          <p:nvPr/>
        </p:nvSpPr>
        <p:spPr>
          <a:xfrm>
            <a:off x="2408733" y="4434029"/>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F4AB9A41-4B99-2E40-A6FA-D1C625DC32F7}"/>
              </a:ext>
            </a:extLst>
          </p:cNvPr>
          <p:cNvSpPr txBox="1"/>
          <p:nvPr/>
        </p:nvSpPr>
        <p:spPr>
          <a:xfrm>
            <a:off x="4539511" y="5147400"/>
            <a:ext cx="633507" cy="261610"/>
          </a:xfrm>
          <a:prstGeom prst="rect">
            <a:avLst/>
          </a:prstGeom>
          <a:noFill/>
        </p:spPr>
        <p:txBody>
          <a:bodyPr wrap="none" rtlCol="0">
            <a:spAutoFit/>
          </a:bodyPr>
          <a:lstStyle/>
          <a:p>
            <a:r>
              <a:rPr lang="en-US" sz="1100" dirty="0"/>
              <a:t>Lebron</a:t>
            </a:r>
          </a:p>
        </p:txBody>
      </p:sp>
    </p:spTree>
    <p:extLst>
      <p:ext uri="{BB962C8B-B14F-4D97-AF65-F5344CB8AC3E}">
        <p14:creationId xmlns:p14="http://schemas.microsoft.com/office/powerpoint/2010/main" val="38503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blinds(horizontal)">
                                      <p:cBhvr>
                                        <p:cTn id="12" dur="500"/>
                                        <p:tgtEl>
                                          <p:spTgt spid="11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blinds(horizontal)">
                                      <p:cBhvr>
                                        <p:cTn id="20" dur="500"/>
                                        <p:tgtEl>
                                          <p:spTgt spid="14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blinds(horizontal)">
                                      <p:cBhvr>
                                        <p:cTn id="26" dur="500"/>
                                        <p:tgtEl>
                                          <p:spTgt spid="9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blinds(horizontal)">
                                      <p:cBhvr>
                                        <p:cTn id="29" dur="500"/>
                                        <p:tgtEl>
                                          <p:spTgt spid="1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blinds(horizontal)">
                                      <p:cBhvr>
                                        <p:cTn id="32" dur="5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blinds(horizontal)">
                                      <p:cBhvr>
                                        <p:cTn id="37" dur="500"/>
                                        <p:tgtEl>
                                          <p:spTgt spid="132"/>
                                        </p:tgtEl>
                                      </p:cBhvr>
                                    </p:animEffect>
                                  </p:childTnLst>
                                </p:cTn>
                              </p:par>
                              <p:par>
                                <p:cTn id="38" presetID="3" presetClass="entr" presetSubtype="10" fill="hold"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blinds(horizontal)">
                                      <p:cBhvr>
                                        <p:cTn id="40" dur="500"/>
                                        <p:tgtEl>
                                          <p:spTgt spid="102"/>
                                        </p:tgtEl>
                                      </p:cBhvr>
                                    </p:animEffect>
                                  </p:childTnLst>
                                </p:cTn>
                              </p:par>
                              <p:par>
                                <p:cTn id="41" presetID="3" presetClass="entr" presetSubtype="10"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blinds(horizontal)">
                                      <p:cBhvr>
                                        <p:cTn id="43" dur="500"/>
                                        <p:tgtEl>
                                          <p:spTgt spid="1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blinds(horizontal)">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par>
                                <p:cTn id="52" presetID="3" presetClass="entr" presetSubtype="1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par>
                                <p:cTn id="55" presetID="3" presetClass="entr" presetSubtype="10" fill="hold" nodeType="with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blinds(horizontal)">
                                      <p:cBhvr>
                                        <p:cTn id="57" dur="500"/>
                                        <p:tgtEl>
                                          <p:spTgt spid="15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blinds(horizontal)">
                                      <p:cBhvr>
                                        <p:cTn id="60" dur="500"/>
                                        <p:tgtEl>
                                          <p:spTgt spid="16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16"/>
                                        </p:tgtEl>
                                        <p:attrNameLst>
                                          <p:attrName>style.visibility</p:attrName>
                                        </p:attrNameLst>
                                      </p:cBhvr>
                                      <p:to>
                                        <p:strVal val="visible"/>
                                      </p:to>
                                    </p:set>
                                    <p:animEffect transition="in" filter="blinds(horizontal)">
                                      <p:cBhvr>
                                        <p:cTn id="6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0" grpId="0"/>
      <p:bldP spid="95" grpId="0"/>
      <p:bldP spid="114" grpId="0"/>
      <p:bldP spid="115" grpId="0"/>
      <p:bldP spid="94" grpId="0" animBg="1"/>
      <p:bldP spid="14" grpId="0" animBg="1"/>
      <p:bldP spid="119" grpId="0" animBg="1"/>
      <p:bldP spid="132" grpId="0" animBg="1"/>
      <p:bldP spid="1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3A7C-3778-C845-96E8-82E02F26D4E6}"/>
              </a:ext>
            </a:extLst>
          </p:cNvPr>
          <p:cNvSpPr>
            <a:spLocks noGrp="1"/>
          </p:cNvSpPr>
          <p:nvPr>
            <p:ph type="title"/>
          </p:nvPr>
        </p:nvSpPr>
        <p:spPr/>
        <p:txBody>
          <a:bodyPr/>
          <a:lstStyle/>
          <a:p>
            <a:r>
              <a:rPr lang="en-US" dirty="0"/>
              <a:t>Full-Attention Reader [Baseline]</a:t>
            </a:r>
          </a:p>
        </p:txBody>
      </p:sp>
      <p:sp>
        <p:nvSpPr>
          <p:cNvPr id="4" name="Slide Number Placeholder 3">
            <a:extLst>
              <a:ext uri="{FF2B5EF4-FFF2-40B4-BE49-F238E27FC236}">
                <a16:creationId xmlns:a16="http://schemas.microsoft.com/office/drawing/2014/main" id="{40EF9D2A-CFFB-B64D-B094-C973B286FD95}"/>
              </a:ext>
            </a:extLst>
          </p:cNvPr>
          <p:cNvSpPr>
            <a:spLocks noGrp="1"/>
          </p:cNvSpPr>
          <p:nvPr>
            <p:ph type="sldNum" sz="quarter" idx="12"/>
          </p:nvPr>
        </p:nvSpPr>
        <p:spPr/>
        <p:txBody>
          <a:bodyPr/>
          <a:lstStyle/>
          <a:p>
            <a:fld id="{4FAB73BC-B049-4115-A692-8D63A059BFB8}" type="slidenum">
              <a:rPr lang="en-US" smtClean="0"/>
              <a:t>12</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714446-CC66-054C-A923-C7DBA10EFDAE}"/>
                  </a:ext>
                </a:extLst>
              </p:cNvPr>
              <p:cNvSpPr txBox="1"/>
              <p:nvPr/>
            </p:nvSpPr>
            <p:spPr>
              <a:xfrm>
                <a:off x="3349163" y="4688710"/>
                <a:ext cx="1980156"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𝐾</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b="0" i="1" smtClean="0">
                          <a:latin typeface="Cambria Math" panose="02040503050406030204" pitchFamily="18" charset="0"/>
                        </a:rPr>
                        <m:t>&gt;4000</m:t>
                      </m:r>
                    </m:oMath>
                  </m:oMathPara>
                </a14:m>
                <a:endParaRPr lang="en-US" dirty="0"/>
              </a:p>
            </p:txBody>
          </p:sp>
        </mc:Choice>
        <mc:Fallback xmlns="">
          <p:sp>
            <p:nvSpPr>
              <p:cNvPr id="8" name="TextBox 7">
                <a:extLst>
                  <a:ext uri="{FF2B5EF4-FFF2-40B4-BE49-F238E27FC236}">
                    <a16:creationId xmlns:a16="http://schemas.microsoft.com/office/drawing/2014/main" id="{6B714446-CC66-054C-A923-C7DBA10EFDAE}"/>
                  </a:ext>
                </a:extLst>
              </p:cNvPr>
              <p:cNvSpPr txBox="1">
                <a:spLocks noRot="1" noChangeAspect="1" noMove="1" noResize="1" noEditPoints="1" noAdjustHandles="1" noChangeArrowheads="1" noChangeShapeType="1" noTextEdit="1"/>
              </p:cNvSpPr>
              <p:nvPr/>
            </p:nvSpPr>
            <p:spPr>
              <a:xfrm>
                <a:off x="3349163" y="4688710"/>
                <a:ext cx="198015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10D0E95-33EF-BE4B-8DC4-EECEEE2E2453}"/>
                  </a:ext>
                </a:extLst>
              </p:cNvPr>
              <p:cNvSpPr/>
              <p:nvPr/>
            </p:nvSpPr>
            <p:spPr>
              <a:xfrm>
                <a:off x="620016" y="5689275"/>
                <a:ext cx="3743910" cy="646331"/>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𝐾</m:t>
                    </m:r>
                    <m:r>
                      <a:rPr lang="en-US" i="1" smtClean="0">
                        <a:latin typeface="Cambria Math" panose="02040503050406030204" pitchFamily="18" charset="0"/>
                      </a:rPr>
                      <m:t>=50</m:t>
                    </m:r>
                  </m:oMath>
                </a14:m>
                <a:r>
                  <a:rPr lang="en-US" dirty="0"/>
                  <a:t>: number of retrieved block </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96</m:t>
                    </m:r>
                  </m:oMath>
                </a14:m>
                <a:r>
                  <a:rPr lang="en-US" dirty="0"/>
                  <a:t>: Average Length per block</a:t>
                </a:r>
              </a:p>
            </p:txBody>
          </p:sp>
        </mc:Choice>
        <mc:Fallback xmlns="">
          <p:sp>
            <p:nvSpPr>
              <p:cNvPr id="3" name="Rectangle 2">
                <a:extLst>
                  <a:ext uri="{FF2B5EF4-FFF2-40B4-BE49-F238E27FC236}">
                    <a16:creationId xmlns:a16="http://schemas.microsoft.com/office/drawing/2014/main" id="{710D0E95-33EF-BE4B-8DC4-EECEEE2E2453}"/>
                  </a:ext>
                </a:extLst>
              </p:cNvPr>
              <p:cNvSpPr>
                <a:spLocks noRot="1" noChangeAspect="1" noMove="1" noResize="1" noEditPoints="1" noAdjustHandles="1" noChangeArrowheads="1" noChangeShapeType="1" noTextEdit="1"/>
              </p:cNvSpPr>
              <p:nvPr/>
            </p:nvSpPr>
            <p:spPr>
              <a:xfrm>
                <a:off x="620016" y="5689275"/>
                <a:ext cx="3743910" cy="646331"/>
              </a:xfrm>
              <a:prstGeom prst="rect">
                <a:avLst/>
              </a:prstGeom>
              <a:blipFill>
                <a:blip r:embed="rId4"/>
                <a:stretch>
                  <a:fillRect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BF79CB51-B228-9447-B213-18140448016A}"/>
                  </a:ext>
                </a:extLst>
              </p:cNvPr>
              <p:cNvSpPr txBox="1"/>
              <p:nvPr/>
            </p:nvSpPr>
            <p:spPr>
              <a:xfrm>
                <a:off x="6101280" y="2150360"/>
                <a:ext cx="1824474" cy="553998"/>
              </a:xfrm>
              <a:prstGeom prst="rect">
                <a:avLst/>
              </a:prstGeom>
              <a:noFill/>
            </p:spPr>
            <p:txBody>
              <a:bodyPr wrap="none" lIns="0" tIns="0" rIns="0" bIns="0" rtlCol="0">
                <a:spAutoFit/>
              </a:bodyPr>
              <a:lstStyle/>
              <a:p>
                <a:pPr algn="ctr"/>
                <a:r>
                  <a:rPr lang="en-US" b="0" dirty="0">
                    <a:latin typeface="Cambria Math" panose="02040503050406030204" pitchFamily="18" charset="0"/>
                    <a:ea typeface="Cambria Math" panose="02040503050406030204" pitchFamily="18" charset="0"/>
                  </a:rPr>
                  <a:t>Complexity:</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𝒪</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2</m:t>
                              </m:r>
                            </m:sup>
                          </m:sSup>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𝒪</m:t>
                      </m:r>
                      <m:d>
                        <m:dPr>
                          <m:ctrlPr>
                            <a:rPr lang="en-US" i="1" smtClean="0">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𝐾</m:t>
                              </m:r>
                            </m:e>
                            <m:sup>
                              <m:r>
                                <a:rPr lang="en-US" i="1">
                                  <a:latin typeface="Cambria Math" panose="02040503050406030204" pitchFamily="18" charset="0"/>
                                  <a:ea typeface="Cambria Math" panose="02040503050406030204" pitchFamily="18" charset="0"/>
                                </a:rPr>
                                <m:t>2</m:t>
                              </m:r>
                            </m:sup>
                          </m:sSup>
                          <m:sSup>
                            <m:sSupPr>
                              <m:ctrlPr>
                                <a:rPr lang="en-US" i="1" smtClean="0">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𝐵</m:t>
                                  </m:r>
                                </m:e>
                              </m:acc>
                            </m:e>
                            <m:sup>
                              <m:r>
                                <a:rPr lang="en-US" b="0" i="1" smtClean="0">
                                  <a:latin typeface="Cambria Math" panose="02040503050406030204" pitchFamily="18" charset="0"/>
                                  <a:ea typeface="Cambria Math" panose="02040503050406030204" pitchFamily="18" charset="0"/>
                                </a:rPr>
                                <m:t>2</m:t>
                              </m:r>
                            </m:sup>
                          </m:sSup>
                        </m:e>
                      </m:d>
                    </m:oMath>
                  </m:oMathPara>
                </a14:m>
                <a:endParaRPr lang="en-US" dirty="0"/>
              </a:p>
            </p:txBody>
          </p:sp>
        </mc:Choice>
        <mc:Fallback xmlns="">
          <p:sp>
            <p:nvSpPr>
              <p:cNvPr id="177" name="TextBox 176">
                <a:extLst>
                  <a:ext uri="{FF2B5EF4-FFF2-40B4-BE49-F238E27FC236}">
                    <a16:creationId xmlns:a16="http://schemas.microsoft.com/office/drawing/2014/main" id="{BF79CB51-B228-9447-B213-18140448016A}"/>
                  </a:ext>
                </a:extLst>
              </p:cNvPr>
              <p:cNvSpPr txBox="1">
                <a:spLocks noRot="1" noChangeAspect="1" noMove="1" noResize="1" noEditPoints="1" noAdjustHandles="1" noChangeArrowheads="1" noChangeShapeType="1" noTextEdit="1"/>
              </p:cNvSpPr>
              <p:nvPr/>
            </p:nvSpPr>
            <p:spPr>
              <a:xfrm>
                <a:off x="6101280" y="2150360"/>
                <a:ext cx="1824474" cy="553998"/>
              </a:xfrm>
              <a:prstGeom prst="rect">
                <a:avLst/>
              </a:prstGeom>
              <a:blipFill>
                <a:blip r:embed="rId5"/>
                <a:stretch>
                  <a:fillRect l="-2083" t="-13333" b="-2222"/>
                </a:stretch>
              </a:blipFill>
            </p:spPr>
            <p:txBody>
              <a:bodyPr/>
              <a:lstStyle/>
              <a:p>
                <a:r>
                  <a:rPr lang="en-US">
                    <a:noFill/>
                  </a:rPr>
                  <a:t> </a:t>
                </a:r>
              </a:p>
            </p:txBody>
          </p:sp>
        </mc:Fallback>
      </mc:AlternateContent>
      <p:sp>
        <p:nvSpPr>
          <p:cNvPr id="211" name="Right Arrow 210">
            <a:extLst>
              <a:ext uri="{FF2B5EF4-FFF2-40B4-BE49-F238E27FC236}">
                <a16:creationId xmlns:a16="http://schemas.microsoft.com/office/drawing/2014/main" id="{88D2A4FB-4094-6544-9092-F7B4F48EA827}"/>
              </a:ext>
            </a:extLst>
          </p:cNvPr>
          <p:cNvSpPr/>
          <p:nvPr/>
        </p:nvSpPr>
        <p:spPr>
          <a:xfrm rot="16200000">
            <a:off x="4236709" y="3327531"/>
            <a:ext cx="232979" cy="43628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 name="Group 1029">
            <a:extLst>
              <a:ext uri="{FF2B5EF4-FFF2-40B4-BE49-F238E27FC236}">
                <a16:creationId xmlns:a16="http://schemas.microsoft.com/office/drawing/2014/main" id="{E652F337-1B81-5546-89CC-B67E8C06622F}"/>
              </a:ext>
            </a:extLst>
          </p:cNvPr>
          <p:cNvGrpSpPr/>
          <p:nvPr/>
        </p:nvGrpSpPr>
        <p:grpSpPr>
          <a:xfrm>
            <a:off x="3090490" y="1093949"/>
            <a:ext cx="2451141" cy="2165619"/>
            <a:chOff x="3086879" y="1185337"/>
            <a:chExt cx="2451141" cy="2165619"/>
          </a:xfrm>
        </p:grpSpPr>
        <p:sp>
          <p:nvSpPr>
            <p:cNvPr id="69" name="Oval 68">
              <a:extLst>
                <a:ext uri="{FF2B5EF4-FFF2-40B4-BE49-F238E27FC236}">
                  <a16:creationId xmlns:a16="http://schemas.microsoft.com/office/drawing/2014/main" id="{3D7B0E2D-5C01-2F42-8BF0-7E6ABEEE1480}"/>
                </a:ext>
              </a:extLst>
            </p:cNvPr>
            <p:cNvSpPr/>
            <p:nvPr/>
          </p:nvSpPr>
          <p:spPr>
            <a:xfrm>
              <a:off x="3090387"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1A07A94D-2997-C54B-B0A6-BB07541CE6FE}"/>
                </a:ext>
              </a:extLst>
            </p:cNvPr>
            <p:cNvSpPr/>
            <p:nvPr/>
          </p:nvSpPr>
          <p:spPr>
            <a:xfrm>
              <a:off x="3517278"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723907C-EC9E-CD4F-8F94-8BD53E1AA47F}"/>
                </a:ext>
              </a:extLst>
            </p:cNvPr>
            <p:cNvSpPr/>
            <p:nvPr/>
          </p:nvSpPr>
          <p:spPr>
            <a:xfrm>
              <a:off x="3957960"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E6979496-591E-F447-83B3-F6056095D3DB}"/>
                </a:ext>
              </a:extLst>
            </p:cNvPr>
            <p:cNvSpPr/>
            <p:nvPr/>
          </p:nvSpPr>
          <p:spPr>
            <a:xfrm>
              <a:off x="4395386"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F0C23C7-DD5A-6145-9131-B5EEE667803C}"/>
                </a:ext>
              </a:extLst>
            </p:cNvPr>
            <p:cNvSpPr/>
            <p:nvPr/>
          </p:nvSpPr>
          <p:spPr>
            <a:xfrm>
              <a:off x="4839700"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42AB59D-A9C1-0849-BABF-CF71EAA2BAE7}"/>
                </a:ext>
              </a:extLst>
            </p:cNvPr>
            <p:cNvSpPr/>
            <p:nvPr/>
          </p:nvSpPr>
          <p:spPr>
            <a:xfrm>
              <a:off x="5276455"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51C9F0D-147E-B14D-8BF2-747E8A084D95}"/>
                </a:ext>
              </a:extLst>
            </p:cNvPr>
            <p:cNvSpPr/>
            <p:nvPr/>
          </p:nvSpPr>
          <p:spPr>
            <a:xfrm>
              <a:off x="3086879"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7440D6E-3AE4-F448-B9E1-0059897D742A}"/>
                </a:ext>
              </a:extLst>
            </p:cNvPr>
            <p:cNvSpPr/>
            <p:nvPr/>
          </p:nvSpPr>
          <p:spPr>
            <a:xfrm>
              <a:off x="3519826"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D2E1DB-0431-7C43-9801-4686CD079885}"/>
                </a:ext>
              </a:extLst>
            </p:cNvPr>
            <p:cNvSpPr/>
            <p:nvPr/>
          </p:nvSpPr>
          <p:spPr>
            <a:xfrm>
              <a:off x="3960508"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ACEC3485-1E9E-4247-87D1-CFC00B721BE3}"/>
                </a:ext>
              </a:extLst>
            </p:cNvPr>
            <p:cNvSpPr/>
            <p:nvPr/>
          </p:nvSpPr>
          <p:spPr>
            <a:xfrm>
              <a:off x="4397934"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a:extLst>
                <a:ext uri="{FF2B5EF4-FFF2-40B4-BE49-F238E27FC236}">
                  <a16:creationId xmlns:a16="http://schemas.microsoft.com/office/drawing/2014/main" id="{C9C508BC-4EA7-7E48-BA17-EA0F913FAB4C}"/>
                </a:ext>
              </a:extLst>
            </p:cNvPr>
            <p:cNvCxnSpPr>
              <a:cxnSpLocks/>
              <a:stCxn id="73" idx="0"/>
              <a:endCxn id="78" idx="4"/>
            </p:cNvCxnSpPr>
            <p:nvPr/>
          </p:nvCxnSpPr>
          <p:spPr>
            <a:xfrm flipV="1">
              <a:off x="3222272" y="1935576"/>
              <a:ext cx="426891"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4D8672F-BF35-A045-951F-522FB8A61157}"/>
                </a:ext>
              </a:extLst>
            </p:cNvPr>
            <p:cNvCxnSpPr>
              <a:cxnSpLocks/>
              <a:stCxn id="73" idx="0"/>
              <a:endCxn id="77" idx="4"/>
            </p:cNvCxnSpPr>
            <p:nvPr/>
          </p:nvCxnSpPr>
          <p:spPr>
            <a:xfrm flipH="1" flipV="1">
              <a:off x="3216216" y="1935576"/>
              <a:ext cx="6056"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6FDD8DB-ADBF-7B4C-BEF2-38D248F7AFB2}"/>
                </a:ext>
              </a:extLst>
            </p:cNvPr>
            <p:cNvCxnSpPr>
              <a:cxnSpLocks/>
              <a:stCxn id="74" idx="0"/>
              <a:endCxn id="77" idx="4"/>
            </p:cNvCxnSpPr>
            <p:nvPr/>
          </p:nvCxnSpPr>
          <p:spPr>
            <a:xfrm flipH="1" flipV="1">
              <a:off x="3216216" y="1935576"/>
              <a:ext cx="432947"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7353645-2218-A149-815D-D323402147F9}"/>
                </a:ext>
              </a:extLst>
            </p:cNvPr>
            <p:cNvCxnSpPr>
              <a:cxnSpLocks/>
              <a:stCxn id="74" idx="0"/>
              <a:endCxn id="78" idx="4"/>
            </p:cNvCxnSpPr>
            <p:nvPr/>
          </p:nvCxnSpPr>
          <p:spPr>
            <a:xfrm flipV="1">
              <a:off x="3649163"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8392708-F3EE-3A4C-A28D-380C89D57B58}"/>
                </a:ext>
              </a:extLst>
            </p:cNvPr>
            <p:cNvCxnSpPr>
              <a:cxnSpLocks/>
              <a:stCxn id="75" idx="0"/>
              <a:endCxn id="80" idx="4"/>
            </p:cNvCxnSpPr>
            <p:nvPr/>
          </p:nvCxnSpPr>
          <p:spPr>
            <a:xfrm flipV="1">
              <a:off x="4089845" y="1935576"/>
              <a:ext cx="437426"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5286AA4-81B8-A84F-9926-0F19600C4B18}"/>
                </a:ext>
              </a:extLst>
            </p:cNvPr>
            <p:cNvCxnSpPr>
              <a:cxnSpLocks/>
              <a:stCxn id="76" idx="0"/>
              <a:endCxn id="79" idx="4"/>
            </p:cNvCxnSpPr>
            <p:nvPr/>
          </p:nvCxnSpPr>
          <p:spPr>
            <a:xfrm flipH="1" flipV="1">
              <a:off x="4089845" y="1935576"/>
              <a:ext cx="437426"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A3C5443-7D2A-124D-A450-01791ADDB127}"/>
                </a:ext>
              </a:extLst>
            </p:cNvPr>
            <p:cNvCxnSpPr>
              <a:cxnSpLocks/>
              <a:stCxn id="76" idx="0"/>
              <a:endCxn id="80" idx="4"/>
            </p:cNvCxnSpPr>
            <p:nvPr/>
          </p:nvCxnSpPr>
          <p:spPr>
            <a:xfrm flipV="1">
              <a:off x="4527271"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117876FC-85D0-A84D-9752-EB4473ACAC24}"/>
                </a:ext>
              </a:extLst>
            </p:cNvPr>
            <p:cNvCxnSpPr>
              <a:cxnSpLocks/>
              <a:stCxn id="75" idx="0"/>
              <a:endCxn id="79" idx="4"/>
            </p:cNvCxnSpPr>
            <p:nvPr/>
          </p:nvCxnSpPr>
          <p:spPr>
            <a:xfrm flipV="1">
              <a:off x="4089845"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10E7FC8D-0B7B-AE4C-B744-19B2B3573B86}"/>
                </a:ext>
              </a:extLst>
            </p:cNvPr>
            <p:cNvSpPr/>
            <p:nvPr/>
          </p:nvSpPr>
          <p:spPr>
            <a:xfrm>
              <a:off x="4842248"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EBDE468A-B8EA-774C-88D8-BE068395A36B}"/>
                </a:ext>
              </a:extLst>
            </p:cNvPr>
            <p:cNvSpPr/>
            <p:nvPr/>
          </p:nvSpPr>
          <p:spPr>
            <a:xfrm>
              <a:off x="5279003"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a:extLst>
                <a:ext uri="{FF2B5EF4-FFF2-40B4-BE49-F238E27FC236}">
                  <a16:creationId xmlns:a16="http://schemas.microsoft.com/office/drawing/2014/main" id="{AC40A806-5F46-7149-82DE-428F2D50DA53}"/>
                </a:ext>
              </a:extLst>
            </p:cNvPr>
            <p:cNvCxnSpPr>
              <a:cxnSpLocks/>
              <a:stCxn id="91" idx="0"/>
              <a:endCxn id="94" idx="4"/>
            </p:cNvCxnSpPr>
            <p:nvPr/>
          </p:nvCxnSpPr>
          <p:spPr>
            <a:xfrm flipV="1">
              <a:off x="4971585" y="1935576"/>
              <a:ext cx="436755"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1906F29-B26E-EA41-BDCC-E41EBC87F428}"/>
                </a:ext>
              </a:extLst>
            </p:cNvPr>
            <p:cNvCxnSpPr>
              <a:cxnSpLocks/>
              <a:stCxn id="92" idx="0"/>
              <a:endCxn id="93" idx="4"/>
            </p:cNvCxnSpPr>
            <p:nvPr/>
          </p:nvCxnSpPr>
          <p:spPr>
            <a:xfrm flipH="1" flipV="1">
              <a:off x="4971585" y="1935576"/>
              <a:ext cx="436755"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F2EE330-FD50-5C4C-878E-C1E304262426}"/>
                </a:ext>
              </a:extLst>
            </p:cNvPr>
            <p:cNvCxnSpPr>
              <a:cxnSpLocks/>
              <a:stCxn id="92" idx="0"/>
              <a:endCxn id="94" idx="4"/>
            </p:cNvCxnSpPr>
            <p:nvPr/>
          </p:nvCxnSpPr>
          <p:spPr>
            <a:xfrm flipV="1">
              <a:off x="5408340"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CD49EA6-80AF-0945-B9AB-B0C7830EC3F5}"/>
                </a:ext>
              </a:extLst>
            </p:cNvPr>
            <p:cNvCxnSpPr>
              <a:cxnSpLocks/>
              <a:stCxn id="91" idx="0"/>
              <a:endCxn id="93" idx="4"/>
            </p:cNvCxnSpPr>
            <p:nvPr/>
          </p:nvCxnSpPr>
          <p:spPr>
            <a:xfrm flipV="1">
              <a:off x="4971585"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EB6BE140-C773-A842-9716-8594DBC01413}"/>
                </a:ext>
              </a:extLst>
            </p:cNvPr>
            <p:cNvCxnSpPr>
              <a:cxnSpLocks/>
              <a:stCxn id="73" idx="0"/>
              <a:endCxn id="79" idx="4"/>
            </p:cNvCxnSpPr>
            <p:nvPr/>
          </p:nvCxnSpPr>
          <p:spPr>
            <a:xfrm flipV="1">
              <a:off x="3222272" y="1935576"/>
              <a:ext cx="867573"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600203E-4562-A94F-BA52-79D0F2AE6DA3}"/>
                </a:ext>
              </a:extLst>
            </p:cNvPr>
            <p:cNvCxnSpPr>
              <a:cxnSpLocks/>
              <a:stCxn id="73" idx="0"/>
              <a:endCxn id="80" idx="4"/>
            </p:cNvCxnSpPr>
            <p:nvPr/>
          </p:nvCxnSpPr>
          <p:spPr>
            <a:xfrm flipV="1">
              <a:off x="3222272" y="1935576"/>
              <a:ext cx="1304999"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BBF6F9F1-3631-994D-8E9B-A19421A520CC}"/>
                </a:ext>
              </a:extLst>
            </p:cNvPr>
            <p:cNvCxnSpPr>
              <a:cxnSpLocks/>
              <a:stCxn id="73" idx="0"/>
              <a:endCxn id="93" idx="4"/>
            </p:cNvCxnSpPr>
            <p:nvPr/>
          </p:nvCxnSpPr>
          <p:spPr>
            <a:xfrm flipV="1">
              <a:off x="3222272" y="1935576"/>
              <a:ext cx="1749313"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A7996FE-99AC-694F-8BF6-0F874E5C0FF7}"/>
                </a:ext>
              </a:extLst>
            </p:cNvPr>
            <p:cNvCxnSpPr>
              <a:cxnSpLocks/>
              <a:stCxn id="73" idx="0"/>
              <a:endCxn id="94" idx="4"/>
            </p:cNvCxnSpPr>
            <p:nvPr/>
          </p:nvCxnSpPr>
          <p:spPr>
            <a:xfrm flipV="1">
              <a:off x="3222272" y="1935576"/>
              <a:ext cx="2186068"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B85698A3-23BD-614A-BF90-91FDDE9FC13E}"/>
                </a:ext>
              </a:extLst>
            </p:cNvPr>
            <p:cNvCxnSpPr>
              <a:cxnSpLocks/>
              <a:stCxn id="74" idx="0"/>
              <a:endCxn id="79" idx="4"/>
            </p:cNvCxnSpPr>
            <p:nvPr/>
          </p:nvCxnSpPr>
          <p:spPr>
            <a:xfrm flipV="1">
              <a:off x="3649163" y="1935576"/>
              <a:ext cx="44068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D8FF80D9-BD59-764A-93BE-68C230E0E7A2}"/>
                </a:ext>
              </a:extLst>
            </p:cNvPr>
            <p:cNvCxnSpPr>
              <a:cxnSpLocks/>
              <a:stCxn id="74" idx="0"/>
              <a:endCxn id="80" idx="4"/>
            </p:cNvCxnSpPr>
            <p:nvPr/>
          </p:nvCxnSpPr>
          <p:spPr>
            <a:xfrm flipV="1">
              <a:off x="3649163" y="1935576"/>
              <a:ext cx="878108"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0153549C-6EF4-5144-9D5E-5B76A71C89A0}"/>
                </a:ext>
              </a:extLst>
            </p:cNvPr>
            <p:cNvCxnSpPr>
              <a:cxnSpLocks/>
              <a:stCxn id="74" idx="0"/>
              <a:endCxn id="93" idx="4"/>
            </p:cNvCxnSpPr>
            <p:nvPr/>
          </p:nvCxnSpPr>
          <p:spPr>
            <a:xfrm flipV="1">
              <a:off x="3649163" y="1935576"/>
              <a:ext cx="132242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F002FC5-2FFD-6F44-B776-4F05A1188CE5}"/>
                </a:ext>
              </a:extLst>
            </p:cNvPr>
            <p:cNvCxnSpPr>
              <a:cxnSpLocks/>
              <a:stCxn id="75" idx="0"/>
              <a:endCxn id="78" idx="4"/>
            </p:cNvCxnSpPr>
            <p:nvPr/>
          </p:nvCxnSpPr>
          <p:spPr>
            <a:xfrm flipH="1" flipV="1">
              <a:off x="3649163" y="1935576"/>
              <a:ext cx="44068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D1CD42F8-C1AC-954E-A315-E0EDC8A94C4E}"/>
                </a:ext>
              </a:extLst>
            </p:cNvPr>
            <p:cNvCxnSpPr>
              <a:cxnSpLocks/>
              <a:stCxn id="76" idx="0"/>
              <a:endCxn id="78" idx="4"/>
            </p:cNvCxnSpPr>
            <p:nvPr/>
          </p:nvCxnSpPr>
          <p:spPr>
            <a:xfrm flipH="1" flipV="1">
              <a:off x="3649163" y="1935576"/>
              <a:ext cx="878108"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B1EFC70A-6780-FB49-BF33-9C4F1ED3521B}"/>
                </a:ext>
              </a:extLst>
            </p:cNvPr>
            <p:cNvCxnSpPr>
              <a:cxnSpLocks/>
              <a:stCxn id="91" idx="0"/>
              <a:endCxn id="78" idx="4"/>
            </p:cNvCxnSpPr>
            <p:nvPr/>
          </p:nvCxnSpPr>
          <p:spPr>
            <a:xfrm flipH="1" flipV="1">
              <a:off x="3649163" y="1935576"/>
              <a:ext cx="132242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83CFA62-F76F-6F4B-B7C8-FF76104A8150}"/>
                </a:ext>
              </a:extLst>
            </p:cNvPr>
            <p:cNvCxnSpPr>
              <a:cxnSpLocks/>
              <a:stCxn id="91" idx="0"/>
              <a:endCxn id="79" idx="4"/>
            </p:cNvCxnSpPr>
            <p:nvPr/>
          </p:nvCxnSpPr>
          <p:spPr>
            <a:xfrm flipH="1" flipV="1">
              <a:off x="4089845" y="1935576"/>
              <a:ext cx="88174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4A595AA-3261-934C-A525-243AD7D78364}"/>
                </a:ext>
              </a:extLst>
            </p:cNvPr>
            <p:cNvCxnSpPr>
              <a:cxnSpLocks/>
              <a:stCxn id="91" idx="0"/>
              <a:endCxn id="80" idx="4"/>
            </p:cNvCxnSpPr>
            <p:nvPr/>
          </p:nvCxnSpPr>
          <p:spPr>
            <a:xfrm flipH="1" flipV="1">
              <a:off x="4527271" y="1935576"/>
              <a:ext cx="444314"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795BB5B-A0B5-6E45-853F-B73C47FD94C9}"/>
                </a:ext>
              </a:extLst>
            </p:cNvPr>
            <p:cNvCxnSpPr>
              <a:cxnSpLocks/>
              <a:stCxn id="92" idx="0"/>
              <a:endCxn id="80" idx="4"/>
            </p:cNvCxnSpPr>
            <p:nvPr/>
          </p:nvCxnSpPr>
          <p:spPr>
            <a:xfrm flipH="1" flipV="1">
              <a:off x="4527271" y="1935576"/>
              <a:ext cx="881069"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88DDDC0-26AC-9A46-B5F1-7715B52DE5D5}"/>
                </a:ext>
              </a:extLst>
            </p:cNvPr>
            <p:cNvCxnSpPr>
              <a:cxnSpLocks/>
              <a:stCxn id="76" idx="0"/>
              <a:endCxn id="93" idx="4"/>
            </p:cNvCxnSpPr>
            <p:nvPr/>
          </p:nvCxnSpPr>
          <p:spPr>
            <a:xfrm flipV="1">
              <a:off x="4527271" y="1935576"/>
              <a:ext cx="444314"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A4AAA22-DFED-A24E-A0F6-7BD4CF4AFC89}"/>
                </a:ext>
              </a:extLst>
            </p:cNvPr>
            <p:cNvCxnSpPr>
              <a:cxnSpLocks/>
              <a:stCxn id="76" idx="0"/>
              <a:endCxn id="94" idx="4"/>
            </p:cNvCxnSpPr>
            <p:nvPr/>
          </p:nvCxnSpPr>
          <p:spPr>
            <a:xfrm flipV="1">
              <a:off x="4527271" y="1935576"/>
              <a:ext cx="881069"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B2F7B2DC-6ABD-E548-9C1B-75C4A36258F1}"/>
                </a:ext>
              </a:extLst>
            </p:cNvPr>
            <p:cNvSpPr/>
            <p:nvPr/>
          </p:nvSpPr>
          <p:spPr>
            <a:xfrm>
              <a:off x="3092935"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8C0930B-D11C-0C4E-9BEF-A2545589C28D}"/>
                </a:ext>
              </a:extLst>
            </p:cNvPr>
            <p:cNvSpPr/>
            <p:nvPr/>
          </p:nvSpPr>
          <p:spPr>
            <a:xfrm>
              <a:off x="3519826"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F95577D-ECFF-444D-B3DE-497F6AC4FF16}"/>
                </a:ext>
              </a:extLst>
            </p:cNvPr>
            <p:cNvSpPr/>
            <p:nvPr/>
          </p:nvSpPr>
          <p:spPr>
            <a:xfrm>
              <a:off x="3960508"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C16FD38-87E5-154D-B47B-F9336891B1C4}"/>
                </a:ext>
              </a:extLst>
            </p:cNvPr>
            <p:cNvSpPr/>
            <p:nvPr/>
          </p:nvSpPr>
          <p:spPr>
            <a:xfrm>
              <a:off x="4397934"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26DB379-F4DE-7840-9E4A-9966D15E6773}"/>
                </a:ext>
              </a:extLst>
            </p:cNvPr>
            <p:cNvSpPr/>
            <p:nvPr/>
          </p:nvSpPr>
          <p:spPr>
            <a:xfrm>
              <a:off x="4842248"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693AAD2D-26F5-3040-A621-F48DCBD7D763}"/>
                </a:ext>
              </a:extLst>
            </p:cNvPr>
            <p:cNvSpPr/>
            <p:nvPr/>
          </p:nvSpPr>
          <p:spPr>
            <a:xfrm>
              <a:off x="5279003"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Arrow Connector 116">
              <a:extLst>
                <a:ext uri="{FF2B5EF4-FFF2-40B4-BE49-F238E27FC236}">
                  <a16:creationId xmlns:a16="http://schemas.microsoft.com/office/drawing/2014/main" id="{D1D8C120-D9AB-F04F-BEEB-3E6451A070BF}"/>
                </a:ext>
              </a:extLst>
            </p:cNvPr>
            <p:cNvCxnSpPr>
              <a:cxnSpLocks/>
              <a:stCxn id="69" idx="0"/>
            </p:cNvCxnSpPr>
            <p:nvPr/>
          </p:nvCxnSpPr>
          <p:spPr>
            <a:xfrm flipV="1">
              <a:off x="3219724" y="2898090"/>
              <a:ext cx="395515"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ED63D3F-F22C-2D4E-A2E9-949A85C70EC3}"/>
                </a:ext>
              </a:extLst>
            </p:cNvPr>
            <p:cNvCxnSpPr>
              <a:cxnSpLocks/>
              <a:stCxn id="69" idx="0"/>
              <a:endCxn id="162" idx="4"/>
            </p:cNvCxnSpPr>
            <p:nvPr/>
          </p:nvCxnSpPr>
          <p:spPr>
            <a:xfrm flipV="1">
              <a:off x="3219724" y="2905118"/>
              <a:ext cx="2892" cy="24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BB01854-CD68-7D44-BB9E-BED5B794DDD2}"/>
                </a:ext>
              </a:extLst>
            </p:cNvPr>
            <p:cNvCxnSpPr>
              <a:cxnSpLocks/>
              <a:endCxn id="162" idx="4"/>
            </p:cNvCxnSpPr>
            <p:nvPr/>
          </p:nvCxnSpPr>
          <p:spPr>
            <a:xfrm flipH="1" flipV="1">
              <a:off x="3222616" y="2905118"/>
              <a:ext cx="392624" cy="240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2A93DA2-7C60-F647-ACB6-F38C8FFDB21F}"/>
                </a:ext>
              </a:extLst>
            </p:cNvPr>
            <p:cNvCxnSpPr>
              <a:cxnSpLocks/>
            </p:cNvCxnSpPr>
            <p:nvPr/>
          </p:nvCxnSpPr>
          <p:spPr>
            <a:xfrm flipV="1">
              <a:off x="3633619" y="2898090"/>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8D3D9B3B-CEBC-DB4C-8103-1E4DB3E81E65}"/>
                </a:ext>
              </a:extLst>
            </p:cNvPr>
            <p:cNvCxnSpPr>
              <a:cxnSpLocks/>
            </p:cNvCxnSpPr>
            <p:nvPr/>
          </p:nvCxnSpPr>
          <p:spPr>
            <a:xfrm flipV="1">
              <a:off x="4058554" y="2898090"/>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A0298578-F06D-9E41-BB2D-12F4CE7C1C29}"/>
                </a:ext>
              </a:extLst>
            </p:cNvPr>
            <p:cNvCxnSpPr>
              <a:cxnSpLocks/>
              <a:stCxn id="72" idx="0"/>
            </p:cNvCxnSpPr>
            <p:nvPr/>
          </p:nvCxnSpPr>
          <p:spPr>
            <a:xfrm flipH="1" flipV="1">
              <a:off x="4058555" y="2902094"/>
              <a:ext cx="466168" cy="247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1F0F444-937A-B14F-8041-F4C0392FD557}"/>
                </a:ext>
              </a:extLst>
            </p:cNvPr>
            <p:cNvCxnSpPr>
              <a:cxnSpLocks/>
            </p:cNvCxnSpPr>
            <p:nvPr/>
          </p:nvCxnSpPr>
          <p:spPr>
            <a:xfrm flipV="1">
              <a:off x="4511727" y="2898090"/>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BBCFE0C-3D4D-3948-ADA5-A47EF677AE9E}"/>
                </a:ext>
              </a:extLst>
            </p:cNvPr>
            <p:cNvCxnSpPr>
              <a:cxnSpLocks/>
            </p:cNvCxnSpPr>
            <p:nvPr/>
          </p:nvCxnSpPr>
          <p:spPr>
            <a:xfrm flipV="1">
              <a:off x="4074301" y="2902093"/>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194622AC-7D84-7C4D-B864-C9CA976225BF}"/>
                </a:ext>
              </a:extLst>
            </p:cNvPr>
            <p:cNvCxnSpPr>
              <a:cxnSpLocks/>
            </p:cNvCxnSpPr>
            <p:nvPr/>
          </p:nvCxnSpPr>
          <p:spPr>
            <a:xfrm flipV="1">
              <a:off x="4956041" y="2893006"/>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35FE005-2597-844A-8319-9A0E3EAAEB14}"/>
                </a:ext>
              </a:extLst>
            </p:cNvPr>
            <p:cNvCxnSpPr>
              <a:cxnSpLocks/>
            </p:cNvCxnSpPr>
            <p:nvPr/>
          </p:nvCxnSpPr>
          <p:spPr>
            <a:xfrm flipH="1" flipV="1">
              <a:off x="4956041" y="2897009"/>
              <a:ext cx="420027"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39C3284-1997-1A40-A0C0-9AB86B3379C8}"/>
                </a:ext>
              </a:extLst>
            </p:cNvPr>
            <p:cNvCxnSpPr>
              <a:cxnSpLocks/>
            </p:cNvCxnSpPr>
            <p:nvPr/>
          </p:nvCxnSpPr>
          <p:spPr>
            <a:xfrm flipV="1">
              <a:off x="5392796" y="289300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9A25030-575E-8D4F-A7B3-DE85280D52F6}"/>
                </a:ext>
              </a:extLst>
            </p:cNvPr>
            <p:cNvCxnSpPr>
              <a:cxnSpLocks/>
            </p:cNvCxnSpPr>
            <p:nvPr/>
          </p:nvCxnSpPr>
          <p:spPr>
            <a:xfrm flipV="1">
              <a:off x="4956041" y="2897009"/>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1BB2D54D-9B31-C146-988A-458FAAD50679}"/>
                </a:ext>
              </a:extLst>
            </p:cNvPr>
            <p:cNvCxnSpPr>
              <a:cxnSpLocks/>
            </p:cNvCxnSpPr>
            <p:nvPr/>
          </p:nvCxnSpPr>
          <p:spPr>
            <a:xfrm flipV="1">
              <a:off x="3249120" y="2902093"/>
              <a:ext cx="809434"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A0BA178-ED93-3D41-AE46-604B299D9B2F}"/>
                </a:ext>
              </a:extLst>
            </p:cNvPr>
            <p:cNvCxnSpPr>
              <a:cxnSpLocks/>
            </p:cNvCxnSpPr>
            <p:nvPr/>
          </p:nvCxnSpPr>
          <p:spPr>
            <a:xfrm flipV="1">
              <a:off x="3249120" y="2898090"/>
              <a:ext cx="1229461"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50647D34-4106-374F-8767-19B67C28013C}"/>
                </a:ext>
              </a:extLst>
            </p:cNvPr>
            <p:cNvCxnSpPr>
              <a:cxnSpLocks/>
            </p:cNvCxnSpPr>
            <p:nvPr/>
          </p:nvCxnSpPr>
          <p:spPr>
            <a:xfrm flipV="1">
              <a:off x="3249120" y="2897009"/>
              <a:ext cx="1701345" cy="24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43BEA987-E7CE-D447-96E7-EF60315DFBB8}"/>
                </a:ext>
              </a:extLst>
            </p:cNvPr>
            <p:cNvCxnSpPr>
              <a:cxnSpLocks/>
            </p:cNvCxnSpPr>
            <p:nvPr/>
          </p:nvCxnSpPr>
          <p:spPr>
            <a:xfrm flipV="1">
              <a:off x="3249120" y="2893006"/>
              <a:ext cx="2121372" cy="252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0C2E413B-CF86-2B4C-B287-248188D298D9}"/>
                </a:ext>
              </a:extLst>
            </p:cNvPr>
            <p:cNvCxnSpPr>
              <a:cxnSpLocks/>
            </p:cNvCxnSpPr>
            <p:nvPr/>
          </p:nvCxnSpPr>
          <p:spPr>
            <a:xfrm flipV="1">
              <a:off x="3615239" y="2902093"/>
              <a:ext cx="443315"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EF0CCBD5-830C-6B43-ADF1-558142B62FF6}"/>
                </a:ext>
              </a:extLst>
            </p:cNvPr>
            <p:cNvCxnSpPr>
              <a:cxnSpLocks/>
            </p:cNvCxnSpPr>
            <p:nvPr/>
          </p:nvCxnSpPr>
          <p:spPr>
            <a:xfrm flipV="1">
              <a:off x="3615239" y="2898090"/>
              <a:ext cx="86334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778D4F91-12A8-9240-906F-32F8CEF76453}"/>
                </a:ext>
              </a:extLst>
            </p:cNvPr>
            <p:cNvCxnSpPr>
              <a:cxnSpLocks/>
            </p:cNvCxnSpPr>
            <p:nvPr/>
          </p:nvCxnSpPr>
          <p:spPr>
            <a:xfrm flipV="1">
              <a:off x="3615239" y="2897009"/>
              <a:ext cx="1335226" cy="24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CA14C17E-37F2-C242-A932-1A458D59F0CB}"/>
                </a:ext>
              </a:extLst>
            </p:cNvPr>
            <p:cNvCxnSpPr>
              <a:cxnSpLocks/>
            </p:cNvCxnSpPr>
            <p:nvPr/>
          </p:nvCxnSpPr>
          <p:spPr>
            <a:xfrm flipH="1" flipV="1">
              <a:off x="3615239" y="2898090"/>
              <a:ext cx="443315"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5C718DF-4480-174B-B3C0-521259902299}"/>
                </a:ext>
              </a:extLst>
            </p:cNvPr>
            <p:cNvCxnSpPr>
              <a:cxnSpLocks/>
              <a:stCxn id="72" idx="0"/>
            </p:cNvCxnSpPr>
            <p:nvPr/>
          </p:nvCxnSpPr>
          <p:spPr>
            <a:xfrm flipH="1" flipV="1">
              <a:off x="3615239" y="2898090"/>
              <a:ext cx="909484"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576B8357-B8EA-4A4D-84F1-ED245E90B929}"/>
                </a:ext>
              </a:extLst>
            </p:cNvPr>
            <p:cNvCxnSpPr>
              <a:cxnSpLocks/>
            </p:cNvCxnSpPr>
            <p:nvPr/>
          </p:nvCxnSpPr>
          <p:spPr>
            <a:xfrm flipH="1" flipV="1">
              <a:off x="3615239" y="2898090"/>
              <a:ext cx="1335226" cy="246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798A10D8-BD82-A34C-958B-072F1DD25DDA}"/>
                </a:ext>
              </a:extLst>
            </p:cNvPr>
            <p:cNvCxnSpPr>
              <a:cxnSpLocks/>
            </p:cNvCxnSpPr>
            <p:nvPr/>
          </p:nvCxnSpPr>
          <p:spPr>
            <a:xfrm flipH="1" flipV="1">
              <a:off x="4058554" y="2902093"/>
              <a:ext cx="891911" cy="242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1D69B8D0-9A9E-754A-B049-634BDE940490}"/>
                </a:ext>
              </a:extLst>
            </p:cNvPr>
            <p:cNvCxnSpPr>
              <a:cxnSpLocks/>
            </p:cNvCxnSpPr>
            <p:nvPr/>
          </p:nvCxnSpPr>
          <p:spPr>
            <a:xfrm flipH="1" flipV="1">
              <a:off x="4478581" y="2898090"/>
              <a:ext cx="471884" cy="246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88CBB94-D7D6-7B48-BE8F-B4422851A5C4}"/>
                </a:ext>
              </a:extLst>
            </p:cNvPr>
            <p:cNvCxnSpPr>
              <a:cxnSpLocks/>
              <a:endCxn id="165" idx="4"/>
            </p:cNvCxnSpPr>
            <p:nvPr/>
          </p:nvCxnSpPr>
          <p:spPr>
            <a:xfrm flipH="1" flipV="1">
              <a:off x="4527615" y="2905118"/>
              <a:ext cx="842878" cy="235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0F6D4EE-565A-0149-B762-00530FEF460B}"/>
                </a:ext>
              </a:extLst>
            </p:cNvPr>
            <p:cNvCxnSpPr>
              <a:cxnSpLocks/>
              <a:stCxn id="72" idx="0"/>
            </p:cNvCxnSpPr>
            <p:nvPr/>
          </p:nvCxnSpPr>
          <p:spPr>
            <a:xfrm flipV="1">
              <a:off x="4524723" y="2897010"/>
              <a:ext cx="425742" cy="252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96F95B2A-0D30-5844-9D1E-1236C7F92787}"/>
                </a:ext>
              </a:extLst>
            </p:cNvPr>
            <p:cNvCxnSpPr>
              <a:cxnSpLocks/>
              <a:stCxn id="72" idx="0"/>
            </p:cNvCxnSpPr>
            <p:nvPr/>
          </p:nvCxnSpPr>
          <p:spPr>
            <a:xfrm flipV="1">
              <a:off x="4524723" y="2893006"/>
              <a:ext cx="845769" cy="256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7BEAC304-2CC5-3146-A038-2F9776ED8F85}"/>
                </a:ext>
              </a:extLst>
            </p:cNvPr>
            <p:cNvSpPr/>
            <p:nvPr/>
          </p:nvSpPr>
          <p:spPr>
            <a:xfrm>
              <a:off x="3093279"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6754A8F3-BEE9-9B4A-A8B3-6FDD2CEA7F3E}"/>
                </a:ext>
              </a:extLst>
            </p:cNvPr>
            <p:cNvSpPr/>
            <p:nvPr/>
          </p:nvSpPr>
          <p:spPr>
            <a:xfrm>
              <a:off x="3520170"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7784A8B0-5114-6B4D-99D5-7C861318F092}"/>
                </a:ext>
              </a:extLst>
            </p:cNvPr>
            <p:cNvSpPr/>
            <p:nvPr/>
          </p:nvSpPr>
          <p:spPr>
            <a:xfrm>
              <a:off x="3960852"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C4F2B576-902C-0F41-B5C1-38FCA849E695}"/>
                </a:ext>
              </a:extLst>
            </p:cNvPr>
            <p:cNvSpPr/>
            <p:nvPr/>
          </p:nvSpPr>
          <p:spPr>
            <a:xfrm>
              <a:off x="4398278"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988D712D-7DA4-EB4A-84D9-7ACD0622C82C}"/>
                </a:ext>
              </a:extLst>
            </p:cNvPr>
            <p:cNvSpPr/>
            <p:nvPr/>
          </p:nvSpPr>
          <p:spPr>
            <a:xfrm>
              <a:off x="4842592"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31DFB2B2-B9A6-8F48-A9C9-4F7754586E2E}"/>
                </a:ext>
              </a:extLst>
            </p:cNvPr>
            <p:cNvSpPr/>
            <p:nvPr/>
          </p:nvSpPr>
          <p:spPr>
            <a:xfrm>
              <a:off x="5279347"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F0CD171-F076-CB4D-9E72-7F0D99CCD737}"/>
                </a:ext>
              </a:extLst>
            </p:cNvPr>
            <p:cNvSpPr/>
            <p:nvPr/>
          </p:nvSpPr>
          <p:spPr>
            <a:xfrm>
              <a:off x="3086879" y="2340854"/>
              <a:ext cx="2445357" cy="41317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Google BERT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726B777-5FCA-4E42-A146-EACF20A486D2}"/>
                    </a:ext>
                  </a:extLst>
                </p:cNvPr>
                <p:cNvSpPr txBox="1"/>
                <p:nvPr/>
              </p:nvSpPr>
              <p:spPr>
                <a:xfrm>
                  <a:off x="3783548" y="1185337"/>
                  <a:ext cx="6158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𝑠𝑡𝑎𝑟𝑡</m:t>
                            </m:r>
                          </m:sub>
                        </m:sSub>
                      </m:oMath>
                    </m:oMathPara>
                  </a14:m>
                  <a:endParaRPr lang="en-US" dirty="0"/>
                </a:p>
              </p:txBody>
            </p:sp>
          </mc:Choice>
          <mc:Fallback xmlns="">
            <p:sp>
              <p:nvSpPr>
                <p:cNvPr id="51" name="TextBox 50">
                  <a:extLst>
                    <a:ext uri="{FF2B5EF4-FFF2-40B4-BE49-F238E27FC236}">
                      <a16:creationId xmlns:a16="http://schemas.microsoft.com/office/drawing/2014/main" id="{1726B777-5FCA-4E42-A146-EACF20A486D2}"/>
                    </a:ext>
                  </a:extLst>
                </p:cNvPr>
                <p:cNvSpPr txBox="1">
                  <a:spLocks noRot="1" noChangeAspect="1" noMove="1" noResize="1" noEditPoints="1" noAdjustHandles="1" noChangeArrowheads="1" noChangeShapeType="1" noTextEdit="1"/>
                </p:cNvSpPr>
                <p:nvPr/>
              </p:nvSpPr>
              <p:spPr>
                <a:xfrm>
                  <a:off x="3783548" y="1185337"/>
                  <a:ext cx="615874" cy="276999"/>
                </a:xfrm>
                <a:prstGeom prst="rect">
                  <a:avLst/>
                </a:prstGeom>
                <a:blipFill>
                  <a:blip r:embed="rId8"/>
                  <a:stretch>
                    <a:fillRect l="-10204" r="-2041"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BB8C57DC-EAF7-F04B-883F-A9A37DCC0A61}"/>
                    </a:ext>
                  </a:extLst>
                </p:cNvPr>
                <p:cNvSpPr txBox="1"/>
                <p:nvPr/>
              </p:nvSpPr>
              <p:spPr>
                <a:xfrm>
                  <a:off x="4721678" y="1185337"/>
                  <a:ext cx="4996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𝑒𝑛𝑑</m:t>
                            </m:r>
                          </m:sub>
                        </m:sSub>
                      </m:oMath>
                    </m:oMathPara>
                  </a14:m>
                  <a:endParaRPr lang="en-US" dirty="0"/>
                </a:p>
              </p:txBody>
            </p:sp>
          </mc:Choice>
          <mc:Fallback xmlns="">
            <p:sp>
              <p:nvSpPr>
                <p:cNvPr id="174" name="TextBox 173">
                  <a:extLst>
                    <a:ext uri="{FF2B5EF4-FFF2-40B4-BE49-F238E27FC236}">
                      <a16:creationId xmlns:a16="http://schemas.microsoft.com/office/drawing/2014/main" id="{BB8C57DC-EAF7-F04B-883F-A9A37DCC0A61}"/>
                    </a:ext>
                  </a:extLst>
                </p:cNvPr>
                <p:cNvSpPr txBox="1">
                  <a:spLocks noRot="1" noChangeAspect="1" noMove="1" noResize="1" noEditPoints="1" noAdjustHandles="1" noChangeArrowheads="1" noChangeShapeType="1" noTextEdit="1"/>
                </p:cNvSpPr>
                <p:nvPr/>
              </p:nvSpPr>
              <p:spPr>
                <a:xfrm>
                  <a:off x="4721678" y="1185337"/>
                  <a:ext cx="499689" cy="276999"/>
                </a:xfrm>
                <a:prstGeom prst="rect">
                  <a:avLst/>
                </a:prstGeom>
                <a:blipFill>
                  <a:blip r:embed="rId9"/>
                  <a:stretch>
                    <a:fillRect l="-12500" b="-21739"/>
                  </a:stretch>
                </a:blipFill>
              </p:spPr>
              <p:txBody>
                <a:bodyPr/>
                <a:lstStyle/>
                <a:p>
                  <a:r>
                    <a:rPr lang="en-US">
                      <a:noFill/>
                    </a:rPr>
                    <a:t> </a:t>
                  </a:r>
                </a:p>
              </p:txBody>
            </p:sp>
          </mc:Fallback>
        </mc:AlternateContent>
        <p:cxnSp>
          <p:nvCxnSpPr>
            <p:cNvPr id="175" name="Straight Arrow Connector 174">
              <a:extLst>
                <a:ext uri="{FF2B5EF4-FFF2-40B4-BE49-F238E27FC236}">
                  <a16:creationId xmlns:a16="http://schemas.microsoft.com/office/drawing/2014/main" id="{89A4C090-53FC-FC48-88BF-3B0797D79B20}"/>
                </a:ext>
              </a:extLst>
            </p:cNvPr>
            <p:cNvCxnSpPr>
              <a:cxnSpLocks/>
              <a:stCxn id="79" idx="0"/>
              <a:endCxn id="51" idx="2"/>
            </p:cNvCxnSpPr>
            <p:nvPr/>
          </p:nvCxnSpPr>
          <p:spPr>
            <a:xfrm flipV="1">
              <a:off x="4089845" y="1462336"/>
              <a:ext cx="1640" cy="271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DD751B6F-B636-3048-B302-4A085DD777DA}"/>
                </a:ext>
              </a:extLst>
            </p:cNvPr>
            <p:cNvCxnSpPr>
              <a:cxnSpLocks/>
              <a:stCxn id="93" idx="0"/>
              <a:endCxn id="174" idx="2"/>
            </p:cNvCxnSpPr>
            <p:nvPr/>
          </p:nvCxnSpPr>
          <p:spPr>
            <a:xfrm flipH="1" flipV="1">
              <a:off x="4971523" y="1462336"/>
              <a:ext cx="62" cy="271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66DA214-FBDA-F34C-9EB2-8E263D8B3E63}"/>
                </a:ext>
              </a:extLst>
            </p:cNvPr>
            <p:cNvCxnSpPr>
              <a:cxnSpLocks/>
              <a:stCxn id="90" idx="0"/>
              <a:endCxn id="162" idx="4"/>
            </p:cNvCxnSpPr>
            <p:nvPr/>
          </p:nvCxnSpPr>
          <p:spPr>
            <a:xfrm flipH="1" flipV="1">
              <a:off x="3222616" y="2905118"/>
              <a:ext cx="2183176" cy="24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31F7872D-12EF-0546-BFAF-AD94AE73FF52}"/>
                </a:ext>
              </a:extLst>
            </p:cNvPr>
            <p:cNvCxnSpPr>
              <a:cxnSpLocks/>
              <a:stCxn id="92" idx="0"/>
              <a:endCxn id="77" idx="4"/>
            </p:cNvCxnSpPr>
            <p:nvPr/>
          </p:nvCxnSpPr>
          <p:spPr>
            <a:xfrm flipH="1" flipV="1">
              <a:off x="3216216" y="1935576"/>
              <a:ext cx="2192124"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33" name="TextBox 1032">
            <a:extLst>
              <a:ext uri="{FF2B5EF4-FFF2-40B4-BE49-F238E27FC236}">
                <a16:creationId xmlns:a16="http://schemas.microsoft.com/office/drawing/2014/main" id="{7E6F6BBF-B595-1648-9140-BF7A0598BE8E}"/>
              </a:ext>
            </a:extLst>
          </p:cNvPr>
          <p:cNvSpPr txBox="1"/>
          <p:nvPr/>
        </p:nvSpPr>
        <p:spPr>
          <a:xfrm>
            <a:off x="5901961" y="2868029"/>
            <a:ext cx="2735044" cy="369332"/>
          </a:xfrm>
          <a:prstGeom prst="rect">
            <a:avLst/>
          </a:prstGeom>
          <a:noFill/>
        </p:spPr>
        <p:txBody>
          <a:bodyPr wrap="none" rtlCol="0">
            <a:spAutoFit/>
          </a:bodyPr>
          <a:lstStyle/>
          <a:p>
            <a:r>
              <a:rPr lang="en-US" dirty="0">
                <a:solidFill>
                  <a:srgbClr val="FF0000"/>
                </a:solidFill>
              </a:rPr>
              <a:t>Slow! Memory Overflow!</a:t>
            </a:r>
          </a:p>
        </p:txBody>
      </p:sp>
      <p:sp>
        <p:nvSpPr>
          <p:cNvPr id="144" name="Footer Placeholder 19">
            <a:extLst>
              <a:ext uri="{FF2B5EF4-FFF2-40B4-BE49-F238E27FC236}">
                <a16:creationId xmlns:a16="http://schemas.microsoft.com/office/drawing/2014/main" id="{8FFC6855-EFA9-9C4E-9CA2-74EF6885C203}"/>
              </a:ext>
            </a:extLst>
          </p:cNvPr>
          <p:cNvSpPr>
            <a:spLocks noGrp="1"/>
          </p:cNvSpPr>
          <p:nvPr>
            <p:ph type="ftr" sz="quarter" idx="11"/>
          </p:nvPr>
        </p:nvSpPr>
        <p:spPr>
          <a:xfrm>
            <a:off x="628650" y="6356351"/>
            <a:ext cx="7067550" cy="365125"/>
          </a:xfrm>
        </p:spPr>
        <p:txBody>
          <a:bodyPr/>
          <a:lstStyle/>
          <a:p>
            <a:r>
              <a:rPr lang="en-US"/>
              <a:t>Joshi et al. 2017, Chen et al. 2017, Asai et al. 2020</a:t>
            </a:r>
            <a:endParaRPr lang="en-US" dirty="0"/>
          </a:p>
        </p:txBody>
      </p:sp>
      <p:pic>
        <p:nvPicPr>
          <p:cNvPr id="145" name="Picture 144" descr="Text&#10;&#10;Description automatically generated with low confidence">
            <a:extLst>
              <a:ext uri="{FF2B5EF4-FFF2-40B4-BE49-F238E27FC236}">
                <a16:creationId xmlns:a16="http://schemas.microsoft.com/office/drawing/2014/main" id="{88CEB446-7EBD-154E-A7A9-2651B47124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4656" y="4086945"/>
            <a:ext cx="369332" cy="367514"/>
          </a:xfrm>
          <a:prstGeom prst="rect">
            <a:avLst/>
          </a:prstGeom>
        </p:spPr>
      </p:pic>
      <p:pic>
        <p:nvPicPr>
          <p:cNvPr id="146" name="Picture 145" descr="Icon&#10;&#10;Description automatically generated">
            <a:extLst>
              <a:ext uri="{FF2B5EF4-FFF2-40B4-BE49-F238E27FC236}">
                <a16:creationId xmlns:a16="http://schemas.microsoft.com/office/drawing/2014/main" id="{04445AB9-A4E8-6F49-9891-69AB36D437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2784" y="4014528"/>
            <a:ext cx="340901" cy="439931"/>
          </a:xfrm>
          <a:prstGeom prst="rect">
            <a:avLst/>
          </a:prstGeom>
          <a:solidFill>
            <a:schemeClr val="bg1"/>
          </a:solidFill>
        </p:spPr>
      </p:pic>
      <p:pic>
        <p:nvPicPr>
          <p:cNvPr id="148" name="Picture 147" descr="Icon&#10;&#10;Description automatically generated">
            <a:extLst>
              <a:ext uri="{FF2B5EF4-FFF2-40B4-BE49-F238E27FC236}">
                <a16:creationId xmlns:a16="http://schemas.microsoft.com/office/drawing/2014/main" id="{DF6BA6A7-B170-064E-8FA9-4B394E926B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35262" y="4012352"/>
            <a:ext cx="340901" cy="442107"/>
          </a:xfrm>
          <a:prstGeom prst="rect">
            <a:avLst/>
          </a:prstGeom>
          <a:solidFill>
            <a:schemeClr val="bg1"/>
          </a:solidFill>
        </p:spPr>
      </p:pic>
      <p:pic>
        <p:nvPicPr>
          <p:cNvPr id="149" name="Picture 148" descr="Icon&#10;&#10;Description automatically generated">
            <a:extLst>
              <a:ext uri="{FF2B5EF4-FFF2-40B4-BE49-F238E27FC236}">
                <a16:creationId xmlns:a16="http://schemas.microsoft.com/office/drawing/2014/main" id="{74F5FB21-5B2E-FB46-8DAD-491B47BDDF7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7134" y="4012352"/>
            <a:ext cx="340901" cy="442107"/>
          </a:xfrm>
          <a:prstGeom prst="rect">
            <a:avLst/>
          </a:prstGeom>
          <a:solidFill>
            <a:schemeClr val="bg1"/>
          </a:solidFill>
        </p:spPr>
      </p:pic>
      <p:pic>
        <p:nvPicPr>
          <p:cNvPr id="150" name="Picture 149" descr="Text&#10;&#10;Description automatically generated with low confidence">
            <a:extLst>
              <a:ext uri="{FF2B5EF4-FFF2-40B4-BE49-F238E27FC236}">
                <a16:creationId xmlns:a16="http://schemas.microsoft.com/office/drawing/2014/main" id="{0B0EEB16-B42C-D84F-8D95-CF7EEBAC7C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0878" y="4085127"/>
            <a:ext cx="369332" cy="369332"/>
          </a:xfrm>
          <a:prstGeom prst="rect">
            <a:avLst/>
          </a:prstGeom>
        </p:spPr>
      </p:pic>
      <p:pic>
        <p:nvPicPr>
          <p:cNvPr id="151" name="Picture 150" descr="Icon&#10;&#10;Description automatically generated">
            <a:extLst>
              <a:ext uri="{FF2B5EF4-FFF2-40B4-BE49-F238E27FC236}">
                <a16:creationId xmlns:a16="http://schemas.microsoft.com/office/drawing/2014/main" id="{529BEC43-1D59-D647-B5DE-F189263455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9006" y="4012352"/>
            <a:ext cx="340901" cy="442107"/>
          </a:xfrm>
          <a:prstGeom prst="rect">
            <a:avLst/>
          </a:prstGeom>
          <a:solidFill>
            <a:schemeClr val="bg1"/>
          </a:solidFill>
        </p:spPr>
      </p:pic>
      <p:pic>
        <p:nvPicPr>
          <p:cNvPr id="152" name="Picture 151" descr="Icon&#10;&#10;Description automatically generated">
            <a:extLst>
              <a:ext uri="{FF2B5EF4-FFF2-40B4-BE49-F238E27FC236}">
                <a16:creationId xmlns:a16="http://schemas.microsoft.com/office/drawing/2014/main" id="{2135C09C-0CCA-C74E-97B9-08B81938F7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1181" y="4012352"/>
            <a:ext cx="340901" cy="442107"/>
          </a:xfrm>
          <a:prstGeom prst="rect">
            <a:avLst/>
          </a:prstGeom>
          <a:solidFill>
            <a:schemeClr val="bg1"/>
          </a:solidFill>
        </p:spPr>
      </p:pic>
      <p:pic>
        <p:nvPicPr>
          <p:cNvPr id="153" name="Picture 152" descr="Text&#10;&#10;Description automatically generated with low confidence">
            <a:extLst>
              <a:ext uri="{FF2B5EF4-FFF2-40B4-BE49-F238E27FC236}">
                <a16:creationId xmlns:a16="http://schemas.microsoft.com/office/drawing/2014/main" id="{32B89B3F-229F-A448-8E7C-E900BEED1A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4959" y="4086945"/>
            <a:ext cx="369332" cy="367514"/>
          </a:xfrm>
          <a:prstGeom prst="rect">
            <a:avLst/>
          </a:prstGeom>
        </p:spPr>
      </p:pic>
      <p:pic>
        <p:nvPicPr>
          <p:cNvPr id="154" name="Picture 153" descr="Text&#10;&#10;Description automatically generated with low confidence">
            <a:extLst>
              <a:ext uri="{FF2B5EF4-FFF2-40B4-BE49-F238E27FC236}">
                <a16:creationId xmlns:a16="http://schemas.microsoft.com/office/drawing/2014/main" id="{C3039A90-11CC-2341-8DF3-295084FB62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4925" y="4085127"/>
            <a:ext cx="369332" cy="369332"/>
          </a:xfrm>
          <a:prstGeom prst="rect">
            <a:avLst/>
          </a:prstGeom>
        </p:spPr>
      </p:pic>
      <p:pic>
        <p:nvPicPr>
          <p:cNvPr id="155" name="Picture 154" descr="Icon&#10;&#10;Description automatically generated">
            <a:extLst>
              <a:ext uri="{FF2B5EF4-FFF2-40B4-BE49-F238E27FC236}">
                <a16:creationId xmlns:a16="http://schemas.microsoft.com/office/drawing/2014/main" id="{4231C1EB-73DD-9640-835F-967A5088C3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23053" y="4012352"/>
            <a:ext cx="340901" cy="442107"/>
          </a:xfrm>
          <a:prstGeom prst="rect">
            <a:avLst/>
          </a:prstGeom>
          <a:solidFill>
            <a:schemeClr val="bg1"/>
          </a:solidFill>
        </p:spPr>
      </p:pic>
      <p:pic>
        <p:nvPicPr>
          <p:cNvPr id="157" name="Picture 156" descr="Icon&#10;&#10;Description automatically generated">
            <a:extLst>
              <a:ext uri="{FF2B5EF4-FFF2-40B4-BE49-F238E27FC236}">
                <a16:creationId xmlns:a16="http://schemas.microsoft.com/office/drawing/2014/main" id="{B64EF58F-7B4C-AF44-910E-15AB4993C7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55228" y="4012352"/>
            <a:ext cx="340901" cy="442107"/>
          </a:xfrm>
          <a:prstGeom prst="rect">
            <a:avLst/>
          </a:prstGeom>
          <a:solidFill>
            <a:schemeClr val="bg1"/>
          </a:solidFill>
        </p:spPr>
      </p:pic>
      <p:sp>
        <p:nvSpPr>
          <p:cNvPr id="158" name="Left Brace 157">
            <a:extLst>
              <a:ext uri="{FF2B5EF4-FFF2-40B4-BE49-F238E27FC236}">
                <a16:creationId xmlns:a16="http://schemas.microsoft.com/office/drawing/2014/main" id="{95985845-3D70-7341-88B7-DAA5D935EB3D}"/>
              </a:ext>
            </a:extLst>
          </p:cNvPr>
          <p:cNvSpPr/>
          <p:nvPr/>
        </p:nvSpPr>
        <p:spPr>
          <a:xfrm rot="16200000">
            <a:off x="4351459" y="1719879"/>
            <a:ext cx="111905" cy="5724143"/>
          </a:xfrm>
          <a:prstGeom prst="leftBrace">
            <a:avLst>
              <a:gd name="adj1" fmla="val 58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47" name="Picture 146" descr="A person holding a basketball&#10;&#10;Description automatically generated">
            <a:extLst>
              <a:ext uri="{FF2B5EF4-FFF2-40B4-BE49-F238E27FC236}">
                <a16:creationId xmlns:a16="http://schemas.microsoft.com/office/drawing/2014/main" id="{35BE5DFD-C450-BC46-BDD5-B5139221C04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39540" y="4092672"/>
            <a:ext cx="309051" cy="281465"/>
          </a:xfrm>
          <a:prstGeom prst="rect">
            <a:avLst/>
          </a:prstGeom>
        </p:spPr>
      </p:pic>
      <p:pic>
        <p:nvPicPr>
          <p:cNvPr id="156" name="Picture 2" descr="Key topics - Osborne Clarke | Osborne Clarke">
            <a:extLst>
              <a:ext uri="{FF2B5EF4-FFF2-40B4-BE49-F238E27FC236}">
                <a16:creationId xmlns:a16="http://schemas.microsoft.com/office/drawing/2014/main" id="{D5EB76EA-B2A2-AD4E-BBFF-15A57D6F98A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8122" r="21203"/>
          <a:stretch/>
        </p:blipFill>
        <p:spPr bwMode="auto">
          <a:xfrm>
            <a:off x="3130891" y="4085127"/>
            <a:ext cx="335371" cy="327476"/>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58" descr="Logo&#10;&#10;Description automatically generated">
            <a:extLst>
              <a:ext uri="{FF2B5EF4-FFF2-40B4-BE49-F238E27FC236}">
                <a16:creationId xmlns:a16="http://schemas.microsoft.com/office/drawing/2014/main" id="{AF982BA2-962F-8F44-B0B6-6F618390A26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82911" y="4147516"/>
            <a:ext cx="328172" cy="209650"/>
          </a:xfrm>
          <a:prstGeom prst="rect">
            <a:avLst/>
          </a:prstGeom>
        </p:spPr>
      </p:pic>
      <p:pic>
        <p:nvPicPr>
          <p:cNvPr id="160" name="Picture 159" descr="Icon&#10;&#10;Description automatically generated">
            <a:extLst>
              <a:ext uri="{FF2B5EF4-FFF2-40B4-BE49-F238E27FC236}">
                <a16:creationId xmlns:a16="http://schemas.microsoft.com/office/drawing/2014/main" id="{E66A260B-AC83-6146-8368-7C13A9FD1E2C}"/>
              </a:ext>
            </a:extLst>
          </p:cNvPr>
          <p:cNvPicPr>
            <a:picLocks noChangeAspect="1"/>
          </p:cNvPicPr>
          <p:nvPr/>
        </p:nvPicPr>
        <p:blipFill rotWithShape="1">
          <a:blip r:embed="rId15">
            <a:extLst>
              <a:ext uri="{28A0092B-C50C-407E-A947-70E740481C1C}">
                <a14:useLocalDpi xmlns:a14="http://schemas.microsoft.com/office/drawing/2010/main" val="0"/>
              </a:ext>
            </a:extLst>
          </a:blip>
          <a:srcRect l="24874" r="17594"/>
          <a:stretch/>
        </p:blipFill>
        <p:spPr>
          <a:xfrm>
            <a:off x="4305428" y="4089489"/>
            <a:ext cx="188335" cy="327357"/>
          </a:xfrm>
          <a:prstGeom prst="rect">
            <a:avLst/>
          </a:prstGeom>
        </p:spPr>
      </p:pic>
      <p:pic>
        <p:nvPicPr>
          <p:cNvPr id="161" name="Picture 4" descr="Stadium Icon of Colored Outline style - Available in SVG, PNG, EPS, AI &amp;  Icon fonts">
            <a:extLst>
              <a:ext uri="{FF2B5EF4-FFF2-40B4-BE49-F238E27FC236}">
                <a16:creationId xmlns:a16="http://schemas.microsoft.com/office/drawing/2014/main" id="{2629ECE9-A4CD-DA42-9006-8276FBE093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28957" y="4164402"/>
            <a:ext cx="231445" cy="231445"/>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6" descr="Vaccine - Free medical icons">
            <a:extLst>
              <a:ext uri="{FF2B5EF4-FFF2-40B4-BE49-F238E27FC236}">
                <a16:creationId xmlns:a16="http://schemas.microsoft.com/office/drawing/2014/main" id="{A13E6500-73C4-C349-A696-A6439E7DE1D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3109" y="4075197"/>
            <a:ext cx="309050" cy="309050"/>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69" descr="Logo&#10;&#10;Description automatically generated">
            <a:extLst>
              <a:ext uri="{FF2B5EF4-FFF2-40B4-BE49-F238E27FC236}">
                <a16:creationId xmlns:a16="http://schemas.microsoft.com/office/drawing/2014/main" id="{11B1FE92-8AA5-5A46-8DCD-85937E29BF3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79846" y="4178910"/>
            <a:ext cx="293353" cy="193953"/>
          </a:xfrm>
          <a:prstGeom prst="rect">
            <a:avLst/>
          </a:prstGeom>
        </p:spPr>
      </p:pic>
    </p:spTree>
    <p:extLst>
      <p:ext uri="{BB962C8B-B14F-4D97-AF65-F5344CB8AC3E}">
        <p14:creationId xmlns:p14="http://schemas.microsoft.com/office/powerpoint/2010/main" val="347003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blinds(horizontal)">
                                      <p:cBhvr>
                                        <p:cTn id="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87A8-5B11-7849-846B-B04C41C60931}"/>
              </a:ext>
            </a:extLst>
          </p:cNvPr>
          <p:cNvSpPr>
            <a:spLocks noGrp="1"/>
          </p:cNvSpPr>
          <p:nvPr>
            <p:ph type="title"/>
          </p:nvPr>
        </p:nvSpPr>
        <p:spPr/>
        <p:txBody>
          <a:bodyPr/>
          <a:lstStyle/>
          <a:p>
            <a:r>
              <a:rPr lang="en-US" dirty="0"/>
              <a:t>Global-Local Sparse Attention</a:t>
            </a:r>
          </a:p>
        </p:txBody>
      </p:sp>
      <p:sp>
        <p:nvSpPr>
          <p:cNvPr id="4" name="Slide Number Placeholder 3">
            <a:extLst>
              <a:ext uri="{FF2B5EF4-FFF2-40B4-BE49-F238E27FC236}">
                <a16:creationId xmlns:a16="http://schemas.microsoft.com/office/drawing/2014/main" id="{4C7555CC-7725-BE4E-B782-AD494C0823BB}"/>
              </a:ext>
            </a:extLst>
          </p:cNvPr>
          <p:cNvSpPr>
            <a:spLocks noGrp="1"/>
          </p:cNvSpPr>
          <p:nvPr>
            <p:ph type="sldNum" sz="quarter" idx="12"/>
          </p:nvPr>
        </p:nvSpPr>
        <p:spPr/>
        <p:txBody>
          <a:bodyPr/>
          <a:lstStyle/>
          <a:p>
            <a:fld id="{4FAB73BC-B049-4115-A692-8D63A059BFB8}" type="slidenum">
              <a:rPr lang="en-US" smtClean="0"/>
              <a:t>13</a:t>
            </a:fld>
            <a:endParaRPr lang="en-US"/>
          </a:p>
        </p:txBody>
      </p:sp>
      <mc:AlternateContent xmlns:mc="http://schemas.openxmlformats.org/markup-compatibility/2006" xmlns:a14="http://schemas.microsoft.com/office/drawing/2010/main">
        <mc:Choice Requires="a14">
          <p:sp>
            <p:nvSpPr>
              <p:cNvPr id="368" name="TextBox 367">
                <a:extLst>
                  <a:ext uri="{FF2B5EF4-FFF2-40B4-BE49-F238E27FC236}">
                    <a16:creationId xmlns:a16="http://schemas.microsoft.com/office/drawing/2014/main" id="{7EB64922-642A-4A4A-9BF7-C646E986FEF7}"/>
                  </a:ext>
                </a:extLst>
              </p:cNvPr>
              <p:cNvSpPr txBox="1"/>
              <p:nvPr/>
            </p:nvSpPr>
            <p:spPr>
              <a:xfrm>
                <a:off x="2123649" y="5879240"/>
                <a:ext cx="5058501" cy="276999"/>
              </a:xfrm>
              <a:prstGeom prst="rect">
                <a:avLst/>
              </a:prstGeom>
              <a:noFill/>
            </p:spPr>
            <p:txBody>
              <a:bodyPr wrap="none" lIns="0" tIns="0" rIns="0" bIns="0" rtlCol="0">
                <a:spAutoFit/>
              </a:bodyPr>
              <a:lstStyle/>
              <a:p>
                <a:r>
                  <a:rPr lang="en-US" b="0" dirty="0">
                    <a:ea typeface="Cambria Math" panose="02040503050406030204" pitchFamily="18" charset="0"/>
                  </a:rPr>
                  <a:t>Complexity: </a:t>
                </a:r>
                <a14:m>
                  <m:oMath xmlns:m="http://schemas.openxmlformats.org/officeDocument/2006/math">
                    <m:r>
                      <a:rPr lang="en-US" b="0" i="1" smtClean="0">
                        <a:latin typeface="Cambria Math" panose="02040503050406030204" pitchFamily="18" charset="0"/>
                        <a:ea typeface="Cambria Math" panose="02040503050406030204" pitchFamily="18" charset="0"/>
                      </a:rPr>
                      <m:t>𝒪</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𝐾</m:t>
                        </m:r>
                        <m:sSup>
                          <m:sSupPr>
                            <m:ctrlPr>
                              <a:rPr lang="en-US" b="0" i="1" smtClean="0">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r>
                          <a:rPr lang="en-US" b="0" i="1" dirty="0" smtClean="0">
                            <a:latin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𝐾</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𝐾</m:t>
                            </m:r>
                          </m:e>
                          <m:sup>
                            <m:r>
                              <a:rPr lang="en-US" i="1">
                                <a:latin typeface="Cambria Math" panose="02040503050406030204" pitchFamily="18" charset="0"/>
                                <a:ea typeface="Cambria Math" panose="02040503050406030204" pitchFamily="18" charset="0"/>
                              </a:rPr>
                              <m:t>2</m:t>
                            </m:r>
                          </m:sup>
                        </m:sSup>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e>
                    </m:d>
                    <m:r>
                      <a:rPr lang="en-US" b="0" i="0" smtClean="0">
                        <a:latin typeface="Cambria Math" panose="02040503050406030204" pitchFamily="18" charset="0"/>
                        <a:ea typeface="Cambria Math" panose="02040503050406030204" pitchFamily="18" charset="0"/>
                      </a:rPr>
                      <m:t> ~ </m:t>
                    </m:r>
                    <m:r>
                      <a:rPr lang="en-US" i="1" smtClean="0">
                        <a:latin typeface="Cambria Math" panose="02040503050406030204" pitchFamily="18" charset="0"/>
                        <a:ea typeface="Cambria Math" panose="02040503050406030204" pitchFamily="18" charset="0"/>
                      </a:rPr>
                      <m:t>𝒪</m:t>
                    </m:r>
                    <m:d>
                      <m:dPr>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𝐾</m:t>
                        </m:r>
                        <m:sSup>
                          <m:sSupPr>
                            <m:ctrlPr>
                              <a:rPr lang="en-US"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e>
                          <m:sup>
                            <m:r>
                              <a:rPr lang="en-US" i="1">
                                <a:latin typeface="Cambria Math" panose="02040503050406030204" pitchFamily="18" charset="0"/>
                                <a:ea typeface="Cambria Math" panose="02040503050406030204" pitchFamily="18" charset="0"/>
                              </a:rPr>
                              <m:t>2</m:t>
                            </m:r>
                          </m:sup>
                        </m:sSup>
                      </m:e>
                    </m:d>
                  </m:oMath>
                </a14:m>
                <a:endParaRPr lang="en-US" dirty="0"/>
              </a:p>
            </p:txBody>
          </p:sp>
        </mc:Choice>
        <mc:Fallback xmlns="">
          <p:sp>
            <p:nvSpPr>
              <p:cNvPr id="368" name="TextBox 367">
                <a:extLst>
                  <a:ext uri="{FF2B5EF4-FFF2-40B4-BE49-F238E27FC236}">
                    <a16:creationId xmlns:a16="http://schemas.microsoft.com/office/drawing/2014/main" id="{7EB64922-642A-4A4A-9BF7-C646E986FEF7}"/>
                  </a:ext>
                </a:extLst>
              </p:cNvPr>
              <p:cNvSpPr txBox="1">
                <a:spLocks noRot="1" noChangeAspect="1" noMove="1" noResize="1" noEditPoints="1" noAdjustHandles="1" noChangeArrowheads="1" noChangeShapeType="1" noTextEdit="1"/>
              </p:cNvSpPr>
              <p:nvPr/>
            </p:nvSpPr>
            <p:spPr>
              <a:xfrm>
                <a:off x="2123649" y="5879240"/>
                <a:ext cx="5058501" cy="276999"/>
              </a:xfrm>
              <a:prstGeom prst="rect">
                <a:avLst/>
              </a:prstGeom>
              <a:blipFill>
                <a:blip r:embed="rId3"/>
                <a:stretch>
                  <a:fillRect l="-2757" t="-26087" b="-47826"/>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955AE826-E410-904D-803E-05084AF440DB}"/>
              </a:ext>
            </a:extLst>
          </p:cNvPr>
          <p:cNvGrpSpPr/>
          <p:nvPr/>
        </p:nvGrpSpPr>
        <p:grpSpPr>
          <a:xfrm>
            <a:off x="415586" y="1480183"/>
            <a:ext cx="8195141" cy="768048"/>
            <a:chOff x="415586" y="1480183"/>
            <a:chExt cx="8195141" cy="768048"/>
          </a:xfrm>
        </p:grpSpPr>
        <p:cxnSp>
          <p:nvCxnSpPr>
            <p:cNvPr id="175" name="Curved Connector 174">
              <a:extLst>
                <a:ext uri="{FF2B5EF4-FFF2-40B4-BE49-F238E27FC236}">
                  <a16:creationId xmlns:a16="http://schemas.microsoft.com/office/drawing/2014/main" id="{77C57B74-F6BD-F542-A752-F6CB331973AE}"/>
                </a:ext>
              </a:extLst>
            </p:cNvPr>
            <p:cNvCxnSpPr>
              <a:cxnSpLocks/>
              <a:stCxn id="221" idx="0"/>
              <a:endCxn id="237" idx="4"/>
            </p:cNvCxnSpPr>
            <p:nvPr/>
          </p:nvCxnSpPr>
          <p:spPr>
            <a:xfrm rot="5400000" flipH="1" flipV="1">
              <a:off x="3808510" y="955706"/>
              <a:ext cx="566191" cy="2018858"/>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4" name="Oval 233">
              <a:extLst>
                <a:ext uri="{FF2B5EF4-FFF2-40B4-BE49-F238E27FC236}">
                  <a16:creationId xmlns:a16="http://schemas.microsoft.com/office/drawing/2014/main" id="{F085C3A2-FA93-9C46-BC1C-3D3EFC41F71C}"/>
                </a:ext>
              </a:extLst>
            </p:cNvPr>
            <p:cNvSpPr/>
            <p:nvPr/>
          </p:nvSpPr>
          <p:spPr>
            <a:xfrm>
              <a:off x="5743268" y="1484338"/>
              <a:ext cx="258673" cy="197701"/>
            </a:xfrm>
            <a:prstGeom prst="ellipse">
              <a:avLst/>
            </a:prstGeom>
            <a:gradFill flip="none" rotWithShape="1">
              <a:gsLst>
                <a:gs pos="0">
                  <a:schemeClr val="accent6">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5EB5ECC9-863A-F045-9FE6-053378A9490F}"/>
                </a:ext>
              </a:extLst>
            </p:cNvPr>
            <p:cNvSpPr/>
            <p:nvPr/>
          </p:nvSpPr>
          <p:spPr>
            <a:xfrm>
              <a:off x="6138300" y="1484338"/>
              <a:ext cx="258673" cy="197701"/>
            </a:xfrm>
            <a:prstGeom prst="ellipse">
              <a:avLst/>
            </a:prstGeom>
            <a:gradFill flip="none" rotWithShape="1">
              <a:gsLst>
                <a:gs pos="0">
                  <a:schemeClr val="accent6">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94D1221B-863B-0544-830B-EBA0C10EEC21}"/>
                </a:ext>
              </a:extLst>
            </p:cNvPr>
            <p:cNvSpPr/>
            <p:nvPr/>
          </p:nvSpPr>
          <p:spPr>
            <a:xfrm>
              <a:off x="5358327" y="1484338"/>
              <a:ext cx="258673" cy="197701"/>
            </a:xfrm>
            <a:prstGeom prst="ellipse">
              <a:avLst/>
            </a:prstGeom>
            <a:gradFill flip="none" rotWithShape="1">
              <a:gsLst>
                <a:gs pos="0">
                  <a:schemeClr val="accent6">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8D215CEA-A59A-2A4D-A7E7-0A05F007D4B4}"/>
                </a:ext>
              </a:extLst>
            </p:cNvPr>
            <p:cNvSpPr/>
            <p:nvPr/>
          </p:nvSpPr>
          <p:spPr>
            <a:xfrm>
              <a:off x="4971697" y="1484338"/>
              <a:ext cx="258673" cy="197701"/>
            </a:xfrm>
            <a:prstGeom prst="ellipse">
              <a:avLst/>
            </a:prstGeom>
            <a:gradFill flip="none" rotWithShape="1">
              <a:gsLst>
                <a:gs pos="0">
                  <a:schemeClr val="accent6">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a:extLst>
                <a:ext uri="{FF2B5EF4-FFF2-40B4-BE49-F238E27FC236}">
                  <a16:creationId xmlns:a16="http://schemas.microsoft.com/office/drawing/2014/main" id="{E3B3F95E-53AA-0849-B580-6FF0DE86A0E2}"/>
                </a:ext>
              </a:extLst>
            </p:cNvPr>
            <p:cNvSpPr/>
            <p:nvPr/>
          </p:nvSpPr>
          <p:spPr>
            <a:xfrm>
              <a:off x="7328394" y="1480183"/>
              <a:ext cx="258673" cy="197701"/>
            </a:xfrm>
            <a:prstGeom prst="ellipse">
              <a:avLst/>
            </a:prstGeom>
            <a:gradFill flip="none" rotWithShape="1">
              <a:gsLst>
                <a:gs pos="0">
                  <a:schemeClr val="accent4">
                    <a:lumMod val="40000"/>
                    <a:lumOff val="6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a:extLst>
                <a:ext uri="{FF2B5EF4-FFF2-40B4-BE49-F238E27FC236}">
                  <a16:creationId xmlns:a16="http://schemas.microsoft.com/office/drawing/2014/main" id="{6A53A9AF-274C-BC47-AE69-B6C53651CF5B}"/>
                </a:ext>
              </a:extLst>
            </p:cNvPr>
            <p:cNvSpPr/>
            <p:nvPr/>
          </p:nvSpPr>
          <p:spPr>
            <a:xfrm>
              <a:off x="6943435" y="1480183"/>
              <a:ext cx="258673" cy="197701"/>
            </a:xfrm>
            <a:prstGeom prst="ellipse">
              <a:avLst/>
            </a:prstGeom>
            <a:gradFill flip="none" rotWithShape="1">
              <a:gsLst>
                <a:gs pos="0">
                  <a:schemeClr val="accent4">
                    <a:lumMod val="40000"/>
                    <a:lumOff val="6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a:extLst>
                <a:ext uri="{FF2B5EF4-FFF2-40B4-BE49-F238E27FC236}">
                  <a16:creationId xmlns:a16="http://schemas.microsoft.com/office/drawing/2014/main" id="{3BBC8ACB-E4F2-484E-94D7-EF794C5E4B23}"/>
                </a:ext>
              </a:extLst>
            </p:cNvPr>
            <p:cNvSpPr/>
            <p:nvPr/>
          </p:nvSpPr>
          <p:spPr>
            <a:xfrm>
              <a:off x="6554876" y="1480183"/>
              <a:ext cx="258673" cy="197701"/>
            </a:xfrm>
            <a:prstGeom prst="ellipse">
              <a:avLst/>
            </a:prstGeom>
            <a:gradFill flip="none" rotWithShape="1">
              <a:gsLst>
                <a:gs pos="0">
                  <a:schemeClr val="accent4">
                    <a:lumMod val="40000"/>
                    <a:lumOff val="6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526F6972-A42B-5549-AE4D-9F84F15AA0AC}"/>
                </a:ext>
              </a:extLst>
            </p:cNvPr>
            <p:cNvSpPr/>
            <p:nvPr/>
          </p:nvSpPr>
          <p:spPr>
            <a:xfrm>
              <a:off x="4185382" y="1480335"/>
              <a:ext cx="258673" cy="197701"/>
            </a:xfrm>
            <a:prstGeom prst="ellipse">
              <a:avLst/>
            </a:prstGeom>
            <a:gradFill flip="none" rotWithShape="1">
              <a:gsLst>
                <a:gs pos="0">
                  <a:schemeClr val="accent4">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a:extLst>
                <a:ext uri="{FF2B5EF4-FFF2-40B4-BE49-F238E27FC236}">
                  <a16:creationId xmlns:a16="http://schemas.microsoft.com/office/drawing/2014/main" id="{0CAE73E5-6971-6B41-ADD6-7BDAFD1A1B61}"/>
                </a:ext>
              </a:extLst>
            </p:cNvPr>
            <p:cNvSpPr/>
            <p:nvPr/>
          </p:nvSpPr>
          <p:spPr>
            <a:xfrm>
              <a:off x="4568845" y="1480335"/>
              <a:ext cx="258673" cy="197701"/>
            </a:xfrm>
            <a:prstGeom prst="ellipse">
              <a:avLst/>
            </a:prstGeom>
            <a:gradFill flip="none" rotWithShape="1">
              <a:gsLst>
                <a:gs pos="0">
                  <a:schemeClr val="accent4">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a:extLst>
                <a:ext uri="{FF2B5EF4-FFF2-40B4-BE49-F238E27FC236}">
                  <a16:creationId xmlns:a16="http://schemas.microsoft.com/office/drawing/2014/main" id="{274C7BC3-9807-4246-9754-E336E9B9282A}"/>
                </a:ext>
              </a:extLst>
            </p:cNvPr>
            <p:cNvSpPr/>
            <p:nvPr/>
          </p:nvSpPr>
          <p:spPr>
            <a:xfrm>
              <a:off x="3801462" y="1480335"/>
              <a:ext cx="258673" cy="197701"/>
            </a:xfrm>
            <a:prstGeom prst="ellipse">
              <a:avLst/>
            </a:prstGeom>
            <a:gradFill flip="none" rotWithShape="1">
              <a:gsLst>
                <a:gs pos="0">
                  <a:schemeClr val="accent4">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a:extLst>
                <a:ext uri="{FF2B5EF4-FFF2-40B4-BE49-F238E27FC236}">
                  <a16:creationId xmlns:a16="http://schemas.microsoft.com/office/drawing/2014/main" id="{E5E9A605-1466-104B-8311-D3985A4589EE}"/>
                </a:ext>
              </a:extLst>
            </p:cNvPr>
            <p:cNvSpPr/>
            <p:nvPr/>
          </p:nvSpPr>
          <p:spPr>
            <a:xfrm>
              <a:off x="3416863" y="1480335"/>
              <a:ext cx="258673" cy="197701"/>
            </a:xfrm>
            <a:prstGeom prst="ellipse">
              <a:avLst/>
            </a:prstGeom>
            <a:gradFill flip="none" rotWithShape="1">
              <a:gsLst>
                <a:gs pos="0">
                  <a:schemeClr val="accent4">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a:extLst>
                <a:ext uri="{FF2B5EF4-FFF2-40B4-BE49-F238E27FC236}">
                  <a16:creationId xmlns:a16="http://schemas.microsoft.com/office/drawing/2014/main" id="{844E0924-A172-3646-B299-BF3282A87699}"/>
                </a:ext>
              </a:extLst>
            </p:cNvPr>
            <p:cNvSpPr/>
            <p:nvPr/>
          </p:nvSpPr>
          <p:spPr>
            <a:xfrm>
              <a:off x="2952839" y="1486065"/>
              <a:ext cx="258673" cy="197701"/>
            </a:xfrm>
            <a:prstGeom prst="ellipse">
              <a:avLst/>
            </a:prstGeom>
            <a:gradFill flip="none" rotWithShape="1">
              <a:gsLst>
                <a:gs pos="0">
                  <a:schemeClr val="accent2">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a:extLst>
                <a:ext uri="{FF2B5EF4-FFF2-40B4-BE49-F238E27FC236}">
                  <a16:creationId xmlns:a16="http://schemas.microsoft.com/office/drawing/2014/main" id="{EEBB247D-4A02-E948-BE85-6D039131B1E2}"/>
                </a:ext>
              </a:extLst>
            </p:cNvPr>
            <p:cNvSpPr/>
            <p:nvPr/>
          </p:nvSpPr>
          <p:spPr>
            <a:xfrm>
              <a:off x="2569427" y="1486065"/>
              <a:ext cx="258673" cy="197701"/>
            </a:xfrm>
            <a:prstGeom prst="ellipse">
              <a:avLst/>
            </a:prstGeom>
            <a:gradFill flip="none" rotWithShape="1">
              <a:gsLst>
                <a:gs pos="0">
                  <a:schemeClr val="accent5">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a:extLst>
                <a:ext uri="{FF2B5EF4-FFF2-40B4-BE49-F238E27FC236}">
                  <a16:creationId xmlns:a16="http://schemas.microsoft.com/office/drawing/2014/main" id="{DEF1A232-F2E0-C84F-B7EF-80ABE2C60816}"/>
                </a:ext>
              </a:extLst>
            </p:cNvPr>
            <p:cNvSpPr/>
            <p:nvPr/>
          </p:nvSpPr>
          <p:spPr>
            <a:xfrm>
              <a:off x="2189706" y="1486065"/>
              <a:ext cx="258673" cy="197701"/>
            </a:xfrm>
            <a:prstGeom prst="ellipse">
              <a:avLst/>
            </a:prstGeom>
            <a:gradFill flip="none" rotWithShape="1">
              <a:gsLst>
                <a:gs pos="0">
                  <a:schemeClr val="accent4">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9" name="Curved Connector 628">
              <a:extLst>
                <a:ext uri="{FF2B5EF4-FFF2-40B4-BE49-F238E27FC236}">
                  <a16:creationId xmlns:a16="http://schemas.microsoft.com/office/drawing/2014/main" id="{FF3EE991-9F4A-394E-BD21-C70EC5665307}"/>
                </a:ext>
              </a:extLst>
            </p:cNvPr>
            <p:cNvCxnSpPr>
              <a:cxnSpLocks/>
              <a:stCxn id="228" idx="0"/>
              <a:endCxn id="237" idx="4"/>
            </p:cNvCxnSpPr>
            <p:nvPr/>
          </p:nvCxnSpPr>
          <p:spPr>
            <a:xfrm rot="5400000" flipH="1" flipV="1">
              <a:off x="3426943" y="574140"/>
              <a:ext cx="566191" cy="2781991"/>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0" name="Curved Connector 629">
              <a:extLst>
                <a:ext uri="{FF2B5EF4-FFF2-40B4-BE49-F238E27FC236}">
                  <a16:creationId xmlns:a16="http://schemas.microsoft.com/office/drawing/2014/main" id="{66821C44-D01D-6F48-BB65-17B2C8103D99}"/>
                </a:ext>
              </a:extLst>
            </p:cNvPr>
            <p:cNvCxnSpPr>
              <a:cxnSpLocks/>
              <a:stCxn id="227" idx="0"/>
              <a:endCxn id="237" idx="4"/>
            </p:cNvCxnSpPr>
            <p:nvPr/>
          </p:nvCxnSpPr>
          <p:spPr>
            <a:xfrm rot="5400000" flipH="1" flipV="1">
              <a:off x="3616804" y="764000"/>
              <a:ext cx="566191" cy="2402270"/>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3" name="TextBox 632">
              <a:extLst>
                <a:ext uri="{FF2B5EF4-FFF2-40B4-BE49-F238E27FC236}">
                  <a16:creationId xmlns:a16="http://schemas.microsoft.com/office/drawing/2014/main" id="{1A062784-4450-E545-8BEE-476D2169D070}"/>
                </a:ext>
              </a:extLst>
            </p:cNvPr>
            <p:cNvSpPr txBox="1"/>
            <p:nvPr/>
          </p:nvSpPr>
          <p:spPr>
            <a:xfrm>
              <a:off x="415586" y="1751140"/>
              <a:ext cx="1492716" cy="369332"/>
            </a:xfrm>
            <a:prstGeom prst="rect">
              <a:avLst/>
            </a:prstGeom>
            <a:noFill/>
          </p:spPr>
          <p:txBody>
            <a:bodyPr wrap="none" rtlCol="0">
              <a:spAutoFit/>
            </a:bodyPr>
            <a:lstStyle/>
            <a:p>
              <a:r>
                <a:rPr lang="en-US" dirty="0"/>
                <a:t>Local-Global</a:t>
              </a:r>
            </a:p>
          </p:txBody>
        </p:sp>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AA7C7A71-A577-FA44-A2B6-27240BD535F9}"/>
                    </a:ext>
                  </a:extLst>
                </p:cNvPr>
                <p:cNvSpPr/>
                <p:nvPr/>
              </p:nvSpPr>
              <p:spPr>
                <a:xfrm>
                  <a:off x="7930156" y="1751140"/>
                  <a:ext cx="6805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𝐾</m:t>
                            </m:r>
                          </m:e>
                          <m:sup>
                            <m:r>
                              <a:rPr lang="en-US" i="1">
                                <a:latin typeface="Cambria Math" panose="02040503050406030204" pitchFamily="18" charset="0"/>
                                <a:ea typeface="Cambria Math" panose="02040503050406030204" pitchFamily="18" charset="0"/>
                              </a:rPr>
                              <m:t>2</m:t>
                            </m:r>
                          </m:sup>
                        </m:sSup>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oMath>
                    </m:oMathPara>
                  </a14:m>
                  <a:endParaRPr lang="en-US" dirty="0"/>
                </a:p>
              </p:txBody>
            </p:sp>
          </mc:Choice>
          <mc:Fallback xmlns="">
            <p:sp>
              <p:nvSpPr>
                <p:cNvPr id="115" name="Rectangle 114">
                  <a:extLst>
                    <a:ext uri="{FF2B5EF4-FFF2-40B4-BE49-F238E27FC236}">
                      <a16:creationId xmlns:a16="http://schemas.microsoft.com/office/drawing/2014/main" id="{AA7C7A71-A577-FA44-A2B6-27240BD535F9}"/>
                    </a:ext>
                  </a:extLst>
                </p:cNvPr>
                <p:cNvSpPr>
                  <a:spLocks noRot="1" noChangeAspect="1" noMove="1" noResize="1" noEditPoints="1" noAdjustHandles="1" noChangeArrowheads="1" noChangeShapeType="1" noTextEdit="1"/>
                </p:cNvSpPr>
                <p:nvPr/>
              </p:nvSpPr>
              <p:spPr>
                <a:xfrm>
                  <a:off x="7930156" y="1751140"/>
                  <a:ext cx="680571" cy="369332"/>
                </a:xfrm>
                <a:prstGeom prst="rect">
                  <a:avLst/>
                </a:prstGeom>
                <a:blipFill>
                  <a:blip r:embed="rId4"/>
                  <a:stretch>
                    <a:fillRect/>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54E8F07A-389C-C742-8466-C93DFBC3A432}"/>
              </a:ext>
            </a:extLst>
          </p:cNvPr>
          <p:cNvGrpSpPr/>
          <p:nvPr/>
        </p:nvGrpSpPr>
        <p:grpSpPr>
          <a:xfrm>
            <a:off x="395660" y="3789434"/>
            <a:ext cx="8308185" cy="694580"/>
            <a:chOff x="395660" y="3789434"/>
            <a:chExt cx="8308185" cy="694580"/>
          </a:xfrm>
        </p:grpSpPr>
        <p:sp>
          <p:nvSpPr>
            <p:cNvPr id="476" name="Oval 475">
              <a:extLst>
                <a:ext uri="{FF2B5EF4-FFF2-40B4-BE49-F238E27FC236}">
                  <a16:creationId xmlns:a16="http://schemas.microsoft.com/office/drawing/2014/main" id="{699991A4-E183-DC42-B952-E17FB262BA72}"/>
                </a:ext>
              </a:extLst>
            </p:cNvPr>
            <p:cNvSpPr/>
            <p:nvPr/>
          </p:nvSpPr>
          <p:spPr>
            <a:xfrm>
              <a:off x="3416863" y="3789434"/>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a:extLst>
                <a:ext uri="{FF2B5EF4-FFF2-40B4-BE49-F238E27FC236}">
                  <a16:creationId xmlns:a16="http://schemas.microsoft.com/office/drawing/2014/main" id="{A5820B57-342C-0A43-80AA-A189FC845B69}"/>
                </a:ext>
              </a:extLst>
            </p:cNvPr>
            <p:cNvSpPr/>
            <p:nvPr/>
          </p:nvSpPr>
          <p:spPr>
            <a:xfrm>
              <a:off x="3801462" y="3789434"/>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99F3A38A-1040-D049-BAA5-5F1A9A035644}"/>
                </a:ext>
              </a:extLst>
            </p:cNvPr>
            <p:cNvSpPr/>
            <p:nvPr/>
          </p:nvSpPr>
          <p:spPr>
            <a:xfrm>
              <a:off x="4185382" y="3793437"/>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D26DC471-4F20-D945-96CC-066866AECA4A}"/>
                </a:ext>
              </a:extLst>
            </p:cNvPr>
            <p:cNvSpPr/>
            <p:nvPr/>
          </p:nvSpPr>
          <p:spPr>
            <a:xfrm>
              <a:off x="4568845" y="3789434"/>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0" name="Straight Arrow Connector 479">
              <a:extLst>
                <a:ext uri="{FF2B5EF4-FFF2-40B4-BE49-F238E27FC236}">
                  <a16:creationId xmlns:a16="http://schemas.microsoft.com/office/drawing/2014/main" id="{7C121693-BA11-154F-8364-FD04B0653D55}"/>
                </a:ext>
              </a:extLst>
            </p:cNvPr>
            <p:cNvCxnSpPr>
              <a:cxnSpLocks/>
              <a:stCxn id="494" idx="0"/>
              <a:endCxn id="477" idx="4"/>
            </p:cNvCxnSpPr>
            <p:nvPr/>
          </p:nvCxnSpPr>
          <p:spPr>
            <a:xfrm flipV="1">
              <a:off x="3555344" y="3991139"/>
              <a:ext cx="375455"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1" name="Straight Arrow Connector 480">
              <a:extLst>
                <a:ext uri="{FF2B5EF4-FFF2-40B4-BE49-F238E27FC236}">
                  <a16:creationId xmlns:a16="http://schemas.microsoft.com/office/drawing/2014/main" id="{FBAE1060-963E-E44D-AF42-AECF3394CF2F}"/>
                </a:ext>
              </a:extLst>
            </p:cNvPr>
            <p:cNvCxnSpPr>
              <a:cxnSpLocks/>
            </p:cNvCxnSpPr>
            <p:nvPr/>
          </p:nvCxnSpPr>
          <p:spPr>
            <a:xfrm flipH="1" flipV="1">
              <a:off x="3546200" y="3991139"/>
              <a:ext cx="7317"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2" name="Straight Arrow Connector 481">
              <a:extLst>
                <a:ext uri="{FF2B5EF4-FFF2-40B4-BE49-F238E27FC236}">
                  <a16:creationId xmlns:a16="http://schemas.microsoft.com/office/drawing/2014/main" id="{F613880B-77A7-654F-A889-9867520D6F8D}"/>
                </a:ext>
              </a:extLst>
            </p:cNvPr>
            <p:cNvCxnSpPr>
              <a:cxnSpLocks/>
              <a:stCxn id="495" idx="0"/>
              <a:endCxn id="476" idx="4"/>
            </p:cNvCxnSpPr>
            <p:nvPr/>
          </p:nvCxnSpPr>
          <p:spPr>
            <a:xfrm flipH="1" flipV="1">
              <a:off x="3546200" y="3991139"/>
              <a:ext cx="393743"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3" name="Straight Arrow Connector 482">
              <a:extLst>
                <a:ext uri="{FF2B5EF4-FFF2-40B4-BE49-F238E27FC236}">
                  <a16:creationId xmlns:a16="http://schemas.microsoft.com/office/drawing/2014/main" id="{77085D8F-F85F-1D4B-AAEA-90C2CCC5F571}"/>
                </a:ext>
              </a:extLst>
            </p:cNvPr>
            <p:cNvCxnSpPr>
              <a:cxnSpLocks/>
            </p:cNvCxnSpPr>
            <p:nvPr/>
          </p:nvCxnSpPr>
          <p:spPr>
            <a:xfrm flipH="1" flipV="1">
              <a:off x="3930799" y="3991139"/>
              <a:ext cx="7317"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B3A7D6AF-F381-9B44-AD24-E209B3A2BCBC}"/>
                </a:ext>
              </a:extLst>
            </p:cNvPr>
            <p:cNvCxnSpPr>
              <a:cxnSpLocks/>
              <a:stCxn id="496" idx="0"/>
              <a:endCxn id="479" idx="4"/>
            </p:cNvCxnSpPr>
            <p:nvPr/>
          </p:nvCxnSpPr>
          <p:spPr>
            <a:xfrm flipV="1">
              <a:off x="4323863" y="3991139"/>
              <a:ext cx="374319"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D41E835E-FDB3-BF46-979E-A7218B3056AB}"/>
                </a:ext>
              </a:extLst>
            </p:cNvPr>
            <p:cNvCxnSpPr>
              <a:cxnSpLocks/>
              <a:stCxn id="497" idx="0"/>
              <a:endCxn id="478" idx="4"/>
            </p:cNvCxnSpPr>
            <p:nvPr/>
          </p:nvCxnSpPr>
          <p:spPr>
            <a:xfrm flipH="1" flipV="1">
              <a:off x="4314719" y="3995142"/>
              <a:ext cx="392607"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Straight Arrow Connector 485">
              <a:extLst>
                <a:ext uri="{FF2B5EF4-FFF2-40B4-BE49-F238E27FC236}">
                  <a16:creationId xmlns:a16="http://schemas.microsoft.com/office/drawing/2014/main" id="{3E7C1EBC-25C4-E548-B170-7E6996CF3B52}"/>
                </a:ext>
              </a:extLst>
            </p:cNvPr>
            <p:cNvCxnSpPr>
              <a:cxnSpLocks/>
            </p:cNvCxnSpPr>
            <p:nvPr/>
          </p:nvCxnSpPr>
          <p:spPr>
            <a:xfrm flipH="1" flipV="1">
              <a:off x="4698182" y="3991139"/>
              <a:ext cx="9133"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D0C83413-1EC7-2849-B37C-E0A7F3E236C4}"/>
                </a:ext>
              </a:extLst>
            </p:cNvPr>
            <p:cNvCxnSpPr>
              <a:cxnSpLocks/>
            </p:cNvCxnSpPr>
            <p:nvPr/>
          </p:nvCxnSpPr>
          <p:spPr>
            <a:xfrm flipH="1" flipV="1">
              <a:off x="4314718" y="3995142"/>
              <a:ext cx="7996"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47C9E5EA-5CEF-9042-ACEF-92E2E9455EF9}"/>
                </a:ext>
              </a:extLst>
            </p:cNvPr>
            <p:cNvCxnSpPr>
              <a:cxnSpLocks/>
              <a:stCxn id="494" idx="0"/>
              <a:endCxn id="478" idx="4"/>
            </p:cNvCxnSpPr>
            <p:nvPr/>
          </p:nvCxnSpPr>
          <p:spPr>
            <a:xfrm flipV="1">
              <a:off x="3555344" y="3995142"/>
              <a:ext cx="759375"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722F8311-DBE3-9040-99FE-B8FCB31AE7DE}"/>
                </a:ext>
              </a:extLst>
            </p:cNvPr>
            <p:cNvCxnSpPr>
              <a:cxnSpLocks/>
              <a:stCxn id="494" idx="0"/>
              <a:endCxn id="479" idx="4"/>
            </p:cNvCxnSpPr>
            <p:nvPr/>
          </p:nvCxnSpPr>
          <p:spPr>
            <a:xfrm flipV="1">
              <a:off x="3555344" y="3991139"/>
              <a:ext cx="1142838"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B432CAD3-BA42-1E4F-A6CD-F88BE25B81EF}"/>
                </a:ext>
              </a:extLst>
            </p:cNvPr>
            <p:cNvCxnSpPr>
              <a:cxnSpLocks/>
              <a:stCxn id="495" idx="0"/>
              <a:endCxn id="478" idx="4"/>
            </p:cNvCxnSpPr>
            <p:nvPr/>
          </p:nvCxnSpPr>
          <p:spPr>
            <a:xfrm flipV="1">
              <a:off x="3939943" y="3995142"/>
              <a:ext cx="374776"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1" name="Straight Arrow Connector 490">
              <a:extLst>
                <a:ext uri="{FF2B5EF4-FFF2-40B4-BE49-F238E27FC236}">
                  <a16:creationId xmlns:a16="http://schemas.microsoft.com/office/drawing/2014/main" id="{9AA1E956-A069-9D4C-9B75-ABD9B969EE70}"/>
                </a:ext>
              </a:extLst>
            </p:cNvPr>
            <p:cNvCxnSpPr>
              <a:cxnSpLocks/>
              <a:stCxn id="495" idx="0"/>
              <a:endCxn id="479" idx="4"/>
            </p:cNvCxnSpPr>
            <p:nvPr/>
          </p:nvCxnSpPr>
          <p:spPr>
            <a:xfrm flipV="1">
              <a:off x="3939943" y="3991139"/>
              <a:ext cx="758239"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2" name="Straight Arrow Connector 491">
              <a:extLst>
                <a:ext uri="{FF2B5EF4-FFF2-40B4-BE49-F238E27FC236}">
                  <a16:creationId xmlns:a16="http://schemas.microsoft.com/office/drawing/2014/main" id="{1A7F81CE-B307-7346-9073-CF54C4392F57}"/>
                </a:ext>
              </a:extLst>
            </p:cNvPr>
            <p:cNvCxnSpPr>
              <a:cxnSpLocks/>
              <a:stCxn id="496" idx="0"/>
              <a:endCxn id="477" idx="4"/>
            </p:cNvCxnSpPr>
            <p:nvPr/>
          </p:nvCxnSpPr>
          <p:spPr>
            <a:xfrm flipH="1" flipV="1">
              <a:off x="3930799" y="3991139"/>
              <a:ext cx="393064"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3" name="Straight Arrow Connector 492">
              <a:extLst>
                <a:ext uri="{FF2B5EF4-FFF2-40B4-BE49-F238E27FC236}">
                  <a16:creationId xmlns:a16="http://schemas.microsoft.com/office/drawing/2014/main" id="{6F1B5FDD-478D-7B49-9ED5-106ADCE1A1D9}"/>
                </a:ext>
              </a:extLst>
            </p:cNvPr>
            <p:cNvCxnSpPr>
              <a:cxnSpLocks/>
              <a:stCxn id="497" idx="0"/>
              <a:endCxn id="477" idx="4"/>
            </p:cNvCxnSpPr>
            <p:nvPr/>
          </p:nvCxnSpPr>
          <p:spPr>
            <a:xfrm flipH="1" flipV="1">
              <a:off x="3930799" y="3991139"/>
              <a:ext cx="776527"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69">
              <a:extLst>
                <a:ext uri="{FF2B5EF4-FFF2-40B4-BE49-F238E27FC236}">
                  <a16:creationId xmlns:a16="http://schemas.microsoft.com/office/drawing/2014/main" id="{6E8BBC7F-A2FE-B44F-A9D2-B3BCD3AD2737}"/>
                </a:ext>
              </a:extLst>
            </p:cNvPr>
            <p:cNvCxnSpPr>
              <a:cxnSpLocks/>
              <a:stCxn id="496" idx="0"/>
              <a:endCxn id="476" idx="4"/>
            </p:cNvCxnSpPr>
            <p:nvPr/>
          </p:nvCxnSpPr>
          <p:spPr>
            <a:xfrm flipH="1" flipV="1">
              <a:off x="3546200" y="3991139"/>
              <a:ext cx="777663"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0" name="Oval 399">
              <a:extLst>
                <a:ext uri="{FF2B5EF4-FFF2-40B4-BE49-F238E27FC236}">
                  <a16:creationId xmlns:a16="http://schemas.microsoft.com/office/drawing/2014/main" id="{AF484519-574E-214F-B08B-437D94D46F4D}"/>
                </a:ext>
              </a:extLst>
            </p:cNvPr>
            <p:cNvSpPr/>
            <p:nvPr/>
          </p:nvSpPr>
          <p:spPr>
            <a:xfrm>
              <a:off x="2189706" y="3793437"/>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F326AE86-1B87-6546-8DEE-86F60DCFE324}"/>
                </a:ext>
              </a:extLst>
            </p:cNvPr>
            <p:cNvSpPr/>
            <p:nvPr/>
          </p:nvSpPr>
          <p:spPr>
            <a:xfrm>
              <a:off x="2569427" y="3793437"/>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D3B3E08B-94DF-ED4A-B37B-640C2B53E79C}"/>
                </a:ext>
              </a:extLst>
            </p:cNvPr>
            <p:cNvSpPr/>
            <p:nvPr/>
          </p:nvSpPr>
          <p:spPr>
            <a:xfrm>
              <a:off x="2952839" y="3797440"/>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30D2CF20-E40B-174D-8526-EE57F7D5B2B9}"/>
                </a:ext>
              </a:extLst>
            </p:cNvPr>
            <p:cNvSpPr txBox="1"/>
            <p:nvPr/>
          </p:nvSpPr>
          <p:spPr>
            <a:xfrm>
              <a:off x="395660" y="4080854"/>
              <a:ext cx="1374094" cy="369332"/>
            </a:xfrm>
            <a:prstGeom prst="rect">
              <a:avLst/>
            </a:prstGeom>
            <a:noFill/>
          </p:spPr>
          <p:txBody>
            <a:bodyPr wrap="none" rtlCol="0">
              <a:spAutoFit/>
            </a:bodyPr>
            <a:lstStyle/>
            <a:p>
              <a:r>
                <a:rPr lang="en-US" dirty="0"/>
                <a:t>Local-Local</a:t>
              </a:r>
            </a:p>
          </p:txBody>
        </p: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F27AFCB7-F80F-B04D-AFA1-087F127D4EF9}"/>
                    </a:ext>
                  </a:extLst>
                </p:cNvPr>
                <p:cNvSpPr/>
                <p:nvPr/>
              </p:nvSpPr>
              <p:spPr>
                <a:xfrm>
                  <a:off x="7935749" y="4080854"/>
                  <a:ext cx="7680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𝐾</m:t>
                        </m:r>
                        <m:sSup>
                          <m:sSupPr>
                            <m:ctrlPr>
                              <a:rPr lang="en-US" i="1">
                                <a:latin typeface="Cambria Math" panose="02040503050406030204" pitchFamily="18" charset="0"/>
                                <a:ea typeface="Cambria Math" panose="02040503050406030204" pitchFamily="18" charset="0"/>
                              </a:rPr>
                            </m:ctrlPr>
                          </m:sSup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𝐵</m:t>
                                </m:r>
                              </m:e>
                            </m:acc>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13" name="Rectangle 112">
                  <a:extLst>
                    <a:ext uri="{FF2B5EF4-FFF2-40B4-BE49-F238E27FC236}">
                      <a16:creationId xmlns:a16="http://schemas.microsoft.com/office/drawing/2014/main" id="{F27AFCB7-F80F-B04D-AFA1-087F127D4EF9}"/>
                    </a:ext>
                  </a:extLst>
                </p:cNvPr>
                <p:cNvSpPr>
                  <a:spLocks noRot="1" noChangeAspect="1" noMove="1" noResize="1" noEditPoints="1" noAdjustHandles="1" noChangeArrowheads="1" noChangeShapeType="1" noTextEdit="1"/>
                </p:cNvSpPr>
                <p:nvPr/>
              </p:nvSpPr>
              <p:spPr>
                <a:xfrm>
                  <a:off x="7935749" y="4080854"/>
                  <a:ext cx="768096" cy="369332"/>
                </a:xfrm>
                <a:prstGeom prst="rect">
                  <a:avLst/>
                </a:prstGeom>
                <a:blipFill>
                  <a:blip r:embed="rId5"/>
                  <a:stretch>
                    <a:fillRect/>
                  </a:stretch>
                </a:blipFill>
              </p:spPr>
              <p:txBody>
                <a:bodyPr/>
                <a:lstStyle/>
                <a:p>
                  <a:r>
                    <a:rPr lang="en-US">
                      <a:noFill/>
                    </a:rPr>
                    <a:t> </a:t>
                  </a:r>
                </a:p>
              </p:txBody>
            </p:sp>
          </mc:Fallback>
        </mc:AlternateContent>
        <p:cxnSp>
          <p:nvCxnSpPr>
            <p:cNvPr id="640" name="Straight Arrow Connector 639">
              <a:extLst>
                <a:ext uri="{FF2B5EF4-FFF2-40B4-BE49-F238E27FC236}">
                  <a16:creationId xmlns:a16="http://schemas.microsoft.com/office/drawing/2014/main" id="{26C9CEEC-D24B-F947-9C4D-BB07CAE6E4C0}"/>
                </a:ext>
              </a:extLst>
            </p:cNvPr>
            <p:cNvCxnSpPr>
              <a:cxnSpLocks/>
              <a:stCxn id="497" idx="0"/>
              <a:endCxn id="476" idx="4"/>
            </p:cNvCxnSpPr>
            <p:nvPr/>
          </p:nvCxnSpPr>
          <p:spPr>
            <a:xfrm flipH="1" flipV="1">
              <a:off x="3546200" y="3991139"/>
              <a:ext cx="1161126"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1" name="Oval 640">
              <a:extLst>
                <a:ext uri="{FF2B5EF4-FFF2-40B4-BE49-F238E27FC236}">
                  <a16:creationId xmlns:a16="http://schemas.microsoft.com/office/drawing/2014/main" id="{A6FA1BF6-947D-F84A-BC78-F133BCFEB3A7}"/>
                </a:ext>
              </a:extLst>
            </p:cNvPr>
            <p:cNvSpPr/>
            <p:nvPr/>
          </p:nvSpPr>
          <p:spPr>
            <a:xfrm>
              <a:off x="4971697" y="3789434"/>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a:extLst>
                <a:ext uri="{FF2B5EF4-FFF2-40B4-BE49-F238E27FC236}">
                  <a16:creationId xmlns:a16="http://schemas.microsoft.com/office/drawing/2014/main" id="{3DFDED63-FC21-194C-9ED5-BA7C7EA2844F}"/>
                </a:ext>
              </a:extLst>
            </p:cNvPr>
            <p:cNvSpPr/>
            <p:nvPr/>
          </p:nvSpPr>
          <p:spPr>
            <a:xfrm>
              <a:off x="5358327" y="3789434"/>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a:extLst>
                <a:ext uri="{FF2B5EF4-FFF2-40B4-BE49-F238E27FC236}">
                  <a16:creationId xmlns:a16="http://schemas.microsoft.com/office/drawing/2014/main" id="{7F4C4BE6-A097-6949-90CD-15D364F57796}"/>
                </a:ext>
              </a:extLst>
            </p:cNvPr>
            <p:cNvSpPr/>
            <p:nvPr/>
          </p:nvSpPr>
          <p:spPr>
            <a:xfrm>
              <a:off x="5743268" y="3793437"/>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a:extLst>
                <a:ext uri="{FF2B5EF4-FFF2-40B4-BE49-F238E27FC236}">
                  <a16:creationId xmlns:a16="http://schemas.microsoft.com/office/drawing/2014/main" id="{4601840B-503F-E44F-9251-9443BD298563}"/>
                </a:ext>
              </a:extLst>
            </p:cNvPr>
            <p:cNvSpPr/>
            <p:nvPr/>
          </p:nvSpPr>
          <p:spPr>
            <a:xfrm>
              <a:off x="6138300" y="3789434"/>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5" name="Straight Arrow Connector 644">
              <a:extLst>
                <a:ext uri="{FF2B5EF4-FFF2-40B4-BE49-F238E27FC236}">
                  <a16:creationId xmlns:a16="http://schemas.microsoft.com/office/drawing/2014/main" id="{E4EF1861-B98E-B14B-B117-9394ECA8AD78}"/>
                </a:ext>
              </a:extLst>
            </p:cNvPr>
            <p:cNvCxnSpPr>
              <a:cxnSpLocks/>
              <a:stCxn id="659" idx="0"/>
              <a:endCxn id="642" idx="4"/>
            </p:cNvCxnSpPr>
            <p:nvPr/>
          </p:nvCxnSpPr>
          <p:spPr>
            <a:xfrm flipV="1">
              <a:off x="5110178" y="3991139"/>
              <a:ext cx="377486"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6" name="Straight Arrow Connector 645">
              <a:extLst>
                <a:ext uri="{FF2B5EF4-FFF2-40B4-BE49-F238E27FC236}">
                  <a16:creationId xmlns:a16="http://schemas.microsoft.com/office/drawing/2014/main" id="{5852BC51-2872-DC48-95A3-A6B826DA7056}"/>
                </a:ext>
              </a:extLst>
            </p:cNvPr>
            <p:cNvCxnSpPr>
              <a:cxnSpLocks/>
            </p:cNvCxnSpPr>
            <p:nvPr/>
          </p:nvCxnSpPr>
          <p:spPr>
            <a:xfrm flipH="1" flipV="1">
              <a:off x="5101033" y="3991139"/>
              <a:ext cx="9690"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7" name="Straight Arrow Connector 646">
              <a:extLst>
                <a:ext uri="{FF2B5EF4-FFF2-40B4-BE49-F238E27FC236}">
                  <a16:creationId xmlns:a16="http://schemas.microsoft.com/office/drawing/2014/main" id="{8210B3DD-E657-A847-B7BD-AAF6654EF4DE}"/>
                </a:ext>
              </a:extLst>
            </p:cNvPr>
            <p:cNvCxnSpPr>
              <a:cxnSpLocks/>
              <a:stCxn id="660" idx="0"/>
              <a:endCxn id="641" idx="4"/>
            </p:cNvCxnSpPr>
            <p:nvPr/>
          </p:nvCxnSpPr>
          <p:spPr>
            <a:xfrm flipH="1" flipV="1">
              <a:off x="5101034" y="3991139"/>
              <a:ext cx="395774"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8" name="Straight Arrow Connector 647">
              <a:extLst>
                <a:ext uri="{FF2B5EF4-FFF2-40B4-BE49-F238E27FC236}">
                  <a16:creationId xmlns:a16="http://schemas.microsoft.com/office/drawing/2014/main" id="{7C586B9C-8499-294A-A41B-36A489E8B31F}"/>
                </a:ext>
              </a:extLst>
            </p:cNvPr>
            <p:cNvCxnSpPr>
              <a:cxnSpLocks/>
            </p:cNvCxnSpPr>
            <p:nvPr/>
          </p:nvCxnSpPr>
          <p:spPr>
            <a:xfrm flipH="1" flipV="1">
              <a:off x="5487664" y="3991139"/>
              <a:ext cx="7659"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46800E73-4BD7-B344-8C06-FDEC92507ADE}"/>
                </a:ext>
              </a:extLst>
            </p:cNvPr>
            <p:cNvCxnSpPr>
              <a:cxnSpLocks/>
              <a:stCxn id="661" idx="0"/>
              <a:endCxn id="644" idx="4"/>
            </p:cNvCxnSpPr>
            <p:nvPr/>
          </p:nvCxnSpPr>
          <p:spPr>
            <a:xfrm flipV="1">
              <a:off x="5881749" y="3991139"/>
              <a:ext cx="385888"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0" name="Straight Arrow Connector 649">
              <a:extLst>
                <a:ext uri="{FF2B5EF4-FFF2-40B4-BE49-F238E27FC236}">
                  <a16:creationId xmlns:a16="http://schemas.microsoft.com/office/drawing/2014/main" id="{D664B340-09B9-8049-91C2-E6F84747618F}"/>
                </a:ext>
              </a:extLst>
            </p:cNvPr>
            <p:cNvCxnSpPr>
              <a:cxnSpLocks/>
              <a:stCxn id="662" idx="0"/>
              <a:endCxn id="643" idx="4"/>
            </p:cNvCxnSpPr>
            <p:nvPr/>
          </p:nvCxnSpPr>
          <p:spPr>
            <a:xfrm flipH="1" flipV="1">
              <a:off x="5872605" y="3995142"/>
              <a:ext cx="404176"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1" name="Straight Arrow Connector 650">
              <a:extLst>
                <a:ext uri="{FF2B5EF4-FFF2-40B4-BE49-F238E27FC236}">
                  <a16:creationId xmlns:a16="http://schemas.microsoft.com/office/drawing/2014/main" id="{9E212697-2111-544C-BB4A-CCFC66E95C59}"/>
                </a:ext>
              </a:extLst>
            </p:cNvPr>
            <p:cNvCxnSpPr>
              <a:cxnSpLocks/>
            </p:cNvCxnSpPr>
            <p:nvPr/>
          </p:nvCxnSpPr>
          <p:spPr>
            <a:xfrm flipH="1" flipV="1">
              <a:off x="6267637" y="3991139"/>
              <a:ext cx="7771"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2" name="Straight Arrow Connector 651">
              <a:extLst>
                <a:ext uri="{FF2B5EF4-FFF2-40B4-BE49-F238E27FC236}">
                  <a16:creationId xmlns:a16="http://schemas.microsoft.com/office/drawing/2014/main" id="{000ED71C-FD01-EF41-9396-10722D690D66}"/>
                </a:ext>
              </a:extLst>
            </p:cNvPr>
            <p:cNvCxnSpPr>
              <a:cxnSpLocks/>
            </p:cNvCxnSpPr>
            <p:nvPr/>
          </p:nvCxnSpPr>
          <p:spPr>
            <a:xfrm flipH="1" flipV="1">
              <a:off x="5872605" y="3995142"/>
              <a:ext cx="7317"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3" name="Straight Arrow Connector 652">
              <a:extLst>
                <a:ext uri="{FF2B5EF4-FFF2-40B4-BE49-F238E27FC236}">
                  <a16:creationId xmlns:a16="http://schemas.microsoft.com/office/drawing/2014/main" id="{96CBFA01-9583-3442-AD92-0835B381D28D}"/>
                </a:ext>
              </a:extLst>
            </p:cNvPr>
            <p:cNvCxnSpPr>
              <a:cxnSpLocks/>
              <a:stCxn id="659" idx="0"/>
              <a:endCxn id="643" idx="4"/>
            </p:cNvCxnSpPr>
            <p:nvPr/>
          </p:nvCxnSpPr>
          <p:spPr>
            <a:xfrm flipV="1">
              <a:off x="5110178" y="3995142"/>
              <a:ext cx="762427"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4" name="Straight Arrow Connector 653">
              <a:extLst>
                <a:ext uri="{FF2B5EF4-FFF2-40B4-BE49-F238E27FC236}">
                  <a16:creationId xmlns:a16="http://schemas.microsoft.com/office/drawing/2014/main" id="{1BDC9931-B295-BD4D-BC93-929AF751CC16}"/>
                </a:ext>
              </a:extLst>
            </p:cNvPr>
            <p:cNvCxnSpPr>
              <a:cxnSpLocks/>
              <a:stCxn id="659" idx="0"/>
              <a:endCxn id="644" idx="4"/>
            </p:cNvCxnSpPr>
            <p:nvPr/>
          </p:nvCxnSpPr>
          <p:spPr>
            <a:xfrm flipV="1">
              <a:off x="5110178" y="3991139"/>
              <a:ext cx="1157459"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5" name="Straight Arrow Connector 654">
              <a:extLst>
                <a:ext uri="{FF2B5EF4-FFF2-40B4-BE49-F238E27FC236}">
                  <a16:creationId xmlns:a16="http://schemas.microsoft.com/office/drawing/2014/main" id="{9FAF8039-AF6E-544D-9F1C-554BD5DE7A2C}"/>
                </a:ext>
              </a:extLst>
            </p:cNvPr>
            <p:cNvCxnSpPr>
              <a:cxnSpLocks/>
              <a:stCxn id="660" idx="0"/>
              <a:endCxn id="643" idx="4"/>
            </p:cNvCxnSpPr>
            <p:nvPr/>
          </p:nvCxnSpPr>
          <p:spPr>
            <a:xfrm flipV="1">
              <a:off x="5496808" y="3995142"/>
              <a:ext cx="375797"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6" name="Straight Arrow Connector 655">
              <a:extLst>
                <a:ext uri="{FF2B5EF4-FFF2-40B4-BE49-F238E27FC236}">
                  <a16:creationId xmlns:a16="http://schemas.microsoft.com/office/drawing/2014/main" id="{7B44B5E5-1CC1-3642-9FAB-CE459CC18504}"/>
                </a:ext>
              </a:extLst>
            </p:cNvPr>
            <p:cNvCxnSpPr>
              <a:cxnSpLocks/>
              <a:stCxn id="660" idx="0"/>
              <a:endCxn id="644" idx="4"/>
            </p:cNvCxnSpPr>
            <p:nvPr/>
          </p:nvCxnSpPr>
          <p:spPr>
            <a:xfrm flipV="1">
              <a:off x="5496808" y="3991139"/>
              <a:ext cx="770829"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99DF70D5-0DC0-434D-AEEB-03A0350EB613}"/>
                </a:ext>
              </a:extLst>
            </p:cNvPr>
            <p:cNvCxnSpPr>
              <a:cxnSpLocks/>
              <a:stCxn id="661" idx="0"/>
              <a:endCxn id="642" idx="4"/>
            </p:cNvCxnSpPr>
            <p:nvPr/>
          </p:nvCxnSpPr>
          <p:spPr>
            <a:xfrm flipH="1" flipV="1">
              <a:off x="5487664" y="3991139"/>
              <a:ext cx="394085"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8" name="Straight Arrow Connector 657">
              <a:extLst>
                <a:ext uri="{FF2B5EF4-FFF2-40B4-BE49-F238E27FC236}">
                  <a16:creationId xmlns:a16="http://schemas.microsoft.com/office/drawing/2014/main" id="{C7CAA53A-47F8-DD4A-8419-65618CF7E062}"/>
                </a:ext>
              </a:extLst>
            </p:cNvPr>
            <p:cNvCxnSpPr>
              <a:cxnSpLocks/>
              <a:stCxn id="662" idx="0"/>
              <a:endCxn id="642" idx="4"/>
            </p:cNvCxnSpPr>
            <p:nvPr/>
          </p:nvCxnSpPr>
          <p:spPr>
            <a:xfrm flipH="1" flipV="1">
              <a:off x="5487664" y="3991139"/>
              <a:ext cx="789117"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3" name="Straight Arrow Connector 662">
              <a:extLst>
                <a:ext uri="{FF2B5EF4-FFF2-40B4-BE49-F238E27FC236}">
                  <a16:creationId xmlns:a16="http://schemas.microsoft.com/office/drawing/2014/main" id="{1D69CD5A-58B4-0046-9085-20B227C59D6D}"/>
                </a:ext>
              </a:extLst>
            </p:cNvPr>
            <p:cNvCxnSpPr>
              <a:cxnSpLocks/>
              <a:stCxn id="661" idx="0"/>
              <a:endCxn id="641" idx="4"/>
            </p:cNvCxnSpPr>
            <p:nvPr/>
          </p:nvCxnSpPr>
          <p:spPr>
            <a:xfrm flipH="1" flipV="1">
              <a:off x="5101034" y="3991139"/>
              <a:ext cx="780715"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4" name="Straight Arrow Connector 663">
              <a:extLst>
                <a:ext uri="{FF2B5EF4-FFF2-40B4-BE49-F238E27FC236}">
                  <a16:creationId xmlns:a16="http://schemas.microsoft.com/office/drawing/2014/main" id="{82D394C8-5086-4449-A9D3-E1DD443FE83E}"/>
                </a:ext>
              </a:extLst>
            </p:cNvPr>
            <p:cNvCxnSpPr>
              <a:cxnSpLocks/>
              <a:stCxn id="662" idx="0"/>
              <a:endCxn id="641" idx="4"/>
            </p:cNvCxnSpPr>
            <p:nvPr/>
          </p:nvCxnSpPr>
          <p:spPr>
            <a:xfrm flipH="1" flipV="1">
              <a:off x="5101034" y="3991139"/>
              <a:ext cx="1175747"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5" name="Oval 664">
              <a:extLst>
                <a:ext uri="{FF2B5EF4-FFF2-40B4-BE49-F238E27FC236}">
                  <a16:creationId xmlns:a16="http://schemas.microsoft.com/office/drawing/2014/main" id="{640B4377-7882-CD41-813D-38870BA272C4}"/>
                </a:ext>
              </a:extLst>
            </p:cNvPr>
            <p:cNvSpPr/>
            <p:nvPr/>
          </p:nvSpPr>
          <p:spPr>
            <a:xfrm>
              <a:off x="6554876" y="3789434"/>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a:extLst>
                <a:ext uri="{FF2B5EF4-FFF2-40B4-BE49-F238E27FC236}">
                  <a16:creationId xmlns:a16="http://schemas.microsoft.com/office/drawing/2014/main" id="{E685EBB5-6CD7-D047-B648-77FF514C6BA9}"/>
                </a:ext>
              </a:extLst>
            </p:cNvPr>
            <p:cNvSpPr/>
            <p:nvPr/>
          </p:nvSpPr>
          <p:spPr>
            <a:xfrm>
              <a:off x="6943435" y="3789434"/>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a:extLst>
                <a:ext uri="{FF2B5EF4-FFF2-40B4-BE49-F238E27FC236}">
                  <a16:creationId xmlns:a16="http://schemas.microsoft.com/office/drawing/2014/main" id="{F309AFC9-D528-1E4D-BC6D-6717AA7C6B80}"/>
                </a:ext>
              </a:extLst>
            </p:cNvPr>
            <p:cNvSpPr/>
            <p:nvPr/>
          </p:nvSpPr>
          <p:spPr>
            <a:xfrm>
              <a:off x="7328394" y="3793437"/>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9" name="Straight Arrow Connector 668">
              <a:extLst>
                <a:ext uri="{FF2B5EF4-FFF2-40B4-BE49-F238E27FC236}">
                  <a16:creationId xmlns:a16="http://schemas.microsoft.com/office/drawing/2014/main" id="{CBA9C364-D642-264E-9EF8-A8B36C4485E0}"/>
                </a:ext>
              </a:extLst>
            </p:cNvPr>
            <p:cNvCxnSpPr>
              <a:cxnSpLocks/>
              <a:stCxn id="683" idx="0"/>
              <a:endCxn id="666" idx="4"/>
            </p:cNvCxnSpPr>
            <p:nvPr/>
          </p:nvCxnSpPr>
          <p:spPr>
            <a:xfrm flipV="1">
              <a:off x="6693357" y="3991139"/>
              <a:ext cx="379415"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0" name="Straight Arrow Connector 669">
              <a:extLst>
                <a:ext uri="{FF2B5EF4-FFF2-40B4-BE49-F238E27FC236}">
                  <a16:creationId xmlns:a16="http://schemas.microsoft.com/office/drawing/2014/main" id="{ADB69520-83A3-5947-B889-2653C8A507D0}"/>
                </a:ext>
              </a:extLst>
            </p:cNvPr>
            <p:cNvCxnSpPr>
              <a:cxnSpLocks/>
            </p:cNvCxnSpPr>
            <p:nvPr/>
          </p:nvCxnSpPr>
          <p:spPr>
            <a:xfrm flipV="1">
              <a:off x="6684212" y="3991139"/>
              <a:ext cx="4620"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1" name="Straight Arrow Connector 670">
              <a:extLst>
                <a:ext uri="{FF2B5EF4-FFF2-40B4-BE49-F238E27FC236}">
                  <a16:creationId xmlns:a16="http://schemas.microsoft.com/office/drawing/2014/main" id="{F025EF9D-9B96-F345-807C-31038FDA23EF}"/>
                </a:ext>
              </a:extLst>
            </p:cNvPr>
            <p:cNvCxnSpPr>
              <a:cxnSpLocks/>
              <a:stCxn id="684" idx="0"/>
              <a:endCxn id="665" idx="4"/>
            </p:cNvCxnSpPr>
            <p:nvPr/>
          </p:nvCxnSpPr>
          <p:spPr>
            <a:xfrm flipH="1" flipV="1">
              <a:off x="6684213" y="3991139"/>
              <a:ext cx="397703"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2" name="Straight Arrow Connector 671">
              <a:extLst>
                <a:ext uri="{FF2B5EF4-FFF2-40B4-BE49-F238E27FC236}">
                  <a16:creationId xmlns:a16="http://schemas.microsoft.com/office/drawing/2014/main" id="{91D3D764-4E82-3242-93F8-CFEF6DC56205}"/>
                </a:ext>
              </a:extLst>
            </p:cNvPr>
            <p:cNvCxnSpPr>
              <a:cxnSpLocks/>
            </p:cNvCxnSpPr>
            <p:nvPr/>
          </p:nvCxnSpPr>
          <p:spPr>
            <a:xfrm flipV="1">
              <a:off x="7072771" y="3991139"/>
              <a:ext cx="8580"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6" name="Straight Arrow Connector 675">
              <a:extLst>
                <a:ext uri="{FF2B5EF4-FFF2-40B4-BE49-F238E27FC236}">
                  <a16:creationId xmlns:a16="http://schemas.microsoft.com/office/drawing/2014/main" id="{BE551247-6B51-8949-8EFC-54C6AD3C425D}"/>
                </a:ext>
              </a:extLst>
            </p:cNvPr>
            <p:cNvCxnSpPr>
              <a:cxnSpLocks/>
              <a:endCxn id="667" idx="4"/>
            </p:cNvCxnSpPr>
            <p:nvPr/>
          </p:nvCxnSpPr>
          <p:spPr>
            <a:xfrm flipV="1">
              <a:off x="7457730" y="3995142"/>
              <a:ext cx="1" cy="488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a:extLst>
                <a:ext uri="{FF2B5EF4-FFF2-40B4-BE49-F238E27FC236}">
                  <a16:creationId xmlns:a16="http://schemas.microsoft.com/office/drawing/2014/main" id="{30E2B79B-25AB-9F4C-BE08-7B89D04B4E16}"/>
                </a:ext>
              </a:extLst>
            </p:cNvPr>
            <p:cNvCxnSpPr>
              <a:cxnSpLocks/>
              <a:stCxn id="683" idx="0"/>
              <a:endCxn id="667" idx="4"/>
            </p:cNvCxnSpPr>
            <p:nvPr/>
          </p:nvCxnSpPr>
          <p:spPr>
            <a:xfrm flipV="1">
              <a:off x="6693357" y="3995142"/>
              <a:ext cx="764374"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9" name="Straight Arrow Connector 678">
              <a:extLst>
                <a:ext uri="{FF2B5EF4-FFF2-40B4-BE49-F238E27FC236}">
                  <a16:creationId xmlns:a16="http://schemas.microsoft.com/office/drawing/2014/main" id="{96F038D6-2600-7B4B-BADA-2F147681B99D}"/>
                </a:ext>
              </a:extLst>
            </p:cNvPr>
            <p:cNvCxnSpPr>
              <a:cxnSpLocks/>
              <a:stCxn id="684" idx="0"/>
              <a:endCxn id="667" idx="4"/>
            </p:cNvCxnSpPr>
            <p:nvPr/>
          </p:nvCxnSpPr>
          <p:spPr>
            <a:xfrm flipV="1">
              <a:off x="7081916" y="3995142"/>
              <a:ext cx="375815" cy="484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1" name="Straight Arrow Connector 680">
              <a:extLst>
                <a:ext uri="{FF2B5EF4-FFF2-40B4-BE49-F238E27FC236}">
                  <a16:creationId xmlns:a16="http://schemas.microsoft.com/office/drawing/2014/main" id="{FEC3BD0E-2B62-EB48-8B4D-30AEB2C2FEB2}"/>
                </a:ext>
              </a:extLst>
            </p:cNvPr>
            <p:cNvCxnSpPr>
              <a:cxnSpLocks/>
              <a:stCxn id="685" idx="0"/>
              <a:endCxn id="666" idx="4"/>
            </p:cNvCxnSpPr>
            <p:nvPr/>
          </p:nvCxnSpPr>
          <p:spPr>
            <a:xfrm flipH="1" flipV="1">
              <a:off x="7072772" y="3991139"/>
              <a:ext cx="394103"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7" name="Straight Arrow Connector 686">
              <a:extLst>
                <a:ext uri="{FF2B5EF4-FFF2-40B4-BE49-F238E27FC236}">
                  <a16:creationId xmlns:a16="http://schemas.microsoft.com/office/drawing/2014/main" id="{C6518011-5C2A-EB49-9043-362752EBED79}"/>
                </a:ext>
              </a:extLst>
            </p:cNvPr>
            <p:cNvCxnSpPr>
              <a:cxnSpLocks/>
              <a:stCxn id="685" idx="0"/>
              <a:endCxn id="665" idx="4"/>
            </p:cNvCxnSpPr>
            <p:nvPr/>
          </p:nvCxnSpPr>
          <p:spPr>
            <a:xfrm flipH="1" flipV="1">
              <a:off x="6684213" y="3991139"/>
              <a:ext cx="782662" cy="49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87B38CD-3D32-6D40-9A37-51C2E4A2B4AF}"/>
              </a:ext>
            </a:extLst>
          </p:cNvPr>
          <p:cNvGrpSpPr/>
          <p:nvPr/>
        </p:nvGrpSpPr>
        <p:grpSpPr>
          <a:xfrm>
            <a:off x="388154" y="3006289"/>
            <a:ext cx="8245446" cy="812684"/>
            <a:chOff x="388154" y="3006289"/>
            <a:chExt cx="8245446" cy="812684"/>
          </a:xfrm>
        </p:grpSpPr>
        <p:sp>
          <p:nvSpPr>
            <p:cNvPr id="281" name="Oval 280">
              <a:extLst>
                <a:ext uri="{FF2B5EF4-FFF2-40B4-BE49-F238E27FC236}">
                  <a16:creationId xmlns:a16="http://schemas.microsoft.com/office/drawing/2014/main" id="{CF1F76FD-60D8-9841-BA7B-5E64372D2F6E}"/>
                </a:ext>
              </a:extLst>
            </p:cNvPr>
            <p:cNvSpPr/>
            <p:nvPr/>
          </p:nvSpPr>
          <p:spPr>
            <a:xfrm>
              <a:off x="2189706" y="3008570"/>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5F78E7B6-5804-4A4E-9F96-2C86EC8DD17C}"/>
                </a:ext>
              </a:extLst>
            </p:cNvPr>
            <p:cNvSpPr/>
            <p:nvPr/>
          </p:nvSpPr>
          <p:spPr>
            <a:xfrm>
              <a:off x="2569427" y="3012573"/>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4C7F40EC-6ED1-9844-AA96-D118CA8530CE}"/>
                </a:ext>
              </a:extLst>
            </p:cNvPr>
            <p:cNvSpPr/>
            <p:nvPr/>
          </p:nvSpPr>
          <p:spPr>
            <a:xfrm>
              <a:off x="2952839" y="3012573"/>
              <a:ext cx="258673" cy="197701"/>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8" name="Straight Arrow Connector 617">
              <a:extLst>
                <a:ext uri="{FF2B5EF4-FFF2-40B4-BE49-F238E27FC236}">
                  <a16:creationId xmlns:a16="http://schemas.microsoft.com/office/drawing/2014/main" id="{2A8A0C3C-2D3E-A84D-AC3D-C52776455C42}"/>
                </a:ext>
              </a:extLst>
            </p:cNvPr>
            <p:cNvCxnSpPr>
              <a:cxnSpLocks/>
              <a:stCxn id="476" idx="0"/>
              <a:endCxn id="281" idx="4"/>
            </p:cNvCxnSpPr>
            <p:nvPr/>
          </p:nvCxnSpPr>
          <p:spPr>
            <a:xfrm flipH="1" flipV="1">
              <a:off x="2319043" y="3210275"/>
              <a:ext cx="1236301" cy="5791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9" name="Straight Arrow Connector 618">
              <a:extLst>
                <a:ext uri="{FF2B5EF4-FFF2-40B4-BE49-F238E27FC236}">
                  <a16:creationId xmlns:a16="http://schemas.microsoft.com/office/drawing/2014/main" id="{C431C3D4-1DCC-0A46-942C-171DA330A165}"/>
                </a:ext>
              </a:extLst>
            </p:cNvPr>
            <p:cNvCxnSpPr>
              <a:cxnSpLocks/>
              <a:stCxn id="479" idx="0"/>
              <a:endCxn id="281" idx="4"/>
            </p:cNvCxnSpPr>
            <p:nvPr/>
          </p:nvCxnSpPr>
          <p:spPr>
            <a:xfrm flipH="1" flipV="1">
              <a:off x="2319043" y="3210275"/>
              <a:ext cx="2388283" cy="5791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4" name="Straight Arrow Connector 623">
              <a:extLst>
                <a:ext uri="{FF2B5EF4-FFF2-40B4-BE49-F238E27FC236}">
                  <a16:creationId xmlns:a16="http://schemas.microsoft.com/office/drawing/2014/main" id="{5AEF97A5-F02D-7941-9F77-E09F382684D2}"/>
                </a:ext>
              </a:extLst>
            </p:cNvPr>
            <p:cNvCxnSpPr>
              <a:cxnSpLocks/>
              <a:stCxn id="477" idx="1"/>
              <a:endCxn id="281" idx="4"/>
            </p:cNvCxnSpPr>
            <p:nvPr/>
          </p:nvCxnSpPr>
          <p:spPr>
            <a:xfrm flipH="1" flipV="1">
              <a:off x="2319043" y="3210275"/>
              <a:ext cx="1529445" cy="608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5" name="Straight Arrow Connector 624">
              <a:extLst>
                <a:ext uri="{FF2B5EF4-FFF2-40B4-BE49-F238E27FC236}">
                  <a16:creationId xmlns:a16="http://schemas.microsoft.com/office/drawing/2014/main" id="{A4BBF510-0C34-664B-A1AD-DF6FC82E7464}"/>
                </a:ext>
              </a:extLst>
            </p:cNvPr>
            <p:cNvCxnSpPr>
              <a:cxnSpLocks/>
              <a:stCxn id="478" idx="0"/>
              <a:endCxn id="281" idx="4"/>
            </p:cNvCxnSpPr>
            <p:nvPr/>
          </p:nvCxnSpPr>
          <p:spPr>
            <a:xfrm flipH="1" flipV="1">
              <a:off x="2319043" y="3210275"/>
              <a:ext cx="2004820" cy="583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1" name="TextBox 630">
              <a:extLst>
                <a:ext uri="{FF2B5EF4-FFF2-40B4-BE49-F238E27FC236}">
                  <a16:creationId xmlns:a16="http://schemas.microsoft.com/office/drawing/2014/main" id="{22FBBB51-7BBE-9F4F-B7B3-B4420533F68F}"/>
                </a:ext>
              </a:extLst>
            </p:cNvPr>
            <p:cNvSpPr txBox="1"/>
            <p:nvPr/>
          </p:nvSpPr>
          <p:spPr>
            <a:xfrm>
              <a:off x="388154" y="3323411"/>
              <a:ext cx="1492716" cy="369332"/>
            </a:xfrm>
            <a:prstGeom prst="rect">
              <a:avLst/>
            </a:prstGeom>
            <a:noFill/>
          </p:spPr>
          <p:txBody>
            <a:bodyPr wrap="none" rtlCol="0">
              <a:spAutoFit/>
            </a:bodyPr>
            <a:lstStyle/>
            <a:p>
              <a:r>
                <a:rPr lang="en-US" dirty="0"/>
                <a:t>Global-Local</a:t>
              </a:r>
            </a:p>
          </p:txBody>
        </p:sp>
        <mc:AlternateContent xmlns:mc="http://schemas.openxmlformats.org/markup-compatibility/2006" xmlns:a14="http://schemas.microsoft.com/office/drawing/2010/main">
          <mc:Choice Requires="a14">
            <p:sp>
              <p:nvSpPr>
                <p:cNvPr id="635" name="Rectangle 634">
                  <a:extLst>
                    <a:ext uri="{FF2B5EF4-FFF2-40B4-BE49-F238E27FC236}">
                      <a16:creationId xmlns:a16="http://schemas.microsoft.com/office/drawing/2014/main" id="{B20C7CA9-58F2-1E4E-92F7-788C89627D01}"/>
                    </a:ext>
                  </a:extLst>
                </p:cNvPr>
                <p:cNvSpPr/>
                <p:nvPr/>
              </p:nvSpPr>
              <p:spPr>
                <a:xfrm>
                  <a:off x="7865504" y="3323411"/>
                  <a:ext cx="7680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𝐾</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𝐵</m:t>
                            </m:r>
                          </m:e>
                        </m:acc>
                      </m:oMath>
                    </m:oMathPara>
                  </a14:m>
                  <a:endParaRPr lang="en-US" dirty="0"/>
                </a:p>
              </p:txBody>
            </p:sp>
          </mc:Choice>
          <mc:Fallback xmlns="">
            <p:sp>
              <p:nvSpPr>
                <p:cNvPr id="635" name="Rectangle 634">
                  <a:extLst>
                    <a:ext uri="{FF2B5EF4-FFF2-40B4-BE49-F238E27FC236}">
                      <a16:creationId xmlns:a16="http://schemas.microsoft.com/office/drawing/2014/main" id="{B20C7CA9-58F2-1E4E-92F7-788C89627D01}"/>
                    </a:ext>
                  </a:extLst>
                </p:cNvPr>
                <p:cNvSpPr>
                  <a:spLocks noRot="1" noChangeAspect="1" noMove="1" noResize="1" noEditPoints="1" noAdjustHandles="1" noChangeArrowheads="1" noChangeShapeType="1" noTextEdit="1"/>
                </p:cNvSpPr>
                <p:nvPr/>
              </p:nvSpPr>
              <p:spPr>
                <a:xfrm>
                  <a:off x="7865504" y="3323411"/>
                  <a:ext cx="768096" cy="369332"/>
                </a:xfrm>
                <a:prstGeom prst="rect">
                  <a:avLst/>
                </a:prstGeom>
                <a:blipFill>
                  <a:blip r:embed="rId6"/>
                  <a:stretch>
                    <a:fillRect/>
                  </a:stretch>
                </a:blipFill>
              </p:spPr>
              <p:txBody>
                <a:bodyPr/>
                <a:lstStyle/>
                <a:p>
                  <a:r>
                    <a:rPr lang="en-US">
                      <a:noFill/>
                    </a:rPr>
                    <a:t> </a:t>
                  </a:r>
                </a:p>
              </p:txBody>
            </p:sp>
          </mc:Fallback>
        </mc:AlternateContent>
        <p:sp>
          <p:nvSpPr>
            <p:cNvPr id="689" name="Oval 688">
              <a:extLst>
                <a:ext uri="{FF2B5EF4-FFF2-40B4-BE49-F238E27FC236}">
                  <a16:creationId xmlns:a16="http://schemas.microsoft.com/office/drawing/2014/main" id="{38CFCD85-814C-454D-80FC-1F8F1807B8EC}"/>
                </a:ext>
              </a:extLst>
            </p:cNvPr>
            <p:cNvSpPr/>
            <p:nvPr/>
          </p:nvSpPr>
          <p:spPr>
            <a:xfrm>
              <a:off x="3416863" y="3008799"/>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a:extLst>
                <a:ext uri="{FF2B5EF4-FFF2-40B4-BE49-F238E27FC236}">
                  <a16:creationId xmlns:a16="http://schemas.microsoft.com/office/drawing/2014/main" id="{FD63797A-1799-AC42-A20C-FF3247276862}"/>
                </a:ext>
              </a:extLst>
            </p:cNvPr>
            <p:cNvSpPr/>
            <p:nvPr/>
          </p:nvSpPr>
          <p:spPr>
            <a:xfrm>
              <a:off x="3801462" y="3008799"/>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a:extLst>
                <a:ext uri="{FF2B5EF4-FFF2-40B4-BE49-F238E27FC236}">
                  <a16:creationId xmlns:a16="http://schemas.microsoft.com/office/drawing/2014/main" id="{35466107-03AA-6444-9F3F-C8454D13A022}"/>
                </a:ext>
              </a:extLst>
            </p:cNvPr>
            <p:cNvSpPr/>
            <p:nvPr/>
          </p:nvSpPr>
          <p:spPr>
            <a:xfrm>
              <a:off x="4185382" y="3012802"/>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a:extLst>
                <a:ext uri="{FF2B5EF4-FFF2-40B4-BE49-F238E27FC236}">
                  <a16:creationId xmlns:a16="http://schemas.microsoft.com/office/drawing/2014/main" id="{1B98E3E7-91FC-4343-BFD5-080D2BD0F2A4}"/>
                </a:ext>
              </a:extLst>
            </p:cNvPr>
            <p:cNvSpPr/>
            <p:nvPr/>
          </p:nvSpPr>
          <p:spPr>
            <a:xfrm>
              <a:off x="4568845" y="3008799"/>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a:extLst>
                <a:ext uri="{FF2B5EF4-FFF2-40B4-BE49-F238E27FC236}">
                  <a16:creationId xmlns:a16="http://schemas.microsoft.com/office/drawing/2014/main" id="{CA3E3945-52E1-1749-A82D-F19A62215C69}"/>
                </a:ext>
              </a:extLst>
            </p:cNvPr>
            <p:cNvSpPr/>
            <p:nvPr/>
          </p:nvSpPr>
          <p:spPr>
            <a:xfrm>
              <a:off x="4971697" y="3008569"/>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a:extLst>
                <a:ext uri="{FF2B5EF4-FFF2-40B4-BE49-F238E27FC236}">
                  <a16:creationId xmlns:a16="http://schemas.microsoft.com/office/drawing/2014/main" id="{EFD03FD6-3BC4-5F41-AEE6-306E53253013}"/>
                </a:ext>
              </a:extLst>
            </p:cNvPr>
            <p:cNvSpPr/>
            <p:nvPr/>
          </p:nvSpPr>
          <p:spPr>
            <a:xfrm>
              <a:off x="5358327" y="3008569"/>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a:extLst>
                <a:ext uri="{FF2B5EF4-FFF2-40B4-BE49-F238E27FC236}">
                  <a16:creationId xmlns:a16="http://schemas.microsoft.com/office/drawing/2014/main" id="{64123170-9C95-7C4C-B367-87C94A18F2C5}"/>
                </a:ext>
              </a:extLst>
            </p:cNvPr>
            <p:cNvSpPr/>
            <p:nvPr/>
          </p:nvSpPr>
          <p:spPr>
            <a:xfrm>
              <a:off x="5743268" y="3012572"/>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a:extLst>
                <a:ext uri="{FF2B5EF4-FFF2-40B4-BE49-F238E27FC236}">
                  <a16:creationId xmlns:a16="http://schemas.microsoft.com/office/drawing/2014/main" id="{9AE8DC9A-41EC-C34F-A6CF-6908A559DC51}"/>
                </a:ext>
              </a:extLst>
            </p:cNvPr>
            <p:cNvSpPr/>
            <p:nvPr/>
          </p:nvSpPr>
          <p:spPr>
            <a:xfrm>
              <a:off x="6138300" y="3008569"/>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E6489DD4-4DAC-5542-BC2D-0D414014DFAB}"/>
                </a:ext>
              </a:extLst>
            </p:cNvPr>
            <p:cNvSpPr/>
            <p:nvPr/>
          </p:nvSpPr>
          <p:spPr>
            <a:xfrm>
              <a:off x="6554876" y="3006289"/>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a:extLst>
                <a:ext uri="{FF2B5EF4-FFF2-40B4-BE49-F238E27FC236}">
                  <a16:creationId xmlns:a16="http://schemas.microsoft.com/office/drawing/2014/main" id="{CE0C134D-7DEC-EA4D-AA3D-715967C52298}"/>
                </a:ext>
              </a:extLst>
            </p:cNvPr>
            <p:cNvSpPr/>
            <p:nvPr/>
          </p:nvSpPr>
          <p:spPr>
            <a:xfrm>
              <a:off x="6943435" y="3006289"/>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a:extLst>
                <a:ext uri="{FF2B5EF4-FFF2-40B4-BE49-F238E27FC236}">
                  <a16:creationId xmlns:a16="http://schemas.microsoft.com/office/drawing/2014/main" id="{48446F5D-FC12-EA47-AC3B-2DD7B90AC482}"/>
                </a:ext>
              </a:extLst>
            </p:cNvPr>
            <p:cNvSpPr/>
            <p:nvPr/>
          </p:nvSpPr>
          <p:spPr>
            <a:xfrm>
              <a:off x="7328394" y="3010292"/>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4872ED4-BCE0-934E-89C4-4E45CD6AE6E1}"/>
              </a:ext>
            </a:extLst>
          </p:cNvPr>
          <p:cNvGrpSpPr/>
          <p:nvPr/>
        </p:nvGrpSpPr>
        <p:grpSpPr>
          <a:xfrm>
            <a:off x="369866" y="2239937"/>
            <a:ext cx="8240425" cy="772638"/>
            <a:chOff x="369866" y="2239937"/>
            <a:chExt cx="8240425" cy="772638"/>
          </a:xfrm>
        </p:grpSpPr>
        <mc:AlternateContent xmlns:mc="http://schemas.openxmlformats.org/markup-compatibility/2006" xmlns:a14="http://schemas.microsoft.com/office/drawing/2010/main">
          <mc:Choice Requires="a14">
            <p:sp>
              <p:nvSpPr>
                <p:cNvPr id="114" name="Rectangle 113">
                  <a:extLst>
                    <a:ext uri="{FF2B5EF4-FFF2-40B4-BE49-F238E27FC236}">
                      <a16:creationId xmlns:a16="http://schemas.microsoft.com/office/drawing/2014/main" id="{6F69B1C9-5D90-7143-8DC6-74D9B03188F3}"/>
                    </a:ext>
                  </a:extLst>
                </p:cNvPr>
                <p:cNvSpPr/>
                <p:nvPr/>
              </p:nvSpPr>
              <p:spPr>
                <a:xfrm>
                  <a:off x="7842195" y="2535413"/>
                  <a:ext cx="7680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𝐾</m:t>
                            </m:r>
                          </m:e>
                          <m:sup>
                            <m:r>
                              <a:rPr lang="en-US"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14" name="Rectangle 113">
                  <a:extLst>
                    <a:ext uri="{FF2B5EF4-FFF2-40B4-BE49-F238E27FC236}">
                      <a16:creationId xmlns:a16="http://schemas.microsoft.com/office/drawing/2014/main" id="{6F69B1C9-5D90-7143-8DC6-74D9B03188F3}"/>
                    </a:ext>
                  </a:extLst>
                </p:cNvPr>
                <p:cNvSpPr>
                  <a:spLocks noRot="1" noChangeAspect="1" noMove="1" noResize="1" noEditPoints="1" noAdjustHandles="1" noChangeArrowheads="1" noChangeShapeType="1" noTextEdit="1"/>
                </p:cNvSpPr>
                <p:nvPr/>
              </p:nvSpPr>
              <p:spPr>
                <a:xfrm>
                  <a:off x="7842195" y="2535413"/>
                  <a:ext cx="768096" cy="369332"/>
                </a:xfrm>
                <a:prstGeom prst="rect">
                  <a:avLst/>
                </a:prstGeom>
                <a:blipFill>
                  <a:blip r:embed="rId7"/>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B4395221-0CBF-6B43-9418-DD0EF6EE8FA0}"/>
                </a:ext>
              </a:extLst>
            </p:cNvPr>
            <p:cNvGrpSpPr/>
            <p:nvPr/>
          </p:nvGrpSpPr>
          <p:grpSpPr>
            <a:xfrm>
              <a:off x="369866" y="2239937"/>
              <a:ext cx="7217201" cy="772638"/>
              <a:chOff x="369866" y="2239937"/>
              <a:chExt cx="7217201" cy="772638"/>
            </a:xfrm>
          </p:grpSpPr>
          <p:cxnSp>
            <p:nvCxnSpPr>
              <p:cNvPr id="392" name="Straight Arrow Connector 391">
                <a:extLst>
                  <a:ext uri="{FF2B5EF4-FFF2-40B4-BE49-F238E27FC236}">
                    <a16:creationId xmlns:a16="http://schemas.microsoft.com/office/drawing/2014/main" id="{37FA0CDE-2A9E-0143-BB15-F7ABDEF21179}"/>
                  </a:ext>
                </a:extLst>
              </p:cNvPr>
              <p:cNvCxnSpPr>
                <a:cxnSpLocks/>
              </p:cNvCxnSpPr>
              <p:nvPr/>
            </p:nvCxnSpPr>
            <p:spPr>
              <a:xfrm flipV="1">
                <a:off x="3081486" y="2483004"/>
                <a:ext cx="1378" cy="529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a:extLst>
                  <a:ext uri="{FF2B5EF4-FFF2-40B4-BE49-F238E27FC236}">
                    <a16:creationId xmlns:a16="http://schemas.microsoft.com/office/drawing/2014/main" id="{A316A5AB-88BC-8548-93C8-C4D1AF0E33A8}"/>
                  </a:ext>
                </a:extLst>
              </p:cNvPr>
              <p:cNvCxnSpPr>
                <a:cxnSpLocks/>
                <a:stCxn id="282" idx="0"/>
                <a:endCxn id="221" idx="4"/>
              </p:cNvCxnSpPr>
              <p:nvPr/>
            </p:nvCxnSpPr>
            <p:spPr>
              <a:xfrm flipV="1">
                <a:off x="2707908" y="2445931"/>
                <a:ext cx="374268" cy="5666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3" name="Straight Arrow Connector 612">
                <a:extLst>
                  <a:ext uri="{FF2B5EF4-FFF2-40B4-BE49-F238E27FC236}">
                    <a16:creationId xmlns:a16="http://schemas.microsoft.com/office/drawing/2014/main" id="{57086F9A-6A28-4143-8430-D724CEC7BB0A}"/>
                  </a:ext>
                </a:extLst>
              </p:cNvPr>
              <p:cNvCxnSpPr>
                <a:cxnSpLocks/>
                <a:stCxn id="281" idx="0"/>
                <a:endCxn id="221" idx="4"/>
              </p:cNvCxnSpPr>
              <p:nvPr/>
            </p:nvCxnSpPr>
            <p:spPr>
              <a:xfrm flipV="1">
                <a:off x="2328187" y="2445931"/>
                <a:ext cx="753989" cy="5626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33FF1251-52F4-2045-8D60-A29EF8658ACB}"/>
                  </a:ext>
                </a:extLst>
              </p:cNvPr>
              <p:cNvSpPr/>
              <p:nvPr/>
            </p:nvSpPr>
            <p:spPr>
              <a:xfrm>
                <a:off x="2952839" y="2248230"/>
                <a:ext cx="258673" cy="197701"/>
              </a:xfrm>
              <a:prstGeom prst="ellipse">
                <a:avLst/>
              </a:prstGeom>
              <a:gradFill flip="none" rotWithShape="1">
                <a:gsLst>
                  <a:gs pos="0">
                    <a:schemeClr val="accent2">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D0DB7BB9-0C61-2C46-BA5A-27A6D909741C}"/>
                  </a:ext>
                </a:extLst>
              </p:cNvPr>
              <p:cNvSpPr/>
              <p:nvPr/>
            </p:nvSpPr>
            <p:spPr>
              <a:xfrm>
                <a:off x="2569427" y="2248230"/>
                <a:ext cx="258673" cy="197701"/>
              </a:xfrm>
              <a:prstGeom prst="ellipse">
                <a:avLst/>
              </a:prstGeom>
              <a:gradFill flip="none" rotWithShape="1">
                <a:gsLst>
                  <a:gs pos="0">
                    <a:schemeClr val="accent5">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30D74BA2-76F8-9A4C-A71D-41A3185A0F9E}"/>
                  </a:ext>
                </a:extLst>
              </p:cNvPr>
              <p:cNvSpPr/>
              <p:nvPr/>
            </p:nvSpPr>
            <p:spPr>
              <a:xfrm>
                <a:off x="2189706" y="2248230"/>
                <a:ext cx="258673" cy="197701"/>
              </a:xfrm>
              <a:prstGeom prst="ellipse">
                <a:avLst/>
              </a:prstGeom>
              <a:gradFill flip="none" rotWithShape="1">
                <a:gsLst>
                  <a:gs pos="0">
                    <a:schemeClr val="accent4">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TextBox 631">
                <a:extLst>
                  <a:ext uri="{FF2B5EF4-FFF2-40B4-BE49-F238E27FC236}">
                    <a16:creationId xmlns:a16="http://schemas.microsoft.com/office/drawing/2014/main" id="{E2F3136C-E2B2-C44C-8D79-B23E344FCF7F}"/>
                  </a:ext>
                </a:extLst>
              </p:cNvPr>
              <p:cNvSpPr txBox="1"/>
              <p:nvPr/>
            </p:nvSpPr>
            <p:spPr>
              <a:xfrm>
                <a:off x="369866" y="2538259"/>
                <a:ext cx="1611339" cy="369332"/>
              </a:xfrm>
              <a:prstGeom prst="rect">
                <a:avLst/>
              </a:prstGeom>
              <a:noFill/>
            </p:spPr>
            <p:txBody>
              <a:bodyPr wrap="none" rtlCol="0">
                <a:spAutoFit/>
              </a:bodyPr>
              <a:lstStyle/>
              <a:p>
                <a:r>
                  <a:rPr lang="en-US" dirty="0"/>
                  <a:t>Global-Global</a:t>
                </a:r>
              </a:p>
            </p:txBody>
          </p:sp>
          <p:sp>
            <p:nvSpPr>
              <p:cNvPr id="701" name="Oval 700">
                <a:extLst>
                  <a:ext uri="{FF2B5EF4-FFF2-40B4-BE49-F238E27FC236}">
                    <a16:creationId xmlns:a16="http://schemas.microsoft.com/office/drawing/2014/main" id="{5C9AA818-4330-7846-BDF0-ACD4413CCC27}"/>
                  </a:ext>
                </a:extLst>
              </p:cNvPr>
              <p:cNvSpPr/>
              <p:nvPr/>
            </p:nvSpPr>
            <p:spPr>
              <a:xfrm>
                <a:off x="3416863" y="2242447"/>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a:extLst>
                  <a:ext uri="{FF2B5EF4-FFF2-40B4-BE49-F238E27FC236}">
                    <a16:creationId xmlns:a16="http://schemas.microsoft.com/office/drawing/2014/main" id="{35324B70-F827-C840-B2DA-46C4A8AC533F}"/>
                  </a:ext>
                </a:extLst>
              </p:cNvPr>
              <p:cNvSpPr/>
              <p:nvPr/>
            </p:nvSpPr>
            <p:spPr>
              <a:xfrm>
                <a:off x="3801462" y="2242447"/>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a:extLst>
                  <a:ext uri="{FF2B5EF4-FFF2-40B4-BE49-F238E27FC236}">
                    <a16:creationId xmlns:a16="http://schemas.microsoft.com/office/drawing/2014/main" id="{991C758B-0F96-EC4D-AFE8-4463D172C409}"/>
                  </a:ext>
                </a:extLst>
              </p:cNvPr>
              <p:cNvSpPr/>
              <p:nvPr/>
            </p:nvSpPr>
            <p:spPr>
              <a:xfrm>
                <a:off x="4185382" y="2246450"/>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3F60E169-A27D-5840-9FF0-EF8510DFEC3C}"/>
                  </a:ext>
                </a:extLst>
              </p:cNvPr>
              <p:cNvSpPr/>
              <p:nvPr/>
            </p:nvSpPr>
            <p:spPr>
              <a:xfrm>
                <a:off x="4568845" y="2242447"/>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a:extLst>
                  <a:ext uri="{FF2B5EF4-FFF2-40B4-BE49-F238E27FC236}">
                    <a16:creationId xmlns:a16="http://schemas.microsoft.com/office/drawing/2014/main" id="{A6D0FE2C-ED9E-FD44-9BC2-0A8A8971BE8F}"/>
                  </a:ext>
                </a:extLst>
              </p:cNvPr>
              <p:cNvSpPr/>
              <p:nvPr/>
            </p:nvSpPr>
            <p:spPr>
              <a:xfrm>
                <a:off x="4971697" y="2242217"/>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a:extLst>
                  <a:ext uri="{FF2B5EF4-FFF2-40B4-BE49-F238E27FC236}">
                    <a16:creationId xmlns:a16="http://schemas.microsoft.com/office/drawing/2014/main" id="{1274566A-ACA0-2D4D-8869-8E4EE605084E}"/>
                  </a:ext>
                </a:extLst>
              </p:cNvPr>
              <p:cNvSpPr/>
              <p:nvPr/>
            </p:nvSpPr>
            <p:spPr>
              <a:xfrm>
                <a:off x="5358327" y="2242217"/>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a:extLst>
                  <a:ext uri="{FF2B5EF4-FFF2-40B4-BE49-F238E27FC236}">
                    <a16:creationId xmlns:a16="http://schemas.microsoft.com/office/drawing/2014/main" id="{9403D394-7DCC-DB42-BF90-CF5C39355E60}"/>
                  </a:ext>
                </a:extLst>
              </p:cNvPr>
              <p:cNvSpPr/>
              <p:nvPr/>
            </p:nvSpPr>
            <p:spPr>
              <a:xfrm>
                <a:off x="5743268" y="2246220"/>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a:extLst>
                  <a:ext uri="{FF2B5EF4-FFF2-40B4-BE49-F238E27FC236}">
                    <a16:creationId xmlns:a16="http://schemas.microsoft.com/office/drawing/2014/main" id="{D446FD1B-5427-A045-BE6B-2F2BC33CD925}"/>
                  </a:ext>
                </a:extLst>
              </p:cNvPr>
              <p:cNvSpPr/>
              <p:nvPr/>
            </p:nvSpPr>
            <p:spPr>
              <a:xfrm>
                <a:off x="6138300" y="2242217"/>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9B3FDC7A-EED3-6C44-B1EF-E4E5D89D6624}"/>
                  </a:ext>
                </a:extLst>
              </p:cNvPr>
              <p:cNvSpPr/>
              <p:nvPr/>
            </p:nvSpPr>
            <p:spPr>
              <a:xfrm>
                <a:off x="6554876" y="2239937"/>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a:extLst>
                  <a:ext uri="{FF2B5EF4-FFF2-40B4-BE49-F238E27FC236}">
                    <a16:creationId xmlns:a16="http://schemas.microsoft.com/office/drawing/2014/main" id="{A8DC0B4F-C904-1148-AB86-54FD754D15E0}"/>
                  </a:ext>
                </a:extLst>
              </p:cNvPr>
              <p:cNvSpPr/>
              <p:nvPr/>
            </p:nvSpPr>
            <p:spPr>
              <a:xfrm>
                <a:off x="6943435" y="2239937"/>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a:extLst>
                  <a:ext uri="{FF2B5EF4-FFF2-40B4-BE49-F238E27FC236}">
                    <a16:creationId xmlns:a16="http://schemas.microsoft.com/office/drawing/2014/main" id="{15E6BD70-BAAB-B646-BBBB-10BD4EB5DAFB}"/>
                  </a:ext>
                </a:extLst>
              </p:cNvPr>
              <p:cNvSpPr/>
              <p:nvPr/>
            </p:nvSpPr>
            <p:spPr>
              <a:xfrm>
                <a:off x="7328394" y="2243940"/>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Footer Placeholder 2">
            <a:extLst>
              <a:ext uri="{FF2B5EF4-FFF2-40B4-BE49-F238E27FC236}">
                <a16:creationId xmlns:a16="http://schemas.microsoft.com/office/drawing/2014/main" id="{4A4BC0CE-C765-2340-9D8F-4B07BA9772A8}"/>
              </a:ext>
            </a:extLst>
          </p:cNvPr>
          <p:cNvSpPr>
            <a:spLocks noGrp="1"/>
          </p:cNvSpPr>
          <p:nvPr>
            <p:ph type="ftr" sz="quarter" idx="11"/>
          </p:nvPr>
        </p:nvSpPr>
        <p:spPr>
          <a:xfrm>
            <a:off x="628650" y="6356351"/>
            <a:ext cx="7067550" cy="365125"/>
          </a:xfrm>
        </p:spPr>
        <p:txBody>
          <a:bodyPr/>
          <a:lstStyle/>
          <a:p>
            <a:r>
              <a:rPr lang="en-US"/>
              <a:t>Ainslie et al. 2020</a:t>
            </a:r>
            <a:endParaRPr lang="en-US" dirty="0"/>
          </a:p>
        </p:txBody>
      </p:sp>
      <p:grpSp>
        <p:nvGrpSpPr>
          <p:cNvPr id="5" name="Group 4">
            <a:extLst>
              <a:ext uri="{FF2B5EF4-FFF2-40B4-BE49-F238E27FC236}">
                <a16:creationId xmlns:a16="http://schemas.microsoft.com/office/drawing/2014/main" id="{359E5F8C-7569-2F45-BFC6-8B3787C67B49}"/>
              </a:ext>
            </a:extLst>
          </p:cNvPr>
          <p:cNvGrpSpPr/>
          <p:nvPr/>
        </p:nvGrpSpPr>
        <p:grpSpPr>
          <a:xfrm>
            <a:off x="3416863" y="4480011"/>
            <a:ext cx="4170204" cy="1219353"/>
            <a:chOff x="3287391" y="4480011"/>
            <a:chExt cx="4170204" cy="1219353"/>
          </a:xfrm>
        </p:grpSpPr>
        <p:sp>
          <p:nvSpPr>
            <p:cNvPr id="265" name="Left Brace 264">
              <a:extLst>
                <a:ext uri="{FF2B5EF4-FFF2-40B4-BE49-F238E27FC236}">
                  <a16:creationId xmlns:a16="http://schemas.microsoft.com/office/drawing/2014/main" id="{56EC4A8C-BDBD-994E-A9DA-8B47DB6EE36D}"/>
                </a:ext>
              </a:extLst>
            </p:cNvPr>
            <p:cNvSpPr/>
            <p:nvPr/>
          </p:nvSpPr>
          <p:spPr>
            <a:xfrm rot="16200000">
              <a:off x="3872285" y="4203314"/>
              <a:ext cx="166738" cy="1244383"/>
            </a:xfrm>
            <a:prstGeom prst="leftBrace">
              <a:avLst>
                <a:gd name="adj1" fmla="val 58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4" name="Oval 493">
              <a:extLst>
                <a:ext uri="{FF2B5EF4-FFF2-40B4-BE49-F238E27FC236}">
                  <a16:creationId xmlns:a16="http://schemas.microsoft.com/office/drawing/2014/main" id="{29F3924F-7006-EA40-AFFB-B6F1D880E8E8}"/>
                </a:ext>
              </a:extLst>
            </p:cNvPr>
            <p:cNvSpPr/>
            <p:nvPr/>
          </p:nvSpPr>
          <p:spPr>
            <a:xfrm>
              <a:off x="3287391" y="4480011"/>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a:extLst>
                <a:ext uri="{FF2B5EF4-FFF2-40B4-BE49-F238E27FC236}">
                  <a16:creationId xmlns:a16="http://schemas.microsoft.com/office/drawing/2014/main" id="{DD17DADB-1AAF-3A41-8018-C68A8E05BC3C}"/>
                </a:ext>
              </a:extLst>
            </p:cNvPr>
            <p:cNvSpPr/>
            <p:nvPr/>
          </p:nvSpPr>
          <p:spPr>
            <a:xfrm>
              <a:off x="3671990" y="4480011"/>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a:extLst>
                <a:ext uri="{FF2B5EF4-FFF2-40B4-BE49-F238E27FC236}">
                  <a16:creationId xmlns:a16="http://schemas.microsoft.com/office/drawing/2014/main" id="{61E44D4E-EDE0-AF44-856E-8168D8BA70B1}"/>
                </a:ext>
              </a:extLst>
            </p:cNvPr>
            <p:cNvSpPr/>
            <p:nvPr/>
          </p:nvSpPr>
          <p:spPr>
            <a:xfrm>
              <a:off x="4055910" y="4484014"/>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a:extLst>
                <a:ext uri="{FF2B5EF4-FFF2-40B4-BE49-F238E27FC236}">
                  <a16:creationId xmlns:a16="http://schemas.microsoft.com/office/drawing/2014/main" id="{DD23257D-9BB9-1D4B-9C29-210D91422E9C}"/>
                </a:ext>
              </a:extLst>
            </p:cNvPr>
            <p:cNvSpPr/>
            <p:nvPr/>
          </p:nvSpPr>
          <p:spPr>
            <a:xfrm>
              <a:off x="4439373" y="4480011"/>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a:extLst>
                <a:ext uri="{FF2B5EF4-FFF2-40B4-BE49-F238E27FC236}">
                  <a16:creationId xmlns:a16="http://schemas.microsoft.com/office/drawing/2014/main" id="{20D08FB1-0212-534F-B256-9F0BC65CA0F1}"/>
                </a:ext>
              </a:extLst>
            </p:cNvPr>
            <p:cNvSpPr/>
            <p:nvPr/>
          </p:nvSpPr>
          <p:spPr>
            <a:xfrm>
              <a:off x="4842225" y="4480011"/>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a:extLst>
                <a:ext uri="{FF2B5EF4-FFF2-40B4-BE49-F238E27FC236}">
                  <a16:creationId xmlns:a16="http://schemas.microsoft.com/office/drawing/2014/main" id="{BE9989A8-F804-114B-A4B0-DA1FC42225D5}"/>
                </a:ext>
              </a:extLst>
            </p:cNvPr>
            <p:cNvSpPr/>
            <p:nvPr/>
          </p:nvSpPr>
          <p:spPr>
            <a:xfrm>
              <a:off x="5228855" y="4480011"/>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1DF96470-A7F5-7D44-A76E-17AE2EB6F631}"/>
                </a:ext>
              </a:extLst>
            </p:cNvPr>
            <p:cNvSpPr/>
            <p:nvPr/>
          </p:nvSpPr>
          <p:spPr>
            <a:xfrm>
              <a:off x="5613796" y="4484014"/>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a:extLst>
                <a:ext uri="{FF2B5EF4-FFF2-40B4-BE49-F238E27FC236}">
                  <a16:creationId xmlns:a16="http://schemas.microsoft.com/office/drawing/2014/main" id="{7F863BA4-45CA-D54C-8BB7-C55E2D821C05}"/>
                </a:ext>
              </a:extLst>
            </p:cNvPr>
            <p:cNvSpPr/>
            <p:nvPr/>
          </p:nvSpPr>
          <p:spPr>
            <a:xfrm>
              <a:off x="6008828" y="4480011"/>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a:extLst>
                <a:ext uri="{FF2B5EF4-FFF2-40B4-BE49-F238E27FC236}">
                  <a16:creationId xmlns:a16="http://schemas.microsoft.com/office/drawing/2014/main" id="{896E5C69-0C0E-6442-9FFA-F41FB92DAAED}"/>
                </a:ext>
              </a:extLst>
            </p:cNvPr>
            <p:cNvSpPr/>
            <p:nvPr/>
          </p:nvSpPr>
          <p:spPr>
            <a:xfrm>
              <a:off x="6425404" y="4480011"/>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a:extLst>
                <a:ext uri="{FF2B5EF4-FFF2-40B4-BE49-F238E27FC236}">
                  <a16:creationId xmlns:a16="http://schemas.microsoft.com/office/drawing/2014/main" id="{2C3DC626-A140-A143-B56C-274DAB796C52}"/>
                </a:ext>
              </a:extLst>
            </p:cNvPr>
            <p:cNvSpPr/>
            <p:nvPr/>
          </p:nvSpPr>
          <p:spPr>
            <a:xfrm>
              <a:off x="6813963" y="4480011"/>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CE19F9E2-C4C8-1B44-BE56-5AAC444A552E}"/>
                </a:ext>
              </a:extLst>
            </p:cNvPr>
            <p:cNvSpPr/>
            <p:nvPr/>
          </p:nvSpPr>
          <p:spPr>
            <a:xfrm>
              <a:off x="7198922" y="4484014"/>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2" name="Picture 161" descr="Text&#10;&#10;Description automatically generated with low confidence">
              <a:extLst>
                <a:ext uri="{FF2B5EF4-FFF2-40B4-BE49-F238E27FC236}">
                  <a16:creationId xmlns:a16="http://schemas.microsoft.com/office/drawing/2014/main" id="{D6BFEDEA-8B2A-D145-A58D-6E5107FC5F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1232" y="4973835"/>
              <a:ext cx="369332" cy="369332"/>
            </a:xfrm>
            <a:prstGeom prst="rect">
              <a:avLst/>
            </a:prstGeom>
          </p:spPr>
        </p:pic>
        <p:pic>
          <p:nvPicPr>
            <p:cNvPr id="163" name="Picture 162" descr="Icon&#10;&#10;Description automatically generated">
              <a:extLst>
                <a:ext uri="{FF2B5EF4-FFF2-40B4-BE49-F238E27FC236}">
                  <a16:creationId xmlns:a16="http://schemas.microsoft.com/office/drawing/2014/main" id="{E2953440-3773-754A-8461-7F82821702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17788" y="4937448"/>
              <a:ext cx="340901" cy="442107"/>
            </a:xfrm>
            <a:prstGeom prst="rect">
              <a:avLst/>
            </a:prstGeom>
            <a:solidFill>
              <a:schemeClr val="bg1"/>
            </a:solidFill>
          </p:spPr>
        </p:pic>
        <p:pic>
          <p:nvPicPr>
            <p:cNvPr id="164" name="Picture 163" descr="Icon&#10;&#10;Description automatically generated">
              <a:extLst>
                <a:ext uri="{FF2B5EF4-FFF2-40B4-BE49-F238E27FC236}">
                  <a16:creationId xmlns:a16="http://schemas.microsoft.com/office/drawing/2014/main" id="{67442BCC-8F9C-6549-8E42-731EB5C37C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9716" y="4937448"/>
              <a:ext cx="340901" cy="442107"/>
            </a:xfrm>
            <a:prstGeom prst="rect">
              <a:avLst/>
            </a:prstGeom>
            <a:solidFill>
              <a:schemeClr val="bg1"/>
            </a:solidFill>
          </p:spPr>
        </p:pic>
        <p:sp>
          <p:nvSpPr>
            <p:cNvPr id="166" name="Left Brace 165">
              <a:extLst>
                <a:ext uri="{FF2B5EF4-FFF2-40B4-BE49-F238E27FC236}">
                  <a16:creationId xmlns:a16="http://schemas.microsoft.com/office/drawing/2014/main" id="{18E592FA-6419-AE4C-A617-41D0DF0908FD}"/>
                </a:ext>
              </a:extLst>
            </p:cNvPr>
            <p:cNvSpPr/>
            <p:nvPr/>
          </p:nvSpPr>
          <p:spPr>
            <a:xfrm rot="16200000">
              <a:off x="5491297" y="4203813"/>
              <a:ext cx="166738" cy="1244383"/>
            </a:xfrm>
            <a:prstGeom prst="leftBrace">
              <a:avLst>
                <a:gd name="adj1" fmla="val 58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7" name="Left Brace 166">
              <a:extLst>
                <a:ext uri="{FF2B5EF4-FFF2-40B4-BE49-F238E27FC236}">
                  <a16:creationId xmlns:a16="http://schemas.microsoft.com/office/drawing/2014/main" id="{7FDD6F48-E920-6649-A449-CBE752EEBFDB}"/>
                </a:ext>
              </a:extLst>
            </p:cNvPr>
            <p:cNvSpPr/>
            <p:nvPr/>
          </p:nvSpPr>
          <p:spPr>
            <a:xfrm rot="16200000">
              <a:off x="6862601" y="4434274"/>
              <a:ext cx="166740" cy="782459"/>
            </a:xfrm>
            <a:prstGeom prst="leftBrace">
              <a:avLst>
                <a:gd name="adj1" fmla="val 58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09B6DA-E025-F44E-AA58-21E9E1E7250C}"/>
                    </a:ext>
                  </a:extLst>
                </p:cNvPr>
                <p:cNvSpPr txBox="1"/>
                <p:nvPr/>
              </p:nvSpPr>
              <p:spPr>
                <a:xfrm>
                  <a:off x="3770427" y="5330032"/>
                  <a:ext cx="4849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1</m:t>
                            </m:r>
                          </m:sub>
                        </m:sSub>
                      </m:oMath>
                    </m:oMathPara>
                  </a14:m>
                  <a:endParaRPr lang="en-US" dirty="0"/>
                </a:p>
              </p:txBody>
            </p:sp>
          </mc:Choice>
          <mc:Fallback xmlns="">
            <p:sp>
              <p:nvSpPr>
                <p:cNvPr id="3" name="TextBox 2">
                  <a:extLst>
                    <a:ext uri="{FF2B5EF4-FFF2-40B4-BE49-F238E27FC236}">
                      <a16:creationId xmlns:a16="http://schemas.microsoft.com/office/drawing/2014/main" id="{9B09B6DA-E025-F44E-AA58-21E9E1E7250C}"/>
                    </a:ext>
                  </a:extLst>
                </p:cNvPr>
                <p:cNvSpPr txBox="1">
                  <a:spLocks noRot="1" noChangeAspect="1" noMove="1" noResize="1" noEditPoints="1" noAdjustHandles="1" noChangeArrowheads="1" noChangeShapeType="1" noTextEdit="1"/>
                </p:cNvSpPr>
                <p:nvPr/>
              </p:nvSpPr>
              <p:spPr>
                <a:xfrm>
                  <a:off x="3770427" y="5330032"/>
                  <a:ext cx="484941"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B7D8720A-953A-3D4B-A363-C4F5378CB52D}"/>
                    </a:ext>
                  </a:extLst>
                </p:cNvPr>
                <p:cNvSpPr txBox="1"/>
                <p:nvPr/>
              </p:nvSpPr>
              <p:spPr>
                <a:xfrm>
                  <a:off x="5340767" y="5320165"/>
                  <a:ext cx="4902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2</m:t>
                            </m:r>
                          </m:sub>
                        </m:sSub>
                      </m:oMath>
                    </m:oMathPara>
                  </a14:m>
                  <a:endParaRPr lang="en-US" dirty="0"/>
                </a:p>
              </p:txBody>
            </p:sp>
          </mc:Choice>
          <mc:Fallback xmlns="">
            <p:sp>
              <p:nvSpPr>
                <p:cNvPr id="168" name="TextBox 167">
                  <a:extLst>
                    <a:ext uri="{FF2B5EF4-FFF2-40B4-BE49-F238E27FC236}">
                      <a16:creationId xmlns:a16="http://schemas.microsoft.com/office/drawing/2014/main" id="{B7D8720A-953A-3D4B-A363-C4F5378CB52D}"/>
                    </a:ext>
                  </a:extLst>
                </p:cNvPr>
                <p:cNvSpPr txBox="1">
                  <a:spLocks noRot="1" noChangeAspect="1" noMove="1" noResize="1" noEditPoints="1" noAdjustHandles="1" noChangeArrowheads="1" noChangeShapeType="1" noTextEdit="1"/>
                </p:cNvSpPr>
                <p:nvPr/>
              </p:nvSpPr>
              <p:spPr>
                <a:xfrm>
                  <a:off x="5340767" y="5320165"/>
                  <a:ext cx="490262"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020497B4-A9C1-4A44-B787-4C37E34FE430}"/>
                    </a:ext>
                  </a:extLst>
                </p:cNvPr>
                <p:cNvSpPr txBox="1"/>
                <p:nvPr/>
              </p:nvSpPr>
              <p:spPr>
                <a:xfrm>
                  <a:off x="6723825" y="5320165"/>
                  <a:ext cx="5193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𝐾</m:t>
                            </m:r>
                          </m:sub>
                        </m:sSub>
                      </m:oMath>
                    </m:oMathPara>
                  </a14:m>
                  <a:endParaRPr lang="en-US" dirty="0"/>
                </a:p>
              </p:txBody>
            </p:sp>
          </mc:Choice>
          <mc:Fallback xmlns="">
            <p:sp>
              <p:nvSpPr>
                <p:cNvPr id="169" name="TextBox 168">
                  <a:extLst>
                    <a:ext uri="{FF2B5EF4-FFF2-40B4-BE49-F238E27FC236}">
                      <a16:creationId xmlns:a16="http://schemas.microsoft.com/office/drawing/2014/main" id="{020497B4-A9C1-4A44-B787-4C37E34FE430}"/>
                    </a:ext>
                  </a:extLst>
                </p:cNvPr>
                <p:cNvSpPr txBox="1">
                  <a:spLocks noRot="1" noChangeAspect="1" noMove="1" noResize="1" noEditPoints="1" noAdjustHandles="1" noChangeArrowheads="1" noChangeShapeType="1" noTextEdit="1"/>
                </p:cNvSpPr>
                <p:nvPr/>
              </p:nvSpPr>
              <p:spPr>
                <a:xfrm>
                  <a:off x="6723825" y="5320165"/>
                  <a:ext cx="519373" cy="369332"/>
                </a:xfrm>
                <a:prstGeom prst="rect">
                  <a:avLst/>
                </a:prstGeom>
                <a:blipFill>
                  <a:blip r:embed="rId12"/>
                  <a:stretch>
                    <a:fillRect/>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985BB895-CA2D-714D-8922-1283328A189D}"/>
              </a:ext>
            </a:extLst>
          </p:cNvPr>
          <p:cNvGrpSpPr/>
          <p:nvPr/>
        </p:nvGrpSpPr>
        <p:grpSpPr>
          <a:xfrm>
            <a:off x="2169617" y="4488725"/>
            <a:ext cx="1071127" cy="958390"/>
            <a:chOff x="2040145" y="4488725"/>
            <a:chExt cx="1071127" cy="958390"/>
          </a:xfrm>
        </p:grpSpPr>
        <p:grpSp>
          <p:nvGrpSpPr>
            <p:cNvPr id="721" name="Group 720">
              <a:extLst>
                <a:ext uri="{FF2B5EF4-FFF2-40B4-BE49-F238E27FC236}">
                  <a16:creationId xmlns:a16="http://schemas.microsoft.com/office/drawing/2014/main" id="{D0789ADC-2DA5-1044-84E6-E5CE734AB3E2}"/>
                </a:ext>
              </a:extLst>
            </p:cNvPr>
            <p:cNvGrpSpPr/>
            <p:nvPr/>
          </p:nvGrpSpPr>
          <p:grpSpPr>
            <a:xfrm>
              <a:off x="2040145" y="4488725"/>
              <a:ext cx="1071127" cy="958390"/>
              <a:chOff x="1966993" y="4488725"/>
              <a:chExt cx="1071127" cy="958390"/>
            </a:xfrm>
          </p:grpSpPr>
          <p:sp>
            <p:nvSpPr>
              <p:cNvPr id="279" name="Rectangle 278">
                <a:extLst>
                  <a:ext uri="{FF2B5EF4-FFF2-40B4-BE49-F238E27FC236}">
                    <a16:creationId xmlns:a16="http://schemas.microsoft.com/office/drawing/2014/main" id="{18A04F4C-4170-C84F-9ACD-B4EA71C9A049}"/>
                  </a:ext>
                </a:extLst>
              </p:cNvPr>
              <p:cNvSpPr/>
              <p:nvPr/>
            </p:nvSpPr>
            <p:spPr>
              <a:xfrm>
                <a:off x="1966993" y="5077783"/>
                <a:ext cx="1071127" cy="369332"/>
              </a:xfrm>
              <a:prstGeom prst="rect">
                <a:avLst/>
              </a:prstGeom>
            </p:spPr>
            <p:txBody>
              <a:bodyPr wrap="none">
                <a:spAutoFit/>
              </a:bodyPr>
              <a:lstStyle/>
              <a:p>
                <a:r>
                  <a:rPr lang="en-US" dirty="0"/>
                  <a:t>K Global</a:t>
                </a:r>
              </a:p>
            </p:txBody>
          </p:sp>
          <p:sp>
            <p:nvSpPr>
              <p:cNvPr id="418" name="Oval 417">
                <a:extLst>
                  <a:ext uri="{FF2B5EF4-FFF2-40B4-BE49-F238E27FC236}">
                    <a16:creationId xmlns:a16="http://schemas.microsoft.com/office/drawing/2014/main" id="{98DE69E7-3C06-4141-B470-31D3054DF3BB}"/>
                  </a:ext>
                </a:extLst>
              </p:cNvPr>
              <p:cNvSpPr/>
              <p:nvPr/>
            </p:nvSpPr>
            <p:spPr>
              <a:xfrm>
                <a:off x="1987082" y="4488725"/>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83D6E5C7-8FD9-2B45-8C82-85E53459464C}"/>
                  </a:ext>
                </a:extLst>
              </p:cNvPr>
              <p:cNvSpPr/>
              <p:nvPr/>
            </p:nvSpPr>
            <p:spPr>
              <a:xfrm>
                <a:off x="2366803" y="4488725"/>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Oval 419">
                <a:extLst>
                  <a:ext uri="{FF2B5EF4-FFF2-40B4-BE49-F238E27FC236}">
                    <a16:creationId xmlns:a16="http://schemas.microsoft.com/office/drawing/2014/main" id="{2BEFBDA3-F9A5-974B-B41F-4D46BC884153}"/>
                  </a:ext>
                </a:extLst>
              </p:cNvPr>
              <p:cNvSpPr/>
              <p:nvPr/>
            </p:nvSpPr>
            <p:spPr>
              <a:xfrm>
                <a:off x="2750215" y="4492728"/>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Left Brace 169">
              <a:extLst>
                <a:ext uri="{FF2B5EF4-FFF2-40B4-BE49-F238E27FC236}">
                  <a16:creationId xmlns:a16="http://schemas.microsoft.com/office/drawing/2014/main" id="{197A62E2-A79C-8048-8F42-759CE7CFA686}"/>
                </a:ext>
              </a:extLst>
            </p:cNvPr>
            <p:cNvSpPr/>
            <p:nvPr/>
          </p:nvSpPr>
          <p:spPr>
            <a:xfrm rot="16200000">
              <a:off x="2478811" y="4469080"/>
              <a:ext cx="166740" cy="779671"/>
            </a:xfrm>
            <a:prstGeom prst="leftBrace">
              <a:avLst>
                <a:gd name="adj1" fmla="val 58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154" name="Picture 153" descr="A person holding a basketball&#10;&#10;Description automatically generated">
            <a:extLst>
              <a:ext uri="{FF2B5EF4-FFF2-40B4-BE49-F238E27FC236}">
                <a16:creationId xmlns:a16="http://schemas.microsoft.com/office/drawing/2014/main" id="{91577E77-5572-9240-9056-02A9D122CF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55075" y="5021762"/>
            <a:ext cx="309051" cy="281465"/>
          </a:xfrm>
          <a:prstGeom prst="rect">
            <a:avLst/>
          </a:prstGeom>
        </p:spPr>
      </p:pic>
      <p:pic>
        <p:nvPicPr>
          <p:cNvPr id="156" name="Picture 155" descr="Logo&#10;&#10;Description automatically generated">
            <a:extLst>
              <a:ext uri="{FF2B5EF4-FFF2-40B4-BE49-F238E27FC236}">
                <a16:creationId xmlns:a16="http://schemas.microsoft.com/office/drawing/2014/main" id="{955D00C0-7796-4E4F-8884-70C12283AE6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66042" y="5072410"/>
            <a:ext cx="294558" cy="194749"/>
          </a:xfrm>
          <a:prstGeom prst="rect">
            <a:avLst/>
          </a:prstGeom>
        </p:spPr>
      </p:pic>
    </p:spTree>
    <p:extLst>
      <p:ext uri="{BB962C8B-B14F-4D97-AF65-F5344CB8AC3E}">
        <p14:creationId xmlns:p14="http://schemas.microsoft.com/office/powerpoint/2010/main" val="86427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3A7C-3778-C845-96E8-82E02F26D4E6}"/>
              </a:ext>
            </a:extLst>
          </p:cNvPr>
          <p:cNvSpPr>
            <a:spLocks noGrp="1"/>
          </p:cNvSpPr>
          <p:nvPr>
            <p:ph type="title"/>
          </p:nvPr>
        </p:nvSpPr>
        <p:spPr/>
        <p:txBody>
          <a:bodyPr/>
          <a:lstStyle/>
          <a:p>
            <a:r>
              <a:rPr lang="en-US" dirty="0"/>
              <a:t>Sparse-Attention Reader [Our Model]</a:t>
            </a:r>
          </a:p>
        </p:txBody>
      </p:sp>
      <p:sp>
        <p:nvSpPr>
          <p:cNvPr id="4" name="Slide Number Placeholder 3">
            <a:extLst>
              <a:ext uri="{FF2B5EF4-FFF2-40B4-BE49-F238E27FC236}">
                <a16:creationId xmlns:a16="http://schemas.microsoft.com/office/drawing/2014/main" id="{40EF9D2A-CFFB-B64D-B094-C973B286FD95}"/>
              </a:ext>
            </a:extLst>
          </p:cNvPr>
          <p:cNvSpPr>
            <a:spLocks noGrp="1"/>
          </p:cNvSpPr>
          <p:nvPr>
            <p:ph type="sldNum" sz="quarter" idx="12"/>
          </p:nvPr>
        </p:nvSpPr>
        <p:spPr/>
        <p:txBody>
          <a:bodyPr/>
          <a:lstStyle/>
          <a:p>
            <a:fld id="{4FAB73BC-B049-4115-A692-8D63A059BFB8}" type="slidenum">
              <a:rPr lang="en-US" smtClean="0"/>
              <a:t>14</a:t>
            </a:fld>
            <a:endParaRPr lang="en-US"/>
          </a:p>
        </p:txBody>
      </p:sp>
      <p:grpSp>
        <p:nvGrpSpPr>
          <p:cNvPr id="7" name="Group 6">
            <a:extLst>
              <a:ext uri="{FF2B5EF4-FFF2-40B4-BE49-F238E27FC236}">
                <a16:creationId xmlns:a16="http://schemas.microsoft.com/office/drawing/2014/main" id="{F2A60FC7-D10A-D44D-A3E7-648DE497FCC7}"/>
              </a:ext>
            </a:extLst>
          </p:cNvPr>
          <p:cNvGrpSpPr/>
          <p:nvPr/>
        </p:nvGrpSpPr>
        <p:grpSpPr>
          <a:xfrm>
            <a:off x="3086879" y="1068575"/>
            <a:ext cx="2451141" cy="2165619"/>
            <a:chOff x="3086879" y="1185337"/>
            <a:chExt cx="2451141" cy="2165619"/>
          </a:xfrm>
        </p:grpSpPr>
        <p:sp>
          <p:nvSpPr>
            <p:cNvPr id="69" name="Oval 68">
              <a:extLst>
                <a:ext uri="{FF2B5EF4-FFF2-40B4-BE49-F238E27FC236}">
                  <a16:creationId xmlns:a16="http://schemas.microsoft.com/office/drawing/2014/main" id="{3D7B0E2D-5C01-2F42-8BF0-7E6ABEEE1480}"/>
                </a:ext>
              </a:extLst>
            </p:cNvPr>
            <p:cNvSpPr/>
            <p:nvPr/>
          </p:nvSpPr>
          <p:spPr>
            <a:xfrm>
              <a:off x="3090387" y="3149251"/>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1A07A94D-2997-C54B-B0A6-BB07541CE6FE}"/>
                </a:ext>
              </a:extLst>
            </p:cNvPr>
            <p:cNvSpPr/>
            <p:nvPr/>
          </p:nvSpPr>
          <p:spPr>
            <a:xfrm>
              <a:off x="3517278" y="3149251"/>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723907C-EC9E-CD4F-8F94-8BD53E1AA47F}"/>
                </a:ext>
              </a:extLst>
            </p:cNvPr>
            <p:cNvSpPr/>
            <p:nvPr/>
          </p:nvSpPr>
          <p:spPr>
            <a:xfrm>
              <a:off x="3957960" y="3149251"/>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E6979496-591E-F447-83B3-F6056095D3DB}"/>
                </a:ext>
              </a:extLst>
            </p:cNvPr>
            <p:cNvSpPr/>
            <p:nvPr/>
          </p:nvSpPr>
          <p:spPr>
            <a:xfrm>
              <a:off x="4395386" y="3149251"/>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F0C23C7-DD5A-6145-9131-B5EEE667803C}"/>
                </a:ext>
              </a:extLst>
            </p:cNvPr>
            <p:cNvSpPr/>
            <p:nvPr/>
          </p:nvSpPr>
          <p:spPr>
            <a:xfrm>
              <a:off x="4839700" y="3149251"/>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42AB59D-A9C1-0849-BABF-CF71EAA2BAE7}"/>
                </a:ext>
              </a:extLst>
            </p:cNvPr>
            <p:cNvSpPr/>
            <p:nvPr/>
          </p:nvSpPr>
          <p:spPr>
            <a:xfrm>
              <a:off x="5276455" y="3149251"/>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Arrow Connector 116">
              <a:extLst>
                <a:ext uri="{FF2B5EF4-FFF2-40B4-BE49-F238E27FC236}">
                  <a16:creationId xmlns:a16="http://schemas.microsoft.com/office/drawing/2014/main" id="{D1D8C120-D9AB-F04F-BEEB-3E6451A070BF}"/>
                </a:ext>
              </a:extLst>
            </p:cNvPr>
            <p:cNvCxnSpPr>
              <a:cxnSpLocks/>
              <a:stCxn id="69" idx="0"/>
            </p:cNvCxnSpPr>
            <p:nvPr/>
          </p:nvCxnSpPr>
          <p:spPr>
            <a:xfrm flipV="1">
              <a:off x="3219724" y="2898090"/>
              <a:ext cx="395515"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ED63D3F-F22C-2D4E-A2E9-949A85C70EC3}"/>
                </a:ext>
              </a:extLst>
            </p:cNvPr>
            <p:cNvCxnSpPr>
              <a:cxnSpLocks/>
              <a:stCxn id="69" idx="0"/>
              <a:endCxn id="162" idx="4"/>
            </p:cNvCxnSpPr>
            <p:nvPr/>
          </p:nvCxnSpPr>
          <p:spPr>
            <a:xfrm flipV="1">
              <a:off x="3219724" y="2905118"/>
              <a:ext cx="2892" cy="24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BB01854-CD68-7D44-BB9E-BED5B794DDD2}"/>
                </a:ext>
              </a:extLst>
            </p:cNvPr>
            <p:cNvCxnSpPr>
              <a:cxnSpLocks/>
              <a:endCxn id="162" idx="4"/>
            </p:cNvCxnSpPr>
            <p:nvPr/>
          </p:nvCxnSpPr>
          <p:spPr>
            <a:xfrm flipH="1" flipV="1">
              <a:off x="3222616" y="2905118"/>
              <a:ext cx="392624" cy="240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2A93DA2-7C60-F647-ACB6-F38C8FFDB21F}"/>
                </a:ext>
              </a:extLst>
            </p:cNvPr>
            <p:cNvCxnSpPr>
              <a:cxnSpLocks/>
            </p:cNvCxnSpPr>
            <p:nvPr/>
          </p:nvCxnSpPr>
          <p:spPr>
            <a:xfrm flipV="1">
              <a:off x="3633619" y="2898090"/>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8D3D9B3B-CEBC-DB4C-8103-1E4DB3E81E65}"/>
                </a:ext>
              </a:extLst>
            </p:cNvPr>
            <p:cNvCxnSpPr>
              <a:cxnSpLocks/>
            </p:cNvCxnSpPr>
            <p:nvPr/>
          </p:nvCxnSpPr>
          <p:spPr>
            <a:xfrm flipV="1">
              <a:off x="4058554" y="2898090"/>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A0298578-F06D-9E41-BB2D-12F4CE7C1C29}"/>
                </a:ext>
              </a:extLst>
            </p:cNvPr>
            <p:cNvCxnSpPr>
              <a:cxnSpLocks/>
              <a:stCxn id="72" idx="0"/>
            </p:cNvCxnSpPr>
            <p:nvPr/>
          </p:nvCxnSpPr>
          <p:spPr>
            <a:xfrm flipH="1" flipV="1">
              <a:off x="4058555" y="2902094"/>
              <a:ext cx="466168" cy="247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1F0F444-937A-B14F-8041-F4C0392FD557}"/>
                </a:ext>
              </a:extLst>
            </p:cNvPr>
            <p:cNvCxnSpPr>
              <a:cxnSpLocks/>
            </p:cNvCxnSpPr>
            <p:nvPr/>
          </p:nvCxnSpPr>
          <p:spPr>
            <a:xfrm flipV="1">
              <a:off x="4511727" y="2898090"/>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BBCFE0C-3D4D-3948-ADA5-A47EF677AE9E}"/>
                </a:ext>
              </a:extLst>
            </p:cNvPr>
            <p:cNvCxnSpPr>
              <a:cxnSpLocks/>
            </p:cNvCxnSpPr>
            <p:nvPr/>
          </p:nvCxnSpPr>
          <p:spPr>
            <a:xfrm flipV="1">
              <a:off x="4074301" y="2902093"/>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194622AC-7D84-7C4D-B864-C9CA976225BF}"/>
                </a:ext>
              </a:extLst>
            </p:cNvPr>
            <p:cNvCxnSpPr>
              <a:cxnSpLocks/>
            </p:cNvCxnSpPr>
            <p:nvPr/>
          </p:nvCxnSpPr>
          <p:spPr>
            <a:xfrm flipV="1">
              <a:off x="4956041" y="2893006"/>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535FE005-2597-844A-8319-9A0E3EAAEB14}"/>
                </a:ext>
              </a:extLst>
            </p:cNvPr>
            <p:cNvCxnSpPr>
              <a:cxnSpLocks/>
            </p:cNvCxnSpPr>
            <p:nvPr/>
          </p:nvCxnSpPr>
          <p:spPr>
            <a:xfrm flipH="1" flipV="1">
              <a:off x="4956041" y="2897009"/>
              <a:ext cx="420027"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39C3284-1997-1A40-A0C0-9AB86B3379C8}"/>
                </a:ext>
              </a:extLst>
            </p:cNvPr>
            <p:cNvCxnSpPr>
              <a:cxnSpLocks/>
            </p:cNvCxnSpPr>
            <p:nvPr/>
          </p:nvCxnSpPr>
          <p:spPr>
            <a:xfrm flipV="1">
              <a:off x="5392796" y="289300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9A25030-575E-8D4F-A7B3-DE85280D52F6}"/>
                </a:ext>
              </a:extLst>
            </p:cNvPr>
            <p:cNvCxnSpPr>
              <a:cxnSpLocks/>
            </p:cNvCxnSpPr>
            <p:nvPr/>
          </p:nvCxnSpPr>
          <p:spPr>
            <a:xfrm flipV="1">
              <a:off x="4956041" y="2897009"/>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7BEAC304-2CC5-3146-A038-2F9776ED8F85}"/>
                </a:ext>
              </a:extLst>
            </p:cNvPr>
            <p:cNvSpPr/>
            <p:nvPr/>
          </p:nvSpPr>
          <p:spPr>
            <a:xfrm>
              <a:off x="3093279" y="2703413"/>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6754A8F3-BEE9-9B4A-A8B3-6FDD2CEA7F3E}"/>
                </a:ext>
              </a:extLst>
            </p:cNvPr>
            <p:cNvSpPr/>
            <p:nvPr/>
          </p:nvSpPr>
          <p:spPr>
            <a:xfrm>
              <a:off x="3520170" y="2703413"/>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7784A8B0-5114-6B4D-99D5-7C861318F092}"/>
                </a:ext>
              </a:extLst>
            </p:cNvPr>
            <p:cNvSpPr/>
            <p:nvPr/>
          </p:nvSpPr>
          <p:spPr>
            <a:xfrm>
              <a:off x="3960852" y="2703413"/>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C4F2B576-902C-0F41-B5C1-38FCA849E695}"/>
                </a:ext>
              </a:extLst>
            </p:cNvPr>
            <p:cNvSpPr/>
            <p:nvPr/>
          </p:nvSpPr>
          <p:spPr>
            <a:xfrm>
              <a:off x="4398278" y="2703413"/>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988D712D-7DA4-EB4A-84D9-7ACD0622C82C}"/>
                </a:ext>
              </a:extLst>
            </p:cNvPr>
            <p:cNvSpPr/>
            <p:nvPr/>
          </p:nvSpPr>
          <p:spPr>
            <a:xfrm>
              <a:off x="4842592" y="2703413"/>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31DFB2B2-B9A6-8F48-A9C9-4F7754586E2E}"/>
                </a:ext>
              </a:extLst>
            </p:cNvPr>
            <p:cNvSpPr/>
            <p:nvPr/>
          </p:nvSpPr>
          <p:spPr>
            <a:xfrm>
              <a:off x="5279347" y="2703413"/>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726B777-5FCA-4E42-A146-EACF20A486D2}"/>
                    </a:ext>
                  </a:extLst>
                </p:cNvPr>
                <p:cNvSpPr txBox="1"/>
                <p:nvPr/>
              </p:nvSpPr>
              <p:spPr>
                <a:xfrm>
                  <a:off x="3783548" y="1185337"/>
                  <a:ext cx="6158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𝑠𝑡𝑎𝑟𝑡</m:t>
                            </m:r>
                          </m:sub>
                        </m:sSub>
                      </m:oMath>
                    </m:oMathPara>
                  </a14:m>
                  <a:endParaRPr lang="en-US" dirty="0"/>
                </a:p>
              </p:txBody>
            </p:sp>
          </mc:Choice>
          <mc:Fallback xmlns="">
            <p:sp>
              <p:nvSpPr>
                <p:cNvPr id="51" name="TextBox 50">
                  <a:extLst>
                    <a:ext uri="{FF2B5EF4-FFF2-40B4-BE49-F238E27FC236}">
                      <a16:creationId xmlns:a16="http://schemas.microsoft.com/office/drawing/2014/main" id="{1726B777-5FCA-4E42-A146-EACF20A486D2}"/>
                    </a:ext>
                  </a:extLst>
                </p:cNvPr>
                <p:cNvSpPr txBox="1">
                  <a:spLocks noRot="1" noChangeAspect="1" noMove="1" noResize="1" noEditPoints="1" noAdjustHandles="1" noChangeArrowheads="1" noChangeShapeType="1" noTextEdit="1"/>
                </p:cNvSpPr>
                <p:nvPr/>
              </p:nvSpPr>
              <p:spPr>
                <a:xfrm>
                  <a:off x="3783548" y="1185337"/>
                  <a:ext cx="615874" cy="276999"/>
                </a:xfrm>
                <a:prstGeom prst="rect">
                  <a:avLst/>
                </a:prstGeom>
                <a:blipFill>
                  <a:blip r:embed="rId6"/>
                  <a:stretch>
                    <a:fillRect l="-10204" r="-2041"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BB8C57DC-EAF7-F04B-883F-A9A37DCC0A61}"/>
                    </a:ext>
                  </a:extLst>
                </p:cNvPr>
                <p:cNvSpPr txBox="1"/>
                <p:nvPr/>
              </p:nvSpPr>
              <p:spPr>
                <a:xfrm>
                  <a:off x="4721678" y="1185337"/>
                  <a:ext cx="4996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𝑒𝑛𝑑</m:t>
                            </m:r>
                          </m:sub>
                        </m:sSub>
                      </m:oMath>
                    </m:oMathPara>
                  </a14:m>
                  <a:endParaRPr lang="en-US" dirty="0"/>
                </a:p>
              </p:txBody>
            </p:sp>
          </mc:Choice>
          <mc:Fallback xmlns="">
            <p:sp>
              <p:nvSpPr>
                <p:cNvPr id="174" name="TextBox 173">
                  <a:extLst>
                    <a:ext uri="{FF2B5EF4-FFF2-40B4-BE49-F238E27FC236}">
                      <a16:creationId xmlns:a16="http://schemas.microsoft.com/office/drawing/2014/main" id="{BB8C57DC-EAF7-F04B-883F-A9A37DCC0A61}"/>
                    </a:ext>
                  </a:extLst>
                </p:cNvPr>
                <p:cNvSpPr txBox="1">
                  <a:spLocks noRot="1" noChangeAspect="1" noMove="1" noResize="1" noEditPoints="1" noAdjustHandles="1" noChangeArrowheads="1" noChangeShapeType="1" noTextEdit="1"/>
                </p:cNvSpPr>
                <p:nvPr/>
              </p:nvSpPr>
              <p:spPr>
                <a:xfrm>
                  <a:off x="4721678" y="1185337"/>
                  <a:ext cx="499689" cy="276999"/>
                </a:xfrm>
                <a:prstGeom prst="rect">
                  <a:avLst/>
                </a:prstGeom>
                <a:blipFill>
                  <a:blip r:embed="rId7"/>
                  <a:stretch>
                    <a:fillRect l="-12500" b="-21739"/>
                  </a:stretch>
                </a:blipFill>
              </p:spPr>
              <p:txBody>
                <a:bodyPr/>
                <a:lstStyle/>
                <a:p>
                  <a:r>
                    <a:rPr lang="en-US">
                      <a:noFill/>
                    </a:rPr>
                    <a:t> </a:t>
                  </a:r>
                </a:p>
              </p:txBody>
            </p:sp>
          </mc:Fallback>
        </mc:AlternateContent>
        <p:cxnSp>
          <p:nvCxnSpPr>
            <p:cNvPr id="175" name="Straight Arrow Connector 174">
              <a:extLst>
                <a:ext uri="{FF2B5EF4-FFF2-40B4-BE49-F238E27FC236}">
                  <a16:creationId xmlns:a16="http://schemas.microsoft.com/office/drawing/2014/main" id="{89A4C090-53FC-FC48-88BF-3B0797D79B20}"/>
                </a:ext>
              </a:extLst>
            </p:cNvPr>
            <p:cNvCxnSpPr>
              <a:cxnSpLocks/>
              <a:endCxn id="51" idx="2"/>
            </p:cNvCxnSpPr>
            <p:nvPr/>
          </p:nvCxnSpPr>
          <p:spPr>
            <a:xfrm flipV="1">
              <a:off x="4089845" y="1462336"/>
              <a:ext cx="1640" cy="271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DD751B6F-B636-3048-B302-4A085DD777DA}"/>
                </a:ext>
              </a:extLst>
            </p:cNvPr>
            <p:cNvCxnSpPr>
              <a:cxnSpLocks/>
              <a:stCxn id="186" idx="0"/>
              <a:endCxn id="174" idx="2"/>
            </p:cNvCxnSpPr>
            <p:nvPr/>
          </p:nvCxnSpPr>
          <p:spPr>
            <a:xfrm flipV="1">
              <a:off x="4969037" y="1462336"/>
              <a:ext cx="2486" cy="2959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8FF35AE6-EE86-2640-B536-0A95CCC0A213}"/>
                </a:ext>
              </a:extLst>
            </p:cNvPr>
            <p:cNvSpPr/>
            <p:nvPr/>
          </p:nvSpPr>
          <p:spPr>
            <a:xfrm>
              <a:off x="3087495" y="2204159"/>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45DC7C7C-C5D0-4D46-A15E-2BA5398EE6C2}"/>
                </a:ext>
              </a:extLst>
            </p:cNvPr>
            <p:cNvSpPr/>
            <p:nvPr/>
          </p:nvSpPr>
          <p:spPr>
            <a:xfrm>
              <a:off x="3514386" y="2204159"/>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D0B41D0E-17ED-6C44-849F-2C4342444650}"/>
                </a:ext>
              </a:extLst>
            </p:cNvPr>
            <p:cNvSpPr/>
            <p:nvPr/>
          </p:nvSpPr>
          <p:spPr>
            <a:xfrm>
              <a:off x="3955068" y="2204159"/>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D15D0F29-CBE6-D941-AEE6-A8396FAECE2C}"/>
                </a:ext>
              </a:extLst>
            </p:cNvPr>
            <p:cNvSpPr/>
            <p:nvPr/>
          </p:nvSpPr>
          <p:spPr>
            <a:xfrm>
              <a:off x="4392494" y="2204159"/>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F893B55C-0E20-3C40-8C87-DC5C4D3CDF57}"/>
                </a:ext>
              </a:extLst>
            </p:cNvPr>
            <p:cNvSpPr/>
            <p:nvPr/>
          </p:nvSpPr>
          <p:spPr>
            <a:xfrm>
              <a:off x="4836808" y="2204159"/>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C1BF5C7-13C5-A34A-B225-719DE080F4C2}"/>
                </a:ext>
              </a:extLst>
            </p:cNvPr>
            <p:cNvSpPr/>
            <p:nvPr/>
          </p:nvSpPr>
          <p:spPr>
            <a:xfrm>
              <a:off x="5273563" y="2204159"/>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Arrow Connector 152">
              <a:extLst>
                <a:ext uri="{FF2B5EF4-FFF2-40B4-BE49-F238E27FC236}">
                  <a16:creationId xmlns:a16="http://schemas.microsoft.com/office/drawing/2014/main" id="{DCE98CB1-092A-0B45-9225-E839B68F004F}"/>
                </a:ext>
              </a:extLst>
            </p:cNvPr>
            <p:cNvCxnSpPr>
              <a:cxnSpLocks/>
              <a:stCxn id="146" idx="0"/>
            </p:cNvCxnSpPr>
            <p:nvPr/>
          </p:nvCxnSpPr>
          <p:spPr>
            <a:xfrm flipV="1">
              <a:off x="3216832" y="1952998"/>
              <a:ext cx="395515"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7ADA5804-1215-8940-8038-68EBE2796E1B}"/>
                </a:ext>
              </a:extLst>
            </p:cNvPr>
            <p:cNvCxnSpPr>
              <a:cxnSpLocks/>
              <a:stCxn id="146" idx="0"/>
              <a:endCxn id="173" idx="4"/>
            </p:cNvCxnSpPr>
            <p:nvPr/>
          </p:nvCxnSpPr>
          <p:spPr>
            <a:xfrm flipV="1">
              <a:off x="3216832" y="1960026"/>
              <a:ext cx="2892" cy="24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3ED9101-3423-FB40-95DE-BCBC90C761D4}"/>
                </a:ext>
              </a:extLst>
            </p:cNvPr>
            <p:cNvCxnSpPr>
              <a:cxnSpLocks/>
              <a:endCxn id="173" idx="4"/>
            </p:cNvCxnSpPr>
            <p:nvPr/>
          </p:nvCxnSpPr>
          <p:spPr>
            <a:xfrm flipH="1" flipV="1">
              <a:off x="3219724" y="1960026"/>
              <a:ext cx="392624" cy="240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493DC8AD-21C2-2948-956C-1BCF00167888}"/>
                </a:ext>
              </a:extLst>
            </p:cNvPr>
            <p:cNvCxnSpPr>
              <a:cxnSpLocks/>
            </p:cNvCxnSpPr>
            <p:nvPr/>
          </p:nvCxnSpPr>
          <p:spPr>
            <a:xfrm flipV="1">
              <a:off x="3630727" y="1952998"/>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636ED6B6-E989-9549-909C-F785C9691FC9}"/>
                </a:ext>
              </a:extLst>
            </p:cNvPr>
            <p:cNvCxnSpPr>
              <a:cxnSpLocks/>
            </p:cNvCxnSpPr>
            <p:nvPr/>
          </p:nvCxnSpPr>
          <p:spPr>
            <a:xfrm flipV="1">
              <a:off x="4055662" y="1952998"/>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4DFAF24-14E6-CE41-8FE4-90CC2A3AFC63}"/>
                </a:ext>
              </a:extLst>
            </p:cNvPr>
            <p:cNvCxnSpPr>
              <a:cxnSpLocks/>
              <a:stCxn id="150" idx="0"/>
            </p:cNvCxnSpPr>
            <p:nvPr/>
          </p:nvCxnSpPr>
          <p:spPr>
            <a:xfrm flipH="1" flipV="1">
              <a:off x="4055663" y="1957002"/>
              <a:ext cx="466168" cy="247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4A56924-5B62-CA40-B1E5-9D65C073658F}"/>
                </a:ext>
              </a:extLst>
            </p:cNvPr>
            <p:cNvCxnSpPr>
              <a:cxnSpLocks/>
            </p:cNvCxnSpPr>
            <p:nvPr/>
          </p:nvCxnSpPr>
          <p:spPr>
            <a:xfrm flipV="1">
              <a:off x="4508835" y="1952998"/>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30F615C8-49D5-AF47-9980-072D4FD751FE}"/>
                </a:ext>
              </a:extLst>
            </p:cNvPr>
            <p:cNvCxnSpPr>
              <a:cxnSpLocks/>
            </p:cNvCxnSpPr>
            <p:nvPr/>
          </p:nvCxnSpPr>
          <p:spPr>
            <a:xfrm flipV="1">
              <a:off x="4071409" y="1957001"/>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30F9735E-3479-C447-9C54-33B69EC3DDAD}"/>
                </a:ext>
              </a:extLst>
            </p:cNvPr>
            <p:cNvCxnSpPr>
              <a:cxnSpLocks/>
            </p:cNvCxnSpPr>
            <p:nvPr/>
          </p:nvCxnSpPr>
          <p:spPr>
            <a:xfrm flipV="1">
              <a:off x="4953149" y="1947914"/>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1126DE21-2C03-F04C-B564-F076A1DD0900}"/>
                </a:ext>
              </a:extLst>
            </p:cNvPr>
            <p:cNvCxnSpPr>
              <a:cxnSpLocks/>
            </p:cNvCxnSpPr>
            <p:nvPr/>
          </p:nvCxnSpPr>
          <p:spPr>
            <a:xfrm flipH="1" flipV="1">
              <a:off x="4953149" y="1951917"/>
              <a:ext cx="420027"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6578E1EC-D258-324A-B7AB-A913C09A1F01}"/>
                </a:ext>
              </a:extLst>
            </p:cNvPr>
            <p:cNvCxnSpPr>
              <a:cxnSpLocks/>
            </p:cNvCxnSpPr>
            <p:nvPr/>
          </p:nvCxnSpPr>
          <p:spPr>
            <a:xfrm flipV="1">
              <a:off x="5389904" y="1947914"/>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31A7CA8F-DFFC-3D49-97E2-F8B73232B7EA}"/>
                </a:ext>
              </a:extLst>
            </p:cNvPr>
            <p:cNvCxnSpPr>
              <a:cxnSpLocks/>
            </p:cNvCxnSpPr>
            <p:nvPr/>
          </p:nvCxnSpPr>
          <p:spPr>
            <a:xfrm flipV="1">
              <a:off x="4953149" y="1951917"/>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1327201F-6126-5043-BA6B-9771E0448DAE}"/>
                </a:ext>
              </a:extLst>
            </p:cNvPr>
            <p:cNvSpPr/>
            <p:nvPr/>
          </p:nvSpPr>
          <p:spPr>
            <a:xfrm>
              <a:off x="3090387" y="1758321"/>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50A9C2B7-8504-4148-A381-74381053E63D}"/>
                </a:ext>
              </a:extLst>
            </p:cNvPr>
            <p:cNvSpPr/>
            <p:nvPr/>
          </p:nvSpPr>
          <p:spPr>
            <a:xfrm>
              <a:off x="3517278" y="1758321"/>
              <a:ext cx="258673" cy="201705"/>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0E7CAF02-F808-1F4C-A8CF-7E9E007A4823}"/>
                </a:ext>
              </a:extLst>
            </p:cNvPr>
            <p:cNvSpPr/>
            <p:nvPr/>
          </p:nvSpPr>
          <p:spPr>
            <a:xfrm>
              <a:off x="3957960" y="1758321"/>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86CB7216-F8A4-4E48-96E0-12F2A09621AE}"/>
                </a:ext>
              </a:extLst>
            </p:cNvPr>
            <p:cNvSpPr/>
            <p:nvPr/>
          </p:nvSpPr>
          <p:spPr>
            <a:xfrm>
              <a:off x="4395386" y="1758321"/>
              <a:ext cx="258673" cy="20170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823D3D6C-C634-9C4F-8091-80C1868D9602}"/>
                </a:ext>
              </a:extLst>
            </p:cNvPr>
            <p:cNvSpPr/>
            <p:nvPr/>
          </p:nvSpPr>
          <p:spPr>
            <a:xfrm>
              <a:off x="4839700" y="1758321"/>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121D54EE-E7CC-8248-BC66-C2A9D913C0E1}"/>
                </a:ext>
              </a:extLst>
            </p:cNvPr>
            <p:cNvSpPr/>
            <p:nvPr/>
          </p:nvSpPr>
          <p:spPr>
            <a:xfrm>
              <a:off x="5276455" y="1758321"/>
              <a:ext cx="258673" cy="20170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F0CD171-F076-CB4D-9E72-7F0D99CCD737}"/>
                </a:ext>
              </a:extLst>
            </p:cNvPr>
            <p:cNvSpPr/>
            <p:nvPr/>
          </p:nvSpPr>
          <p:spPr>
            <a:xfrm>
              <a:off x="3086879" y="2340854"/>
              <a:ext cx="2445357" cy="41317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Sparse-Attention</a:t>
              </a:r>
            </a:p>
          </p:txBody>
        </p:sp>
      </p:grpSp>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8B3A37C4-7196-724F-A38C-077E418A4212}"/>
                  </a:ext>
                </a:extLst>
              </p:cNvPr>
              <p:cNvSpPr/>
              <p:nvPr/>
            </p:nvSpPr>
            <p:spPr>
              <a:xfrm>
                <a:off x="620016" y="5689275"/>
                <a:ext cx="3743910" cy="646331"/>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𝐾</m:t>
                    </m:r>
                    <m:r>
                      <a:rPr lang="en-US" i="1" smtClean="0">
                        <a:latin typeface="Cambria Math" panose="02040503050406030204" pitchFamily="18" charset="0"/>
                      </a:rPr>
                      <m:t>=50</m:t>
                    </m:r>
                  </m:oMath>
                </a14:m>
                <a:r>
                  <a:rPr lang="en-US" dirty="0"/>
                  <a:t>: number of retrieved block </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96</m:t>
                    </m:r>
                  </m:oMath>
                </a14:m>
                <a:r>
                  <a:rPr lang="en-US" dirty="0"/>
                  <a:t>: Average Length per block</a:t>
                </a:r>
              </a:p>
            </p:txBody>
          </p:sp>
        </mc:Choice>
        <mc:Fallback xmlns="">
          <p:sp>
            <p:nvSpPr>
              <p:cNvPr id="82" name="Rectangle 81">
                <a:extLst>
                  <a:ext uri="{FF2B5EF4-FFF2-40B4-BE49-F238E27FC236}">
                    <a16:creationId xmlns:a16="http://schemas.microsoft.com/office/drawing/2014/main" id="{8B3A37C4-7196-724F-A38C-077E418A4212}"/>
                  </a:ext>
                </a:extLst>
              </p:cNvPr>
              <p:cNvSpPr>
                <a:spLocks noRot="1" noChangeAspect="1" noMove="1" noResize="1" noEditPoints="1" noAdjustHandles="1" noChangeArrowheads="1" noChangeShapeType="1" noTextEdit="1"/>
              </p:cNvSpPr>
              <p:nvPr/>
            </p:nvSpPr>
            <p:spPr>
              <a:xfrm>
                <a:off x="620016" y="5689275"/>
                <a:ext cx="3743910" cy="646331"/>
              </a:xfrm>
              <a:prstGeom prst="rect">
                <a:avLst/>
              </a:prstGeom>
              <a:blipFill>
                <a:blip r:embed="rId9"/>
                <a:stretch>
                  <a:fillRect t="-3846" b="-13462"/>
                </a:stretch>
              </a:blipFill>
            </p:spPr>
            <p:txBody>
              <a:bodyPr/>
              <a:lstStyle/>
              <a:p>
                <a:r>
                  <a:rPr lang="en-US">
                    <a:noFill/>
                  </a:rPr>
                  <a:t> </a:t>
                </a:r>
              </a:p>
            </p:txBody>
          </p:sp>
        </mc:Fallback>
      </mc:AlternateContent>
      <p:sp>
        <p:nvSpPr>
          <p:cNvPr id="83" name="Right Arrow 82">
            <a:extLst>
              <a:ext uri="{FF2B5EF4-FFF2-40B4-BE49-F238E27FC236}">
                <a16:creationId xmlns:a16="http://schemas.microsoft.com/office/drawing/2014/main" id="{D1F5B295-A292-1C42-81B3-33AC5699628D}"/>
              </a:ext>
            </a:extLst>
          </p:cNvPr>
          <p:cNvSpPr/>
          <p:nvPr/>
        </p:nvSpPr>
        <p:spPr>
          <a:xfrm rot="16200000">
            <a:off x="4236709" y="3369096"/>
            <a:ext cx="232979" cy="43628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9A68BE7A-B627-BD41-90DE-B0D9FF418745}"/>
              </a:ext>
            </a:extLst>
          </p:cNvPr>
          <p:cNvSpPr txBox="1"/>
          <p:nvPr/>
        </p:nvSpPr>
        <p:spPr>
          <a:xfrm>
            <a:off x="5897326" y="2893724"/>
            <a:ext cx="2618024" cy="369332"/>
          </a:xfrm>
          <a:prstGeom prst="rect">
            <a:avLst/>
          </a:prstGeom>
          <a:noFill/>
        </p:spPr>
        <p:txBody>
          <a:bodyPr wrap="none" rtlCol="0">
            <a:spAutoFit/>
          </a:bodyPr>
          <a:lstStyle/>
          <a:p>
            <a:r>
              <a:rPr lang="en-US" dirty="0">
                <a:solidFill>
                  <a:schemeClr val="accent6"/>
                </a:solidFill>
              </a:rPr>
              <a:t>Fast! Memory Efficient!</a:t>
            </a:r>
          </a:p>
        </p:txBody>
      </p:sp>
      <p:grpSp>
        <p:nvGrpSpPr>
          <p:cNvPr id="5" name="Group 4">
            <a:extLst>
              <a:ext uri="{FF2B5EF4-FFF2-40B4-BE49-F238E27FC236}">
                <a16:creationId xmlns:a16="http://schemas.microsoft.com/office/drawing/2014/main" id="{FC3563D7-D6AB-3541-8AB2-042D42A5ABAF}"/>
              </a:ext>
            </a:extLst>
          </p:cNvPr>
          <p:cNvGrpSpPr/>
          <p:nvPr/>
        </p:nvGrpSpPr>
        <p:grpSpPr>
          <a:xfrm>
            <a:off x="1422784" y="4012352"/>
            <a:ext cx="5973345" cy="1045690"/>
            <a:chOff x="1422784" y="4012352"/>
            <a:chExt cx="5973345" cy="1045690"/>
          </a:xfrm>
        </p:grpSpPr>
        <p:pic>
          <p:nvPicPr>
            <p:cNvPr id="84" name="Picture 83" descr="Text&#10;&#10;Description automatically generated with low confidence">
              <a:extLst>
                <a:ext uri="{FF2B5EF4-FFF2-40B4-BE49-F238E27FC236}">
                  <a16:creationId xmlns:a16="http://schemas.microsoft.com/office/drawing/2014/main" id="{7C86AB55-DF1A-ED47-AE14-C72371DD3E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4656" y="4086945"/>
              <a:ext cx="369332" cy="367514"/>
            </a:xfrm>
            <a:prstGeom prst="rect">
              <a:avLst/>
            </a:prstGeom>
          </p:spPr>
        </p:pic>
        <p:pic>
          <p:nvPicPr>
            <p:cNvPr id="85" name="Picture 84" descr="Icon&#10;&#10;Description automatically generated">
              <a:extLst>
                <a:ext uri="{FF2B5EF4-FFF2-40B4-BE49-F238E27FC236}">
                  <a16:creationId xmlns:a16="http://schemas.microsoft.com/office/drawing/2014/main" id="{D860DDD0-CBA1-5F4A-9389-8F782C4A07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2784" y="4014528"/>
              <a:ext cx="340901" cy="439931"/>
            </a:xfrm>
            <a:prstGeom prst="rect">
              <a:avLst/>
            </a:prstGeom>
            <a:solidFill>
              <a:schemeClr val="bg1"/>
            </a:solidFill>
          </p:spPr>
        </p:pic>
        <p:pic>
          <p:nvPicPr>
            <p:cNvPr id="86" name="Picture 85" descr="Icon&#10;&#10;Description automatically generated">
              <a:extLst>
                <a:ext uri="{FF2B5EF4-FFF2-40B4-BE49-F238E27FC236}">
                  <a16:creationId xmlns:a16="http://schemas.microsoft.com/office/drawing/2014/main" id="{424C0602-B904-804F-843E-05C89B72DA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35262" y="4012352"/>
              <a:ext cx="340901" cy="442107"/>
            </a:xfrm>
            <a:prstGeom prst="rect">
              <a:avLst/>
            </a:prstGeom>
            <a:solidFill>
              <a:schemeClr val="bg1"/>
            </a:solidFill>
          </p:spPr>
        </p:pic>
        <p:pic>
          <p:nvPicPr>
            <p:cNvPr id="87" name="Picture 86" descr="Icon&#10;&#10;Description automatically generated">
              <a:extLst>
                <a:ext uri="{FF2B5EF4-FFF2-40B4-BE49-F238E27FC236}">
                  <a16:creationId xmlns:a16="http://schemas.microsoft.com/office/drawing/2014/main" id="{E20E645B-B1EC-6B49-994A-DA89234F1C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7134" y="4012352"/>
              <a:ext cx="340901" cy="442107"/>
            </a:xfrm>
            <a:prstGeom prst="rect">
              <a:avLst/>
            </a:prstGeom>
            <a:solidFill>
              <a:schemeClr val="bg1"/>
            </a:solidFill>
          </p:spPr>
        </p:pic>
        <p:pic>
          <p:nvPicPr>
            <p:cNvPr id="88" name="Picture 87" descr="Text&#10;&#10;Description automatically generated with low confidence">
              <a:extLst>
                <a:ext uri="{FF2B5EF4-FFF2-40B4-BE49-F238E27FC236}">
                  <a16:creationId xmlns:a16="http://schemas.microsoft.com/office/drawing/2014/main" id="{107340DD-6FA5-584A-B5A2-2C52A77A7B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0878" y="4085127"/>
              <a:ext cx="369332" cy="369332"/>
            </a:xfrm>
            <a:prstGeom prst="rect">
              <a:avLst/>
            </a:prstGeom>
          </p:spPr>
        </p:pic>
        <p:pic>
          <p:nvPicPr>
            <p:cNvPr id="91" name="Picture 90" descr="Icon&#10;&#10;Description automatically generated">
              <a:extLst>
                <a:ext uri="{FF2B5EF4-FFF2-40B4-BE49-F238E27FC236}">
                  <a16:creationId xmlns:a16="http://schemas.microsoft.com/office/drawing/2014/main" id="{77D3BA72-412F-1645-9ED1-F4F3E368CD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9006" y="4012352"/>
              <a:ext cx="340901" cy="442107"/>
            </a:xfrm>
            <a:prstGeom prst="rect">
              <a:avLst/>
            </a:prstGeom>
            <a:solidFill>
              <a:schemeClr val="bg1"/>
            </a:solidFill>
          </p:spPr>
        </p:pic>
        <p:pic>
          <p:nvPicPr>
            <p:cNvPr id="92" name="Picture 91" descr="Icon&#10;&#10;Description automatically generated">
              <a:extLst>
                <a:ext uri="{FF2B5EF4-FFF2-40B4-BE49-F238E27FC236}">
                  <a16:creationId xmlns:a16="http://schemas.microsoft.com/office/drawing/2014/main" id="{0B08F12B-465B-0440-9594-B97BBF69B0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1181" y="4012352"/>
              <a:ext cx="340901" cy="442107"/>
            </a:xfrm>
            <a:prstGeom prst="rect">
              <a:avLst/>
            </a:prstGeom>
            <a:solidFill>
              <a:schemeClr val="bg1"/>
            </a:solidFill>
          </p:spPr>
        </p:pic>
        <p:pic>
          <p:nvPicPr>
            <p:cNvPr id="93" name="Picture 92" descr="Text&#10;&#10;Description automatically generated with low confidence">
              <a:extLst>
                <a:ext uri="{FF2B5EF4-FFF2-40B4-BE49-F238E27FC236}">
                  <a16:creationId xmlns:a16="http://schemas.microsoft.com/office/drawing/2014/main" id="{24305B7A-633C-284F-9112-CA6016446B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4959" y="4086945"/>
              <a:ext cx="369332" cy="367514"/>
            </a:xfrm>
            <a:prstGeom prst="rect">
              <a:avLst/>
            </a:prstGeom>
          </p:spPr>
        </p:pic>
        <p:pic>
          <p:nvPicPr>
            <p:cNvPr id="94" name="Picture 93" descr="Text&#10;&#10;Description automatically generated with low confidence">
              <a:extLst>
                <a:ext uri="{FF2B5EF4-FFF2-40B4-BE49-F238E27FC236}">
                  <a16:creationId xmlns:a16="http://schemas.microsoft.com/office/drawing/2014/main" id="{6B102247-25DD-A542-A5C5-80AFB16EA2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4925" y="4085127"/>
              <a:ext cx="369332" cy="369332"/>
            </a:xfrm>
            <a:prstGeom prst="rect">
              <a:avLst/>
            </a:prstGeom>
          </p:spPr>
        </p:pic>
        <p:pic>
          <p:nvPicPr>
            <p:cNvPr id="95" name="Picture 94" descr="Icon&#10;&#10;Description automatically generated">
              <a:extLst>
                <a:ext uri="{FF2B5EF4-FFF2-40B4-BE49-F238E27FC236}">
                  <a16:creationId xmlns:a16="http://schemas.microsoft.com/office/drawing/2014/main" id="{67E98780-8234-2447-A583-EBEB26DC71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23053" y="4012352"/>
              <a:ext cx="340901" cy="442107"/>
            </a:xfrm>
            <a:prstGeom prst="rect">
              <a:avLst/>
            </a:prstGeom>
            <a:solidFill>
              <a:schemeClr val="bg1"/>
            </a:solidFill>
          </p:spPr>
        </p:pic>
        <p:pic>
          <p:nvPicPr>
            <p:cNvPr id="96" name="Picture 95" descr="Icon&#10;&#10;Description automatically generated">
              <a:extLst>
                <a:ext uri="{FF2B5EF4-FFF2-40B4-BE49-F238E27FC236}">
                  <a16:creationId xmlns:a16="http://schemas.microsoft.com/office/drawing/2014/main" id="{18E22AFA-3D54-6D4B-A266-845A0B78AC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55228" y="4012352"/>
              <a:ext cx="340901" cy="442107"/>
            </a:xfrm>
            <a:prstGeom prst="rect">
              <a:avLst/>
            </a:prstGeom>
            <a:solidFill>
              <a:schemeClr val="bg1"/>
            </a:solidFill>
          </p:spPr>
        </p:pic>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209B3B7F-7CA7-6444-A037-20E28F1C271D}"/>
                    </a:ext>
                  </a:extLst>
                </p:cNvPr>
                <p:cNvSpPr txBox="1"/>
                <p:nvPr/>
              </p:nvSpPr>
              <p:spPr>
                <a:xfrm>
                  <a:off x="3349163" y="4688710"/>
                  <a:ext cx="1980156"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𝐾</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b="0" i="1" smtClean="0">
                            <a:latin typeface="Cambria Math" panose="02040503050406030204" pitchFamily="18" charset="0"/>
                          </a:rPr>
                          <m:t>&gt;4000</m:t>
                        </m:r>
                      </m:oMath>
                    </m:oMathPara>
                  </a14:m>
                  <a:endParaRPr lang="en-US" dirty="0"/>
                </a:p>
              </p:txBody>
            </p:sp>
          </mc:Choice>
          <mc:Fallback xmlns="">
            <p:sp>
              <p:nvSpPr>
                <p:cNvPr id="98" name="TextBox 97">
                  <a:extLst>
                    <a:ext uri="{FF2B5EF4-FFF2-40B4-BE49-F238E27FC236}">
                      <a16:creationId xmlns:a16="http://schemas.microsoft.com/office/drawing/2014/main" id="{209B3B7F-7CA7-6444-A037-20E28F1C271D}"/>
                    </a:ext>
                  </a:extLst>
                </p:cNvPr>
                <p:cNvSpPr txBox="1">
                  <a:spLocks noRot="1" noChangeAspect="1" noMove="1" noResize="1" noEditPoints="1" noAdjustHandles="1" noChangeArrowheads="1" noChangeShapeType="1" noTextEdit="1"/>
                </p:cNvSpPr>
                <p:nvPr/>
              </p:nvSpPr>
              <p:spPr>
                <a:xfrm>
                  <a:off x="3349163" y="4688710"/>
                  <a:ext cx="1980156" cy="369332"/>
                </a:xfrm>
                <a:prstGeom prst="rect">
                  <a:avLst/>
                </a:prstGeom>
                <a:blipFill>
                  <a:blip r:embed="rId12"/>
                  <a:stretch>
                    <a:fillRect/>
                  </a:stretch>
                </a:blipFill>
              </p:spPr>
              <p:txBody>
                <a:bodyPr/>
                <a:lstStyle/>
                <a:p>
                  <a:r>
                    <a:rPr lang="en-US">
                      <a:noFill/>
                    </a:rPr>
                    <a:t> </a:t>
                  </a:r>
                </a:p>
              </p:txBody>
            </p:sp>
          </mc:Fallback>
        </mc:AlternateContent>
        <p:sp>
          <p:nvSpPr>
            <p:cNvPr id="99" name="Left Brace 98">
              <a:extLst>
                <a:ext uri="{FF2B5EF4-FFF2-40B4-BE49-F238E27FC236}">
                  <a16:creationId xmlns:a16="http://schemas.microsoft.com/office/drawing/2014/main" id="{6137F5D8-F312-1241-8E70-B2D628323031}"/>
                </a:ext>
              </a:extLst>
            </p:cNvPr>
            <p:cNvSpPr/>
            <p:nvPr/>
          </p:nvSpPr>
          <p:spPr>
            <a:xfrm rot="16200000">
              <a:off x="4351459" y="1719879"/>
              <a:ext cx="111905" cy="5724143"/>
            </a:xfrm>
            <a:prstGeom prst="leftBrace">
              <a:avLst>
                <a:gd name="adj1" fmla="val 58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3EA6C116-EDEF-6243-8221-B02E53D645C9}"/>
                  </a:ext>
                </a:extLst>
              </p:cNvPr>
              <p:cNvSpPr txBox="1"/>
              <p:nvPr/>
            </p:nvSpPr>
            <p:spPr>
              <a:xfrm>
                <a:off x="6093503" y="1840239"/>
                <a:ext cx="1881477" cy="929485"/>
              </a:xfrm>
              <a:prstGeom prst="rect">
                <a:avLst/>
              </a:prstGeom>
              <a:noFill/>
            </p:spPr>
            <p:txBody>
              <a:bodyPr wrap="none" lIns="0" tIns="0" rIns="0" bIns="0" rtlCol="0">
                <a:spAutoFit/>
              </a:bodyPr>
              <a:lstStyle/>
              <a:p>
                <a:pPr algn="ctr"/>
                <a:r>
                  <a:rPr lang="en-US" b="0" dirty="0">
                    <a:latin typeface="Cambria Math" panose="02040503050406030204" pitchFamily="18" charset="0"/>
                    <a:ea typeface="Cambria Math" panose="02040503050406030204" pitchFamily="18" charset="0"/>
                  </a:rPr>
                  <a:t>Complexity:</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𝒪</m:t>
                      </m:r>
                      <m:d>
                        <m:dPr>
                          <m:ctrlPr>
                            <a:rPr lang="en-US" i="1">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𝐾</m:t>
                              </m:r>
                            </m:den>
                          </m:f>
                        </m:e>
                      </m:d>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𝒪</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𝐾</m:t>
                          </m:r>
                          <m:sSup>
                            <m:sSupPr>
                              <m:ctrlPr>
                                <a:rPr lang="en-US" i="1" smtClean="0">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𝐵</m:t>
                                  </m:r>
                                </m:e>
                              </m:acc>
                            </m:e>
                            <m:sup>
                              <m:r>
                                <a:rPr lang="en-US" b="0" i="1" smtClean="0">
                                  <a:latin typeface="Cambria Math" panose="02040503050406030204" pitchFamily="18" charset="0"/>
                                  <a:ea typeface="Cambria Math" panose="02040503050406030204" pitchFamily="18" charset="0"/>
                                </a:rPr>
                                <m:t>2</m:t>
                              </m:r>
                            </m:sup>
                          </m:sSup>
                        </m:e>
                      </m:d>
                    </m:oMath>
                  </m:oMathPara>
                </a14:m>
                <a:endParaRPr lang="en-US" dirty="0"/>
              </a:p>
            </p:txBody>
          </p:sp>
        </mc:Choice>
        <mc:Fallback xmlns="">
          <p:sp>
            <p:nvSpPr>
              <p:cNvPr id="101" name="TextBox 100">
                <a:extLst>
                  <a:ext uri="{FF2B5EF4-FFF2-40B4-BE49-F238E27FC236}">
                    <a16:creationId xmlns:a16="http://schemas.microsoft.com/office/drawing/2014/main" id="{3EA6C116-EDEF-6243-8221-B02E53D645C9}"/>
                  </a:ext>
                </a:extLst>
              </p:cNvPr>
              <p:cNvSpPr txBox="1">
                <a:spLocks noRot="1" noChangeAspect="1" noMove="1" noResize="1" noEditPoints="1" noAdjustHandles="1" noChangeArrowheads="1" noChangeShapeType="1" noTextEdit="1"/>
              </p:cNvSpPr>
              <p:nvPr/>
            </p:nvSpPr>
            <p:spPr>
              <a:xfrm>
                <a:off x="6093503" y="1840239"/>
                <a:ext cx="1881477" cy="929485"/>
              </a:xfrm>
              <a:prstGeom prst="rect">
                <a:avLst/>
              </a:prstGeom>
              <a:blipFill>
                <a:blip r:embed="rId13"/>
                <a:stretch>
                  <a:fillRect l="-1351" t="-6757"/>
                </a:stretch>
              </a:blipFill>
            </p:spPr>
            <p:txBody>
              <a:bodyPr/>
              <a:lstStyle/>
              <a:p>
                <a:r>
                  <a:rPr lang="en-US">
                    <a:noFill/>
                  </a:rPr>
                  <a:t> </a:t>
                </a:r>
              </a:p>
            </p:txBody>
          </p:sp>
        </mc:Fallback>
      </mc:AlternateContent>
      <p:pic>
        <p:nvPicPr>
          <p:cNvPr id="79" name="Picture 78" descr="A person holding a basketball&#10;&#10;Description automatically generated">
            <a:extLst>
              <a:ext uri="{FF2B5EF4-FFF2-40B4-BE49-F238E27FC236}">
                <a16:creationId xmlns:a16="http://schemas.microsoft.com/office/drawing/2014/main" id="{709FC54C-8912-F540-AF70-C179B923EF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9540" y="4092672"/>
            <a:ext cx="309051" cy="281465"/>
          </a:xfrm>
          <a:prstGeom prst="rect">
            <a:avLst/>
          </a:prstGeom>
        </p:spPr>
      </p:pic>
      <p:pic>
        <p:nvPicPr>
          <p:cNvPr id="80" name="Picture 2" descr="Key topics - Osborne Clarke | Osborne Clarke">
            <a:extLst>
              <a:ext uri="{FF2B5EF4-FFF2-40B4-BE49-F238E27FC236}">
                <a16:creationId xmlns:a16="http://schemas.microsoft.com/office/drawing/2014/main" id="{0C669949-ACC3-994D-B839-DF7AB4E01DA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8122" r="21203"/>
          <a:stretch/>
        </p:blipFill>
        <p:spPr bwMode="auto">
          <a:xfrm>
            <a:off x="3130891" y="4085127"/>
            <a:ext cx="335371" cy="32747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Logo&#10;&#10;Description automatically generated">
            <a:extLst>
              <a:ext uri="{FF2B5EF4-FFF2-40B4-BE49-F238E27FC236}">
                <a16:creationId xmlns:a16="http://schemas.microsoft.com/office/drawing/2014/main" id="{A21F8427-6A9B-364F-AB09-5C206E459B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82911" y="4147516"/>
            <a:ext cx="328172" cy="209650"/>
          </a:xfrm>
          <a:prstGeom prst="rect">
            <a:avLst/>
          </a:prstGeom>
        </p:spPr>
      </p:pic>
      <p:pic>
        <p:nvPicPr>
          <p:cNvPr id="100" name="Picture 99" descr="Icon&#10;&#10;Description automatically generated">
            <a:extLst>
              <a:ext uri="{FF2B5EF4-FFF2-40B4-BE49-F238E27FC236}">
                <a16:creationId xmlns:a16="http://schemas.microsoft.com/office/drawing/2014/main" id="{2D51187B-2B89-FA40-BB8A-D34BE0D730CD}"/>
              </a:ext>
            </a:extLst>
          </p:cNvPr>
          <p:cNvPicPr>
            <a:picLocks noChangeAspect="1"/>
          </p:cNvPicPr>
          <p:nvPr/>
        </p:nvPicPr>
        <p:blipFill rotWithShape="1">
          <a:blip r:embed="rId17">
            <a:extLst>
              <a:ext uri="{28A0092B-C50C-407E-A947-70E740481C1C}">
                <a14:useLocalDpi xmlns:a14="http://schemas.microsoft.com/office/drawing/2010/main" val="0"/>
              </a:ext>
            </a:extLst>
          </a:blip>
          <a:srcRect l="24874" r="17594"/>
          <a:stretch/>
        </p:blipFill>
        <p:spPr>
          <a:xfrm>
            <a:off x="4305428" y="4089489"/>
            <a:ext cx="188335" cy="327357"/>
          </a:xfrm>
          <a:prstGeom prst="rect">
            <a:avLst/>
          </a:prstGeom>
        </p:spPr>
      </p:pic>
      <p:pic>
        <p:nvPicPr>
          <p:cNvPr id="102" name="Picture 4" descr="Stadium Icon of Colored Outline style - Available in SVG, PNG, EPS, AI &amp;  Icon fonts">
            <a:extLst>
              <a:ext uri="{FF2B5EF4-FFF2-40B4-BE49-F238E27FC236}">
                <a16:creationId xmlns:a16="http://schemas.microsoft.com/office/drawing/2014/main" id="{7DFC622B-A496-FA49-B6DC-705D96ECEC8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28957" y="4164402"/>
            <a:ext cx="231445" cy="23144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Vaccine - Free medical icons">
            <a:extLst>
              <a:ext uri="{FF2B5EF4-FFF2-40B4-BE49-F238E27FC236}">
                <a16:creationId xmlns:a16="http://schemas.microsoft.com/office/drawing/2014/main" id="{AF6771F9-910A-D14D-B64B-0F0EB270479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23109" y="4075197"/>
            <a:ext cx="309050" cy="30905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descr="Logo&#10;&#10;Description automatically generated">
            <a:extLst>
              <a:ext uri="{FF2B5EF4-FFF2-40B4-BE49-F238E27FC236}">
                <a16:creationId xmlns:a16="http://schemas.microsoft.com/office/drawing/2014/main" id="{AC36E1D5-4E78-974A-8604-DBA53E6DEB1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79846" y="4178910"/>
            <a:ext cx="293353" cy="193953"/>
          </a:xfrm>
          <a:prstGeom prst="rect">
            <a:avLst/>
          </a:prstGeom>
        </p:spPr>
      </p:pic>
      <p:sp>
        <p:nvSpPr>
          <p:cNvPr id="105" name="Footer Placeholder 2">
            <a:extLst>
              <a:ext uri="{FF2B5EF4-FFF2-40B4-BE49-F238E27FC236}">
                <a16:creationId xmlns:a16="http://schemas.microsoft.com/office/drawing/2014/main" id="{599F1311-04F4-ED4F-9ABC-C2262694C85F}"/>
              </a:ext>
            </a:extLst>
          </p:cNvPr>
          <p:cNvSpPr>
            <a:spLocks noGrp="1"/>
          </p:cNvSpPr>
          <p:nvPr>
            <p:ph type="ftr" sz="quarter" idx="11"/>
          </p:nvPr>
        </p:nvSpPr>
        <p:spPr>
          <a:xfrm>
            <a:off x="628650" y="6356351"/>
            <a:ext cx="7067550" cy="365125"/>
          </a:xfrm>
        </p:spPr>
        <p:txBody>
          <a:bodyPr/>
          <a:lstStyle/>
          <a:p>
            <a:r>
              <a:rPr lang="en-US"/>
              <a:t>Ainslie et al. 2020</a:t>
            </a:r>
            <a:endParaRPr lang="en-US" dirty="0"/>
          </a:p>
        </p:txBody>
      </p:sp>
    </p:spTree>
    <p:extLst>
      <p:ext uri="{BB962C8B-B14F-4D97-AF65-F5344CB8AC3E}">
        <p14:creationId xmlns:p14="http://schemas.microsoft.com/office/powerpoint/2010/main" val="85776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8919-40C7-8446-9B2B-4B4D202B4511}"/>
              </a:ext>
            </a:extLst>
          </p:cNvPr>
          <p:cNvSpPr>
            <a:spLocks noGrp="1"/>
          </p:cNvSpPr>
          <p:nvPr>
            <p:ph type="title"/>
          </p:nvPr>
        </p:nvSpPr>
        <p:spPr/>
        <p:txBody>
          <a:bodyPr/>
          <a:lstStyle/>
          <a:p>
            <a:r>
              <a:rPr lang="en-US" dirty="0"/>
              <a:t>Experimental Results</a:t>
            </a:r>
          </a:p>
        </p:txBody>
      </p:sp>
      <p:sp>
        <p:nvSpPr>
          <p:cNvPr id="4" name="Slide Number Placeholder 3">
            <a:extLst>
              <a:ext uri="{FF2B5EF4-FFF2-40B4-BE49-F238E27FC236}">
                <a16:creationId xmlns:a16="http://schemas.microsoft.com/office/drawing/2014/main" id="{DD6DDC48-0698-BF4D-A983-57BDDC3B43CC}"/>
              </a:ext>
            </a:extLst>
          </p:cNvPr>
          <p:cNvSpPr>
            <a:spLocks noGrp="1"/>
          </p:cNvSpPr>
          <p:nvPr>
            <p:ph type="sldNum" sz="quarter" idx="12"/>
          </p:nvPr>
        </p:nvSpPr>
        <p:spPr/>
        <p:txBody>
          <a:bodyPr/>
          <a:lstStyle/>
          <a:p>
            <a:fld id="{4FAB73BC-B049-4115-A692-8D63A059BFB8}" type="slidenum">
              <a:rPr lang="en-US" smtClean="0"/>
              <a:t>15</a:t>
            </a:fld>
            <a:endParaRPr lang="en-US"/>
          </a:p>
        </p:txBody>
      </p:sp>
      <p:cxnSp>
        <p:nvCxnSpPr>
          <p:cNvPr id="5" name="Straight Connector 4">
            <a:extLst>
              <a:ext uri="{FF2B5EF4-FFF2-40B4-BE49-F238E27FC236}">
                <a16:creationId xmlns:a16="http://schemas.microsoft.com/office/drawing/2014/main" id="{D382D9FB-0275-EE4B-886D-4DAEBF046FBF}"/>
              </a:ext>
            </a:extLst>
          </p:cNvPr>
          <p:cNvCxnSpPr>
            <a:cxnSpLocks/>
          </p:cNvCxnSpPr>
          <p:nvPr/>
        </p:nvCxnSpPr>
        <p:spPr>
          <a:xfrm>
            <a:off x="921253" y="4222520"/>
            <a:ext cx="708152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A76864F-0E0A-F64E-99B5-D41CA9665EA9}"/>
              </a:ext>
            </a:extLst>
          </p:cNvPr>
          <p:cNvSpPr/>
          <p:nvPr/>
        </p:nvSpPr>
        <p:spPr>
          <a:xfrm>
            <a:off x="3764742" y="3311145"/>
            <a:ext cx="388306" cy="9022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372A8B-F1D7-574C-B8E2-4B16AAC526BC}"/>
              </a:ext>
            </a:extLst>
          </p:cNvPr>
          <p:cNvSpPr txBox="1"/>
          <p:nvPr/>
        </p:nvSpPr>
        <p:spPr>
          <a:xfrm>
            <a:off x="3597125" y="2941813"/>
            <a:ext cx="704039" cy="369332"/>
          </a:xfrm>
          <a:prstGeom prst="rect">
            <a:avLst/>
          </a:prstGeom>
          <a:noFill/>
        </p:spPr>
        <p:txBody>
          <a:bodyPr wrap="none" rtlCol="0">
            <a:spAutoFit/>
          </a:bodyPr>
          <a:lstStyle/>
          <a:p>
            <a:r>
              <a:rPr lang="en-US" dirty="0"/>
              <a:t>9.8%</a:t>
            </a:r>
          </a:p>
        </p:txBody>
      </p:sp>
      <p:sp>
        <p:nvSpPr>
          <p:cNvPr id="14" name="TextBox 13">
            <a:extLst>
              <a:ext uri="{FF2B5EF4-FFF2-40B4-BE49-F238E27FC236}">
                <a16:creationId xmlns:a16="http://schemas.microsoft.com/office/drawing/2014/main" id="{7673B9FC-F4DD-684C-8AF1-2DEE92F33844}"/>
              </a:ext>
            </a:extLst>
          </p:cNvPr>
          <p:cNvSpPr txBox="1"/>
          <p:nvPr/>
        </p:nvSpPr>
        <p:spPr>
          <a:xfrm>
            <a:off x="3399721" y="4235527"/>
            <a:ext cx="1156086" cy="584775"/>
          </a:xfrm>
          <a:prstGeom prst="rect">
            <a:avLst/>
          </a:prstGeom>
          <a:noFill/>
        </p:spPr>
        <p:txBody>
          <a:bodyPr wrap="none" rtlCol="0">
            <a:spAutoFit/>
          </a:bodyPr>
          <a:lstStyle/>
          <a:p>
            <a:pPr algn="ctr"/>
            <a:r>
              <a:rPr lang="en-US" sz="1600" dirty="0"/>
              <a:t>Multi-Hop</a:t>
            </a:r>
          </a:p>
          <a:p>
            <a:pPr algn="ctr"/>
            <a:r>
              <a:rPr lang="en-US" sz="1600" dirty="0"/>
              <a:t>BERT</a:t>
            </a:r>
          </a:p>
        </p:txBody>
      </p:sp>
      <p:sp>
        <p:nvSpPr>
          <p:cNvPr id="15" name="Rectangle 14">
            <a:extLst>
              <a:ext uri="{FF2B5EF4-FFF2-40B4-BE49-F238E27FC236}">
                <a16:creationId xmlns:a16="http://schemas.microsoft.com/office/drawing/2014/main" id="{60C169B5-0713-974E-9230-0A8D30E423B8}"/>
              </a:ext>
            </a:extLst>
          </p:cNvPr>
          <p:cNvSpPr/>
          <p:nvPr/>
        </p:nvSpPr>
        <p:spPr>
          <a:xfrm>
            <a:off x="4905243" y="2887791"/>
            <a:ext cx="388306" cy="13349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43CA97B-4A97-6C42-946B-3D569FB4B7E5}"/>
              </a:ext>
            </a:extLst>
          </p:cNvPr>
          <p:cNvSpPr txBox="1"/>
          <p:nvPr/>
        </p:nvSpPr>
        <p:spPr>
          <a:xfrm>
            <a:off x="4718006" y="2494870"/>
            <a:ext cx="792205" cy="369332"/>
          </a:xfrm>
          <a:prstGeom prst="rect">
            <a:avLst/>
          </a:prstGeom>
          <a:noFill/>
        </p:spPr>
        <p:txBody>
          <a:bodyPr wrap="none" rtlCol="0">
            <a:spAutoFit/>
          </a:bodyPr>
          <a:lstStyle/>
          <a:p>
            <a:r>
              <a:rPr lang="en-US" dirty="0"/>
              <a:t>13.4%</a:t>
            </a:r>
          </a:p>
        </p:txBody>
      </p:sp>
      <p:sp>
        <p:nvSpPr>
          <p:cNvPr id="17" name="TextBox 16">
            <a:extLst>
              <a:ext uri="{FF2B5EF4-FFF2-40B4-BE49-F238E27FC236}">
                <a16:creationId xmlns:a16="http://schemas.microsoft.com/office/drawing/2014/main" id="{5F15C427-BC03-854A-9037-30E648B3F7F7}"/>
              </a:ext>
            </a:extLst>
          </p:cNvPr>
          <p:cNvSpPr txBox="1"/>
          <p:nvPr/>
        </p:nvSpPr>
        <p:spPr>
          <a:xfrm>
            <a:off x="4484769" y="4243754"/>
            <a:ext cx="1217000" cy="584775"/>
          </a:xfrm>
          <a:prstGeom prst="rect">
            <a:avLst/>
          </a:prstGeom>
          <a:noFill/>
        </p:spPr>
        <p:txBody>
          <a:bodyPr wrap="none" rtlCol="0">
            <a:spAutoFit/>
          </a:bodyPr>
          <a:lstStyle/>
          <a:p>
            <a:pPr algn="ctr"/>
            <a:r>
              <a:rPr lang="en-US" sz="1600" dirty="0"/>
              <a:t>Single-Hop</a:t>
            </a:r>
          </a:p>
          <a:p>
            <a:pPr algn="ctr"/>
            <a:r>
              <a:rPr lang="en-US" sz="1600" dirty="0"/>
              <a:t>BERT</a:t>
            </a:r>
          </a:p>
        </p:txBody>
      </p:sp>
      <p:sp>
        <p:nvSpPr>
          <p:cNvPr id="18" name="Rectangle 17">
            <a:extLst>
              <a:ext uri="{FF2B5EF4-FFF2-40B4-BE49-F238E27FC236}">
                <a16:creationId xmlns:a16="http://schemas.microsoft.com/office/drawing/2014/main" id="{8762BF96-78B7-6C40-974E-0DB7E34B5CF2}"/>
              </a:ext>
            </a:extLst>
          </p:cNvPr>
          <p:cNvSpPr/>
          <p:nvPr/>
        </p:nvSpPr>
        <p:spPr>
          <a:xfrm>
            <a:off x="6051463" y="2635480"/>
            <a:ext cx="388306" cy="158722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9767A3D-C19D-E244-B5E8-F101F61C0FEF}"/>
              </a:ext>
            </a:extLst>
          </p:cNvPr>
          <p:cNvSpPr txBox="1"/>
          <p:nvPr/>
        </p:nvSpPr>
        <p:spPr>
          <a:xfrm>
            <a:off x="5849513" y="2261047"/>
            <a:ext cx="795411" cy="369332"/>
          </a:xfrm>
          <a:prstGeom prst="rect">
            <a:avLst/>
          </a:prstGeom>
          <a:noFill/>
        </p:spPr>
        <p:txBody>
          <a:bodyPr wrap="none" rtlCol="0">
            <a:spAutoFit/>
          </a:bodyPr>
          <a:lstStyle/>
          <a:p>
            <a:r>
              <a:rPr lang="en-US" dirty="0"/>
              <a:t>16.9%</a:t>
            </a:r>
          </a:p>
        </p:txBody>
      </p:sp>
      <p:sp>
        <p:nvSpPr>
          <p:cNvPr id="20" name="TextBox 19">
            <a:extLst>
              <a:ext uri="{FF2B5EF4-FFF2-40B4-BE49-F238E27FC236}">
                <a16:creationId xmlns:a16="http://schemas.microsoft.com/office/drawing/2014/main" id="{53D31450-CC05-154D-B1AE-C2805C9AF42E}"/>
              </a:ext>
            </a:extLst>
          </p:cNvPr>
          <p:cNvSpPr txBox="1"/>
          <p:nvPr/>
        </p:nvSpPr>
        <p:spPr>
          <a:xfrm>
            <a:off x="5681006" y="4243755"/>
            <a:ext cx="1156086" cy="584775"/>
          </a:xfrm>
          <a:prstGeom prst="rect">
            <a:avLst/>
          </a:prstGeom>
          <a:noFill/>
        </p:spPr>
        <p:txBody>
          <a:bodyPr wrap="none" rtlCol="0">
            <a:spAutoFit/>
          </a:bodyPr>
          <a:lstStyle/>
          <a:p>
            <a:pPr algn="ctr"/>
            <a:r>
              <a:rPr lang="en-US" sz="1600" dirty="0"/>
              <a:t>Multi-Hop</a:t>
            </a:r>
          </a:p>
          <a:p>
            <a:pPr algn="ctr"/>
            <a:r>
              <a:rPr lang="en-US" sz="1600" dirty="0"/>
              <a:t>Sparse-</a:t>
            </a:r>
            <a:r>
              <a:rPr lang="en-US" sz="1600" dirty="0" err="1"/>
              <a:t>Att</a:t>
            </a:r>
            <a:endParaRPr lang="en-US" sz="1600" dirty="0"/>
          </a:p>
        </p:txBody>
      </p:sp>
      <p:sp>
        <p:nvSpPr>
          <p:cNvPr id="21" name="Rectangle 20">
            <a:extLst>
              <a:ext uri="{FF2B5EF4-FFF2-40B4-BE49-F238E27FC236}">
                <a16:creationId xmlns:a16="http://schemas.microsoft.com/office/drawing/2014/main" id="{0688AE98-140B-9A49-83CD-2C74BC456FBB}"/>
              </a:ext>
            </a:extLst>
          </p:cNvPr>
          <p:cNvSpPr/>
          <p:nvPr/>
        </p:nvSpPr>
        <p:spPr>
          <a:xfrm>
            <a:off x="7261057" y="1768920"/>
            <a:ext cx="388306" cy="2453787"/>
          </a:xfrm>
          <a:prstGeom prst="rect">
            <a:avLst/>
          </a:prstGeom>
          <a:solidFill>
            <a:schemeClr val="accent5">
              <a:lumMod val="60000"/>
              <a:lumOff val="40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490F824-26B7-6A49-A4DB-984D718C076B}"/>
              </a:ext>
            </a:extLst>
          </p:cNvPr>
          <p:cNvSpPr txBox="1"/>
          <p:nvPr/>
        </p:nvSpPr>
        <p:spPr>
          <a:xfrm>
            <a:off x="7050199" y="1375622"/>
            <a:ext cx="808235" cy="369332"/>
          </a:xfrm>
          <a:prstGeom prst="rect">
            <a:avLst/>
          </a:prstGeom>
          <a:noFill/>
        </p:spPr>
        <p:txBody>
          <a:bodyPr wrap="none" rtlCol="0">
            <a:spAutoFit/>
          </a:bodyPr>
          <a:lstStyle/>
          <a:p>
            <a:r>
              <a:rPr lang="en-US" dirty="0"/>
              <a:t>27.2%</a:t>
            </a:r>
          </a:p>
        </p:txBody>
      </p:sp>
      <p:sp>
        <p:nvSpPr>
          <p:cNvPr id="23" name="Rectangle 22">
            <a:extLst>
              <a:ext uri="{FF2B5EF4-FFF2-40B4-BE49-F238E27FC236}">
                <a16:creationId xmlns:a16="http://schemas.microsoft.com/office/drawing/2014/main" id="{49B9483D-6566-6041-B2DF-9EDDA4DFCA8D}"/>
              </a:ext>
            </a:extLst>
          </p:cNvPr>
          <p:cNvSpPr/>
          <p:nvPr/>
        </p:nvSpPr>
        <p:spPr>
          <a:xfrm>
            <a:off x="6804943" y="4243754"/>
            <a:ext cx="1217000" cy="584775"/>
          </a:xfrm>
          <a:prstGeom prst="rect">
            <a:avLst/>
          </a:prstGeom>
        </p:spPr>
        <p:txBody>
          <a:bodyPr wrap="none">
            <a:spAutoFit/>
          </a:bodyPr>
          <a:lstStyle/>
          <a:p>
            <a:pPr algn="ctr"/>
            <a:r>
              <a:rPr lang="en-US" sz="1600" dirty="0"/>
              <a:t>Single-Hop</a:t>
            </a:r>
          </a:p>
          <a:p>
            <a:pPr algn="ctr"/>
            <a:r>
              <a:rPr lang="en-US" sz="1600" dirty="0"/>
              <a:t>Sparse-</a:t>
            </a:r>
            <a:r>
              <a:rPr lang="en-US" sz="1600" dirty="0" err="1"/>
              <a:t>Att</a:t>
            </a:r>
            <a:endParaRPr lang="en-US" sz="1600" dirty="0"/>
          </a:p>
        </p:txBody>
      </p:sp>
      <p:sp>
        <p:nvSpPr>
          <p:cNvPr id="24" name="Rectangle 23">
            <a:extLst>
              <a:ext uri="{FF2B5EF4-FFF2-40B4-BE49-F238E27FC236}">
                <a16:creationId xmlns:a16="http://schemas.microsoft.com/office/drawing/2014/main" id="{90A97642-F3E3-5D44-94D1-60A71D8EA383}"/>
              </a:ext>
            </a:extLst>
          </p:cNvPr>
          <p:cNvSpPr/>
          <p:nvPr/>
        </p:nvSpPr>
        <p:spPr>
          <a:xfrm>
            <a:off x="1637680" y="973946"/>
            <a:ext cx="5482591" cy="400110"/>
          </a:xfrm>
          <a:prstGeom prst="rect">
            <a:avLst/>
          </a:prstGeom>
        </p:spPr>
        <p:txBody>
          <a:bodyPr wrap="none">
            <a:spAutoFit/>
          </a:bodyPr>
          <a:lstStyle/>
          <a:p>
            <a:r>
              <a:rPr lang="en-US" sz="2000" dirty="0"/>
              <a:t>OTT-QA Test Experimental Results (Accuracy)</a:t>
            </a:r>
          </a:p>
        </p:txBody>
      </p:sp>
      <p:sp>
        <p:nvSpPr>
          <p:cNvPr id="26" name="Rectangle 25">
            <a:extLst>
              <a:ext uri="{FF2B5EF4-FFF2-40B4-BE49-F238E27FC236}">
                <a16:creationId xmlns:a16="http://schemas.microsoft.com/office/drawing/2014/main" id="{E176F83A-A78B-3E47-91AE-BED3726BD221}"/>
              </a:ext>
            </a:extLst>
          </p:cNvPr>
          <p:cNvSpPr/>
          <p:nvPr/>
        </p:nvSpPr>
        <p:spPr>
          <a:xfrm>
            <a:off x="1235351" y="3573569"/>
            <a:ext cx="388306"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5744C51-EF8E-4A42-A746-1E2BFC951964}"/>
              </a:ext>
            </a:extLst>
          </p:cNvPr>
          <p:cNvSpPr txBox="1"/>
          <p:nvPr/>
        </p:nvSpPr>
        <p:spPr>
          <a:xfrm>
            <a:off x="1067866" y="4243754"/>
            <a:ext cx="734496" cy="584775"/>
          </a:xfrm>
          <a:prstGeom prst="rect">
            <a:avLst/>
          </a:prstGeom>
          <a:noFill/>
        </p:spPr>
        <p:txBody>
          <a:bodyPr wrap="none" rtlCol="0">
            <a:spAutoFit/>
          </a:bodyPr>
          <a:lstStyle/>
          <a:p>
            <a:pPr algn="ctr"/>
            <a:r>
              <a:rPr lang="en-US" sz="1600" dirty="0"/>
              <a:t>BM25</a:t>
            </a:r>
          </a:p>
          <a:p>
            <a:pPr algn="ctr"/>
            <a:r>
              <a:rPr lang="en-US" sz="1600" dirty="0"/>
              <a:t>Text</a:t>
            </a:r>
          </a:p>
        </p:txBody>
      </p:sp>
      <p:sp>
        <p:nvSpPr>
          <p:cNvPr id="28" name="Rectangle 27">
            <a:extLst>
              <a:ext uri="{FF2B5EF4-FFF2-40B4-BE49-F238E27FC236}">
                <a16:creationId xmlns:a16="http://schemas.microsoft.com/office/drawing/2014/main" id="{B4D64AC8-558E-4E49-957F-01513484BB25}"/>
              </a:ext>
            </a:extLst>
          </p:cNvPr>
          <p:cNvSpPr/>
          <p:nvPr/>
        </p:nvSpPr>
        <p:spPr>
          <a:xfrm>
            <a:off x="2004517" y="3828786"/>
            <a:ext cx="388306" cy="383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ED5DC63-9CA9-7C4E-9808-7577DF7FBF32}"/>
              </a:ext>
            </a:extLst>
          </p:cNvPr>
          <p:cNvSpPr txBox="1"/>
          <p:nvPr/>
        </p:nvSpPr>
        <p:spPr>
          <a:xfrm>
            <a:off x="1804663" y="4236215"/>
            <a:ext cx="734495" cy="584775"/>
          </a:xfrm>
          <a:prstGeom prst="rect">
            <a:avLst/>
          </a:prstGeom>
          <a:noFill/>
        </p:spPr>
        <p:txBody>
          <a:bodyPr wrap="none" rtlCol="0">
            <a:spAutoFit/>
          </a:bodyPr>
          <a:lstStyle/>
          <a:p>
            <a:pPr algn="ctr"/>
            <a:r>
              <a:rPr lang="en-US" sz="1600" dirty="0"/>
              <a:t>BM25</a:t>
            </a:r>
          </a:p>
          <a:p>
            <a:pPr algn="ctr"/>
            <a:r>
              <a:rPr lang="en-US" sz="1600" dirty="0"/>
              <a:t>Table</a:t>
            </a:r>
          </a:p>
        </p:txBody>
      </p:sp>
      <p:sp>
        <p:nvSpPr>
          <p:cNvPr id="30" name="TextBox 29">
            <a:extLst>
              <a:ext uri="{FF2B5EF4-FFF2-40B4-BE49-F238E27FC236}">
                <a16:creationId xmlns:a16="http://schemas.microsoft.com/office/drawing/2014/main" id="{857FE367-EC92-B845-8F21-F5BA17C09114}"/>
              </a:ext>
            </a:extLst>
          </p:cNvPr>
          <p:cNvSpPr txBox="1"/>
          <p:nvPr/>
        </p:nvSpPr>
        <p:spPr>
          <a:xfrm>
            <a:off x="1815135" y="3440085"/>
            <a:ext cx="696024" cy="369332"/>
          </a:xfrm>
          <a:prstGeom prst="rect">
            <a:avLst/>
          </a:prstGeom>
          <a:noFill/>
        </p:spPr>
        <p:txBody>
          <a:bodyPr wrap="none" rtlCol="0">
            <a:spAutoFit/>
          </a:bodyPr>
          <a:lstStyle/>
          <a:p>
            <a:r>
              <a:rPr lang="en-US" dirty="0"/>
              <a:t>4.6%</a:t>
            </a:r>
          </a:p>
        </p:txBody>
      </p:sp>
      <p:sp>
        <p:nvSpPr>
          <p:cNvPr id="31" name="TextBox 30">
            <a:extLst>
              <a:ext uri="{FF2B5EF4-FFF2-40B4-BE49-F238E27FC236}">
                <a16:creationId xmlns:a16="http://schemas.microsoft.com/office/drawing/2014/main" id="{B9127C51-7DBD-E44F-B638-68D6D250B4C2}"/>
              </a:ext>
            </a:extLst>
          </p:cNvPr>
          <p:cNvSpPr txBox="1"/>
          <p:nvPr/>
        </p:nvSpPr>
        <p:spPr>
          <a:xfrm>
            <a:off x="1078285" y="3212646"/>
            <a:ext cx="679994" cy="369332"/>
          </a:xfrm>
          <a:prstGeom prst="rect">
            <a:avLst/>
          </a:prstGeom>
          <a:noFill/>
        </p:spPr>
        <p:txBody>
          <a:bodyPr wrap="none" rtlCol="0">
            <a:spAutoFit/>
          </a:bodyPr>
          <a:lstStyle/>
          <a:p>
            <a:r>
              <a:rPr lang="en-US" dirty="0"/>
              <a:t>7.2%</a:t>
            </a:r>
          </a:p>
        </p:txBody>
      </p:sp>
      <p:sp>
        <p:nvSpPr>
          <p:cNvPr id="32" name="Rectangle 31">
            <a:extLst>
              <a:ext uri="{FF2B5EF4-FFF2-40B4-BE49-F238E27FC236}">
                <a16:creationId xmlns:a16="http://schemas.microsoft.com/office/drawing/2014/main" id="{C47C77FA-4E61-7449-B91B-31AAE76A5869}"/>
              </a:ext>
            </a:extLst>
          </p:cNvPr>
          <p:cNvSpPr/>
          <p:nvPr/>
        </p:nvSpPr>
        <p:spPr>
          <a:xfrm>
            <a:off x="2782687" y="3310125"/>
            <a:ext cx="388306" cy="9022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751888A-DED5-F545-AAA4-204EC1105D7C}"/>
              </a:ext>
            </a:extLst>
          </p:cNvPr>
          <p:cNvSpPr txBox="1"/>
          <p:nvPr/>
        </p:nvSpPr>
        <p:spPr>
          <a:xfrm>
            <a:off x="2637056" y="2940283"/>
            <a:ext cx="696024" cy="369332"/>
          </a:xfrm>
          <a:prstGeom prst="rect">
            <a:avLst/>
          </a:prstGeom>
          <a:noFill/>
        </p:spPr>
        <p:txBody>
          <a:bodyPr wrap="none" rtlCol="0">
            <a:spAutoFit/>
          </a:bodyPr>
          <a:lstStyle/>
          <a:p>
            <a:r>
              <a:rPr lang="en-US" dirty="0"/>
              <a:t>9.9%</a:t>
            </a:r>
          </a:p>
        </p:txBody>
      </p:sp>
      <p:sp>
        <p:nvSpPr>
          <p:cNvPr id="34" name="TextBox 33">
            <a:extLst>
              <a:ext uri="{FF2B5EF4-FFF2-40B4-BE49-F238E27FC236}">
                <a16:creationId xmlns:a16="http://schemas.microsoft.com/office/drawing/2014/main" id="{800E96B0-1EB5-994D-8034-CA79382A113F}"/>
              </a:ext>
            </a:extLst>
          </p:cNvPr>
          <p:cNvSpPr txBox="1"/>
          <p:nvPr/>
        </p:nvSpPr>
        <p:spPr>
          <a:xfrm>
            <a:off x="2565593" y="4243754"/>
            <a:ext cx="830676" cy="584775"/>
          </a:xfrm>
          <a:prstGeom prst="rect">
            <a:avLst/>
          </a:prstGeom>
          <a:noFill/>
        </p:spPr>
        <p:txBody>
          <a:bodyPr wrap="none" rtlCol="0">
            <a:spAutoFit/>
          </a:bodyPr>
          <a:lstStyle/>
          <a:p>
            <a:pPr algn="ctr"/>
            <a:r>
              <a:rPr lang="en-US" sz="1600" dirty="0"/>
              <a:t>BM25</a:t>
            </a:r>
          </a:p>
          <a:p>
            <a:pPr algn="ctr"/>
            <a:r>
              <a:rPr lang="en-US" sz="1600" dirty="0"/>
              <a:t>Hybrid</a:t>
            </a:r>
          </a:p>
        </p:txBody>
      </p:sp>
      <p:grpSp>
        <p:nvGrpSpPr>
          <p:cNvPr id="6" name="Group 5">
            <a:extLst>
              <a:ext uri="{FF2B5EF4-FFF2-40B4-BE49-F238E27FC236}">
                <a16:creationId xmlns:a16="http://schemas.microsoft.com/office/drawing/2014/main" id="{15DD7674-FEB8-6C4D-A554-AB5F632EA4BD}"/>
              </a:ext>
            </a:extLst>
          </p:cNvPr>
          <p:cNvGrpSpPr/>
          <p:nvPr/>
        </p:nvGrpSpPr>
        <p:grpSpPr>
          <a:xfrm>
            <a:off x="1002041" y="5608570"/>
            <a:ext cx="7208508" cy="710623"/>
            <a:chOff x="1306841" y="5533008"/>
            <a:chExt cx="7208508" cy="710623"/>
          </a:xfrm>
        </p:grpSpPr>
        <p:sp>
          <p:nvSpPr>
            <p:cNvPr id="3" name="TextBox 2">
              <a:extLst>
                <a:ext uri="{FF2B5EF4-FFF2-40B4-BE49-F238E27FC236}">
                  <a16:creationId xmlns:a16="http://schemas.microsoft.com/office/drawing/2014/main" id="{5F85537A-89D0-0846-A8CD-51E79EBBC5B2}"/>
                </a:ext>
              </a:extLst>
            </p:cNvPr>
            <p:cNvSpPr txBox="1"/>
            <p:nvPr/>
          </p:nvSpPr>
          <p:spPr>
            <a:xfrm>
              <a:off x="2134232" y="5565155"/>
              <a:ext cx="6381117" cy="646331"/>
            </a:xfrm>
            <a:prstGeom prst="rect">
              <a:avLst/>
            </a:prstGeom>
            <a:noFill/>
          </p:spPr>
          <p:txBody>
            <a:bodyPr wrap="square" rtlCol="0">
              <a:spAutoFit/>
            </a:bodyPr>
            <a:lstStyle/>
            <a:p>
              <a:r>
                <a:rPr lang="en-US" dirty="0"/>
                <a:t>Single-Hop Retriever: ~8x faster than Multi-Hop Retriever</a:t>
              </a:r>
            </a:p>
            <a:p>
              <a:r>
                <a:rPr lang="en-US" dirty="0"/>
                <a:t>Sparse-Attention Reader: ~2x faster than BERT Reader</a:t>
              </a:r>
            </a:p>
          </p:txBody>
        </p:sp>
        <p:pic>
          <p:nvPicPr>
            <p:cNvPr id="35" name="Picture 34" descr="Icon&#10;&#10;Description automatically generated">
              <a:extLst>
                <a:ext uri="{FF2B5EF4-FFF2-40B4-BE49-F238E27FC236}">
                  <a16:creationId xmlns:a16="http://schemas.microsoft.com/office/drawing/2014/main" id="{F6BD175A-4170-BE49-A120-1D2AED587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841" y="5533008"/>
              <a:ext cx="740649" cy="710623"/>
            </a:xfrm>
            <a:prstGeom prst="rect">
              <a:avLst/>
            </a:prstGeom>
          </p:spPr>
        </p:pic>
      </p:grpSp>
      <p:sp>
        <p:nvSpPr>
          <p:cNvPr id="7" name="TextBox 6">
            <a:extLst>
              <a:ext uri="{FF2B5EF4-FFF2-40B4-BE49-F238E27FC236}">
                <a16:creationId xmlns:a16="http://schemas.microsoft.com/office/drawing/2014/main" id="{B64B7F1D-2772-2C41-9A7C-C8D3D20C91FF}"/>
              </a:ext>
            </a:extLst>
          </p:cNvPr>
          <p:cNvSpPr txBox="1"/>
          <p:nvPr/>
        </p:nvSpPr>
        <p:spPr>
          <a:xfrm>
            <a:off x="1360932" y="5112007"/>
            <a:ext cx="1640193" cy="338554"/>
          </a:xfrm>
          <a:prstGeom prst="rect">
            <a:avLst/>
          </a:prstGeom>
          <a:noFill/>
        </p:spPr>
        <p:txBody>
          <a:bodyPr wrap="none" rtlCol="0">
            <a:spAutoFit/>
          </a:bodyPr>
          <a:lstStyle/>
          <a:p>
            <a:r>
              <a:rPr lang="en-US" sz="1600" dirty="0"/>
              <a:t>BM25 Baselines</a:t>
            </a:r>
          </a:p>
        </p:txBody>
      </p:sp>
      <p:sp>
        <p:nvSpPr>
          <p:cNvPr id="8" name="Left Brace 7">
            <a:extLst>
              <a:ext uri="{FF2B5EF4-FFF2-40B4-BE49-F238E27FC236}">
                <a16:creationId xmlns:a16="http://schemas.microsoft.com/office/drawing/2014/main" id="{EA7F299F-A30F-6F4C-A821-1AEE79818D8F}"/>
              </a:ext>
            </a:extLst>
          </p:cNvPr>
          <p:cNvSpPr/>
          <p:nvPr/>
        </p:nvSpPr>
        <p:spPr>
          <a:xfrm rot="16200000">
            <a:off x="2053777" y="4184585"/>
            <a:ext cx="265723" cy="1628972"/>
          </a:xfrm>
          <a:prstGeom prst="leftBrace">
            <a:avLst>
              <a:gd name="adj1" fmla="val 52451"/>
              <a:gd name="adj2" fmla="val 50000"/>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8035AC7A-09CE-4B4A-8C36-CCAECECE8F31}"/>
              </a:ext>
            </a:extLst>
          </p:cNvPr>
          <p:cNvSpPr txBox="1"/>
          <p:nvPr/>
        </p:nvSpPr>
        <p:spPr>
          <a:xfrm>
            <a:off x="3091317" y="5112007"/>
            <a:ext cx="1750800" cy="338554"/>
          </a:xfrm>
          <a:prstGeom prst="rect">
            <a:avLst/>
          </a:prstGeom>
          <a:noFill/>
        </p:spPr>
        <p:txBody>
          <a:bodyPr wrap="none" rtlCol="0">
            <a:spAutoFit/>
          </a:bodyPr>
          <a:lstStyle/>
          <a:p>
            <a:r>
              <a:rPr lang="en-US" sz="1600" dirty="0" err="1"/>
              <a:t>Xiong</a:t>
            </a:r>
            <a:r>
              <a:rPr lang="en-US" sz="1600" dirty="0"/>
              <a:t> et al. 2020</a:t>
            </a:r>
          </a:p>
        </p:txBody>
      </p:sp>
      <p:sp>
        <p:nvSpPr>
          <p:cNvPr id="37" name="Left Brace 36">
            <a:extLst>
              <a:ext uri="{FF2B5EF4-FFF2-40B4-BE49-F238E27FC236}">
                <a16:creationId xmlns:a16="http://schemas.microsoft.com/office/drawing/2014/main" id="{3007BE98-9888-A24C-B890-45555A9C911C}"/>
              </a:ext>
            </a:extLst>
          </p:cNvPr>
          <p:cNvSpPr/>
          <p:nvPr/>
        </p:nvSpPr>
        <p:spPr>
          <a:xfrm rot="16200000">
            <a:off x="3814397" y="4622847"/>
            <a:ext cx="265723" cy="752448"/>
          </a:xfrm>
          <a:prstGeom prst="leftBrace">
            <a:avLst>
              <a:gd name="adj1" fmla="val 8333"/>
              <a:gd name="adj2" fmla="val 50000"/>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a:extLst>
              <a:ext uri="{FF2B5EF4-FFF2-40B4-BE49-F238E27FC236}">
                <a16:creationId xmlns:a16="http://schemas.microsoft.com/office/drawing/2014/main" id="{42E0E7C9-BE02-C342-8EA4-2062F3CAA2EA}"/>
              </a:ext>
            </a:extLst>
          </p:cNvPr>
          <p:cNvSpPr/>
          <p:nvPr/>
        </p:nvSpPr>
        <p:spPr>
          <a:xfrm rot="16200000">
            <a:off x="6150709" y="3722016"/>
            <a:ext cx="265723" cy="2547813"/>
          </a:xfrm>
          <a:prstGeom prst="leftBrace">
            <a:avLst>
              <a:gd name="adj1" fmla="val 17157"/>
              <a:gd name="adj2" fmla="val 50000"/>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AFC51B84-3BFD-434E-B138-9287071A6A86}"/>
              </a:ext>
            </a:extLst>
          </p:cNvPr>
          <p:cNvSpPr txBox="1"/>
          <p:nvPr/>
        </p:nvSpPr>
        <p:spPr>
          <a:xfrm>
            <a:off x="5963781" y="5112007"/>
            <a:ext cx="627095" cy="338554"/>
          </a:xfrm>
          <a:prstGeom prst="rect">
            <a:avLst/>
          </a:prstGeom>
          <a:noFill/>
        </p:spPr>
        <p:txBody>
          <a:bodyPr wrap="none" rtlCol="0">
            <a:spAutoFit/>
          </a:bodyPr>
          <a:lstStyle/>
          <a:p>
            <a:r>
              <a:rPr lang="en-US" sz="1600" dirty="0"/>
              <a:t>Ours</a:t>
            </a:r>
          </a:p>
        </p:txBody>
      </p:sp>
    </p:spTree>
    <p:extLst>
      <p:ext uri="{BB962C8B-B14F-4D97-AF65-F5344CB8AC3E}">
        <p14:creationId xmlns:p14="http://schemas.microsoft.com/office/powerpoint/2010/main" val="8790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p:bldP spid="20" grpId="0"/>
      <p:bldP spid="21" grpId="0"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82F41F-9BD5-B34E-B4BA-82C1685B851C}"/>
              </a:ext>
            </a:extLst>
          </p:cNvPr>
          <p:cNvSpPr>
            <a:spLocks noGrp="1"/>
          </p:cNvSpPr>
          <p:nvPr>
            <p:ph type="sldNum" sz="quarter" idx="12"/>
          </p:nvPr>
        </p:nvSpPr>
        <p:spPr/>
        <p:txBody>
          <a:bodyPr/>
          <a:lstStyle/>
          <a:p>
            <a:fld id="{4FAB73BC-B049-4115-A692-8D63A059BFB8}" type="slidenum">
              <a:rPr lang="en-US" smtClean="0"/>
              <a:t>1</a:t>
            </a:fld>
            <a:endParaRPr lang="en-US"/>
          </a:p>
        </p:txBody>
      </p:sp>
      <p:sp>
        <p:nvSpPr>
          <p:cNvPr id="4" name="Title 3">
            <a:extLst>
              <a:ext uri="{FF2B5EF4-FFF2-40B4-BE49-F238E27FC236}">
                <a16:creationId xmlns:a16="http://schemas.microsoft.com/office/drawing/2014/main" id="{8561C1E2-9E85-7749-895F-A550E2F0703C}"/>
              </a:ext>
            </a:extLst>
          </p:cNvPr>
          <p:cNvSpPr>
            <a:spLocks noGrp="1"/>
          </p:cNvSpPr>
          <p:nvPr>
            <p:ph type="title"/>
          </p:nvPr>
        </p:nvSpPr>
        <p:spPr>
          <a:xfrm>
            <a:off x="628650" y="365126"/>
            <a:ext cx="7886700" cy="510245"/>
          </a:xfrm>
        </p:spPr>
        <p:txBody>
          <a:bodyPr>
            <a:noAutofit/>
          </a:bodyPr>
          <a:lstStyle/>
          <a:p>
            <a:r>
              <a:rPr lang="en-US" sz="4400" dirty="0"/>
              <a:t>Complex QA over Heterogeneous Web Knowledge</a:t>
            </a:r>
          </a:p>
        </p:txBody>
      </p:sp>
      <p:pic>
        <p:nvPicPr>
          <p:cNvPr id="5" name="Picture 4">
            <a:extLst>
              <a:ext uri="{FF2B5EF4-FFF2-40B4-BE49-F238E27FC236}">
                <a16:creationId xmlns:a16="http://schemas.microsoft.com/office/drawing/2014/main" id="{14252AC4-A9C8-F341-B365-7BCDA9BF1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554" y="1915948"/>
            <a:ext cx="853815" cy="853815"/>
          </a:xfrm>
          <a:prstGeom prst="rect">
            <a:avLst/>
          </a:prstGeom>
          <a:noFill/>
          <a:extLst>
            <a:ext uri="{909E8E84-426E-40DD-AFC4-6F175D3DCCD1}">
              <a14:hiddenFill xmlns:a14="http://schemas.microsoft.com/office/drawing/2010/main">
                <a:solidFill>
                  <a:srgbClr val="FFFFFF"/>
                </a:solidFill>
              </a14:hiddenFill>
            </a:ext>
          </a:extLst>
        </p:spPr>
      </p:pic>
      <p:sp>
        <p:nvSpPr>
          <p:cNvPr id="104" name="Freeform 103">
            <a:extLst>
              <a:ext uri="{FF2B5EF4-FFF2-40B4-BE49-F238E27FC236}">
                <a16:creationId xmlns:a16="http://schemas.microsoft.com/office/drawing/2014/main" id="{36E03F57-2755-6341-A8AD-A17793EC2A3B}"/>
              </a:ext>
            </a:extLst>
          </p:cNvPr>
          <p:cNvSpPr/>
          <p:nvPr/>
        </p:nvSpPr>
        <p:spPr>
          <a:xfrm rot="5400000">
            <a:off x="4781824" y="491643"/>
            <a:ext cx="938410" cy="2753400"/>
          </a:xfrm>
          <a:custGeom>
            <a:avLst/>
            <a:gdLst>
              <a:gd name="connsiteX0" fmla="*/ 0 w 969401"/>
              <a:gd name="connsiteY0" fmla="*/ 1739850 h 1877356"/>
              <a:gd name="connsiteX1" fmla="*/ 0 w 969401"/>
              <a:gd name="connsiteY1" fmla="*/ 137506 h 1877356"/>
              <a:gd name="connsiteX2" fmla="*/ 137506 w 969401"/>
              <a:gd name="connsiteY2" fmla="*/ 0 h 1877356"/>
              <a:gd name="connsiteX3" fmla="*/ 687516 w 969401"/>
              <a:gd name="connsiteY3" fmla="*/ 0 h 1877356"/>
              <a:gd name="connsiteX4" fmla="*/ 825022 w 969401"/>
              <a:gd name="connsiteY4" fmla="*/ 137506 h 1877356"/>
              <a:gd name="connsiteX5" fmla="*/ 825022 w 969401"/>
              <a:gd name="connsiteY5" fmla="*/ 1657350 h 1877356"/>
              <a:gd name="connsiteX6" fmla="*/ 969401 w 969401"/>
              <a:gd name="connsiteY6" fmla="*/ 1769872 h 1877356"/>
              <a:gd name="connsiteX7" fmla="*/ 818961 w 969401"/>
              <a:gd name="connsiteY7" fmla="*/ 1769872 h 1877356"/>
              <a:gd name="connsiteX8" fmla="*/ 814216 w 969401"/>
              <a:gd name="connsiteY8" fmla="*/ 1793373 h 1877356"/>
              <a:gd name="connsiteX9" fmla="*/ 687516 w 969401"/>
              <a:gd name="connsiteY9" fmla="*/ 1877356 h 1877356"/>
              <a:gd name="connsiteX10" fmla="*/ 137506 w 969401"/>
              <a:gd name="connsiteY10" fmla="*/ 1877356 h 1877356"/>
              <a:gd name="connsiteX11" fmla="*/ 0 w 969401"/>
              <a:gd name="connsiteY11" fmla="*/ 1739850 h 187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401" h="1877356">
                <a:moveTo>
                  <a:pt x="0" y="1739850"/>
                </a:moveTo>
                <a:lnTo>
                  <a:pt x="0" y="137506"/>
                </a:lnTo>
                <a:cubicBezTo>
                  <a:pt x="0" y="61564"/>
                  <a:pt x="61564" y="0"/>
                  <a:pt x="137506" y="0"/>
                </a:cubicBezTo>
                <a:lnTo>
                  <a:pt x="687516" y="0"/>
                </a:lnTo>
                <a:cubicBezTo>
                  <a:pt x="763458" y="0"/>
                  <a:pt x="825022" y="61564"/>
                  <a:pt x="825022" y="137506"/>
                </a:cubicBezTo>
                <a:lnTo>
                  <a:pt x="825022" y="1657350"/>
                </a:lnTo>
                <a:lnTo>
                  <a:pt x="969401" y="1769872"/>
                </a:lnTo>
                <a:lnTo>
                  <a:pt x="818961" y="1769872"/>
                </a:lnTo>
                <a:lnTo>
                  <a:pt x="814216" y="1793373"/>
                </a:lnTo>
                <a:cubicBezTo>
                  <a:pt x="793342" y="1842726"/>
                  <a:pt x="744473" y="1877356"/>
                  <a:pt x="687516" y="1877356"/>
                </a:cubicBezTo>
                <a:lnTo>
                  <a:pt x="137506" y="1877356"/>
                </a:lnTo>
                <a:cubicBezTo>
                  <a:pt x="61564" y="1877356"/>
                  <a:pt x="0" y="1815792"/>
                  <a:pt x="0" y="173985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r>
              <a:rPr lang="en-US" sz="1400" dirty="0">
                <a:solidFill>
                  <a:schemeClr val="tx1"/>
                </a:solidFill>
              </a:rPr>
              <a:t>What is the home stadium of Lebron James during NBA season suspended by COVID? </a:t>
            </a:r>
          </a:p>
          <a:p>
            <a:endParaRPr lang="en-US" sz="1400" dirty="0">
              <a:solidFill>
                <a:schemeClr val="tx1"/>
              </a:solidFill>
            </a:endParaRPr>
          </a:p>
        </p:txBody>
      </p:sp>
      <p:grpSp>
        <p:nvGrpSpPr>
          <p:cNvPr id="7" name="Group 6">
            <a:extLst>
              <a:ext uri="{FF2B5EF4-FFF2-40B4-BE49-F238E27FC236}">
                <a16:creationId xmlns:a16="http://schemas.microsoft.com/office/drawing/2014/main" id="{08185EF9-3F6B-5B4D-A26F-41993D73B538}"/>
              </a:ext>
            </a:extLst>
          </p:cNvPr>
          <p:cNvGrpSpPr/>
          <p:nvPr/>
        </p:nvGrpSpPr>
        <p:grpSpPr>
          <a:xfrm>
            <a:off x="945307" y="3429000"/>
            <a:ext cx="7253386" cy="1785393"/>
            <a:chOff x="1035091" y="2910527"/>
            <a:chExt cx="7253386" cy="1785393"/>
          </a:xfrm>
        </p:grpSpPr>
        <p:sp>
          <p:nvSpPr>
            <p:cNvPr id="9" name="TextBox 8">
              <a:extLst>
                <a:ext uri="{FF2B5EF4-FFF2-40B4-BE49-F238E27FC236}">
                  <a16:creationId xmlns:a16="http://schemas.microsoft.com/office/drawing/2014/main" id="{FAB552E6-3387-A04B-8D20-4EAF5E642F7D}"/>
                </a:ext>
              </a:extLst>
            </p:cNvPr>
            <p:cNvSpPr txBox="1"/>
            <p:nvPr/>
          </p:nvSpPr>
          <p:spPr>
            <a:xfrm>
              <a:off x="6502411" y="4326588"/>
              <a:ext cx="1786066" cy="369332"/>
            </a:xfrm>
            <a:prstGeom prst="rect">
              <a:avLst/>
            </a:prstGeom>
            <a:noFill/>
          </p:spPr>
          <p:txBody>
            <a:bodyPr wrap="none" rtlCol="0">
              <a:spAutoFit/>
            </a:bodyPr>
            <a:lstStyle/>
            <a:p>
              <a:r>
                <a:rPr lang="en-US" dirty="0"/>
                <a:t>6,216,701 pages</a:t>
              </a:r>
            </a:p>
          </p:txBody>
        </p:sp>
        <p:sp>
          <p:nvSpPr>
            <p:cNvPr id="31" name="Rounded Rectangle 30">
              <a:extLst>
                <a:ext uri="{FF2B5EF4-FFF2-40B4-BE49-F238E27FC236}">
                  <a16:creationId xmlns:a16="http://schemas.microsoft.com/office/drawing/2014/main" id="{D10AF977-0613-944A-9E8F-C07A9C5AC73C}"/>
                </a:ext>
              </a:extLst>
            </p:cNvPr>
            <p:cNvSpPr/>
            <p:nvPr/>
          </p:nvSpPr>
          <p:spPr>
            <a:xfrm>
              <a:off x="1035091" y="2915500"/>
              <a:ext cx="4956277" cy="132136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9A29E63-D23E-F147-AE75-F402C499D211}"/>
                </a:ext>
              </a:extLst>
            </p:cNvPr>
            <p:cNvSpPr txBox="1"/>
            <p:nvPr/>
          </p:nvSpPr>
          <p:spPr>
            <a:xfrm>
              <a:off x="4783605" y="3887385"/>
              <a:ext cx="700833" cy="307777"/>
            </a:xfrm>
            <a:prstGeom prst="rect">
              <a:avLst/>
            </a:prstGeom>
            <a:noFill/>
          </p:spPr>
          <p:txBody>
            <a:bodyPr wrap="none" rtlCol="0">
              <a:spAutoFit/>
            </a:bodyPr>
            <a:lstStyle/>
            <a:p>
              <a:r>
                <a:rPr lang="en-US" sz="1400" dirty="0"/>
                <a:t>Tables</a:t>
              </a:r>
            </a:p>
          </p:txBody>
        </p:sp>
        <p:sp>
          <p:nvSpPr>
            <p:cNvPr id="39" name="TextBox 38">
              <a:extLst>
                <a:ext uri="{FF2B5EF4-FFF2-40B4-BE49-F238E27FC236}">
                  <a16:creationId xmlns:a16="http://schemas.microsoft.com/office/drawing/2014/main" id="{9F393E4D-55D5-814F-AC18-E297720C0F0F}"/>
                </a:ext>
              </a:extLst>
            </p:cNvPr>
            <p:cNvSpPr txBox="1"/>
            <p:nvPr/>
          </p:nvSpPr>
          <p:spPr>
            <a:xfrm>
              <a:off x="1324291" y="3887385"/>
              <a:ext cx="1090363" cy="307777"/>
            </a:xfrm>
            <a:prstGeom prst="rect">
              <a:avLst/>
            </a:prstGeom>
            <a:noFill/>
          </p:spPr>
          <p:txBody>
            <a:bodyPr wrap="none" rtlCol="0">
              <a:spAutoFit/>
            </a:bodyPr>
            <a:lstStyle/>
            <a:p>
              <a:r>
                <a:rPr lang="en-US" sz="1400" dirty="0"/>
                <a:t>Documents</a:t>
              </a:r>
            </a:p>
          </p:txBody>
        </p:sp>
        <p:pic>
          <p:nvPicPr>
            <p:cNvPr id="28" name="Picture 27" descr="Icon&#10;&#10;Description automatically generated">
              <a:extLst>
                <a:ext uri="{FF2B5EF4-FFF2-40B4-BE49-F238E27FC236}">
                  <a16:creationId xmlns:a16="http://schemas.microsoft.com/office/drawing/2014/main" id="{C2DC37F9-D05D-654D-B6DE-15A223F04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117" y="2980818"/>
              <a:ext cx="629853" cy="816841"/>
            </a:xfrm>
            <a:prstGeom prst="rect">
              <a:avLst/>
            </a:prstGeom>
            <a:solidFill>
              <a:schemeClr val="bg1"/>
            </a:solidFill>
          </p:spPr>
        </p:pic>
        <p:pic>
          <p:nvPicPr>
            <p:cNvPr id="33" name="Picture 32" descr="Icon&#10;&#10;Description automatically generated">
              <a:extLst>
                <a:ext uri="{FF2B5EF4-FFF2-40B4-BE49-F238E27FC236}">
                  <a16:creationId xmlns:a16="http://schemas.microsoft.com/office/drawing/2014/main" id="{B523BA08-B5D5-EE44-985D-945D8D964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303" y="3051249"/>
              <a:ext cx="629853" cy="816841"/>
            </a:xfrm>
            <a:prstGeom prst="rect">
              <a:avLst/>
            </a:prstGeom>
            <a:solidFill>
              <a:schemeClr val="bg1"/>
            </a:solidFill>
          </p:spPr>
        </p:pic>
        <p:pic>
          <p:nvPicPr>
            <p:cNvPr id="34" name="Picture 33" descr="Icon&#10;&#10;Description automatically generated">
              <a:extLst>
                <a:ext uri="{FF2B5EF4-FFF2-40B4-BE49-F238E27FC236}">
                  <a16:creationId xmlns:a16="http://schemas.microsoft.com/office/drawing/2014/main" id="{8185DD3A-5FC7-C749-9DCD-E7CFE8694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28" y="3130881"/>
              <a:ext cx="629853" cy="816841"/>
            </a:xfrm>
            <a:prstGeom prst="rect">
              <a:avLst/>
            </a:prstGeom>
            <a:solidFill>
              <a:schemeClr val="bg1"/>
            </a:solidFill>
          </p:spPr>
        </p:pic>
        <p:pic>
          <p:nvPicPr>
            <p:cNvPr id="35" name="Picture 34" descr="Text&#10;&#10;Description automatically generated with low confidence">
              <a:extLst>
                <a:ext uri="{FF2B5EF4-FFF2-40B4-BE49-F238E27FC236}">
                  <a16:creationId xmlns:a16="http://schemas.microsoft.com/office/drawing/2014/main" id="{9FA1D111-9CE1-AA4E-B683-3DFCA85EB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5713" y="3009248"/>
              <a:ext cx="770968" cy="770968"/>
            </a:xfrm>
            <a:prstGeom prst="rect">
              <a:avLst/>
            </a:prstGeom>
          </p:spPr>
        </p:pic>
        <p:pic>
          <p:nvPicPr>
            <p:cNvPr id="37" name="Picture 36" descr="Text&#10;&#10;Description automatically generated with low confidence">
              <a:extLst>
                <a:ext uri="{FF2B5EF4-FFF2-40B4-BE49-F238E27FC236}">
                  <a16:creationId xmlns:a16="http://schemas.microsoft.com/office/drawing/2014/main" id="{405B1516-1638-914A-AEE3-2E246EF40C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653" y="3097230"/>
              <a:ext cx="770968" cy="770968"/>
            </a:xfrm>
            <a:prstGeom prst="rect">
              <a:avLst/>
            </a:prstGeom>
          </p:spPr>
        </p:pic>
        <p:pic>
          <p:nvPicPr>
            <p:cNvPr id="38" name="Picture 37" descr="Text&#10;&#10;Description automatically generated with low confidence">
              <a:extLst>
                <a:ext uri="{FF2B5EF4-FFF2-40B4-BE49-F238E27FC236}">
                  <a16:creationId xmlns:a16="http://schemas.microsoft.com/office/drawing/2014/main" id="{F37D80EC-4F30-E444-A160-F7464A2D7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106" y="3159831"/>
              <a:ext cx="770968" cy="770968"/>
            </a:xfrm>
            <a:prstGeom prst="rect">
              <a:avLst/>
            </a:prstGeom>
          </p:spPr>
        </p:pic>
        <p:sp>
          <p:nvSpPr>
            <p:cNvPr id="6" name="TextBox 5">
              <a:extLst>
                <a:ext uri="{FF2B5EF4-FFF2-40B4-BE49-F238E27FC236}">
                  <a16:creationId xmlns:a16="http://schemas.microsoft.com/office/drawing/2014/main" id="{7AC383B2-B644-F041-A1D7-13885F008AC1}"/>
                </a:ext>
              </a:extLst>
            </p:cNvPr>
            <p:cNvSpPr txBox="1"/>
            <p:nvPr/>
          </p:nvSpPr>
          <p:spPr>
            <a:xfrm>
              <a:off x="1271167" y="4326588"/>
              <a:ext cx="1702710" cy="369332"/>
            </a:xfrm>
            <a:prstGeom prst="rect">
              <a:avLst/>
            </a:prstGeom>
            <a:noFill/>
          </p:spPr>
          <p:txBody>
            <a:bodyPr wrap="none" rtlCol="0">
              <a:spAutoFit/>
            </a:bodyPr>
            <a:lstStyle/>
            <a:p>
              <a:r>
                <a:rPr lang="en-US" dirty="0"/>
                <a:t>Un-structured </a:t>
              </a:r>
            </a:p>
          </p:txBody>
        </p:sp>
        <p:sp>
          <p:nvSpPr>
            <p:cNvPr id="45" name="TextBox 44">
              <a:extLst>
                <a:ext uri="{FF2B5EF4-FFF2-40B4-BE49-F238E27FC236}">
                  <a16:creationId xmlns:a16="http://schemas.microsoft.com/office/drawing/2014/main" id="{27014AEF-E7CD-7943-9604-837B14F8A0C6}"/>
                </a:ext>
              </a:extLst>
            </p:cNvPr>
            <p:cNvSpPr txBox="1"/>
            <p:nvPr/>
          </p:nvSpPr>
          <p:spPr>
            <a:xfrm>
              <a:off x="4219999" y="4326588"/>
              <a:ext cx="1335622" cy="369332"/>
            </a:xfrm>
            <a:prstGeom prst="rect">
              <a:avLst/>
            </a:prstGeom>
            <a:noFill/>
          </p:spPr>
          <p:txBody>
            <a:bodyPr wrap="none" rtlCol="0">
              <a:spAutoFit/>
            </a:bodyPr>
            <a:lstStyle/>
            <a:p>
              <a:r>
                <a:rPr lang="en-US" dirty="0"/>
                <a:t>Structured </a:t>
              </a:r>
            </a:p>
          </p:txBody>
        </p:sp>
        <p:pic>
          <p:nvPicPr>
            <p:cNvPr id="1038" name="Picture 14" descr="14 List Icon PSD Images - App Icon PSD, List Icon Transparent and List Icon  / Newdesignfile.com">
              <a:extLst>
                <a:ext uri="{FF2B5EF4-FFF2-40B4-BE49-F238E27FC236}">
                  <a16:creationId xmlns:a16="http://schemas.microsoft.com/office/drawing/2014/main" id="{10A24CD4-6AE4-D14F-A0CD-051D8AE6C5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71" t="4178" r="8923" b="4233"/>
            <a:stretch/>
          </p:blipFill>
          <p:spPr bwMode="auto">
            <a:xfrm>
              <a:off x="3031096" y="3036033"/>
              <a:ext cx="629921" cy="706120"/>
            </a:xfrm>
            <a:prstGeom prst="rect">
              <a:avLst/>
            </a:prstGeom>
            <a:solidFill>
              <a:schemeClr val="bg1"/>
            </a:solidFill>
          </p:spPr>
        </p:pic>
        <p:pic>
          <p:nvPicPr>
            <p:cNvPr id="50" name="Picture 14" descr="14 List Icon PSD Images - App Icon PSD, List Icon Transparent and List Icon  / Newdesignfile.com">
              <a:extLst>
                <a:ext uri="{FF2B5EF4-FFF2-40B4-BE49-F238E27FC236}">
                  <a16:creationId xmlns:a16="http://schemas.microsoft.com/office/drawing/2014/main" id="{3BA8F051-3EFF-1F4A-94DD-4D9AE440A5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71" t="4178" r="8923" b="4233"/>
            <a:stretch/>
          </p:blipFill>
          <p:spPr bwMode="auto">
            <a:xfrm>
              <a:off x="3238497" y="3127999"/>
              <a:ext cx="629921" cy="706120"/>
            </a:xfrm>
            <a:prstGeom prst="rect">
              <a:avLst/>
            </a:prstGeom>
            <a:solidFill>
              <a:schemeClr val="bg1"/>
            </a:solidFill>
          </p:spPr>
        </p:pic>
        <p:pic>
          <p:nvPicPr>
            <p:cNvPr id="51" name="Picture 14" descr="14 List Icon PSD Images - App Icon PSD, List Icon Transparent and List Icon  / Newdesignfile.com">
              <a:extLst>
                <a:ext uri="{FF2B5EF4-FFF2-40B4-BE49-F238E27FC236}">
                  <a16:creationId xmlns:a16="http://schemas.microsoft.com/office/drawing/2014/main" id="{21CC89CE-A000-1A4D-9FBB-A6858CDF0B0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71" t="4178" r="8923" b="4233"/>
            <a:stretch/>
          </p:blipFill>
          <p:spPr bwMode="auto">
            <a:xfrm>
              <a:off x="3475638" y="3205188"/>
              <a:ext cx="629921" cy="706120"/>
            </a:xfrm>
            <a:prstGeom prst="rect">
              <a:avLst/>
            </a:prstGeom>
            <a:solidFill>
              <a:schemeClr val="bg1"/>
            </a:solidFill>
          </p:spPr>
        </p:pic>
        <p:sp>
          <p:nvSpPr>
            <p:cNvPr id="52" name="TextBox 51">
              <a:extLst>
                <a:ext uri="{FF2B5EF4-FFF2-40B4-BE49-F238E27FC236}">
                  <a16:creationId xmlns:a16="http://schemas.microsoft.com/office/drawing/2014/main" id="{4259A7C9-A942-B146-B6F0-EB9FC8B1A191}"/>
                </a:ext>
              </a:extLst>
            </p:cNvPr>
            <p:cNvSpPr txBox="1"/>
            <p:nvPr/>
          </p:nvSpPr>
          <p:spPr>
            <a:xfrm>
              <a:off x="3282250" y="3887385"/>
              <a:ext cx="562975" cy="307777"/>
            </a:xfrm>
            <a:prstGeom prst="rect">
              <a:avLst/>
            </a:prstGeom>
            <a:noFill/>
          </p:spPr>
          <p:txBody>
            <a:bodyPr wrap="none" rtlCol="0">
              <a:spAutoFit/>
            </a:bodyPr>
            <a:lstStyle/>
            <a:p>
              <a:r>
                <a:rPr lang="en-US" sz="1400" dirty="0"/>
                <a:t>Lists</a:t>
              </a:r>
            </a:p>
          </p:txBody>
        </p:sp>
        <p:pic>
          <p:nvPicPr>
            <p:cNvPr id="1040" name="Picture 16" descr="Wikipedia Revamps Its iOS App With Offline Access, Support For Editing  While On The Go | TechCrunch">
              <a:extLst>
                <a:ext uri="{FF2B5EF4-FFF2-40B4-BE49-F238E27FC236}">
                  <a16:creationId xmlns:a16="http://schemas.microsoft.com/office/drawing/2014/main" id="{7078D9CC-2C04-324A-B861-BD41C6B2A1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2211" y="2910527"/>
              <a:ext cx="1335622" cy="1331308"/>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Footer Placeholder 14">
            <a:extLst>
              <a:ext uri="{FF2B5EF4-FFF2-40B4-BE49-F238E27FC236}">
                <a16:creationId xmlns:a16="http://schemas.microsoft.com/office/drawing/2014/main" id="{AC6E959C-4C47-A148-8401-87A5641493C8}"/>
              </a:ext>
            </a:extLst>
          </p:cNvPr>
          <p:cNvSpPr>
            <a:spLocks noGrp="1"/>
          </p:cNvSpPr>
          <p:nvPr>
            <p:ph type="ftr" sz="quarter" idx="11"/>
          </p:nvPr>
        </p:nvSpPr>
        <p:spPr>
          <a:xfrm>
            <a:off x="628649" y="6356351"/>
            <a:ext cx="7045779" cy="365125"/>
          </a:xfrm>
        </p:spPr>
        <p:txBody>
          <a:bodyPr/>
          <a:lstStyle/>
          <a:p>
            <a:r>
              <a:rPr lang="en-US"/>
              <a:t>[ICLR21] W. Chen et al: Open Question Answering over Tables and Text</a:t>
            </a:r>
            <a:endParaRPr lang="en-US" dirty="0"/>
          </a:p>
        </p:txBody>
      </p:sp>
    </p:spTree>
    <p:extLst>
      <p:ext uri="{BB962C8B-B14F-4D97-AF65-F5344CB8AC3E}">
        <p14:creationId xmlns:p14="http://schemas.microsoft.com/office/powerpoint/2010/main" val="242033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4B046C-6AC8-3B47-A4F4-D9FDEAAA5D9D}"/>
              </a:ext>
            </a:extLst>
          </p:cNvPr>
          <p:cNvSpPr>
            <a:spLocks noGrp="1"/>
          </p:cNvSpPr>
          <p:nvPr>
            <p:ph type="sldNum" sz="quarter" idx="12"/>
          </p:nvPr>
        </p:nvSpPr>
        <p:spPr/>
        <p:txBody>
          <a:bodyPr/>
          <a:lstStyle/>
          <a:p>
            <a:fld id="{4FAB73BC-B049-4115-A692-8D63A059BFB8}" type="slidenum">
              <a:rPr lang="en-US" smtClean="0"/>
              <a:t>2</a:t>
            </a:fld>
            <a:endParaRPr lang="en-US"/>
          </a:p>
        </p:txBody>
      </p:sp>
      <p:sp>
        <p:nvSpPr>
          <p:cNvPr id="3" name="Title 2">
            <a:extLst>
              <a:ext uri="{FF2B5EF4-FFF2-40B4-BE49-F238E27FC236}">
                <a16:creationId xmlns:a16="http://schemas.microsoft.com/office/drawing/2014/main" id="{B133FA48-E114-5349-9D2B-214B7ACC5370}"/>
              </a:ext>
            </a:extLst>
          </p:cNvPr>
          <p:cNvSpPr>
            <a:spLocks noGrp="1"/>
          </p:cNvSpPr>
          <p:nvPr>
            <p:ph type="title"/>
          </p:nvPr>
        </p:nvSpPr>
        <p:spPr>
          <a:xfrm>
            <a:off x="628650" y="365126"/>
            <a:ext cx="7886700" cy="510245"/>
          </a:xfrm>
        </p:spPr>
        <p:txBody>
          <a:bodyPr/>
          <a:lstStyle/>
          <a:p>
            <a:r>
              <a:rPr lang="en-US" sz="4400" dirty="0"/>
              <a:t>Background: Text-based Question Answering</a:t>
            </a:r>
          </a:p>
        </p:txBody>
      </p:sp>
      <p:sp>
        <p:nvSpPr>
          <p:cNvPr id="54" name="Rectangle 53">
            <a:extLst>
              <a:ext uri="{FF2B5EF4-FFF2-40B4-BE49-F238E27FC236}">
                <a16:creationId xmlns:a16="http://schemas.microsoft.com/office/drawing/2014/main" id="{928A09AC-1716-504D-A2AD-9450D1FAE21D}"/>
              </a:ext>
            </a:extLst>
          </p:cNvPr>
          <p:cNvSpPr/>
          <p:nvPr/>
        </p:nvSpPr>
        <p:spPr>
          <a:xfrm>
            <a:off x="7420877" y="2777245"/>
            <a:ext cx="1082348" cy="369332"/>
          </a:xfrm>
          <a:prstGeom prst="rect">
            <a:avLst/>
          </a:prstGeom>
        </p:spPr>
        <p:txBody>
          <a:bodyPr wrap="none">
            <a:spAutoFit/>
          </a:bodyPr>
          <a:lstStyle/>
          <a:p>
            <a:r>
              <a:rPr lang="en-US" dirty="0">
                <a:solidFill>
                  <a:schemeClr val="accent6"/>
                </a:solidFill>
                <a:latin typeface="Arial" panose="020B0604020202020204" pitchFamily="34" charset="0"/>
              </a:rPr>
              <a:t>2019–20</a:t>
            </a:r>
            <a:endParaRPr lang="en-US" dirty="0">
              <a:solidFill>
                <a:schemeClr val="accent6"/>
              </a:solidFill>
            </a:endParaRPr>
          </a:p>
        </p:txBody>
      </p:sp>
      <p:sp>
        <p:nvSpPr>
          <p:cNvPr id="55" name="Right Arrow 54">
            <a:extLst>
              <a:ext uri="{FF2B5EF4-FFF2-40B4-BE49-F238E27FC236}">
                <a16:creationId xmlns:a16="http://schemas.microsoft.com/office/drawing/2014/main" id="{7E807F6C-5DD3-3F40-AD60-AE12949BF406}"/>
              </a:ext>
            </a:extLst>
          </p:cNvPr>
          <p:cNvSpPr/>
          <p:nvPr/>
        </p:nvSpPr>
        <p:spPr>
          <a:xfrm>
            <a:off x="1907939" y="2823868"/>
            <a:ext cx="327923" cy="23433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a:extLst>
              <a:ext uri="{FF2B5EF4-FFF2-40B4-BE49-F238E27FC236}">
                <a16:creationId xmlns:a16="http://schemas.microsoft.com/office/drawing/2014/main" id="{60D8E66F-DF4A-8643-9E24-18F12AB0BB3C}"/>
              </a:ext>
            </a:extLst>
          </p:cNvPr>
          <p:cNvSpPr/>
          <p:nvPr/>
        </p:nvSpPr>
        <p:spPr>
          <a:xfrm>
            <a:off x="3597545" y="2824566"/>
            <a:ext cx="327923" cy="23433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279E001-147D-3049-8040-E488D14D6F9D}"/>
              </a:ext>
            </a:extLst>
          </p:cNvPr>
          <p:cNvSpPr txBox="1"/>
          <p:nvPr/>
        </p:nvSpPr>
        <p:spPr>
          <a:xfrm>
            <a:off x="922674" y="1114100"/>
            <a:ext cx="6234259" cy="369332"/>
          </a:xfrm>
          <a:prstGeom prst="rect">
            <a:avLst/>
          </a:prstGeom>
          <a:noFill/>
        </p:spPr>
        <p:txBody>
          <a:bodyPr wrap="square" rtlCol="0">
            <a:spAutoFit/>
          </a:bodyPr>
          <a:lstStyle/>
          <a:p>
            <a:r>
              <a:rPr lang="en-US" dirty="0"/>
              <a:t>Which NBA season was suspended by COVID?</a:t>
            </a:r>
          </a:p>
        </p:txBody>
      </p:sp>
      <p:sp>
        <p:nvSpPr>
          <p:cNvPr id="17" name="Footer Placeholder 8">
            <a:extLst>
              <a:ext uri="{FF2B5EF4-FFF2-40B4-BE49-F238E27FC236}">
                <a16:creationId xmlns:a16="http://schemas.microsoft.com/office/drawing/2014/main" id="{B2A1BE27-7097-1B4D-951E-5327D2780F26}"/>
              </a:ext>
            </a:extLst>
          </p:cNvPr>
          <p:cNvSpPr>
            <a:spLocks noGrp="1"/>
          </p:cNvSpPr>
          <p:nvPr>
            <p:ph type="ftr" sz="quarter" idx="11"/>
          </p:nvPr>
        </p:nvSpPr>
        <p:spPr>
          <a:xfrm>
            <a:off x="628649" y="6356351"/>
            <a:ext cx="7045779" cy="365125"/>
          </a:xfrm>
        </p:spPr>
        <p:txBody>
          <a:bodyPr/>
          <a:lstStyle/>
          <a:p>
            <a:r>
              <a:rPr lang="en-US" dirty="0"/>
              <a:t>Chen et al. 2017, Clark et al. 2018, Wang et al. 2019</a:t>
            </a:r>
          </a:p>
        </p:txBody>
      </p:sp>
      <p:grpSp>
        <p:nvGrpSpPr>
          <p:cNvPr id="20" name="Group 19">
            <a:extLst>
              <a:ext uri="{FF2B5EF4-FFF2-40B4-BE49-F238E27FC236}">
                <a16:creationId xmlns:a16="http://schemas.microsoft.com/office/drawing/2014/main" id="{CCA5A252-05A1-B544-B07B-6FE1152B0CD7}"/>
              </a:ext>
            </a:extLst>
          </p:cNvPr>
          <p:cNvGrpSpPr/>
          <p:nvPr/>
        </p:nvGrpSpPr>
        <p:grpSpPr>
          <a:xfrm>
            <a:off x="4175173" y="1624766"/>
            <a:ext cx="2451141" cy="2165619"/>
            <a:chOff x="3086879" y="1185337"/>
            <a:chExt cx="2451141" cy="2165619"/>
          </a:xfrm>
        </p:grpSpPr>
        <p:sp>
          <p:nvSpPr>
            <p:cNvPr id="21" name="Oval 20">
              <a:extLst>
                <a:ext uri="{FF2B5EF4-FFF2-40B4-BE49-F238E27FC236}">
                  <a16:creationId xmlns:a16="http://schemas.microsoft.com/office/drawing/2014/main" id="{2AF86445-322C-C041-8471-08F15C39B259}"/>
                </a:ext>
              </a:extLst>
            </p:cNvPr>
            <p:cNvSpPr/>
            <p:nvPr/>
          </p:nvSpPr>
          <p:spPr>
            <a:xfrm>
              <a:off x="3090387"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E076E912-7039-304D-95A8-7C1A9D9312CA}"/>
                </a:ext>
              </a:extLst>
            </p:cNvPr>
            <p:cNvSpPr/>
            <p:nvPr/>
          </p:nvSpPr>
          <p:spPr>
            <a:xfrm>
              <a:off x="3517278"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0EA54CA-B6F3-F848-B646-A9A98A4B4522}"/>
                </a:ext>
              </a:extLst>
            </p:cNvPr>
            <p:cNvSpPr/>
            <p:nvPr/>
          </p:nvSpPr>
          <p:spPr>
            <a:xfrm>
              <a:off x="3957960"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CE6CB3-B9F3-5741-A4B1-B45EB1B6E4DA}"/>
                </a:ext>
              </a:extLst>
            </p:cNvPr>
            <p:cNvSpPr/>
            <p:nvPr/>
          </p:nvSpPr>
          <p:spPr>
            <a:xfrm>
              <a:off x="4395386"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239A1E2-FE6F-6E49-9B07-7F2EE2677018}"/>
                </a:ext>
              </a:extLst>
            </p:cNvPr>
            <p:cNvSpPr/>
            <p:nvPr/>
          </p:nvSpPr>
          <p:spPr>
            <a:xfrm>
              <a:off x="4839700"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DE9C566-7571-754C-A2B2-2133707C49DF}"/>
                </a:ext>
              </a:extLst>
            </p:cNvPr>
            <p:cNvSpPr/>
            <p:nvPr/>
          </p:nvSpPr>
          <p:spPr>
            <a:xfrm>
              <a:off x="5276455" y="314925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F016180-232B-E448-B012-D98B0E806464}"/>
                </a:ext>
              </a:extLst>
            </p:cNvPr>
            <p:cNvSpPr/>
            <p:nvPr/>
          </p:nvSpPr>
          <p:spPr>
            <a:xfrm>
              <a:off x="3086879"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237989-84FD-6345-BA5D-50F898D7EB2C}"/>
                </a:ext>
              </a:extLst>
            </p:cNvPr>
            <p:cNvSpPr/>
            <p:nvPr/>
          </p:nvSpPr>
          <p:spPr>
            <a:xfrm>
              <a:off x="3519826"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786F687-961D-A94F-A5C7-00F5BF296AA2}"/>
                </a:ext>
              </a:extLst>
            </p:cNvPr>
            <p:cNvSpPr/>
            <p:nvPr/>
          </p:nvSpPr>
          <p:spPr>
            <a:xfrm>
              <a:off x="3960508"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FB0B2F7C-C8A8-2145-A680-9A60E125F114}"/>
                </a:ext>
              </a:extLst>
            </p:cNvPr>
            <p:cNvSpPr/>
            <p:nvPr/>
          </p:nvSpPr>
          <p:spPr>
            <a:xfrm>
              <a:off x="4397934"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9DB26981-3D06-D74B-BE6E-144E0C98C05D}"/>
                </a:ext>
              </a:extLst>
            </p:cNvPr>
            <p:cNvCxnSpPr>
              <a:cxnSpLocks/>
              <a:stCxn id="65" idx="0"/>
              <a:endCxn id="28" idx="4"/>
            </p:cNvCxnSpPr>
            <p:nvPr/>
          </p:nvCxnSpPr>
          <p:spPr>
            <a:xfrm flipV="1">
              <a:off x="3222272" y="1935576"/>
              <a:ext cx="426891"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029482A-9093-034E-B192-A0009B0E8048}"/>
                </a:ext>
              </a:extLst>
            </p:cNvPr>
            <p:cNvCxnSpPr>
              <a:cxnSpLocks/>
              <a:stCxn id="65" idx="0"/>
              <a:endCxn id="27" idx="4"/>
            </p:cNvCxnSpPr>
            <p:nvPr/>
          </p:nvCxnSpPr>
          <p:spPr>
            <a:xfrm flipH="1" flipV="1">
              <a:off x="3216216" y="1935576"/>
              <a:ext cx="6056"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84C2675-554B-F746-9E66-604CAF60A8D0}"/>
                </a:ext>
              </a:extLst>
            </p:cNvPr>
            <p:cNvCxnSpPr>
              <a:cxnSpLocks/>
              <a:stCxn id="66" idx="0"/>
              <a:endCxn id="27" idx="4"/>
            </p:cNvCxnSpPr>
            <p:nvPr/>
          </p:nvCxnSpPr>
          <p:spPr>
            <a:xfrm flipH="1" flipV="1">
              <a:off x="3216216" y="1935576"/>
              <a:ext cx="432947"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B417C6A-FB08-3544-8D72-0E3B37AB802D}"/>
                </a:ext>
              </a:extLst>
            </p:cNvPr>
            <p:cNvCxnSpPr>
              <a:cxnSpLocks/>
              <a:stCxn id="66" idx="0"/>
              <a:endCxn id="28" idx="4"/>
            </p:cNvCxnSpPr>
            <p:nvPr/>
          </p:nvCxnSpPr>
          <p:spPr>
            <a:xfrm flipV="1">
              <a:off x="3649163"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1DF2F66-3255-E941-82D5-72E99128EAAA}"/>
                </a:ext>
              </a:extLst>
            </p:cNvPr>
            <p:cNvCxnSpPr>
              <a:cxnSpLocks/>
              <a:stCxn id="67" idx="0"/>
              <a:endCxn id="30" idx="4"/>
            </p:cNvCxnSpPr>
            <p:nvPr/>
          </p:nvCxnSpPr>
          <p:spPr>
            <a:xfrm flipV="1">
              <a:off x="4089845" y="1935576"/>
              <a:ext cx="437426"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82EE36A-7EC7-414A-9414-84A9D20734A0}"/>
                </a:ext>
              </a:extLst>
            </p:cNvPr>
            <p:cNvCxnSpPr>
              <a:cxnSpLocks/>
              <a:stCxn id="68" idx="0"/>
              <a:endCxn id="29" idx="4"/>
            </p:cNvCxnSpPr>
            <p:nvPr/>
          </p:nvCxnSpPr>
          <p:spPr>
            <a:xfrm flipH="1" flipV="1">
              <a:off x="4089845" y="1935576"/>
              <a:ext cx="437426"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6048D9E-BEDE-5347-A0D8-70CA1BCC24CF}"/>
                </a:ext>
              </a:extLst>
            </p:cNvPr>
            <p:cNvCxnSpPr>
              <a:cxnSpLocks/>
              <a:stCxn id="68" idx="0"/>
              <a:endCxn id="30" idx="4"/>
            </p:cNvCxnSpPr>
            <p:nvPr/>
          </p:nvCxnSpPr>
          <p:spPr>
            <a:xfrm flipV="1">
              <a:off x="4527271"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E9A77C-A46B-8F4A-AC7D-7C2EB92968BE}"/>
                </a:ext>
              </a:extLst>
            </p:cNvPr>
            <p:cNvCxnSpPr>
              <a:cxnSpLocks/>
              <a:stCxn id="67" idx="0"/>
              <a:endCxn id="29" idx="4"/>
            </p:cNvCxnSpPr>
            <p:nvPr/>
          </p:nvCxnSpPr>
          <p:spPr>
            <a:xfrm flipV="1">
              <a:off x="4089845"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78AC0C6C-06AA-7C46-ADBB-C056AEEAC1DA}"/>
                </a:ext>
              </a:extLst>
            </p:cNvPr>
            <p:cNvSpPr/>
            <p:nvPr/>
          </p:nvSpPr>
          <p:spPr>
            <a:xfrm>
              <a:off x="4842248"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B10FDF9-7501-6847-A3F1-0EAACB8143BC}"/>
                </a:ext>
              </a:extLst>
            </p:cNvPr>
            <p:cNvSpPr/>
            <p:nvPr/>
          </p:nvSpPr>
          <p:spPr>
            <a:xfrm>
              <a:off x="5279003" y="1733871"/>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93E3E557-76B1-7849-AE54-41B6DA3FA077}"/>
                </a:ext>
              </a:extLst>
            </p:cNvPr>
            <p:cNvCxnSpPr>
              <a:cxnSpLocks/>
              <a:stCxn id="69" idx="0"/>
              <a:endCxn id="41" idx="4"/>
            </p:cNvCxnSpPr>
            <p:nvPr/>
          </p:nvCxnSpPr>
          <p:spPr>
            <a:xfrm flipV="1">
              <a:off x="4971585" y="1935576"/>
              <a:ext cx="436755"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605F466-D494-A04A-9ACE-BCF995CBB7DB}"/>
                </a:ext>
              </a:extLst>
            </p:cNvPr>
            <p:cNvCxnSpPr>
              <a:cxnSpLocks/>
              <a:stCxn id="70" idx="0"/>
              <a:endCxn id="40" idx="4"/>
            </p:cNvCxnSpPr>
            <p:nvPr/>
          </p:nvCxnSpPr>
          <p:spPr>
            <a:xfrm flipH="1" flipV="1">
              <a:off x="4971585" y="1935576"/>
              <a:ext cx="436755"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C9A2BB3-0398-7641-93A7-727D9E8F4112}"/>
                </a:ext>
              </a:extLst>
            </p:cNvPr>
            <p:cNvCxnSpPr>
              <a:cxnSpLocks/>
              <a:stCxn id="70" idx="0"/>
              <a:endCxn id="41" idx="4"/>
            </p:cNvCxnSpPr>
            <p:nvPr/>
          </p:nvCxnSpPr>
          <p:spPr>
            <a:xfrm flipV="1">
              <a:off x="5408340"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31852B7-09C6-AE4F-8F69-5E4EA3A811A7}"/>
                </a:ext>
              </a:extLst>
            </p:cNvPr>
            <p:cNvCxnSpPr>
              <a:cxnSpLocks/>
              <a:stCxn id="69" idx="0"/>
              <a:endCxn id="40" idx="4"/>
            </p:cNvCxnSpPr>
            <p:nvPr/>
          </p:nvCxnSpPr>
          <p:spPr>
            <a:xfrm flipV="1">
              <a:off x="4971585" y="193557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FDB230A-5605-234B-B0A7-90278C0FDDE2}"/>
                </a:ext>
              </a:extLst>
            </p:cNvPr>
            <p:cNvCxnSpPr>
              <a:cxnSpLocks/>
              <a:stCxn id="65" idx="0"/>
              <a:endCxn id="29" idx="4"/>
            </p:cNvCxnSpPr>
            <p:nvPr/>
          </p:nvCxnSpPr>
          <p:spPr>
            <a:xfrm flipV="1">
              <a:off x="3222272" y="1935576"/>
              <a:ext cx="867573"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9FFEB61-F128-9948-9752-E6110D31FCA3}"/>
                </a:ext>
              </a:extLst>
            </p:cNvPr>
            <p:cNvCxnSpPr>
              <a:cxnSpLocks/>
              <a:stCxn id="65" idx="0"/>
              <a:endCxn id="30" idx="4"/>
            </p:cNvCxnSpPr>
            <p:nvPr/>
          </p:nvCxnSpPr>
          <p:spPr>
            <a:xfrm flipV="1">
              <a:off x="3222272" y="1935576"/>
              <a:ext cx="1304999"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17250D4-207B-4B44-AE98-B2432C9E6336}"/>
                </a:ext>
              </a:extLst>
            </p:cNvPr>
            <p:cNvCxnSpPr>
              <a:cxnSpLocks/>
              <a:stCxn id="65" idx="0"/>
              <a:endCxn id="40" idx="4"/>
            </p:cNvCxnSpPr>
            <p:nvPr/>
          </p:nvCxnSpPr>
          <p:spPr>
            <a:xfrm flipV="1">
              <a:off x="3222272" y="1935576"/>
              <a:ext cx="1749313"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E62F6CA-D892-2247-BBC2-D9C933625297}"/>
                </a:ext>
              </a:extLst>
            </p:cNvPr>
            <p:cNvCxnSpPr>
              <a:cxnSpLocks/>
              <a:stCxn id="65" idx="0"/>
              <a:endCxn id="41" idx="4"/>
            </p:cNvCxnSpPr>
            <p:nvPr/>
          </p:nvCxnSpPr>
          <p:spPr>
            <a:xfrm flipV="1">
              <a:off x="3222272" y="1935576"/>
              <a:ext cx="2186068"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132BE1-B720-B84E-BF52-D874548BD8BC}"/>
                </a:ext>
              </a:extLst>
            </p:cNvPr>
            <p:cNvCxnSpPr>
              <a:cxnSpLocks/>
              <a:stCxn id="66" idx="0"/>
              <a:endCxn id="29" idx="4"/>
            </p:cNvCxnSpPr>
            <p:nvPr/>
          </p:nvCxnSpPr>
          <p:spPr>
            <a:xfrm flipV="1">
              <a:off x="3649163" y="1935576"/>
              <a:ext cx="44068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8411E27-0BA3-B844-9906-5ECE10C22C03}"/>
                </a:ext>
              </a:extLst>
            </p:cNvPr>
            <p:cNvCxnSpPr>
              <a:cxnSpLocks/>
              <a:stCxn id="66" idx="0"/>
              <a:endCxn id="30" idx="4"/>
            </p:cNvCxnSpPr>
            <p:nvPr/>
          </p:nvCxnSpPr>
          <p:spPr>
            <a:xfrm flipV="1">
              <a:off x="3649163" y="1935576"/>
              <a:ext cx="878108"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70D67EB-7902-AB4D-9949-6372930685BF}"/>
                </a:ext>
              </a:extLst>
            </p:cNvPr>
            <p:cNvCxnSpPr>
              <a:cxnSpLocks/>
              <a:stCxn id="66" idx="0"/>
              <a:endCxn id="40" idx="4"/>
            </p:cNvCxnSpPr>
            <p:nvPr/>
          </p:nvCxnSpPr>
          <p:spPr>
            <a:xfrm flipV="1">
              <a:off x="3649163" y="1935576"/>
              <a:ext cx="132242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7C2ED73-E1D4-9044-8373-9ABC34A3BB52}"/>
                </a:ext>
              </a:extLst>
            </p:cNvPr>
            <p:cNvCxnSpPr>
              <a:cxnSpLocks/>
              <a:stCxn id="67" idx="0"/>
              <a:endCxn id="28" idx="4"/>
            </p:cNvCxnSpPr>
            <p:nvPr/>
          </p:nvCxnSpPr>
          <p:spPr>
            <a:xfrm flipH="1" flipV="1">
              <a:off x="3649163" y="1935576"/>
              <a:ext cx="44068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E90CA11-7A8E-CB46-BBCA-B060324A8739}"/>
                </a:ext>
              </a:extLst>
            </p:cNvPr>
            <p:cNvCxnSpPr>
              <a:cxnSpLocks/>
              <a:stCxn id="68" idx="0"/>
              <a:endCxn id="28" idx="4"/>
            </p:cNvCxnSpPr>
            <p:nvPr/>
          </p:nvCxnSpPr>
          <p:spPr>
            <a:xfrm flipH="1" flipV="1">
              <a:off x="3649163" y="1935576"/>
              <a:ext cx="878108"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F5616C6-3516-0040-9F53-3F9DC5217512}"/>
                </a:ext>
              </a:extLst>
            </p:cNvPr>
            <p:cNvCxnSpPr>
              <a:cxnSpLocks/>
              <a:stCxn id="69" idx="0"/>
              <a:endCxn id="28" idx="4"/>
            </p:cNvCxnSpPr>
            <p:nvPr/>
          </p:nvCxnSpPr>
          <p:spPr>
            <a:xfrm flipH="1" flipV="1">
              <a:off x="3649163" y="1935576"/>
              <a:ext cx="132242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BADBD6E-BCC5-F14A-B6C9-6ABB6A523C10}"/>
                </a:ext>
              </a:extLst>
            </p:cNvPr>
            <p:cNvCxnSpPr>
              <a:cxnSpLocks/>
              <a:stCxn id="69" idx="0"/>
              <a:endCxn id="29" idx="4"/>
            </p:cNvCxnSpPr>
            <p:nvPr/>
          </p:nvCxnSpPr>
          <p:spPr>
            <a:xfrm flipH="1" flipV="1">
              <a:off x="4089845" y="1935576"/>
              <a:ext cx="88174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984C9F9-0F23-CD4B-8A16-63BEFBF4572F}"/>
                </a:ext>
              </a:extLst>
            </p:cNvPr>
            <p:cNvCxnSpPr>
              <a:cxnSpLocks/>
              <a:stCxn id="69" idx="0"/>
              <a:endCxn id="30" idx="4"/>
            </p:cNvCxnSpPr>
            <p:nvPr/>
          </p:nvCxnSpPr>
          <p:spPr>
            <a:xfrm flipH="1" flipV="1">
              <a:off x="4527271" y="1935576"/>
              <a:ext cx="444314"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5649F00-7E6C-8D48-9F08-B10BA1900E4F}"/>
                </a:ext>
              </a:extLst>
            </p:cNvPr>
            <p:cNvCxnSpPr>
              <a:cxnSpLocks/>
              <a:stCxn id="70" idx="0"/>
              <a:endCxn id="30" idx="4"/>
            </p:cNvCxnSpPr>
            <p:nvPr/>
          </p:nvCxnSpPr>
          <p:spPr>
            <a:xfrm flipH="1" flipV="1">
              <a:off x="4527271" y="1935576"/>
              <a:ext cx="881069"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938D23-53F9-DF45-96B8-5D5A913311D1}"/>
                </a:ext>
              </a:extLst>
            </p:cNvPr>
            <p:cNvCxnSpPr>
              <a:cxnSpLocks/>
              <a:stCxn id="68" idx="0"/>
              <a:endCxn id="40" idx="4"/>
            </p:cNvCxnSpPr>
            <p:nvPr/>
          </p:nvCxnSpPr>
          <p:spPr>
            <a:xfrm flipV="1">
              <a:off x="4527271" y="1935576"/>
              <a:ext cx="444314"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3906164-A5B4-4C41-93B8-689934C4D6D9}"/>
                </a:ext>
              </a:extLst>
            </p:cNvPr>
            <p:cNvCxnSpPr>
              <a:cxnSpLocks/>
              <a:stCxn id="68" idx="0"/>
              <a:endCxn id="41" idx="4"/>
            </p:cNvCxnSpPr>
            <p:nvPr/>
          </p:nvCxnSpPr>
          <p:spPr>
            <a:xfrm flipV="1">
              <a:off x="4527271" y="1935576"/>
              <a:ext cx="881069"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FE48AF7-05EF-924D-82BC-7AB4B22ABA6B}"/>
                </a:ext>
              </a:extLst>
            </p:cNvPr>
            <p:cNvSpPr/>
            <p:nvPr/>
          </p:nvSpPr>
          <p:spPr>
            <a:xfrm>
              <a:off x="3092935"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6357887-99B2-2C44-9C44-9CECF2470CB3}"/>
                </a:ext>
              </a:extLst>
            </p:cNvPr>
            <p:cNvSpPr/>
            <p:nvPr/>
          </p:nvSpPr>
          <p:spPr>
            <a:xfrm>
              <a:off x="3519826"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60B4A34-DCB4-DB48-8F18-127266DFE42C}"/>
                </a:ext>
              </a:extLst>
            </p:cNvPr>
            <p:cNvSpPr/>
            <p:nvPr/>
          </p:nvSpPr>
          <p:spPr>
            <a:xfrm>
              <a:off x="3960508"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2AC630A-3EBD-6347-AF40-7F31B8F09CD0}"/>
                </a:ext>
              </a:extLst>
            </p:cNvPr>
            <p:cNvSpPr/>
            <p:nvPr/>
          </p:nvSpPr>
          <p:spPr>
            <a:xfrm>
              <a:off x="4397934"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71C9B4D-F6EE-EF44-9CE2-798B824FC942}"/>
                </a:ext>
              </a:extLst>
            </p:cNvPr>
            <p:cNvSpPr/>
            <p:nvPr/>
          </p:nvSpPr>
          <p:spPr>
            <a:xfrm>
              <a:off x="4842248"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CAF5600-609B-634F-AB09-EE6E13F6AE82}"/>
                </a:ext>
              </a:extLst>
            </p:cNvPr>
            <p:cNvSpPr/>
            <p:nvPr/>
          </p:nvSpPr>
          <p:spPr>
            <a:xfrm>
              <a:off x="5279003" y="2182734"/>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6663711D-13AB-4349-AA23-6329380880E8}"/>
                </a:ext>
              </a:extLst>
            </p:cNvPr>
            <p:cNvCxnSpPr>
              <a:cxnSpLocks/>
              <a:stCxn id="21" idx="0"/>
            </p:cNvCxnSpPr>
            <p:nvPr/>
          </p:nvCxnSpPr>
          <p:spPr>
            <a:xfrm flipV="1">
              <a:off x="3219724" y="2898090"/>
              <a:ext cx="395515"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91A6DB0-4EE9-534A-9EB9-61A2F88CE3F8}"/>
                </a:ext>
              </a:extLst>
            </p:cNvPr>
            <p:cNvCxnSpPr>
              <a:cxnSpLocks/>
              <a:stCxn id="21" idx="0"/>
              <a:endCxn id="98" idx="4"/>
            </p:cNvCxnSpPr>
            <p:nvPr/>
          </p:nvCxnSpPr>
          <p:spPr>
            <a:xfrm flipV="1">
              <a:off x="3219724" y="2905118"/>
              <a:ext cx="2892" cy="24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5A19157-0811-BB4C-94E2-DE82C402A8E4}"/>
                </a:ext>
              </a:extLst>
            </p:cNvPr>
            <p:cNvCxnSpPr>
              <a:cxnSpLocks/>
              <a:endCxn id="98" idx="4"/>
            </p:cNvCxnSpPr>
            <p:nvPr/>
          </p:nvCxnSpPr>
          <p:spPr>
            <a:xfrm flipH="1" flipV="1">
              <a:off x="3222616" y="2905118"/>
              <a:ext cx="392624" cy="240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66DDF30-1123-AE44-AFCA-EFE2BF55F5D9}"/>
                </a:ext>
              </a:extLst>
            </p:cNvPr>
            <p:cNvCxnSpPr>
              <a:cxnSpLocks/>
            </p:cNvCxnSpPr>
            <p:nvPr/>
          </p:nvCxnSpPr>
          <p:spPr>
            <a:xfrm flipV="1">
              <a:off x="3633619" y="2898090"/>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689B330-EA5C-E241-A1E2-A2C34F6F1FCE}"/>
                </a:ext>
              </a:extLst>
            </p:cNvPr>
            <p:cNvCxnSpPr>
              <a:cxnSpLocks/>
            </p:cNvCxnSpPr>
            <p:nvPr/>
          </p:nvCxnSpPr>
          <p:spPr>
            <a:xfrm flipV="1">
              <a:off x="4058554" y="2898090"/>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EBE4B35-A885-0042-8AA3-1EB722CD2370}"/>
                </a:ext>
              </a:extLst>
            </p:cNvPr>
            <p:cNvCxnSpPr>
              <a:cxnSpLocks/>
              <a:stCxn id="24" idx="0"/>
            </p:cNvCxnSpPr>
            <p:nvPr/>
          </p:nvCxnSpPr>
          <p:spPr>
            <a:xfrm flipH="1" flipV="1">
              <a:off x="4058555" y="2902094"/>
              <a:ext cx="466168" cy="247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16036C0-E5A6-C342-AC9C-483FA7D3A614}"/>
                </a:ext>
              </a:extLst>
            </p:cNvPr>
            <p:cNvCxnSpPr>
              <a:cxnSpLocks/>
            </p:cNvCxnSpPr>
            <p:nvPr/>
          </p:nvCxnSpPr>
          <p:spPr>
            <a:xfrm flipV="1">
              <a:off x="4511727" y="2898090"/>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BDC9EA7-D62B-2349-B69E-2676D5141EF7}"/>
                </a:ext>
              </a:extLst>
            </p:cNvPr>
            <p:cNvCxnSpPr>
              <a:cxnSpLocks/>
            </p:cNvCxnSpPr>
            <p:nvPr/>
          </p:nvCxnSpPr>
          <p:spPr>
            <a:xfrm flipV="1">
              <a:off x="4074301" y="2902093"/>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55D1CA7-4813-6248-8782-CBC770606499}"/>
                </a:ext>
              </a:extLst>
            </p:cNvPr>
            <p:cNvCxnSpPr>
              <a:cxnSpLocks/>
            </p:cNvCxnSpPr>
            <p:nvPr/>
          </p:nvCxnSpPr>
          <p:spPr>
            <a:xfrm flipV="1">
              <a:off x="4956041" y="2893006"/>
              <a:ext cx="420027"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911A28C-240B-FB48-8F72-52F723980D0E}"/>
                </a:ext>
              </a:extLst>
            </p:cNvPr>
            <p:cNvCxnSpPr>
              <a:cxnSpLocks/>
            </p:cNvCxnSpPr>
            <p:nvPr/>
          </p:nvCxnSpPr>
          <p:spPr>
            <a:xfrm flipH="1" flipV="1">
              <a:off x="4956041" y="2897009"/>
              <a:ext cx="420027"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7D257A6-16B3-1148-A804-6780671D4783}"/>
                </a:ext>
              </a:extLst>
            </p:cNvPr>
            <p:cNvCxnSpPr>
              <a:cxnSpLocks/>
            </p:cNvCxnSpPr>
            <p:nvPr/>
          </p:nvCxnSpPr>
          <p:spPr>
            <a:xfrm flipV="1">
              <a:off x="5392796" y="2893006"/>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5CDFD4E-C066-F948-9A33-5AB604E52EBD}"/>
                </a:ext>
              </a:extLst>
            </p:cNvPr>
            <p:cNvCxnSpPr>
              <a:cxnSpLocks/>
            </p:cNvCxnSpPr>
            <p:nvPr/>
          </p:nvCxnSpPr>
          <p:spPr>
            <a:xfrm flipV="1">
              <a:off x="4956041" y="2897009"/>
              <a:ext cx="0"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EE33FAC-6CC3-1C4B-B1B1-BF37B32F89C2}"/>
                </a:ext>
              </a:extLst>
            </p:cNvPr>
            <p:cNvCxnSpPr>
              <a:cxnSpLocks/>
            </p:cNvCxnSpPr>
            <p:nvPr/>
          </p:nvCxnSpPr>
          <p:spPr>
            <a:xfrm flipV="1">
              <a:off x="3249120" y="2902093"/>
              <a:ext cx="809434"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0AFA19F-DCE2-1943-9465-8E82A28B41A1}"/>
                </a:ext>
              </a:extLst>
            </p:cNvPr>
            <p:cNvCxnSpPr>
              <a:cxnSpLocks/>
            </p:cNvCxnSpPr>
            <p:nvPr/>
          </p:nvCxnSpPr>
          <p:spPr>
            <a:xfrm flipV="1">
              <a:off x="3249120" y="2898090"/>
              <a:ext cx="1229461"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5C2F4D2-8DB4-F844-B14C-84C9706FB17D}"/>
                </a:ext>
              </a:extLst>
            </p:cNvPr>
            <p:cNvCxnSpPr>
              <a:cxnSpLocks/>
            </p:cNvCxnSpPr>
            <p:nvPr/>
          </p:nvCxnSpPr>
          <p:spPr>
            <a:xfrm flipV="1">
              <a:off x="3249120" y="2897009"/>
              <a:ext cx="1701345" cy="24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6372B12-3E66-B74A-BAD6-9CDB05D14F05}"/>
                </a:ext>
              </a:extLst>
            </p:cNvPr>
            <p:cNvCxnSpPr>
              <a:cxnSpLocks/>
            </p:cNvCxnSpPr>
            <p:nvPr/>
          </p:nvCxnSpPr>
          <p:spPr>
            <a:xfrm flipV="1">
              <a:off x="3249120" y="2893006"/>
              <a:ext cx="2121372" cy="252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CFCC0BB-C502-B740-951F-65FAFC6961E5}"/>
                </a:ext>
              </a:extLst>
            </p:cNvPr>
            <p:cNvCxnSpPr>
              <a:cxnSpLocks/>
            </p:cNvCxnSpPr>
            <p:nvPr/>
          </p:nvCxnSpPr>
          <p:spPr>
            <a:xfrm flipV="1">
              <a:off x="3615239" y="2902093"/>
              <a:ext cx="443315" cy="2431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FBAB879-743E-614D-8782-B0D32A167147}"/>
                </a:ext>
              </a:extLst>
            </p:cNvPr>
            <p:cNvCxnSpPr>
              <a:cxnSpLocks/>
            </p:cNvCxnSpPr>
            <p:nvPr/>
          </p:nvCxnSpPr>
          <p:spPr>
            <a:xfrm flipV="1">
              <a:off x="3615239" y="2898090"/>
              <a:ext cx="863342"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30759DE-1452-8A49-AD47-E7B07A981494}"/>
                </a:ext>
              </a:extLst>
            </p:cNvPr>
            <p:cNvCxnSpPr>
              <a:cxnSpLocks/>
            </p:cNvCxnSpPr>
            <p:nvPr/>
          </p:nvCxnSpPr>
          <p:spPr>
            <a:xfrm flipV="1">
              <a:off x="3615239" y="2897009"/>
              <a:ext cx="1335226" cy="24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BE7D536-CF89-5549-A515-879715A9A4AD}"/>
                </a:ext>
              </a:extLst>
            </p:cNvPr>
            <p:cNvCxnSpPr>
              <a:cxnSpLocks/>
            </p:cNvCxnSpPr>
            <p:nvPr/>
          </p:nvCxnSpPr>
          <p:spPr>
            <a:xfrm flipH="1" flipV="1">
              <a:off x="3615239" y="2898090"/>
              <a:ext cx="443315"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2A9EDCD-1D4D-CA4D-853B-AB7AC49088B2}"/>
                </a:ext>
              </a:extLst>
            </p:cNvPr>
            <p:cNvCxnSpPr>
              <a:cxnSpLocks/>
              <a:stCxn id="24" idx="0"/>
            </p:cNvCxnSpPr>
            <p:nvPr/>
          </p:nvCxnSpPr>
          <p:spPr>
            <a:xfrm flipH="1" flipV="1">
              <a:off x="3615239" y="2898090"/>
              <a:ext cx="909484" cy="251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2C36F3FA-3E68-614D-A358-6922D1731683}"/>
                </a:ext>
              </a:extLst>
            </p:cNvPr>
            <p:cNvCxnSpPr>
              <a:cxnSpLocks/>
            </p:cNvCxnSpPr>
            <p:nvPr/>
          </p:nvCxnSpPr>
          <p:spPr>
            <a:xfrm flipH="1" flipV="1">
              <a:off x="3615239" y="2898090"/>
              <a:ext cx="1335226" cy="246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EADA133-1381-F748-8CB9-07E87CC73C13}"/>
                </a:ext>
              </a:extLst>
            </p:cNvPr>
            <p:cNvCxnSpPr>
              <a:cxnSpLocks/>
            </p:cNvCxnSpPr>
            <p:nvPr/>
          </p:nvCxnSpPr>
          <p:spPr>
            <a:xfrm flipH="1" flipV="1">
              <a:off x="4058554" y="2902093"/>
              <a:ext cx="891911" cy="242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77CEEFD-7D0A-F747-8334-4015D8CA475F}"/>
                </a:ext>
              </a:extLst>
            </p:cNvPr>
            <p:cNvCxnSpPr>
              <a:cxnSpLocks/>
            </p:cNvCxnSpPr>
            <p:nvPr/>
          </p:nvCxnSpPr>
          <p:spPr>
            <a:xfrm flipH="1" flipV="1">
              <a:off x="4478581" y="2898090"/>
              <a:ext cx="471884" cy="246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7527678-5352-354B-B08A-6707FBCCFB66}"/>
                </a:ext>
              </a:extLst>
            </p:cNvPr>
            <p:cNvCxnSpPr>
              <a:cxnSpLocks/>
              <a:endCxn id="101" idx="4"/>
            </p:cNvCxnSpPr>
            <p:nvPr/>
          </p:nvCxnSpPr>
          <p:spPr>
            <a:xfrm flipH="1" flipV="1">
              <a:off x="4527615" y="2905118"/>
              <a:ext cx="842878" cy="235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EC28749-5B24-4F4C-91F7-EDA1EB5BC4BB}"/>
                </a:ext>
              </a:extLst>
            </p:cNvPr>
            <p:cNvCxnSpPr>
              <a:cxnSpLocks/>
              <a:stCxn id="24" idx="0"/>
            </p:cNvCxnSpPr>
            <p:nvPr/>
          </p:nvCxnSpPr>
          <p:spPr>
            <a:xfrm flipV="1">
              <a:off x="4524723" y="2897010"/>
              <a:ext cx="425742" cy="252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A40EAA99-19C1-6A4F-A319-141F33E1E98B}"/>
                </a:ext>
              </a:extLst>
            </p:cNvPr>
            <p:cNvCxnSpPr>
              <a:cxnSpLocks/>
              <a:stCxn id="24" idx="0"/>
            </p:cNvCxnSpPr>
            <p:nvPr/>
          </p:nvCxnSpPr>
          <p:spPr>
            <a:xfrm flipV="1">
              <a:off x="4524723" y="2893006"/>
              <a:ext cx="845769" cy="2562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26F54B1D-ED19-B74E-AD88-DDA5AF549F72}"/>
                </a:ext>
              </a:extLst>
            </p:cNvPr>
            <p:cNvSpPr/>
            <p:nvPr/>
          </p:nvSpPr>
          <p:spPr>
            <a:xfrm>
              <a:off x="3093279"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B957E0A9-3140-D84A-867F-59F2AC5D8D72}"/>
                </a:ext>
              </a:extLst>
            </p:cNvPr>
            <p:cNvSpPr/>
            <p:nvPr/>
          </p:nvSpPr>
          <p:spPr>
            <a:xfrm>
              <a:off x="3520170"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7AF695C0-E22F-F14E-8105-32EB880F098A}"/>
                </a:ext>
              </a:extLst>
            </p:cNvPr>
            <p:cNvSpPr/>
            <p:nvPr/>
          </p:nvSpPr>
          <p:spPr>
            <a:xfrm>
              <a:off x="3960852"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7B3AD63C-7F36-7743-A44E-8304B2F95EF9}"/>
                </a:ext>
              </a:extLst>
            </p:cNvPr>
            <p:cNvSpPr/>
            <p:nvPr/>
          </p:nvSpPr>
          <p:spPr>
            <a:xfrm>
              <a:off x="4398278"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AD623C0-5973-9A4C-8782-EA74B7E1F66D}"/>
                </a:ext>
              </a:extLst>
            </p:cNvPr>
            <p:cNvSpPr/>
            <p:nvPr/>
          </p:nvSpPr>
          <p:spPr>
            <a:xfrm>
              <a:off x="4842592"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039D723D-F184-2F4D-B52B-2C4F389BD29E}"/>
                </a:ext>
              </a:extLst>
            </p:cNvPr>
            <p:cNvSpPr/>
            <p:nvPr/>
          </p:nvSpPr>
          <p:spPr>
            <a:xfrm>
              <a:off x="5279347" y="2703413"/>
              <a:ext cx="258673" cy="20170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88CD1F7-193C-B94C-B6DB-50FD1229A51B}"/>
                </a:ext>
              </a:extLst>
            </p:cNvPr>
            <p:cNvSpPr/>
            <p:nvPr/>
          </p:nvSpPr>
          <p:spPr>
            <a:xfrm>
              <a:off x="3086879" y="2340854"/>
              <a:ext cx="2445357" cy="41317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Google BERT</a:t>
              </a:r>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A6A0CAF9-6758-8B44-98AD-E6BC531221B6}"/>
                    </a:ext>
                  </a:extLst>
                </p:cNvPr>
                <p:cNvSpPr txBox="1"/>
                <p:nvPr/>
              </p:nvSpPr>
              <p:spPr>
                <a:xfrm>
                  <a:off x="3783548" y="1185337"/>
                  <a:ext cx="6158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𝑠𝑡𝑎𝑟𝑡</m:t>
                            </m:r>
                          </m:sub>
                        </m:sSub>
                      </m:oMath>
                    </m:oMathPara>
                  </a14:m>
                  <a:endParaRPr lang="en-US" dirty="0"/>
                </a:p>
              </p:txBody>
            </p:sp>
          </mc:Choice>
          <mc:Fallback xmlns="">
            <p:sp>
              <p:nvSpPr>
                <p:cNvPr id="51" name="TextBox 50">
                  <a:extLst>
                    <a:ext uri="{FF2B5EF4-FFF2-40B4-BE49-F238E27FC236}">
                      <a16:creationId xmlns:a16="http://schemas.microsoft.com/office/drawing/2014/main" id="{1726B777-5FCA-4E42-A146-EACF20A486D2}"/>
                    </a:ext>
                  </a:extLst>
                </p:cNvPr>
                <p:cNvSpPr txBox="1">
                  <a:spLocks noRot="1" noChangeAspect="1" noMove="1" noResize="1" noEditPoints="1" noAdjustHandles="1" noChangeArrowheads="1" noChangeShapeType="1" noTextEdit="1"/>
                </p:cNvSpPr>
                <p:nvPr/>
              </p:nvSpPr>
              <p:spPr>
                <a:xfrm>
                  <a:off x="3783548" y="1185337"/>
                  <a:ext cx="615874" cy="276999"/>
                </a:xfrm>
                <a:prstGeom prst="rect">
                  <a:avLst/>
                </a:prstGeom>
                <a:blipFill>
                  <a:blip r:embed="rId8"/>
                  <a:stretch>
                    <a:fillRect l="-10204" r="-2041" b="-2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64F7D7CA-2D7C-3943-9C83-F82EFE0D879F}"/>
                    </a:ext>
                  </a:extLst>
                </p:cNvPr>
                <p:cNvSpPr txBox="1"/>
                <p:nvPr/>
              </p:nvSpPr>
              <p:spPr>
                <a:xfrm>
                  <a:off x="4721678" y="1185337"/>
                  <a:ext cx="4996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𝑒𝑛𝑑</m:t>
                            </m:r>
                          </m:sub>
                        </m:sSub>
                      </m:oMath>
                    </m:oMathPara>
                  </a14:m>
                  <a:endParaRPr lang="en-US" dirty="0"/>
                </a:p>
              </p:txBody>
            </p:sp>
          </mc:Choice>
          <mc:Fallback xmlns="">
            <p:sp>
              <p:nvSpPr>
                <p:cNvPr id="174" name="TextBox 173">
                  <a:extLst>
                    <a:ext uri="{FF2B5EF4-FFF2-40B4-BE49-F238E27FC236}">
                      <a16:creationId xmlns:a16="http://schemas.microsoft.com/office/drawing/2014/main" id="{BB8C57DC-EAF7-F04B-883F-A9A37DCC0A61}"/>
                    </a:ext>
                  </a:extLst>
                </p:cNvPr>
                <p:cNvSpPr txBox="1">
                  <a:spLocks noRot="1" noChangeAspect="1" noMove="1" noResize="1" noEditPoints="1" noAdjustHandles="1" noChangeArrowheads="1" noChangeShapeType="1" noTextEdit="1"/>
                </p:cNvSpPr>
                <p:nvPr/>
              </p:nvSpPr>
              <p:spPr>
                <a:xfrm>
                  <a:off x="4721678" y="1185337"/>
                  <a:ext cx="499689" cy="276999"/>
                </a:xfrm>
                <a:prstGeom prst="rect">
                  <a:avLst/>
                </a:prstGeom>
                <a:blipFill>
                  <a:blip r:embed="rId9"/>
                  <a:stretch>
                    <a:fillRect l="-12500" b="-21739"/>
                  </a:stretch>
                </a:blipFill>
              </p:spPr>
              <p:txBody>
                <a:bodyPr/>
                <a:lstStyle/>
                <a:p>
                  <a:r>
                    <a:rPr lang="en-US">
                      <a:noFill/>
                    </a:rPr>
                    <a:t> </a:t>
                  </a:r>
                </a:p>
              </p:txBody>
            </p:sp>
          </mc:Fallback>
        </mc:AlternateContent>
        <p:cxnSp>
          <p:nvCxnSpPr>
            <p:cNvPr id="107" name="Straight Arrow Connector 106">
              <a:extLst>
                <a:ext uri="{FF2B5EF4-FFF2-40B4-BE49-F238E27FC236}">
                  <a16:creationId xmlns:a16="http://schemas.microsoft.com/office/drawing/2014/main" id="{5894CB3F-CDE5-3340-B794-E124D5AA2BAE}"/>
                </a:ext>
              </a:extLst>
            </p:cNvPr>
            <p:cNvCxnSpPr>
              <a:cxnSpLocks/>
              <a:stCxn id="29" idx="0"/>
              <a:endCxn id="105" idx="2"/>
            </p:cNvCxnSpPr>
            <p:nvPr/>
          </p:nvCxnSpPr>
          <p:spPr>
            <a:xfrm flipV="1">
              <a:off x="4089845" y="1462336"/>
              <a:ext cx="1640" cy="271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99B7C89-78C7-9849-B37C-94A502474804}"/>
                </a:ext>
              </a:extLst>
            </p:cNvPr>
            <p:cNvCxnSpPr>
              <a:cxnSpLocks/>
              <a:stCxn id="40" idx="0"/>
              <a:endCxn id="106" idx="2"/>
            </p:cNvCxnSpPr>
            <p:nvPr/>
          </p:nvCxnSpPr>
          <p:spPr>
            <a:xfrm flipH="1" flipV="1">
              <a:off x="4971523" y="1462336"/>
              <a:ext cx="62" cy="271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F187296-6CB7-3348-BE66-1BC1A1E9A722}"/>
                </a:ext>
              </a:extLst>
            </p:cNvPr>
            <p:cNvCxnSpPr>
              <a:cxnSpLocks/>
              <a:stCxn id="26" idx="0"/>
              <a:endCxn id="98" idx="4"/>
            </p:cNvCxnSpPr>
            <p:nvPr/>
          </p:nvCxnSpPr>
          <p:spPr>
            <a:xfrm flipH="1" flipV="1">
              <a:off x="3222616" y="2905118"/>
              <a:ext cx="2183176" cy="2441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3E04AEF5-E1E4-CE4B-80C6-9D1C49E4CF3C}"/>
                </a:ext>
              </a:extLst>
            </p:cNvPr>
            <p:cNvCxnSpPr>
              <a:cxnSpLocks/>
              <a:stCxn id="70" idx="0"/>
              <a:endCxn id="27" idx="4"/>
            </p:cNvCxnSpPr>
            <p:nvPr/>
          </p:nvCxnSpPr>
          <p:spPr>
            <a:xfrm flipH="1" flipV="1">
              <a:off x="3216216" y="1935576"/>
              <a:ext cx="2192124" cy="2471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3" name="Picture 2" descr="Answering Complex Open-domain Questions at Scale | SAIL Blog">
            <a:extLst>
              <a:ext uri="{FF2B5EF4-FFF2-40B4-BE49-F238E27FC236}">
                <a16:creationId xmlns:a16="http://schemas.microsoft.com/office/drawing/2014/main" id="{8B2F14B9-C90B-EB4F-A1A0-04FC099908B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383" t="41571" r="64451" b="31265"/>
          <a:stretch/>
        </p:blipFill>
        <p:spPr bwMode="auto">
          <a:xfrm>
            <a:off x="841031" y="2565512"/>
            <a:ext cx="846281" cy="894987"/>
          </a:xfrm>
          <a:prstGeom prst="rect">
            <a:avLst/>
          </a:prstGeom>
          <a:noFill/>
          <a:extLst>
            <a:ext uri="{909E8E84-426E-40DD-AFC4-6F175D3DCCD1}">
              <a14:hiddenFill xmlns:a14="http://schemas.microsoft.com/office/drawing/2010/main">
                <a:solidFill>
                  <a:srgbClr val="FFFFFF"/>
                </a:solidFill>
              </a14:hiddenFill>
            </a:ext>
          </a:extLst>
        </p:spPr>
      </p:pic>
      <p:sp>
        <p:nvSpPr>
          <p:cNvPr id="114" name="Right Arrow 113">
            <a:extLst>
              <a:ext uri="{FF2B5EF4-FFF2-40B4-BE49-F238E27FC236}">
                <a16:creationId xmlns:a16="http://schemas.microsoft.com/office/drawing/2014/main" id="{61A4A0A8-3D73-7F47-A6D5-7E4804C227E0}"/>
              </a:ext>
            </a:extLst>
          </p:cNvPr>
          <p:cNvSpPr/>
          <p:nvPr/>
        </p:nvSpPr>
        <p:spPr>
          <a:xfrm>
            <a:off x="6923961" y="2823868"/>
            <a:ext cx="327923" cy="23433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F98507D-80A2-7C43-9240-656E25E1D203}"/>
              </a:ext>
            </a:extLst>
          </p:cNvPr>
          <p:cNvGrpSpPr/>
          <p:nvPr/>
        </p:nvGrpSpPr>
        <p:grpSpPr>
          <a:xfrm>
            <a:off x="1016156" y="2567048"/>
            <a:ext cx="3641881" cy="3498982"/>
            <a:chOff x="1046136" y="2567048"/>
            <a:chExt cx="3641881" cy="3498982"/>
          </a:xfrm>
        </p:grpSpPr>
        <p:pic>
          <p:nvPicPr>
            <p:cNvPr id="16" name="Picture 15" descr="Icon&#10;&#10;Description automatically generated">
              <a:extLst>
                <a:ext uri="{FF2B5EF4-FFF2-40B4-BE49-F238E27FC236}">
                  <a16:creationId xmlns:a16="http://schemas.microsoft.com/office/drawing/2014/main" id="{78F0DF77-F11A-1141-A15F-990291B394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98201" y="2567048"/>
              <a:ext cx="629853" cy="816841"/>
            </a:xfrm>
            <a:prstGeom prst="rect">
              <a:avLst/>
            </a:prstGeom>
            <a:solidFill>
              <a:schemeClr val="bg1"/>
            </a:solidFill>
          </p:spPr>
        </p:pic>
        <p:grpSp>
          <p:nvGrpSpPr>
            <p:cNvPr id="6" name="Group 5">
              <a:extLst>
                <a:ext uri="{FF2B5EF4-FFF2-40B4-BE49-F238E27FC236}">
                  <a16:creationId xmlns:a16="http://schemas.microsoft.com/office/drawing/2014/main" id="{BD0A2E8F-2310-854F-AFB2-80602B628B5A}"/>
                </a:ext>
              </a:extLst>
            </p:cNvPr>
            <p:cNvGrpSpPr/>
            <p:nvPr/>
          </p:nvGrpSpPr>
          <p:grpSpPr>
            <a:xfrm>
              <a:off x="1046136" y="3383889"/>
              <a:ext cx="3641881" cy="2682141"/>
              <a:chOff x="1046136" y="3383889"/>
              <a:chExt cx="3641881" cy="2682141"/>
            </a:xfrm>
          </p:grpSpPr>
          <p:sp>
            <p:nvSpPr>
              <p:cNvPr id="38" name="Rectangle 37">
                <a:extLst>
                  <a:ext uri="{FF2B5EF4-FFF2-40B4-BE49-F238E27FC236}">
                    <a16:creationId xmlns:a16="http://schemas.microsoft.com/office/drawing/2014/main" id="{530AABDA-B5C7-1446-8689-A33E40A2A681}"/>
                  </a:ext>
                </a:extLst>
              </p:cNvPr>
              <p:cNvSpPr/>
              <p:nvPr/>
            </p:nvSpPr>
            <p:spPr>
              <a:xfrm>
                <a:off x="1046136" y="4311704"/>
                <a:ext cx="3641881" cy="1754326"/>
              </a:xfrm>
              <a:prstGeom prst="rect">
                <a:avLst/>
              </a:prstGeom>
              <a:ln w="12700">
                <a:solidFill>
                  <a:schemeClr val="tx1"/>
                </a:solidFill>
                <a:prstDash val="sysDash"/>
              </a:ln>
            </p:spPr>
            <p:txBody>
              <a:bodyPr wrap="square">
                <a:spAutoFit/>
              </a:bodyPr>
              <a:lstStyle/>
              <a:p>
                <a:r>
                  <a:rPr lang="en-US" dirty="0">
                    <a:latin typeface="Arial" panose="020B0604020202020204" pitchFamily="34" charset="0"/>
                  </a:rPr>
                  <a:t>The </a:t>
                </a:r>
                <a:r>
                  <a:rPr lang="en-US" dirty="0">
                    <a:solidFill>
                      <a:schemeClr val="accent6"/>
                    </a:solidFill>
                    <a:latin typeface="Arial" panose="020B0604020202020204" pitchFamily="34" charset="0"/>
                  </a:rPr>
                  <a:t>2019–20</a:t>
                </a:r>
                <a:r>
                  <a:rPr lang="en-US" dirty="0">
                    <a:solidFill>
                      <a:schemeClr val="accent2"/>
                    </a:solidFill>
                    <a:latin typeface="Arial" panose="020B0604020202020204" pitchFamily="34" charset="0"/>
                  </a:rPr>
                  <a:t> </a:t>
                </a:r>
                <a:r>
                  <a:rPr lang="en-US" dirty="0">
                    <a:latin typeface="Arial" panose="020B0604020202020204" pitchFamily="34" charset="0"/>
                  </a:rPr>
                  <a:t>NBA season was the 74th ... The regular season</a:t>
                </a:r>
              </a:p>
              <a:p>
                <a:r>
                  <a:rPr lang="en-US" dirty="0">
                    <a:latin typeface="Arial" panose="020B0604020202020204" pitchFamily="34" charset="0"/>
                  </a:rPr>
                  <a:t>began on October 22, 2019, and originally …. However, the season was suspended on March 11 as a result of the </a:t>
                </a:r>
                <a:r>
                  <a:rPr lang="en-US" dirty="0">
                    <a:solidFill>
                      <a:schemeClr val="accent2"/>
                    </a:solidFill>
                    <a:latin typeface="Arial" panose="020B0604020202020204" pitchFamily="34" charset="0"/>
                  </a:rPr>
                  <a:t>COVID-19 pandemic</a:t>
                </a:r>
                <a:r>
                  <a:rPr lang="en-US" dirty="0">
                    <a:latin typeface="Arial" panose="020B0604020202020204" pitchFamily="34" charset="0"/>
                  </a:rPr>
                  <a:t>.</a:t>
                </a:r>
                <a:endParaRPr lang="en-US" dirty="0"/>
              </a:p>
            </p:txBody>
          </p:sp>
          <p:cxnSp>
            <p:nvCxnSpPr>
              <p:cNvPr id="7" name="Straight Arrow Connector 6">
                <a:extLst>
                  <a:ext uri="{FF2B5EF4-FFF2-40B4-BE49-F238E27FC236}">
                    <a16:creationId xmlns:a16="http://schemas.microsoft.com/office/drawing/2014/main" id="{9BDC1B26-3195-2147-BC28-728E65EF67DB}"/>
                  </a:ext>
                </a:extLst>
              </p:cNvPr>
              <p:cNvCxnSpPr>
                <a:cxnSpLocks/>
                <a:stCxn id="16" idx="2"/>
              </p:cNvCxnSpPr>
              <p:nvPr/>
            </p:nvCxnSpPr>
            <p:spPr>
              <a:xfrm flipH="1">
                <a:off x="1263971" y="3383889"/>
                <a:ext cx="1649157" cy="91742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789B66CD-7321-B845-B284-7091D59F042D}"/>
                  </a:ext>
                </a:extLst>
              </p:cNvPr>
              <p:cNvCxnSpPr>
                <a:cxnSpLocks/>
                <a:stCxn id="16" idx="2"/>
              </p:cNvCxnSpPr>
              <p:nvPr/>
            </p:nvCxnSpPr>
            <p:spPr>
              <a:xfrm>
                <a:off x="2913128" y="3383889"/>
                <a:ext cx="1632108" cy="92781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2" name="TextBox 11">
            <a:extLst>
              <a:ext uri="{FF2B5EF4-FFF2-40B4-BE49-F238E27FC236}">
                <a16:creationId xmlns:a16="http://schemas.microsoft.com/office/drawing/2014/main" id="{9873D0AA-EA58-0F47-ACA9-C90C3646B3B3}"/>
              </a:ext>
            </a:extLst>
          </p:cNvPr>
          <p:cNvSpPr txBox="1"/>
          <p:nvPr/>
        </p:nvSpPr>
        <p:spPr>
          <a:xfrm>
            <a:off x="1842360" y="2494446"/>
            <a:ext cx="436338" cy="369332"/>
          </a:xfrm>
          <a:prstGeom prst="rect">
            <a:avLst/>
          </a:prstGeom>
          <a:noFill/>
        </p:spPr>
        <p:txBody>
          <a:bodyPr wrap="none" rtlCol="0">
            <a:spAutoFit/>
          </a:bodyPr>
          <a:lstStyle/>
          <a:p>
            <a:r>
              <a:rPr lang="en-US" dirty="0"/>
              <a:t>IR</a:t>
            </a:r>
          </a:p>
        </p:txBody>
      </p:sp>
    </p:spTree>
    <p:extLst>
      <p:ext uri="{BB962C8B-B14F-4D97-AF65-F5344CB8AC3E}">
        <p14:creationId xmlns:p14="http://schemas.microsoft.com/office/powerpoint/2010/main" val="28239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linds(horizontal)">
                                      <p:cBhvr>
                                        <p:cTn id="7" dur="500"/>
                                        <p:tgtEl>
                                          <p:spTgt spid="1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linds(horizontal)">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linds(horizontal)">
                                      <p:cBhvr>
                                        <p:cTn id="23" dur="500"/>
                                        <p:tgtEl>
                                          <p:spTgt spid="56"/>
                                        </p:tgtEl>
                                      </p:cBhvr>
                                    </p:animEffect>
                                  </p:childTnLst>
                                </p:cTn>
                              </p:par>
                              <p:par>
                                <p:cTn id="24" presetID="3"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blinds(horizontal)">
                                      <p:cBhvr>
                                        <p:cTn id="29" dur="500"/>
                                        <p:tgtEl>
                                          <p:spTgt spid="1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linds(horizontal)">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56" grpId="0" animBg="1"/>
      <p:bldP spid="1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4B046C-6AC8-3B47-A4F4-D9FDEAAA5D9D}"/>
              </a:ext>
            </a:extLst>
          </p:cNvPr>
          <p:cNvSpPr>
            <a:spLocks noGrp="1"/>
          </p:cNvSpPr>
          <p:nvPr>
            <p:ph type="sldNum" sz="quarter" idx="12"/>
          </p:nvPr>
        </p:nvSpPr>
        <p:spPr/>
        <p:txBody>
          <a:bodyPr/>
          <a:lstStyle/>
          <a:p>
            <a:fld id="{4FAB73BC-B049-4115-A692-8D63A059BFB8}" type="slidenum">
              <a:rPr lang="en-US" smtClean="0"/>
              <a:t>3</a:t>
            </a:fld>
            <a:endParaRPr lang="en-US"/>
          </a:p>
        </p:txBody>
      </p:sp>
      <p:sp>
        <p:nvSpPr>
          <p:cNvPr id="3" name="Title 2">
            <a:extLst>
              <a:ext uri="{FF2B5EF4-FFF2-40B4-BE49-F238E27FC236}">
                <a16:creationId xmlns:a16="http://schemas.microsoft.com/office/drawing/2014/main" id="{B133FA48-E114-5349-9D2B-214B7ACC5370}"/>
              </a:ext>
            </a:extLst>
          </p:cNvPr>
          <p:cNvSpPr>
            <a:spLocks noGrp="1"/>
          </p:cNvSpPr>
          <p:nvPr>
            <p:ph type="title"/>
          </p:nvPr>
        </p:nvSpPr>
        <p:spPr>
          <a:xfrm>
            <a:off x="628650" y="365126"/>
            <a:ext cx="7886700" cy="510245"/>
          </a:xfrm>
        </p:spPr>
        <p:txBody>
          <a:bodyPr/>
          <a:lstStyle/>
          <a:p>
            <a:r>
              <a:rPr lang="en-US" sz="4400" dirty="0"/>
              <a:t>Complex QA over Heterogeneous Web Knowledge</a:t>
            </a:r>
          </a:p>
        </p:txBody>
      </p:sp>
      <p:sp>
        <p:nvSpPr>
          <p:cNvPr id="17" name="TextBox 16">
            <a:extLst>
              <a:ext uri="{FF2B5EF4-FFF2-40B4-BE49-F238E27FC236}">
                <a16:creationId xmlns:a16="http://schemas.microsoft.com/office/drawing/2014/main" id="{6FD2ABB5-1C0B-B44A-9F1B-54213CE1A9AF}"/>
              </a:ext>
            </a:extLst>
          </p:cNvPr>
          <p:cNvSpPr txBox="1"/>
          <p:nvPr/>
        </p:nvSpPr>
        <p:spPr>
          <a:xfrm>
            <a:off x="922674" y="1114100"/>
            <a:ext cx="6234259" cy="646331"/>
          </a:xfrm>
          <a:prstGeom prst="rect">
            <a:avLst/>
          </a:prstGeom>
          <a:noFill/>
        </p:spPr>
        <p:txBody>
          <a:bodyPr wrap="square" rtlCol="0">
            <a:spAutoFit/>
          </a:bodyPr>
          <a:lstStyle/>
          <a:p>
            <a:r>
              <a:rPr lang="en-US" dirty="0"/>
              <a:t>What is the home stadium of Lebron James in the NBA season suspended by COVID? </a:t>
            </a:r>
          </a:p>
        </p:txBody>
      </p:sp>
      <p:graphicFrame>
        <p:nvGraphicFramePr>
          <p:cNvPr id="18" name="Table 17">
            <a:extLst>
              <a:ext uri="{FF2B5EF4-FFF2-40B4-BE49-F238E27FC236}">
                <a16:creationId xmlns:a16="http://schemas.microsoft.com/office/drawing/2014/main" id="{CB58E885-259B-0640-B22F-E517A0928763}"/>
              </a:ext>
            </a:extLst>
          </p:cNvPr>
          <p:cNvGraphicFramePr>
            <a:graphicFrameLocks noGrp="1"/>
          </p:cNvGraphicFramePr>
          <p:nvPr>
            <p:extLst>
              <p:ext uri="{D42A27DB-BD31-4B8C-83A1-F6EECF244321}">
                <p14:modId xmlns:p14="http://schemas.microsoft.com/office/powerpoint/2010/main" val="3283425411"/>
              </p:ext>
            </p:extLst>
          </p:nvPr>
        </p:nvGraphicFramePr>
        <p:xfrm>
          <a:off x="930302" y="2341574"/>
          <a:ext cx="3291840" cy="3291840"/>
        </p:xfrm>
        <a:graphic>
          <a:graphicData uri="http://schemas.openxmlformats.org/drawingml/2006/table">
            <a:tbl>
              <a:tblPr/>
              <a:tblGrid>
                <a:gridCol w="1486893">
                  <a:extLst>
                    <a:ext uri="{9D8B030D-6E8A-4147-A177-3AD203B41FA5}">
                      <a16:colId xmlns:a16="http://schemas.microsoft.com/office/drawing/2014/main" val="679141934"/>
                    </a:ext>
                  </a:extLst>
                </a:gridCol>
                <a:gridCol w="1804947">
                  <a:extLst>
                    <a:ext uri="{9D8B030D-6E8A-4147-A177-3AD203B41FA5}">
                      <a16:colId xmlns:a16="http://schemas.microsoft.com/office/drawing/2014/main" val="2704958263"/>
                    </a:ext>
                  </a:extLst>
                </a:gridCol>
              </a:tblGrid>
              <a:tr h="217348">
                <a:tc>
                  <a:txBody>
                    <a:bodyPr/>
                    <a:lstStyle/>
                    <a:p>
                      <a:pPr algn="ctr"/>
                      <a:r>
                        <a:rPr lang="en-US" dirty="0">
                          <a:solidFill>
                            <a:schemeClr val="tx1"/>
                          </a:solidFill>
                          <a:effectLst/>
                        </a:rPr>
                        <a:t>Year</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solidFill>
                            <a:schemeClr val="tx1"/>
                          </a:solidFill>
                          <a:effectLst/>
                        </a:rPr>
                        <a:t>Team</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99279472"/>
                  </a:ext>
                </a:extLst>
              </a:tr>
              <a:tr h="242962">
                <a:tc>
                  <a:txBody>
                    <a:bodyPr/>
                    <a:lstStyle/>
                    <a:p>
                      <a:pPr algn="l"/>
                      <a:r>
                        <a:rPr lang="en-US" dirty="0">
                          <a:solidFill>
                            <a:schemeClr val="tx1"/>
                          </a:solidFill>
                          <a:effectLst/>
                        </a:rPr>
                        <a:t>2012-11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kern="1200" dirty="0">
                          <a:solidFill>
                            <a:schemeClr val="tx1"/>
                          </a:solidFill>
                          <a:effectLst/>
                          <a:latin typeface="+mn-lt"/>
                          <a:ea typeface="+mn-ea"/>
                          <a:cs typeface="+mn-cs"/>
                        </a:rPr>
                        <a:t>Miami</a:t>
                      </a:r>
                      <a:endParaRPr lang="en-US"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4060865"/>
                  </a:ext>
                </a:extLst>
              </a:tr>
              <a:tr h="242962">
                <a:tc>
                  <a:txBody>
                    <a:bodyPr/>
                    <a:lstStyle/>
                    <a:p>
                      <a:pPr algn="l"/>
                      <a:r>
                        <a:rPr lang="en-US" dirty="0">
                          <a:solidFill>
                            <a:schemeClr val="tx1"/>
                          </a:solidFill>
                          <a:effectLst/>
                        </a:rPr>
                        <a:t>2013-14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kern="1200" dirty="0">
                          <a:solidFill>
                            <a:schemeClr val="tx1"/>
                          </a:solidFill>
                          <a:effectLst/>
                          <a:latin typeface="+mn-lt"/>
                          <a:ea typeface="+mn-ea"/>
                          <a:cs typeface="+mn-cs"/>
                        </a:rPr>
                        <a:t>Miami</a:t>
                      </a:r>
                      <a:endParaRPr lang="en-US"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7704105"/>
                  </a:ext>
                </a:extLst>
              </a:tr>
              <a:tr h="242962">
                <a:tc>
                  <a:txBody>
                    <a:bodyPr/>
                    <a:lstStyle/>
                    <a:p>
                      <a:pPr algn="l"/>
                      <a:r>
                        <a:rPr lang="en-US" dirty="0">
                          <a:solidFill>
                            <a:schemeClr val="tx1"/>
                          </a:solidFill>
                          <a:effectLst/>
                        </a:rPr>
                        <a:t>2014-15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kern="1200" dirty="0">
                          <a:solidFill>
                            <a:schemeClr val="tx1"/>
                          </a:solidFill>
                          <a:effectLst/>
                          <a:latin typeface="+mn-lt"/>
                          <a:ea typeface="+mn-ea"/>
                          <a:cs typeface="+mn-cs"/>
                        </a:rPr>
                        <a:t>Cleveland</a:t>
                      </a:r>
                      <a:endParaRPr lang="en-US"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215614"/>
                  </a:ext>
                </a:extLst>
              </a:tr>
              <a:tr h="242962">
                <a:tc>
                  <a:txBody>
                    <a:bodyPr/>
                    <a:lstStyle/>
                    <a:p>
                      <a:pPr algn="l"/>
                      <a:r>
                        <a:rPr lang="en-US" dirty="0">
                          <a:solidFill>
                            <a:schemeClr val="tx1"/>
                          </a:solidFill>
                          <a:effectLst/>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kern="1200" dirty="0">
                          <a:solidFill>
                            <a:schemeClr val="tx1"/>
                          </a:solidFill>
                          <a:effectLst/>
                          <a:latin typeface="+mn-lt"/>
                          <a:ea typeface="+mn-ea"/>
                          <a:cs typeface="+mn-cs"/>
                        </a:rPr>
                        <a:t>Cleveland</a:t>
                      </a:r>
                      <a:endParaRPr lang="en-US"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1186865"/>
                  </a:ext>
                </a:extLst>
              </a:tr>
              <a:tr h="242962">
                <a:tc>
                  <a:txBody>
                    <a:bodyPr/>
                    <a:lstStyle/>
                    <a:p>
                      <a:pPr algn="l"/>
                      <a:r>
                        <a:rPr lang="en-US" dirty="0">
                          <a:solidFill>
                            <a:schemeClr val="tx1"/>
                          </a:solidFill>
                          <a:effectLst/>
                        </a:rPr>
                        <a:t>2016-17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kern="1200" dirty="0">
                          <a:solidFill>
                            <a:schemeClr val="tx1"/>
                          </a:solidFill>
                          <a:effectLst/>
                          <a:latin typeface="+mn-lt"/>
                          <a:ea typeface="+mn-ea"/>
                          <a:cs typeface="+mn-cs"/>
                        </a:rPr>
                        <a:t>Cleveland</a:t>
                      </a:r>
                      <a:endParaRPr lang="en-US"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708477"/>
                  </a:ext>
                </a:extLst>
              </a:tr>
              <a:tr h="242962">
                <a:tc>
                  <a:txBody>
                    <a:bodyPr/>
                    <a:lstStyle/>
                    <a:p>
                      <a:pPr algn="l"/>
                      <a:r>
                        <a:rPr lang="en-US" dirty="0">
                          <a:solidFill>
                            <a:schemeClr val="tx1"/>
                          </a:solidFill>
                          <a:effectLst/>
                        </a:rPr>
                        <a:t>2017-18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kern="1200" dirty="0">
                          <a:solidFill>
                            <a:schemeClr val="tx1"/>
                          </a:solidFill>
                          <a:effectLst/>
                          <a:latin typeface="+mn-lt"/>
                          <a:ea typeface="+mn-ea"/>
                          <a:cs typeface="+mn-cs"/>
                        </a:rPr>
                        <a:t>Cleveland</a:t>
                      </a:r>
                      <a:endParaRPr lang="en-US"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7061662"/>
                  </a:ext>
                </a:extLst>
              </a:tr>
              <a:tr h="242962">
                <a:tc>
                  <a:txBody>
                    <a:bodyPr/>
                    <a:lstStyle/>
                    <a:p>
                      <a:pPr algn="l"/>
                      <a:r>
                        <a:rPr lang="en-US" u="none" strike="noStrike" dirty="0">
                          <a:solidFill>
                            <a:schemeClr val="tx1"/>
                          </a:solidFill>
                          <a:effectLst/>
                        </a:rPr>
                        <a:t>2018–19</a:t>
                      </a:r>
                      <a:endParaRPr lang="en-US"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none" kern="1200" dirty="0">
                          <a:solidFill>
                            <a:schemeClr val="tx1"/>
                          </a:solidFill>
                          <a:effectLst/>
                          <a:latin typeface="+mn-lt"/>
                          <a:ea typeface="+mn-ea"/>
                          <a:cs typeface="+mn-cs"/>
                        </a:rPr>
                        <a:t>L.A. Lakers</a:t>
                      </a:r>
                      <a:endParaRPr lang="en-US"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351510"/>
                  </a:ext>
                </a:extLst>
              </a:tr>
              <a:tr h="242962">
                <a:tc>
                  <a:txBody>
                    <a:bodyPr/>
                    <a:lstStyle/>
                    <a:p>
                      <a:pPr algn="l"/>
                      <a:r>
                        <a:rPr lang="en-US" u="none" strike="noStrike" dirty="0">
                          <a:solidFill>
                            <a:schemeClr val="accent2"/>
                          </a:solidFill>
                          <a:effectLst/>
                        </a:rPr>
                        <a:t>2019–20</a:t>
                      </a:r>
                      <a:endParaRPr lang="en-US" dirty="0">
                        <a:solidFill>
                          <a:schemeClr val="accent2"/>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b="0" i="0" u="sng" kern="1200" dirty="0">
                          <a:solidFill>
                            <a:schemeClr val="tx1"/>
                          </a:solidFill>
                          <a:effectLst/>
                          <a:latin typeface="+mn-lt"/>
                          <a:ea typeface="+mn-ea"/>
                          <a:cs typeface="+mn-cs"/>
                          <a:hlinkClick r:id="rId3"/>
                        </a:rPr>
                        <a:t>L.A. Lakers</a:t>
                      </a:r>
                      <a:endParaRPr lang="en-US"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5451638"/>
                  </a:ext>
                </a:extLst>
              </a:tr>
            </a:tbl>
          </a:graphicData>
        </a:graphic>
      </p:graphicFrame>
      <p:sp>
        <p:nvSpPr>
          <p:cNvPr id="20" name="Rectangle 19">
            <a:extLst>
              <a:ext uri="{FF2B5EF4-FFF2-40B4-BE49-F238E27FC236}">
                <a16:creationId xmlns:a16="http://schemas.microsoft.com/office/drawing/2014/main" id="{9212D3FE-75D5-E845-99D8-75849AC2BF29}"/>
              </a:ext>
            </a:extLst>
          </p:cNvPr>
          <p:cNvSpPr/>
          <p:nvPr/>
        </p:nvSpPr>
        <p:spPr>
          <a:xfrm>
            <a:off x="835850" y="1978324"/>
            <a:ext cx="3537366" cy="338554"/>
          </a:xfrm>
          <a:prstGeom prst="rect">
            <a:avLst/>
          </a:prstGeom>
        </p:spPr>
        <p:txBody>
          <a:bodyPr wrap="square">
            <a:spAutoFit/>
          </a:bodyPr>
          <a:lstStyle/>
          <a:p>
            <a:r>
              <a:rPr lang="en-US" sz="1600" i="1" dirty="0">
                <a:latin typeface="Arial" panose="020B0604020202020204" pitchFamily="34" charset="0"/>
              </a:rPr>
              <a:t>List of NBA Teams of Lebron James</a:t>
            </a:r>
            <a:endParaRPr lang="en-US" sz="1600" i="1" dirty="0"/>
          </a:p>
        </p:txBody>
      </p:sp>
      <p:grpSp>
        <p:nvGrpSpPr>
          <p:cNvPr id="11" name="Group 10">
            <a:extLst>
              <a:ext uri="{FF2B5EF4-FFF2-40B4-BE49-F238E27FC236}">
                <a16:creationId xmlns:a16="http://schemas.microsoft.com/office/drawing/2014/main" id="{A3908CC9-3355-3B48-9A85-D434822C6EBC}"/>
              </a:ext>
            </a:extLst>
          </p:cNvPr>
          <p:cNvGrpSpPr/>
          <p:nvPr/>
        </p:nvGrpSpPr>
        <p:grpSpPr>
          <a:xfrm>
            <a:off x="4430864" y="1978324"/>
            <a:ext cx="3684693" cy="1696881"/>
            <a:chOff x="4430864" y="2033981"/>
            <a:chExt cx="3684693" cy="1696881"/>
          </a:xfrm>
        </p:grpSpPr>
        <p:sp>
          <p:nvSpPr>
            <p:cNvPr id="29" name="Rectangle 28">
              <a:extLst>
                <a:ext uri="{FF2B5EF4-FFF2-40B4-BE49-F238E27FC236}">
                  <a16:creationId xmlns:a16="http://schemas.microsoft.com/office/drawing/2014/main" id="{DED45463-B0F7-FD41-AAD7-FE6F379D85D7}"/>
                </a:ext>
              </a:extLst>
            </p:cNvPr>
            <p:cNvSpPr/>
            <p:nvPr/>
          </p:nvSpPr>
          <p:spPr>
            <a:xfrm>
              <a:off x="4572000" y="2161202"/>
              <a:ext cx="3543557" cy="1569660"/>
            </a:xfrm>
            <a:prstGeom prst="rect">
              <a:avLst/>
            </a:prstGeom>
            <a:ln w="12700">
              <a:solidFill>
                <a:schemeClr val="tx1"/>
              </a:solidFill>
            </a:ln>
          </p:spPr>
          <p:txBody>
            <a:bodyPr wrap="square">
              <a:spAutoFit/>
            </a:bodyPr>
            <a:lstStyle/>
            <a:p>
              <a:r>
                <a:rPr lang="en-US" sz="1600" dirty="0">
                  <a:solidFill>
                    <a:schemeClr val="accent2"/>
                  </a:solidFill>
                  <a:latin typeface="Arial" panose="020B0604020202020204" pitchFamily="34" charset="0"/>
                </a:rPr>
                <a:t>The 2019–20 NBA season </a:t>
              </a:r>
              <a:r>
                <a:rPr lang="en-US" sz="1600" dirty="0">
                  <a:latin typeface="Arial" panose="020B0604020202020204" pitchFamily="34" charset="0"/>
                </a:rPr>
                <a:t>was the 74th ... The regular season</a:t>
              </a:r>
            </a:p>
            <a:p>
              <a:r>
                <a:rPr lang="en-US" sz="1600" dirty="0">
                  <a:latin typeface="Arial" panose="020B0604020202020204" pitchFamily="34" charset="0"/>
                </a:rPr>
                <a:t>began on October 22, 2019, and originally …. However, the season was suspended on March 11 as a result of the </a:t>
              </a:r>
              <a:r>
                <a:rPr lang="en-US" sz="1600" dirty="0">
                  <a:solidFill>
                    <a:schemeClr val="accent2"/>
                  </a:solidFill>
                  <a:latin typeface="Arial" panose="020B0604020202020204" pitchFamily="34" charset="0"/>
                </a:rPr>
                <a:t>COVID-19 pandemic</a:t>
              </a:r>
              <a:r>
                <a:rPr lang="en-US" sz="1600" dirty="0">
                  <a:latin typeface="Arial" panose="020B0604020202020204" pitchFamily="34" charset="0"/>
                </a:rPr>
                <a:t>.</a:t>
              </a:r>
              <a:endParaRPr lang="en-US" sz="1600" dirty="0"/>
            </a:p>
          </p:txBody>
        </p:sp>
        <p:sp>
          <p:nvSpPr>
            <p:cNvPr id="10" name="Oval 9">
              <a:extLst>
                <a:ext uri="{FF2B5EF4-FFF2-40B4-BE49-F238E27FC236}">
                  <a16:creationId xmlns:a16="http://schemas.microsoft.com/office/drawing/2014/main" id="{6657AF92-AEE0-FE40-ADC0-D2E7EA90ED11}"/>
                </a:ext>
              </a:extLst>
            </p:cNvPr>
            <p:cNvSpPr/>
            <p:nvPr/>
          </p:nvSpPr>
          <p:spPr>
            <a:xfrm>
              <a:off x="4430864" y="2033981"/>
              <a:ext cx="282272" cy="25444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a:t>
              </a:r>
            </a:p>
          </p:txBody>
        </p:sp>
      </p:grpSp>
      <p:grpSp>
        <p:nvGrpSpPr>
          <p:cNvPr id="12" name="Group 11">
            <a:extLst>
              <a:ext uri="{FF2B5EF4-FFF2-40B4-BE49-F238E27FC236}">
                <a16:creationId xmlns:a16="http://schemas.microsoft.com/office/drawing/2014/main" id="{277DCF9D-1C01-E14D-A443-076FC1EB45F9}"/>
              </a:ext>
            </a:extLst>
          </p:cNvPr>
          <p:cNvGrpSpPr/>
          <p:nvPr/>
        </p:nvGrpSpPr>
        <p:grpSpPr>
          <a:xfrm>
            <a:off x="4430864" y="3673579"/>
            <a:ext cx="3684693" cy="1943103"/>
            <a:chOff x="4430864" y="3800797"/>
            <a:chExt cx="3684693" cy="1943103"/>
          </a:xfrm>
        </p:grpSpPr>
        <p:sp>
          <p:nvSpPr>
            <p:cNvPr id="9" name="Rectangle 8">
              <a:extLst>
                <a:ext uri="{FF2B5EF4-FFF2-40B4-BE49-F238E27FC236}">
                  <a16:creationId xmlns:a16="http://schemas.microsoft.com/office/drawing/2014/main" id="{4ED54542-9BE1-9642-B9F9-083A6C57E149}"/>
                </a:ext>
              </a:extLst>
            </p:cNvPr>
            <p:cNvSpPr/>
            <p:nvPr/>
          </p:nvSpPr>
          <p:spPr>
            <a:xfrm>
              <a:off x="4571999" y="3928018"/>
              <a:ext cx="3543558" cy="1815882"/>
            </a:xfrm>
            <a:prstGeom prst="rect">
              <a:avLst/>
            </a:prstGeom>
            <a:ln w="12700">
              <a:solidFill>
                <a:schemeClr val="tx1"/>
              </a:solidFill>
            </a:ln>
          </p:spPr>
          <p:txBody>
            <a:bodyPr wrap="square">
              <a:spAutoFit/>
            </a:bodyPr>
            <a:lstStyle/>
            <a:p>
              <a:r>
                <a:rPr lang="en-US" sz="1600" dirty="0">
                  <a:latin typeface="Arial" panose="020B0604020202020204" pitchFamily="34" charset="0"/>
                </a:rPr>
                <a:t>The </a:t>
              </a:r>
              <a:r>
                <a:rPr lang="en-US" sz="1600" u="sng" dirty="0">
                  <a:solidFill>
                    <a:schemeClr val="accent1"/>
                  </a:solidFill>
                  <a:latin typeface="Arial" panose="020B0604020202020204" pitchFamily="34" charset="0"/>
                </a:rPr>
                <a:t>Los Angeles Lakers </a:t>
              </a:r>
              <a:r>
                <a:rPr lang="en-US" sz="1600" dirty="0">
                  <a:latin typeface="Arial" panose="020B0604020202020204" pitchFamily="34" charset="0"/>
                </a:rPr>
                <a:t>are an professional basketball team based in Los Angeles. The Lakers compete in the NBA as a member of the league's Western Conference Pacific Division. The Lakers play their home games at </a:t>
              </a:r>
              <a:r>
                <a:rPr lang="en-US" sz="1600" dirty="0">
                  <a:solidFill>
                    <a:srgbClr val="7030A0"/>
                  </a:solidFill>
                  <a:latin typeface="Arial" panose="020B0604020202020204" pitchFamily="34" charset="0"/>
                </a:rPr>
                <a:t>Staples Center</a:t>
              </a:r>
              <a:endParaRPr lang="en-US" sz="1600" dirty="0"/>
            </a:p>
          </p:txBody>
        </p:sp>
        <p:sp>
          <p:nvSpPr>
            <p:cNvPr id="43" name="Oval 42">
              <a:extLst>
                <a:ext uri="{FF2B5EF4-FFF2-40B4-BE49-F238E27FC236}">
                  <a16:creationId xmlns:a16="http://schemas.microsoft.com/office/drawing/2014/main" id="{70629345-A56A-0A4B-9FEB-BCA27478B7C8}"/>
                </a:ext>
              </a:extLst>
            </p:cNvPr>
            <p:cNvSpPr/>
            <p:nvPr/>
          </p:nvSpPr>
          <p:spPr>
            <a:xfrm>
              <a:off x="4430864" y="3800797"/>
              <a:ext cx="282272" cy="25444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a:t>
              </a:r>
            </a:p>
          </p:txBody>
        </p:sp>
      </p:grpSp>
      <p:sp>
        <p:nvSpPr>
          <p:cNvPr id="44" name="Oval 43">
            <a:extLst>
              <a:ext uri="{FF2B5EF4-FFF2-40B4-BE49-F238E27FC236}">
                <a16:creationId xmlns:a16="http://schemas.microsoft.com/office/drawing/2014/main" id="{8EF4CAAE-2F1E-2C44-B159-EDD62E8B38D8}"/>
              </a:ext>
            </a:extLst>
          </p:cNvPr>
          <p:cNvSpPr/>
          <p:nvPr/>
        </p:nvSpPr>
        <p:spPr>
          <a:xfrm>
            <a:off x="781538" y="2293888"/>
            <a:ext cx="282272" cy="25444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a:t>
            </a:r>
          </a:p>
        </p:txBody>
      </p:sp>
      <p:pic>
        <p:nvPicPr>
          <p:cNvPr id="45" name="Picture 2" descr="Answering Complex Open-domain Questions at Scale | SAIL Blog">
            <a:extLst>
              <a:ext uri="{FF2B5EF4-FFF2-40B4-BE49-F238E27FC236}">
                <a16:creationId xmlns:a16="http://schemas.microsoft.com/office/drawing/2014/main" id="{F559ED6F-BD7A-244E-B1CB-C3B704FCD3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83" t="41571" r="64451" b="31265"/>
          <a:stretch/>
        </p:blipFill>
        <p:spPr bwMode="auto">
          <a:xfrm>
            <a:off x="7269276" y="1164964"/>
            <a:ext cx="846281" cy="8949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9BDA77D-60A7-FC40-854E-D09964AEBAF8}"/>
              </a:ext>
            </a:extLst>
          </p:cNvPr>
          <p:cNvSpPr/>
          <p:nvPr/>
        </p:nvSpPr>
        <p:spPr>
          <a:xfrm>
            <a:off x="3126661" y="6020465"/>
            <a:ext cx="2608406" cy="369332"/>
          </a:xfrm>
          <a:prstGeom prst="rect">
            <a:avLst/>
          </a:prstGeom>
        </p:spPr>
        <p:txBody>
          <a:bodyPr wrap="none">
            <a:spAutoFit/>
          </a:bodyPr>
          <a:lstStyle/>
          <a:p>
            <a:r>
              <a:rPr lang="en-US" dirty="0">
                <a:latin typeface="Arial" panose="020B0604020202020204" pitchFamily="34" charset="0"/>
              </a:rPr>
              <a:t>Answer: </a:t>
            </a:r>
            <a:r>
              <a:rPr lang="en-US" dirty="0">
                <a:solidFill>
                  <a:srgbClr val="7030A0"/>
                </a:solidFill>
                <a:latin typeface="Arial" panose="020B0604020202020204" pitchFamily="34" charset="0"/>
              </a:rPr>
              <a:t>Staples Center</a:t>
            </a:r>
            <a:endParaRPr lang="en-US" dirty="0">
              <a:solidFill>
                <a:srgbClr val="7030A0"/>
              </a:solidFill>
            </a:endParaRPr>
          </a:p>
        </p:txBody>
      </p:sp>
      <p:sp>
        <p:nvSpPr>
          <p:cNvPr id="46" name="Right Arrow 45">
            <a:extLst>
              <a:ext uri="{FF2B5EF4-FFF2-40B4-BE49-F238E27FC236}">
                <a16:creationId xmlns:a16="http://schemas.microsoft.com/office/drawing/2014/main" id="{2E76F743-0012-E245-B304-7DBA91FAB9E8}"/>
              </a:ext>
            </a:extLst>
          </p:cNvPr>
          <p:cNvSpPr/>
          <p:nvPr/>
        </p:nvSpPr>
        <p:spPr>
          <a:xfrm rot="5400000">
            <a:off x="4266903" y="5739338"/>
            <a:ext cx="327923" cy="23433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0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linds(horizontal)">
                                      <p:cBhvr>
                                        <p:cTn id="28" dur="500"/>
                                        <p:tgtEl>
                                          <p:spTgt spid="4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4" grpId="0" animBg="1"/>
      <p:bldP spid="13"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5919C-BA6B-8943-B375-2A48F456EEA1}"/>
              </a:ext>
            </a:extLst>
          </p:cNvPr>
          <p:cNvSpPr>
            <a:spLocks noGrp="1"/>
          </p:cNvSpPr>
          <p:nvPr>
            <p:ph type="sldNum" sz="quarter" idx="12"/>
          </p:nvPr>
        </p:nvSpPr>
        <p:spPr/>
        <p:txBody>
          <a:bodyPr/>
          <a:lstStyle/>
          <a:p>
            <a:fld id="{4FAB73BC-B049-4115-A692-8D63A059BFB8}" type="slidenum">
              <a:rPr lang="en-US" smtClean="0"/>
              <a:t>4</a:t>
            </a:fld>
            <a:endParaRPr lang="en-US"/>
          </a:p>
        </p:txBody>
      </p:sp>
      <p:sp>
        <p:nvSpPr>
          <p:cNvPr id="3" name="Title 2">
            <a:extLst>
              <a:ext uri="{FF2B5EF4-FFF2-40B4-BE49-F238E27FC236}">
                <a16:creationId xmlns:a16="http://schemas.microsoft.com/office/drawing/2014/main" id="{6923F375-EF72-A245-8B3C-4528E6D1EB02}"/>
              </a:ext>
            </a:extLst>
          </p:cNvPr>
          <p:cNvSpPr>
            <a:spLocks noGrp="1"/>
          </p:cNvSpPr>
          <p:nvPr>
            <p:ph type="title"/>
          </p:nvPr>
        </p:nvSpPr>
        <p:spPr/>
        <p:txBody>
          <a:bodyPr/>
          <a:lstStyle/>
          <a:p>
            <a:r>
              <a:rPr lang="en-US" dirty="0"/>
              <a:t>Heterogeneous Information Integration</a:t>
            </a:r>
          </a:p>
        </p:txBody>
      </p:sp>
      <p:sp>
        <p:nvSpPr>
          <p:cNvPr id="4" name="Rounded Rectangle 3">
            <a:extLst>
              <a:ext uri="{FF2B5EF4-FFF2-40B4-BE49-F238E27FC236}">
                <a16:creationId xmlns:a16="http://schemas.microsoft.com/office/drawing/2014/main" id="{59703256-9EFC-934D-B951-BFF137F25FA2}"/>
              </a:ext>
            </a:extLst>
          </p:cNvPr>
          <p:cNvSpPr/>
          <p:nvPr/>
        </p:nvSpPr>
        <p:spPr>
          <a:xfrm>
            <a:off x="3421179" y="1999159"/>
            <a:ext cx="2350860" cy="45504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Unified QA Model</a:t>
            </a:r>
          </a:p>
        </p:txBody>
      </p:sp>
      <p:sp>
        <p:nvSpPr>
          <p:cNvPr id="5" name="TextBox 4">
            <a:extLst>
              <a:ext uri="{FF2B5EF4-FFF2-40B4-BE49-F238E27FC236}">
                <a16:creationId xmlns:a16="http://schemas.microsoft.com/office/drawing/2014/main" id="{B9560BBF-6D54-0D4E-9A48-96BF3C8634C2}"/>
              </a:ext>
            </a:extLst>
          </p:cNvPr>
          <p:cNvSpPr txBox="1"/>
          <p:nvPr/>
        </p:nvSpPr>
        <p:spPr>
          <a:xfrm>
            <a:off x="1127003" y="5423434"/>
            <a:ext cx="1292341" cy="369332"/>
          </a:xfrm>
          <a:prstGeom prst="rect">
            <a:avLst/>
          </a:prstGeom>
          <a:noFill/>
        </p:spPr>
        <p:txBody>
          <a:bodyPr wrap="none" rtlCol="0">
            <a:spAutoFit/>
          </a:bodyPr>
          <a:lstStyle/>
          <a:p>
            <a:r>
              <a:rPr lang="en-US" dirty="0"/>
              <a:t>Challenges</a:t>
            </a:r>
          </a:p>
        </p:txBody>
      </p:sp>
      <p:sp>
        <p:nvSpPr>
          <p:cNvPr id="6" name="TextBox 5">
            <a:extLst>
              <a:ext uri="{FF2B5EF4-FFF2-40B4-BE49-F238E27FC236}">
                <a16:creationId xmlns:a16="http://schemas.microsoft.com/office/drawing/2014/main" id="{FF574E1B-2280-FC4F-B59A-35BD89524786}"/>
              </a:ext>
            </a:extLst>
          </p:cNvPr>
          <p:cNvSpPr txBox="1"/>
          <p:nvPr/>
        </p:nvSpPr>
        <p:spPr>
          <a:xfrm>
            <a:off x="4919857" y="5918193"/>
            <a:ext cx="1340432" cy="369332"/>
          </a:xfrm>
          <a:prstGeom prst="rect">
            <a:avLst/>
          </a:prstGeom>
          <a:noFill/>
        </p:spPr>
        <p:txBody>
          <a:bodyPr wrap="none" rtlCol="0">
            <a:spAutoFit/>
          </a:bodyPr>
          <a:lstStyle/>
          <a:p>
            <a:r>
              <a:rPr lang="en-US" dirty="0"/>
              <a:t>Integration</a:t>
            </a:r>
          </a:p>
        </p:txBody>
      </p:sp>
      <p:grpSp>
        <p:nvGrpSpPr>
          <p:cNvPr id="7" name="Group 6">
            <a:extLst>
              <a:ext uri="{FF2B5EF4-FFF2-40B4-BE49-F238E27FC236}">
                <a16:creationId xmlns:a16="http://schemas.microsoft.com/office/drawing/2014/main" id="{46D81FB3-8C2A-7942-AAE2-02D89C70B220}"/>
              </a:ext>
            </a:extLst>
          </p:cNvPr>
          <p:cNvGrpSpPr/>
          <p:nvPr/>
        </p:nvGrpSpPr>
        <p:grpSpPr>
          <a:xfrm>
            <a:off x="3138439" y="5245271"/>
            <a:ext cx="963725" cy="1042254"/>
            <a:chOff x="2674397" y="4960938"/>
            <a:chExt cx="963725" cy="1042254"/>
          </a:xfrm>
        </p:grpSpPr>
        <p:pic>
          <p:nvPicPr>
            <p:cNvPr id="8" name="Picture 6" descr="Image result for dataset icon">
              <a:extLst>
                <a:ext uri="{FF2B5EF4-FFF2-40B4-BE49-F238E27FC236}">
                  <a16:creationId xmlns:a16="http://schemas.microsoft.com/office/drawing/2014/main" id="{D6A02871-4A89-B14B-898A-90FB2E2D2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117" y="4960938"/>
              <a:ext cx="811503" cy="8115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50D595-35CE-6E40-9BF3-900DED37FA54}"/>
                </a:ext>
              </a:extLst>
            </p:cNvPr>
            <p:cNvSpPr txBox="1"/>
            <p:nvPr/>
          </p:nvSpPr>
          <p:spPr>
            <a:xfrm>
              <a:off x="2674397" y="5633860"/>
              <a:ext cx="963725" cy="369332"/>
            </a:xfrm>
            <a:prstGeom prst="rect">
              <a:avLst/>
            </a:prstGeom>
            <a:noFill/>
          </p:spPr>
          <p:txBody>
            <a:bodyPr wrap="none" rtlCol="0">
              <a:spAutoFit/>
            </a:bodyPr>
            <a:lstStyle/>
            <a:p>
              <a:r>
                <a:rPr lang="en-US" dirty="0"/>
                <a:t>Dataset</a:t>
              </a:r>
            </a:p>
          </p:txBody>
        </p:sp>
      </p:grpSp>
      <p:grpSp>
        <p:nvGrpSpPr>
          <p:cNvPr id="10" name="Group 9">
            <a:extLst>
              <a:ext uri="{FF2B5EF4-FFF2-40B4-BE49-F238E27FC236}">
                <a16:creationId xmlns:a16="http://schemas.microsoft.com/office/drawing/2014/main" id="{D93DCC5E-0053-CD42-B2B0-EB5FBF9C2A42}"/>
              </a:ext>
            </a:extLst>
          </p:cNvPr>
          <p:cNvGrpSpPr/>
          <p:nvPr/>
        </p:nvGrpSpPr>
        <p:grpSpPr>
          <a:xfrm>
            <a:off x="3603623" y="3106973"/>
            <a:ext cx="2096386" cy="1235034"/>
            <a:chOff x="3603623" y="2393467"/>
            <a:chExt cx="2096386" cy="1235034"/>
          </a:xfrm>
        </p:grpSpPr>
        <p:sp>
          <p:nvSpPr>
            <p:cNvPr id="11" name="Freeform 10">
              <a:extLst>
                <a:ext uri="{FF2B5EF4-FFF2-40B4-BE49-F238E27FC236}">
                  <a16:creationId xmlns:a16="http://schemas.microsoft.com/office/drawing/2014/main" id="{3DF44BF6-4466-E84E-ABBB-B50535D46FDF}"/>
                </a:ext>
              </a:extLst>
            </p:cNvPr>
            <p:cNvSpPr/>
            <p:nvPr/>
          </p:nvSpPr>
          <p:spPr>
            <a:xfrm>
              <a:off x="3603623" y="2393467"/>
              <a:ext cx="2096386" cy="1235034"/>
            </a:xfrm>
            <a:custGeom>
              <a:avLst/>
              <a:gdLst>
                <a:gd name="connsiteX0" fmla="*/ 205843 w 2096386"/>
                <a:gd name="connsiteY0" fmla="*/ 0 h 1235034"/>
                <a:gd name="connsiteX1" fmla="*/ 1890543 w 2096386"/>
                <a:gd name="connsiteY1" fmla="*/ 0 h 1235034"/>
                <a:gd name="connsiteX2" fmla="*/ 2096386 w 2096386"/>
                <a:gd name="connsiteY2" fmla="*/ 205843 h 1235034"/>
                <a:gd name="connsiteX3" fmla="*/ 2096386 w 2096386"/>
                <a:gd name="connsiteY3" fmla="*/ 299175 h 1235034"/>
                <a:gd name="connsiteX4" fmla="*/ 1998735 w 2096386"/>
                <a:gd name="connsiteY4" fmla="*/ 325992 h 1235034"/>
                <a:gd name="connsiteX5" fmla="*/ 1692381 w 2096386"/>
                <a:gd name="connsiteY5" fmla="*/ 617517 h 1235034"/>
                <a:gd name="connsiteX6" fmla="*/ 1998735 w 2096386"/>
                <a:gd name="connsiteY6" fmla="*/ 909042 h 1235034"/>
                <a:gd name="connsiteX7" fmla="*/ 2096386 w 2096386"/>
                <a:gd name="connsiteY7" fmla="*/ 935860 h 1235034"/>
                <a:gd name="connsiteX8" fmla="*/ 2096386 w 2096386"/>
                <a:gd name="connsiteY8" fmla="*/ 1029191 h 1235034"/>
                <a:gd name="connsiteX9" fmla="*/ 1890543 w 2096386"/>
                <a:gd name="connsiteY9" fmla="*/ 1235034 h 1235034"/>
                <a:gd name="connsiteX10" fmla="*/ 205843 w 2096386"/>
                <a:gd name="connsiteY10" fmla="*/ 1235034 h 1235034"/>
                <a:gd name="connsiteX11" fmla="*/ 0 w 2096386"/>
                <a:gd name="connsiteY11" fmla="*/ 1029191 h 1235034"/>
                <a:gd name="connsiteX12" fmla="*/ 0 w 2096386"/>
                <a:gd name="connsiteY12" fmla="*/ 945461 h 1235034"/>
                <a:gd name="connsiteX13" fmla="*/ 25500 w 2096386"/>
                <a:gd name="connsiteY13" fmla="*/ 941456 h 1235034"/>
                <a:gd name="connsiteX14" fmla="*/ 449885 w 2096386"/>
                <a:gd name="connsiteY14" fmla="*/ 617517 h 1235034"/>
                <a:gd name="connsiteX15" fmla="*/ 25500 w 2096386"/>
                <a:gd name="connsiteY15" fmla="*/ 293578 h 1235034"/>
                <a:gd name="connsiteX16" fmla="*/ 0 w 2096386"/>
                <a:gd name="connsiteY16" fmla="*/ 289573 h 1235034"/>
                <a:gd name="connsiteX17" fmla="*/ 0 w 2096386"/>
                <a:gd name="connsiteY17" fmla="*/ 205843 h 1235034"/>
                <a:gd name="connsiteX18" fmla="*/ 205843 w 2096386"/>
                <a:gd name="connsiteY18"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386" h="1235034">
                  <a:moveTo>
                    <a:pt x="205843" y="0"/>
                  </a:moveTo>
                  <a:lnTo>
                    <a:pt x="1890543" y="0"/>
                  </a:lnTo>
                  <a:cubicBezTo>
                    <a:pt x="2004227" y="0"/>
                    <a:pt x="2096386" y="92159"/>
                    <a:pt x="2096386" y="205843"/>
                  </a:cubicBezTo>
                  <a:lnTo>
                    <a:pt x="2096386" y="299175"/>
                  </a:lnTo>
                  <a:lnTo>
                    <a:pt x="1998735" y="325992"/>
                  </a:lnTo>
                  <a:cubicBezTo>
                    <a:pt x="1813903" y="389172"/>
                    <a:pt x="1692381" y="496164"/>
                    <a:pt x="1692381" y="617517"/>
                  </a:cubicBezTo>
                  <a:cubicBezTo>
                    <a:pt x="1692381" y="738870"/>
                    <a:pt x="1813903" y="845863"/>
                    <a:pt x="1998735" y="909042"/>
                  </a:cubicBezTo>
                  <a:lnTo>
                    <a:pt x="2096386" y="935860"/>
                  </a:lnTo>
                  <a:lnTo>
                    <a:pt x="2096386" y="1029191"/>
                  </a:lnTo>
                  <a:cubicBezTo>
                    <a:pt x="2096386" y="1142875"/>
                    <a:pt x="2004227" y="1235034"/>
                    <a:pt x="1890543" y="1235034"/>
                  </a:cubicBezTo>
                  <a:lnTo>
                    <a:pt x="205843" y="1235034"/>
                  </a:lnTo>
                  <a:cubicBezTo>
                    <a:pt x="92159" y="1235034"/>
                    <a:pt x="0" y="1142875"/>
                    <a:pt x="0" y="1029191"/>
                  </a:cubicBezTo>
                  <a:lnTo>
                    <a:pt x="0" y="945461"/>
                  </a:lnTo>
                  <a:lnTo>
                    <a:pt x="25500" y="941456"/>
                  </a:lnTo>
                  <a:cubicBezTo>
                    <a:pt x="274894" y="888086"/>
                    <a:pt x="449885" y="763141"/>
                    <a:pt x="449885" y="617517"/>
                  </a:cubicBezTo>
                  <a:cubicBezTo>
                    <a:pt x="449885" y="471894"/>
                    <a:pt x="274894" y="346949"/>
                    <a:pt x="25500" y="293578"/>
                  </a:cubicBezTo>
                  <a:lnTo>
                    <a:pt x="0" y="289573"/>
                  </a:lnTo>
                  <a:lnTo>
                    <a:pt x="0" y="205843"/>
                  </a:lnTo>
                  <a:cubicBezTo>
                    <a:pt x="0" y="92159"/>
                    <a:pt x="92159" y="0"/>
                    <a:pt x="205843"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Text&#10;&#10;Description automatically generated with low confidence">
              <a:extLst>
                <a:ext uri="{FF2B5EF4-FFF2-40B4-BE49-F238E27FC236}">
                  <a16:creationId xmlns:a16="http://schemas.microsoft.com/office/drawing/2014/main" id="{1A4D8BD2-5A0C-AA41-8D96-A06350C10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332" y="2601751"/>
              <a:ext cx="770968" cy="742350"/>
            </a:xfrm>
            <a:prstGeom prst="rect">
              <a:avLst/>
            </a:prstGeom>
          </p:spPr>
        </p:pic>
      </p:grpSp>
      <p:grpSp>
        <p:nvGrpSpPr>
          <p:cNvPr id="13" name="Group 12">
            <a:extLst>
              <a:ext uri="{FF2B5EF4-FFF2-40B4-BE49-F238E27FC236}">
                <a16:creationId xmlns:a16="http://schemas.microsoft.com/office/drawing/2014/main" id="{519E1C70-D5B0-3D4E-9102-A622C61CEE52}"/>
              </a:ext>
            </a:extLst>
          </p:cNvPr>
          <p:cNvGrpSpPr/>
          <p:nvPr/>
        </p:nvGrpSpPr>
        <p:grpSpPr>
          <a:xfrm>
            <a:off x="691759" y="3106973"/>
            <a:ext cx="2629912" cy="1235034"/>
            <a:chOff x="738177" y="4210505"/>
            <a:chExt cx="2629912" cy="1235034"/>
          </a:xfrm>
        </p:grpSpPr>
        <p:sp>
          <p:nvSpPr>
            <p:cNvPr id="14" name="Freeform 13">
              <a:extLst>
                <a:ext uri="{FF2B5EF4-FFF2-40B4-BE49-F238E27FC236}">
                  <a16:creationId xmlns:a16="http://schemas.microsoft.com/office/drawing/2014/main" id="{4859D1C9-D8D0-3C40-98B0-08A379FE7DAC}"/>
                </a:ext>
              </a:extLst>
            </p:cNvPr>
            <p:cNvSpPr/>
            <p:nvPr/>
          </p:nvSpPr>
          <p:spPr>
            <a:xfrm>
              <a:off x="738177" y="4210505"/>
              <a:ext cx="2629912" cy="1235034"/>
            </a:xfrm>
            <a:custGeom>
              <a:avLst/>
              <a:gdLst>
                <a:gd name="connsiteX0" fmla="*/ 205843 w 2629912"/>
                <a:gd name="connsiteY0" fmla="*/ 0 h 1235034"/>
                <a:gd name="connsiteX1" fmla="*/ 1890544 w 2629912"/>
                <a:gd name="connsiteY1" fmla="*/ 0 h 1235034"/>
                <a:gd name="connsiteX2" fmla="*/ 2096387 w 2629912"/>
                <a:gd name="connsiteY2" fmla="*/ 205843 h 1235034"/>
                <a:gd name="connsiteX3" fmla="*/ 2096387 w 2629912"/>
                <a:gd name="connsiteY3" fmla="*/ 296064 h 1235034"/>
                <a:gd name="connsiteX4" fmla="*/ 2205527 w 2629912"/>
                <a:gd name="connsiteY4" fmla="*/ 313205 h 1235034"/>
                <a:gd name="connsiteX5" fmla="*/ 2629912 w 2629912"/>
                <a:gd name="connsiteY5" fmla="*/ 637144 h 1235034"/>
                <a:gd name="connsiteX6" fmla="*/ 2205527 w 2629912"/>
                <a:gd name="connsiteY6" fmla="*/ 961083 h 1235034"/>
                <a:gd name="connsiteX7" fmla="*/ 2096387 w 2629912"/>
                <a:gd name="connsiteY7" fmla="*/ 978225 h 1235034"/>
                <a:gd name="connsiteX8" fmla="*/ 2096387 w 2629912"/>
                <a:gd name="connsiteY8" fmla="*/ 1029191 h 1235034"/>
                <a:gd name="connsiteX9" fmla="*/ 1890544 w 2629912"/>
                <a:gd name="connsiteY9" fmla="*/ 1235034 h 1235034"/>
                <a:gd name="connsiteX10" fmla="*/ 205843 w 2629912"/>
                <a:gd name="connsiteY10" fmla="*/ 1235034 h 1235034"/>
                <a:gd name="connsiteX11" fmla="*/ 0 w 2629912"/>
                <a:gd name="connsiteY11" fmla="*/ 1029191 h 1235034"/>
                <a:gd name="connsiteX12" fmla="*/ 0 w 2629912"/>
                <a:gd name="connsiteY12" fmla="*/ 205843 h 1235034"/>
                <a:gd name="connsiteX13" fmla="*/ 205843 w 2629912"/>
                <a:gd name="connsiteY13"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9912" h="1235034">
                  <a:moveTo>
                    <a:pt x="205843" y="0"/>
                  </a:moveTo>
                  <a:lnTo>
                    <a:pt x="1890544" y="0"/>
                  </a:lnTo>
                  <a:cubicBezTo>
                    <a:pt x="2004228" y="0"/>
                    <a:pt x="2096387" y="92159"/>
                    <a:pt x="2096387" y="205843"/>
                  </a:cubicBezTo>
                  <a:lnTo>
                    <a:pt x="2096387" y="296064"/>
                  </a:lnTo>
                  <a:lnTo>
                    <a:pt x="2205527" y="313205"/>
                  </a:lnTo>
                  <a:cubicBezTo>
                    <a:pt x="2454921" y="366576"/>
                    <a:pt x="2629912" y="491521"/>
                    <a:pt x="2629912" y="637144"/>
                  </a:cubicBezTo>
                  <a:cubicBezTo>
                    <a:pt x="2629912" y="782768"/>
                    <a:pt x="2454921" y="907713"/>
                    <a:pt x="2205527" y="961083"/>
                  </a:cubicBezTo>
                  <a:lnTo>
                    <a:pt x="2096387" y="978225"/>
                  </a:lnTo>
                  <a:lnTo>
                    <a:pt x="2096387" y="1029191"/>
                  </a:lnTo>
                  <a:cubicBezTo>
                    <a:pt x="2096387" y="1142875"/>
                    <a:pt x="2004228" y="1235034"/>
                    <a:pt x="1890544" y="1235034"/>
                  </a:cubicBezTo>
                  <a:lnTo>
                    <a:pt x="205843" y="1235034"/>
                  </a:lnTo>
                  <a:cubicBezTo>
                    <a:pt x="92159" y="1235034"/>
                    <a:pt x="0" y="1142875"/>
                    <a:pt x="0" y="1029191"/>
                  </a:cubicBezTo>
                  <a:lnTo>
                    <a:pt x="0" y="205843"/>
                  </a:lnTo>
                  <a:cubicBezTo>
                    <a:pt x="0" y="92159"/>
                    <a:pt x="92159" y="0"/>
                    <a:pt x="205843"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Text&#10;&#10;Description automatically generated with low confidence">
              <a:extLst>
                <a:ext uri="{FF2B5EF4-FFF2-40B4-BE49-F238E27FC236}">
                  <a16:creationId xmlns:a16="http://schemas.microsoft.com/office/drawing/2014/main" id="{47F9A38B-ACB9-3B4B-8B13-845D0E4B6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38" y="4456847"/>
              <a:ext cx="770968" cy="742350"/>
            </a:xfrm>
            <a:prstGeom prst="rect">
              <a:avLst/>
            </a:prstGeom>
          </p:spPr>
        </p:pic>
        <p:pic>
          <p:nvPicPr>
            <p:cNvPr id="16" name="Picture 15" descr="Icon&#10;&#10;Description automatically generated">
              <a:extLst>
                <a:ext uri="{FF2B5EF4-FFF2-40B4-BE49-F238E27FC236}">
                  <a16:creationId xmlns:a16="http://schemas.microsoft.com/office/drawing/2014/main" id="{95268543-6563-0A40-A9F1-A5A563F32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752" y="4438464"/>
              <a:ext cx="573797" cy="742350"/>
            </a:xfrm>
            <a:prstGeom prst="rect">
              <a:avLst/>
            </a:prstGeom>
          </p:spPr>
        </p:pic>
      </p:grpSp>
      <p:grpSp>
        <p:nvGrpSpPr>
          <p:cNvPr id="17" name="Group 16">
            <a:extLst>
              <a:ext uri="{FF2B5EF4-FFF2-40B4-BE49-F238E27FC236}">
                <a16:creationId xmlns:a16="http://schemas.microsoft.com/office/drawing/2014/main" id="{54104D13-BB1B-1041-9F58-4373D67A01EC}"/>
              </a:ext>
            </a:extLst>
          </p:cNvPr>
          <p:cNvGrpSpPr/>
          <p:nvPr/>
        </p:nvGrpSpPr>
        <p:grpSpPr>
          <a:xfrm>
            <a:off x="5951782" y="3088590"/>
            <a:ext cx="2598433" cy="1235034"/>
            <a:chOff x="5538077" y="4210505"/>
            <a:chExt cx="2598433" cy="1235034"/>
          </a:xfrm>
        </p:grpSpPr>
        <p:sp>
          <p:nvSpPr>
            <p:cNvPr id="18" name="Freeform 17">
              <a:extLst>
                <a:ext uri="{FF2B5EF4-FFF2-40B4-BE49-F238E27FC236}">
                  <a16:creationId xmlns:a16="http://schemas.microsoft.com/office/drawing/2014/main" id="{8594916E-A42A-3645-B4A9-4C0BD8A19E98}"/>
                </a:ext>
              </a:extLst>
            </p:cNvPr>
            <p:cNvSpPr/>
            <p:nvPr/>
          </p:nvSpPr>
          <p:spPr>
            <a:xfrm>
              <a:off x="5538077" y="4210505"/>
              <a:ext cx="2598433" cy="1235034"/>
            </a:xfrm>
            <a:custGeom>
              <a:avLst/>
              <a:gdLst>
                <a:gd name="connsiteX0" fmla="*/ 707889 w 2598433"/>
                <a:gd name="connsiteY0" fmla="*/ 0 h 1235034"/>
                <a:gd name="connsiteX1" fmla="*/ 2392590 w 2598433"/>
                <a:gd name="connsiteY1" fmla="*/ 0 h 1235034"/>
                <a:gd name="connsiteX2" fmla="*/ 2598433 w 2598433"/>
                <a:gd name="connsiteY2" fmla="*/ 205843 h 1235034"/>
                <a:gd name="connsiteX3" fmla="*/ 2598433 w 2598433"/>
                <a:gd name="connsiteY3" fmla="*/ 1029191 h 1235034"/>
                <a:gd name="connsiteX4" fmla="*/ 2392590 w 2598433"/>
                <a:gd name="connsiteY4" fmla="*/ 1235034 h 1235034"/>
                <a:gd name="connsiteX5" fmla="*/ 707889 w 2598433"/>
                <a:gd name="connsiteY5" fmla="*/ 1235034 h 1235034"/>
                <a:gd name="connsiteX6" fmla="*/ 502046 w 2598433"/>
                <a:gd name="connsiteY6" fmla="*/ 1029191 h 1235034"/>
                <a:gd name="connsiteX7" fmla="*/ 502046 w 2598433"/>
                <a:gd name="connsiteY7" fmla="*/ 953654 h 1235034"/>
                <a:gd name="connsiteX8" fmla="*/ 424385 w 2598433"/>
                <a:gd name="connsiteY8" fmla="*/ 941456 h 1235034"/>
                <a:gd name="connsiteX9" fmla="*/ 0 w 2598433"/>
                <a:gd name="connsiteY9" fmla="*/ 617517 h 1235034"/>
                <a:gd name="connsiteX10" fmla="*/ 424385 w 2598433"/>
                <a:gd name="connsiteY10" fmla="*/ 293578 h 1235034"/>
                <a:gd name="connsiteX11" fmla="*/ 502046 w 2598433"/>
                <a:gd name="connsiteY11" fmla="*/ 281381 h 1235034"/>
                <a:gd name="connsiteX12" fmla="*/ 502046 w 2598433"/>
                <a:gd name="connsiteY12" fmla="*/ 205843 h 1235034"/>
                <a:gd name="connsiteX13" fmla="*/ 707889 w 2598433"/>
                <a:gd name="connsiteY13"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8433" h="1235034">
                  <a:moveTo>
                    <a:pt x="707889" y="0"/>
                  </a:moveTo>
                  <a:lnTo>
                    <a:pt x="2392590" y="0"/>
                  </a:lnTo>
                  <a:cubicBezTo>
                    <a:pt x="2506274" y="0"/>
                    <a:pt x="2598433" y="92159"/>
                    <a:pt x="2598433" y="205843"/>
                  </a:cubicBezTo>
                  <a:lnTo>
                    <a:pt x="2598433" y="1029191"/>
                  </a:lnTo>
                  <a:cubicBezTo>
                    <a:pt x="2598433" y="1142875"/>
                    <a:pt x="2506274" y="1235034"/>
                    <a:pt x="2392590" y="1235034"/>
                  </a:cubicBezTo>
                  <a:lnTo>
                    <a:pt x="707889" y="1235034"/>
                  </a:lnTo>
                  <a:cubicBezTo>
                    <a:pt x="594205" y="1235034"/>
                    <a:pt x="502046" y="1142875"/>
                    <a:pt x="502046" y="1029191"/>
                  </a:cubicBezTo>
                  <a:lnTo>
                    <a:pt x="502046" y="953654"/>
                  </a:lnTo>
                  <a:lnTo>
                    <a:pt x="424385" y="941456"/>
                  </a:lnTo>
                  <a:cubicBezTo>
                    <a:pt x="174992" y="888086"/>
                    <a:pt x="0" y="763141"/>
                    <a:pt x="0" y="617517"/>
                  </a:cubicBezTo>
                  <a:cubicBezTo>
                    <a:pt x="0" y="471894"/>
                    <a:pt x="174992" y="346949"/>
                    <a:pt x="424385" y="293578"/>
                  </a:cubicBezTo>
                  <a:lnTo>
                    <a:pt x="502046" y="281381"/>
                  </a:lnTo>
                  <a:lnTo>
                    <a:pt x="502046" y="205843"/>
                  </a:lnTo>
                  <a:cubicBezTo>
                    <a:pt x="502046" y="92159"/>
                    <a:pt x="594205" y="0"/>
                    <a:pt x="707889"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9" name="Picture 18" descr="Icon&#10;&#10;Description automatically generated">
              <a:extLst>
                <a:ext uri="{FF2B5EF4-FFF2-40B4-BE49-F238E27FC236}">
                  <a16:creationId xmlns:a16="http://schemas.microsoft.com/office/drawing/2014/main" id="{A7D46E3A-8177-7245-B3CC-D2E988721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094" y="4438464"/>
              <a:ext cx="573797" cy="742350"/>
            </a:xfrm>
            <a:prstGeom prst="rect">
              <a:avLst/>
            </a:prstGeom>
          </p:spPr>
        </p:pic>
        <p:pic>
          <p:nvPicPr>
            <p:cNvPr id="20" name="Picture 19" descr="Icon&#10;&#10;Description automatically generated">
              <a:extLst>
                <a:ext uri="{FF2B5EF4-FFF2-40B4-BE49-F238E27FC236}">
                  <a16:creationId xmlns:a16="http://schemas.microsoft.com/office/drawing/2014/main" id="{5E442C3D-46D8-DE44-8FCE-100B5792E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111" y="4438464"/>
              <a:ext cx="573797" cy="742350"/>
            </a:xfrm>
            <a:prstGeom prst="rect">
              <a:avLst/>
            </a:prstGeom>
          </p:spPr>
        </p:pic>
      </p:grpSp>
      <p:sp>
        <p:nvSpPr>
          <p:cNvPr id="21" name="TextBox 20">
            <a:extLst>
              <a:ext uri="{FF2B5EF4-FFF2-40B4-BE49-F238E27FC236}">
                <a16:creationId xmlns:a16="http://schemas.microsoft.com/office/drawing/2014/main" id="{59522160-0BBE-724C-BF4F-1F18E7D8FE4A}"/>
              </a:ext>
            </a:extLst>
          </p:cNvPr>
          <p:cNvSpPr txBox="1"/>
          <p:nvPr/>
        </p:nvSpPr>
        <p:spPr>
          <a:xfrm>
            <a:off x="922674" y="1114100"/>
            <a:ext cx="6234259" cy="646331"/>
          </a:xfrm>
          <a:prstGeom prst="rect">
            <a:avLst/>
          </a:prstGeom>
          <a:noFill/>
        </p:spPr>
        <p:txBody>
          <a:bodyPr wrap="square" rtlCol="0">
            <a:spAutoFit/>
          </a:bodyPr>
          <a:lstStyle/>
          <a:p>
            <a:r>
              <a:rPr lang="en-US" dirty="0"/>
              <a:t>What is the home stadium of Lebron James in the NBA season suspended by COVID? </a:t>
            </a:r>
          </a:p>
        </p:txBody>
      </p:sp>
      <p:cxnSp>
        <p:nvCxnSpPr>
          <p:cNvPr id="22" name="Straight Arrow Connector 21">
            <a:extLst>
              <a:ext uri="{FF2B5EF4-FFF2-40B4-BE49-F238E27FC236}">
                <a16:creationId xmlns:a16="http://schemas.microsoft.com/office/drawing/2014/main" id="{1DE8CE46-D9A8-7548-994B-B499CCF4CB98}"/>
              </a:ext>
            </a:extLst>
          </p:cNvPr>
          <p:cNvCxnSpPr>
            <a:cxnSpLocks/>
            <a:stCxn id="4" idx="2"/>
            <a:endCxn id="14" idx="1"/>
          </p:cNvCxnSpPr>
          <p:nvPr/>
        </p:nvCxnSpPr>
        <p:spPr>
          <a:xfrm flipH="1">
            <a:off x="2582303" y="2454204"/>
            <a:ext cx="2014306" cy="65276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C8005B-448E-564C-BEF0-903703DF21EE}"/>
              </a:ext>
            </a:extLst>
          </p:cNvPr>
          <p:cNvCxnSpPr>
            <a:cxnSpLocks/>
            <a:stCxn id="4" idx="2"/>
            <a:endCxn id="18" idx="0"/>
          </p:cNvCxnSpPr>
          <p:nvPr/>
        </p:nvCxnSpPr>
        <p:spPr>
          <a:xfrm>
            <a:off x="4596609" y="2454204"/>
            <a:ext cx="2063062" cy="63438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3C6800-9579-3A44-A849-BBF06EED2AFF}"/>
              </a:ext>
            </a:extLst>
          </p:cNvPr>
          <p:cNvSpPr txBox="1"/>
          <p:nvPr/>
        </p:nvSpPr>
        <p:spPr>
          <a:xfrm>
            <a:off x="4039803" y="2649450"/>
            <a:ext cx="973343" cy="369332"/>
          </a:xfrm>
          <a:prstGeom prst="rect">
            <a:avLst/>
          </a:prstGeom>
          <a:noFill/>
        </p:spPr>
        <p:txBody>
          <a:bodyPr wrap="none" rtlCol="0">
            <a:spAutoFit/>
          </a:bodyPr>
          <a:lstStyle/>
          <a:p>
            <a:r>
              <a:rPr lang="en-US" dirty="0"/>
              <a:t>retrieve</a:t>
            </a:r>
          </a:p>
        </p:txBody>
      </p:sp>
      <p:grpSp>
        <p:nvGrpSpPr>
          <p:cNvPr id="25" name="Group 24">
            <a:extLst>
              <a:ext uri="{FF2B5EF4-FFF2-40B4-BE49-F238E27FC236}">
                <a16:creationId xmlns:a16="http://schemas.microsoft.com/office/drawing/2014/main" id="{7A0D0AD3-21EA-DD49-BA0E-355366A7B729}"/>
              </a:ext>
            </a:extLst>
          </p:cNvPr>
          <p:cNvGrpSpPr/>
          <p:nvPr/>
        </p:nvGrpSpPr>
        <p:grpSpPr>
          <a:xfrm>
            <a:off x="1425556" y="3086356"/>
            <a:ext cx="6452519" cy="1256031"/>
            <a:chOff x="1300214" y="3071160"/>
            <a:chExt cx="6452519" cy="1256031"/>
          </a:xfrm>
        </p:grpSpPr>
        <p:grpSp>
          <p:nvGrpSpPr>
            <p:cNvPr id="26" name="Group 25">
              <a:extLst>
                <a:ext uri="{FF2B5EF4-FFF2-40B4-BE49-F238E27FC236}">
                  <a16:creationId xmlns:a16="http://schemas.microsoft.com/office/drawing/2014/main" id="{48891FA2-25A5-DE44-BB3C-B76AEFF627AF}"/>
                </a:ext>
              </a:extLst>
            </p:cNvPr>
            <p:cNvGrpSpPr/>
            <p:nvPr/>
          </p:nvGrpSpPr>
          <p:grpSpPr>
            <a:xfrm>
              <a:off x="1300214" y="3071160"/>
              <a:ext cx="6452519" cy="1254390"/>
              <a:chOff x="872276" y="4436527"/>
              <a:chExt cx="6452519" cy="1254390"/>
            </a:xfrm>
          </p:grpSpPr>
          <p:grpSp>
            <p:nvGrpSpPr>
              <p:cNvPr id="28" name="Group 27">
                <a:extLst>
                  <a:ext uri="{FF2B5EF4-FFF2-40B4-BE49-F238E27FC236}">
                    <a16:creationId xmlns:a16="http://schemas.microsoft.com/office/drawing/2014/main" id="{07C5F1F6-1239-BB44-8D56-86EF28B8993F}"/>
                  </a:ext>
                </a:extLst>
              </p:cNvPr>
              <p:cNvGrpSpPr/>
              <p:nvPr/>
            </p:nvGrpSpPr>
            <p:grpSpPr>
              <a:xfrm>
                <a:off x="872276" y="4436527"/>
                <a:ext cx="2629912" cy="1235034"/>
                <a:chOff x="738177" y="4210505"/>
                <a:chExt cx="2629912" cy="1235034"/>
              </a:xfrm>
            </p:grpSpPr>
            <p:sp>
              <p:nvSpPr>
                <p:cNvPr id="36" name="Freeform 35">
                  <a:extLst>
                    <a:ext uri="{FF2B5EF4-FFF2-40B4-BE49-F238E27FC236}">
                      <a16:creationId xmlns:a16="http://schemas.microsoft.com/office/drawing/2014/main" id="{3EFE3E7E-48CA-7541-83E1-60ED4BEAC134}"/>
                    </a:ext>
                  </a:extLst>
                </p:cNvPr>
                <p:cNvSpPr/>
                <p:nvPr/>
              </p:nvSpPr>
              <p:spPr>
                <a:xfrm>
                  <a:off x="738177" y="4210505"/>
                  <a:ext cx="2629912" cy="1235034"/>
                </a:xfrm>
                <a:custGeom>
                  <a:avLst/>
                  <a:gdLst>
                    <a:gd name="connsiteX0" fmla="*/ 205843 w 2629912"/>
                    <a:gd name="connsiteY0" fmla="*/ 0 h 1235034"/>
                    <a:gd name="connsiteX1" fmla="*/ 1890544 w 2629912"/>
                    <a:gd name="connsiteY1" fmla="*/ 0 h 1235034"/>
                    <a:gd name="connsiteX2" fmla="*/ 2096387 w 2629912"/>
                    <a:gd name="connsiteY2" fmla="*/ 205843 h 1235034"/>
                    <a:gd name="connsiteX3" fmla="*/ 2096387 w 2629912"/>
                    <a:gd name="connsiteY3" fmla="*/ 296064 h 1235034"/>
                    <a:gd name="connsiteX4" fmla="*/ 2205527 w 2629912"/>
                    <a:gd name="connsiteY4" fmla="*/ 313205 h 1235034"/>
                    <a:gd name="connsiteX5" fmla="*/ 2629912 w 2629912"/>
                    <a:gd name="connsiteY5" fmla="*/ 637144 h 1235034"/>
                    <a:gd name="connsiteX6" fmla="*/ 2205527 w 2629912"/>
                    <a:gd name="connsiteY6" fmla="*/ 961083 h 1235034"/>
                    <a:gd name="connsiteX7" fmla="*/ 2096387 w 2629912"/>
                    <a:gd name="connsiteY7" fmla="*/ 978225 h 1235034"/>
                    <a:gd name="connsiteX8" fmla="*/ 2096387 w 2629912"/>
                    <a:gd name="connsiteY8" fmla="*/ 1029191 h 1235034"/>
                    <a:gd name="connsiteX9" fmla="*/ 1890544 w 2629912"/>
                    <a:gd name="connsiteY9" fmla="*/ 1235034 h 1235034"/>
                    <a:gd name="connsiteX10" fmla="*/ 205843 w 2629912"/>
                    <a:gd name="connsiteY10" fmla="*/ 1235034 h 1235034"/>
                    <a:gd name="connsiteX11" fmla="*/ 0 w 2629912"/>
                    <a:gd name="connsiteY11" fmla="*/ 1029191 h 1235034"/>
                    <a:gd name="connsiteX12" fmla="*/ 0 w 2629912"/>
                    <a:gd name="connsiteY12" fmla="*/ 205843 h 1235034"/>
                    <a:gd name="connsiteX13" fmla="*/ 205843 w 2629912"/>
                    <a:gd name="connsiteY13"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9912" h="1235034">
                      <a:moveTo>
                        <a:pt x="205843" y="0"/>
                      </a:moveTo>
                      <a:lnTo>
                        <a:pt x="1890544" y="0"/>
                      </a:lnTo>
                      <a:cubicBezTo>
                        <a:pt x="2004228" y="0"/>
                        <a:pt x="2096387" y="92159"/>
                        <a:pt x="2096387" y="205843"/>
                      </a:cubicBezTo>
                      <a:lnTo>
                        <a:pt x="2096387" y="296064"/>
                      </a:lnTo>
                      <a:lnTo>
                        <a:pt x="2205527" y="313205"/>
                      </a:lnTo>
                      <a:cubicBezTo>
                        <a:pt x="2454921" y="366576"/>
                        <a:pt x="2629912" y="491521"/>
                        <a:pt x="2629912" y="637144"/>
                      </a:cubicBezTo>
                      <a:cubicBezTo>
                        <a:pt x="2629912" y="782768"/>
                        <a:pt x="2454921" y="907713"/>
                        <a:pt x="2205527" y="961083"/>
                      </a:cubicBezTo>
                      <a:lnTo>
                        <a:pt x="2096387" y="978225"/>
                      </a:lnTo>
                      <a:lnTo>
                        <a:pt x="2096387" y="1029191"/>
                      </a:lnTo>
                      <a:cubicBezTo>
                        <a:pt x="2096387" y="1142875"/>
                        <a:pt x="2004228" y="1235034"/>
                        <a:pt x="1890544" y="1235034"/>
                      </a:cubicBezTo>
                      <a:lnTo>
                        <a:pt x="205843" y="1235034"/>
                      </a:lnTo>
                      <a:cubicBezTo>
                        <a:pt x="92159" y="1235034"/>
                        <a:pt x="0" y="1142875"/>
                        <a:pt x="0" y="1029191"/>
                      </a:cubicBezTo>
                      <a:lnTo>
                        <a:pt x="0" y="205843"/>
                      </a:lnTo>
                      <a:cubicBezTo>
                        <a:pt x="0" y="92159"/>
                        <a:pt x="92159" y="0"/>
                        <a:pt x="205843"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7" name="Picture 36" descr="Text&#10;&#10;Description automatically generated with low confidence">
                  <a:extLst>
                    <a:ext uri="{FF2B5EF4-FFF2-40B4-BE49-F238E27FC236}">
                      <a16:creationId xmlns:a16="http://schemas.microsoft.com/office/drawing/2014/main" id="{148CD2B7-A85A-8641-9BEC-64F627E36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38" y="4456847"/>
                  <a:ext cx="770968" cy="742350"/>
                </a:xfrm>
                <a:prstGeom prst="rect">
                  <a:avLst/>
                </a:prstGeom>
              </p:spPr>
            </p:pic>
            <p:pic>
              <p:nvPicPr>
                <p:cNvPr id="38" name="Picture 37" descr="Icon&#10;&#10;Description automatically generated">
                  <a:extLst>
                    <a:ext uri="{FF2B5EF4-FFF2-40B4-BE49-F238E27FC236}">
                      <a16:creationId xmlns:a16="http://schemas.microsoft.com/office/drawing/2014/main" id="{48D6EF25-72C0-C049-9A0F-76A5CB8B6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752" y="4438464"/>
                  <a:ext cx="573797" cy="742350"/>
                </a:xfrm>
                <a:prstGeom prst="rect">
                  <a:avLst/>
                </a:prstGeom>
              </p:spPr>
            </p:pic>
          </p:grpSp>
          <p:grpSp>
            <p:nvGrpSpPr>
              <p:cNvPr id="29" name="Group 28">
                <a:extLst>
                  <a:ext uri="{FF2B5EF4-FFF2-40B4-BE49-F238E27FC236}">
                    <a16:creationId xmlns:a16="http://schemas.microsoft.com/office/drawing/2014/main" id="{54906708-5C2E-F24D-BD82-1A517436A59E}"/>
                  </a:ext>
                </a:extLst>
              </p:cNvPr>
              <p:cNvGrpSpPr/>
              <p:nvPr/>
            </p:nvGrpSpPr>
            <p:grpSpPr>
              <a:xfrm>
                <a:off x="3053971" y="4455883"/>
                <a:ext cx="2096386" cy="1235034"/>
                <a:chOff x="3603623" y="2393467"/>
                <a:chExt cx="2096386" cy="1235034"/>
              </a:xfrm>
            </p:grpSpPr>
            <p:sp>
              <p:nvSpPr>
                <p:cNvPr id="34" name="Freeform 33">
                  <a:extLst>
                    <a:ext uri="{FF2B5EF4-FFF2-40B4-BE49-F238E27FC236}">
                      <a16:creationId xmlns:a16="http://schemas.microsoft.com/office/drawing/2014/main" id="{9F3810C8-17A3-3A41-9769-7952BA710059}"/>
                    </a:ext>
                  </a:extLst>
                </p:cNvPr>
                <p:cNvSpPr/>
                <p:nvPr/>
              </p:nvSpPr>
              <p:spPr>
                <a:xfrm>
                  <a:off x="3603623" y="2393467"/>
                  <a:ext cx="2096386" cy="1235034"/>
                </a:xfrm>
                <a:custGeom>
                  <a:avLst/>
                  <a:gdLst>
                    <a:gd name="connsiteX0" fmla="*/ 205843 w 2096386"/>
                    <a:gd name="connsiteY0" fmla="*/ 0 h 1235034"/>
                    <a:gd name="connsiteX1" fmla="*/ 1890543 w 2096386"/>
                    <a:gd name="connsiteY1" fmla="*/ 0 h 1235034"/>
                    <a:gd name="connsiteX2" fmla="*/ 2096386 w 2096386"/>
                    <a:gd name="connsiteY2" fmla="*/ 205843 h 1235034"/>
                    <a:gd name="connsiteX3" fmla="*/ 2096386 w 2096386"/>
                    <a:gd name="connsiteY3" fmla="*/ 299175 h 1235034"/>
                    <a:gd name="connsiteX4" fmla="*/ 1998735 w 2096386"/>
                    <a:gd name="connsiteY4" fmla="*/ 325992 h 1235034"/>
                    <a:gd name="connsiteX5" fmla="*/ 1692381 w 2096386"/>
                    <a:gd name="connsiteY5" fmla="*/ 617517 h 1235034"/>
                    <a:gd name="connsiteX6" fmla="*/ 1998735 w 2096386"/>
                    <a:gd name="connsiteY6" fmla="*/ 909042 h 1235034"/>
                    <a:gd name="connsiteX7" fmla="*/ 2096386 w 2096386"/>
                    <a:gd name="connsiteY7" fmla="*/ 935860 h 1235034"/>
                    <a:gd name="connsiteX8" fmla="*/ 2096386 w 2096386"/>
                    <a:gd name="connsiteY8" fmla="*/ 1029191 h 1235034"/>
                    <a:gd name="connsiteX9" fmla="*/ 1890543 w 2096386"/>
                    <a:gd name="connsiteY9" fmla="*/ 1235034 h 1235034"/>
                    <a:gd name="connsiteX10" fmla="*/ 205843 w 2096386"/>
                    <a:gd name="connsiteY10" fmla="*/ 1235034 h 1235034"/>
                    <a:gd name="connsiteX11" fmla="*/ 0 w 2096386"/>
                    <a:gd name="connsiteY11" fmla="*/ 1029191 h 1235034"/>
                    <a:gd name="connsiteX12" fmla="*/ 0 w 2096386"/>
                    <a:gd name="connsiteY12" fmla="*/ 945461 h 1235034"/>
                    <a:gd name="connsiteX13" fmla="*/ 25500 w 2096386"/>
                    <a:gd name="connsiteY13" fmla="*/ 941456 h 1235034"/>
                    <a:gd name="connsiteX14" fmla="*/ 449885 w 2096386"/>
                    <a:gd name="connsiteY14" fmla="*/ 617517 h 1235034"/>
                    <a:gd name="connsiteX15" fmla="*/ 25500 w 2096386"/>
                    <a:gd name="connsiteY15" fmla="*/ 293578 h 1235034"/>
                    <a:gd name="connsiteX16" fmla="*/ 0 w 2096386"/>
                    <a:gd name="connsiteY16" fmla="*/ 289573 h 1235034"/>
                    <a:gd name="connsiteX17" fmla="*/ 0 w 2096386"/>
                    <a:gd name="connsiteY17" fmla="*/ 205843 h 1235034"/>
                    <a:gd name="connsiteX18" fmla="*/ 205843 w 2096386"/>
                    <a:gd name="connsiteY18"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6386" h="1235034">
                      <a:moveTo>
                        <a:pt x="205843" y="0"/>
                      </a:moveTo>
                      <a:lnTo>
                        <a:pt x="1890543" y="0"/>
                      </a:lnTo>
                      <a:cubicBezTo>
                        <a:pt x="2004227" y="0"/>
                        <a:pt x="2096386" y="92159"/>
                        <a:pt x="2096386" y="205843"/>
                      </a:cubicBezTo>
                      <a:lnTo>
                        <a:pt x="2096386" y="299175"/>
                      </a:lnTo>
                      <a:lnTo>
                        <a:pt x="1998735" y="325992"/>
                      </a:lnTo>
                      <a:cubicBezTo>
                        <a:pt x="1813903" y="389172"/>
                        <a:pt x="1692381" y="496164"/>
                        <a:pt x="1692381" y="617517"/>
                      </a:cubicBezTo>
                      <a:cubicBezTo>
                        <a:pt x="1692381" y="738870"/>
                        <a:pt x="1813903" y="845863"/>
                        <a:pt x="1998735" y="909042"/>
                      </a:cubicBezTo>
                      <a:lnTo>
                        <a:pt x="2096386" y="935860"/>
                      </a:lnTo>
                      <a:lnTo>
                        <a:pt x="2096386" y="1029191"/>
                      </a:lnTo>
                      <a:cubicBezTo>
                        <a:pt x="2096386" y="1142875"/>
                        <a:pt x="2004227" y="1235034"/>
                        <a:pt x="1890543" y="1235034"/>
                      </a:cubicBezTo>
                      <a:lnTo>
                        <a:pt x="205843" y="1235034"/>
                      </a:lnTo>
                      <a:cubicBezTo>
                        <a:pt x="92159" y="1235034"/>
                        <a:pt x="0" y="1142875"/>
                        <a:pt x="0" y="1029191"/>
                      </a:cubicBezTo>
                      <a:lnTo>
                        <a:pt x="0" y="945461"/>
                      </a:lnTo>
                      <a:lnTo>
                        <a:pt x="25500" y="941456"/>
                      </a:lnTo>
                      <a:cubicBezTo>
                        <a:pt x="274894" y="888086"/>
                        <a:pt x="449885" y="763141"/>
                        <a:pt x="449885" y="617517"/>
                      </a:cubicBezTo>
                      <a:cubicBezTo>
                        <a:pt x="449885" y="471894"/>
                        <a:pt x="274894" y="346949"/>
                        <a:pt x="25500" y="293578"/>
                      </a:cubicBezTo>
                      <a:lnTo>
                        <a:pt x="0" y="289573"/>
                      </a:lnTo>
                      <a:lnTo>
                        <a:pt x="0" y="205843"/>
                      </a:lnTo>
                      <a:cubicBezTo>
                        <a:pt x="0" y="92159"/>
                        <a:pt x="92159" y="0"/>
                        <a:pt x="205843"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Picture 34" descr="Text&#10;&#10;Description automatically generated with low confidence">
                  <a:extLst>
                    <a:ext uri="{FF2B5EF4-FFF2-40B4-BE49-F238E27FC236}">
                      <a16:creationId xmlns:a16="http://schemas.microsoft.com/office/drawing/2014/main" id="{9DE50602-98EC-D041-87FD-ECE3FB729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332" y="2601751"/>
                  <a:ext cx="770968" cy="742350"/>
                </a:xfrm>
                <a:prstGeom prst="rect">
                  <a:avLst/>
                </a:prstGeom>
              </p:spPr>
            </p:pic>
          </p:grpSp>
          <p:grpSp>
            <p:nvGrpSpPr>
              <p:cNvPr id="30" name="Group 29">
                <a:extLst>
                  <a:ext uri="{FF2B5EF4-FFF2-40B4-BE49-F238E27FC236}">
                    <a16:creationId xmlns:a16="http://schemas.microsoft.com/office/drawing/2014/main" id="{ED1BD6A2-FFD5-A944-A2E6-F126FCD5DBD9}"/>
                  </a:ext>
                </a:extLst>
              </p:cNvPr>
              <p:cNvGrpSpPr/>
              <p:nvPr/>
            </p:nvGrpSpPr>
            <p:grpSpPr>
              <a:xfrm>
                <a:off x="4726362" y="4455883"/>
                <a:ext cx="2598433" cy="1235034"/>
                <a:chOff x="5538077" y="4210505"/>
                <a:chExt cx="2598433" cy="1235034"/>
              </a:xfrm>
            </p:grpSpPr>
            <p:sp>
              <p:nvSpPr>
                <p:cNvPr id="31" name="Freeform 30">
                  <a:extLst>
                    <a:ext uri="{FF2B5EF4-FFF2-40B4-BE49-F238E27FC236}">
                      <a16:creationId xmlns:a16="http://schemas.microsoft.com/office/drawing/2014/main" id="{1F5E256E-0A7B-3E45-9D17-ECBD84DE24F6}"/>
                    </a:ext>
                  </a:extLst>
                </p:cNvPr>
                <p:cNvSpPr/>
                <p:nvPr/>
              </p:nvSpPr>
              <p:spPr>
                <a:xfrm>
                  <a:off x="5538077" y="4210505"/>
                  <a:ext cx="2598433" cy="1235034"/>
                </a:xfrm>
                <a:custGeom>
                  <a:avLst/>
                  <a:gdLst>
                    <a:gd name="connsiteX0" fmla="*/ 707889 w 2598433"/>
                    <a:gd name="connsiteY0" fmla="*/ 0 h 1235034"/>
                    <a:gd name="connsiteX1" fmla="*/ 2392590 w 2598433"/>
                    <a:gd name="connsiteY1" fmla="*/ 0 h 1235034"/>
                    <a:gd name="connsiteX2" fmla="*/ 2598433 w 2598433"/>
                    <a:gd name="connsiteY2" fmla="*/ 205843 h 1235034"/>
                    <a:gd name="connsiteX3" fmla="*/ 2598433 w 2598433"/>
                    <a:gd name="connsiteY3" fmla="*/ 1029191 h 1235034"/>
                    <a:gd name="connsiteX4" fmla="*/ 2392590 w 2598433"/>
                    <a:gd name="connsiteY4" fmla="*/ 1235034 h 1235034"/>
                    <a:gd name="connsiteX5" fmla="*/ 707889 w 2598433"/>
                    <a:gd name="connsiteY5" fmla="*/ 1235034 h 1235034"/>
                    <a:gd name="connsiteX6" fmla="*/ 502046 w 2598433"/>
                    <a:gd name="connsiteY6" fmla="*/ 1029191 h 1235034"/>
                    <a:gd name="connsiteX7" fmla="*/ 502046 w 2598433"/>
                    <a:gd name="connsiteY7" fmla="*/ 953654 h 1235034"/>
                    <a:gd name="connsiteX8" fmla="*/ 424385 w 2598433"/>
                    <a:gd name="connsiteY8" fmla="*/ 941456 h 1235034"/>
                    <a:gd name="connsiteX9" fmla="*/ 0 w 2598433"/>
                    <a:gd name="connsiteY9" fmla="*/ 617517 h 1235034"/>
                    <a:gd name="connsiteX10" fmla="*/ 424385 w 2598433"/>
                    <a:gd name="connsiteY10" fmla="*/ 293578 h 1235034"/>
                    <a:gd name="connsiteX11" fmla="*/ 502046 w 2598433"/>
                    <a:gd name="connsiteY11" fmla="*/ 281381 h 1235034"/>
                    <a:gd name="connsiteX12" fmla="*/ 502046 w 2598433"/>
                    <a:gd name="connsiteY12" fmla="*/ 205843 h 1235034"/>
                    <a:gd name="connsiteX13" fmla="*/ 707889 w 2598433"/>
                    <a:gd name="connsiteY13"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98433" h="1235034">
                      <a:moveTo>
                        <a:pt x="707889" y="0"/>
                      </a:moveTo>
                      <a:lnTo>
                        <a:pt x="2392590" y="0"/>
                      </a:lnTo>
                      <a:cubicBezTo>
                        <a:pt x="2506274" y="0"/>
                        <a:pt x="2598433" y="92159"/>
                        <a:pt x="2598433" y="205843"/>
                      </a:cubicBezTo>
                      <a:lnTo>
                        <a:pt x="2598433" y="1029191"/>
                      </a:lnTo>
                      <a:cubicBezTo>
                        <a:pt x="2598433" y="1142875"/>
                        <a:pt x="2506274" y="1235034"/>
                        <a:pt x="2392590" y="1235034"/>
                      </a:cubicBezTo>
                      <a:lnTo>
                        <a:pt x="707889" y="1235034"/>
                      </a:lnTo>
                      <a:cubicBezTo>
                        <a:pt x="594205" y="1235034"/>
                        <a:pt x="502046" y="1142875"/>
                        <a:pt x="502046" y="1029191"/>
                      </a:cubicBezTo>
                      <a:lnTo>
                        <a:pt x="502046" y="953654"/>
                      </a:lnTo>
                      <a:lnTo>
                        <a:pt x="424385" y="941456"/>
                      </a:lnTo>
                      <a:cubicBezTo>
                        <a:pt x="174992" y="888086"/>
                        <a:pt x="0" y="763141"/>
                        <a:pt x="0" y="617517"/>
                      </a:cubicBezTo>
                      <a:cubicBezTo>
                        <a:pt x="0" y="471894"/>
                        <a:pt x="174992" y="346949"/>
                        <a:pt x="424385" y="293578"/>
                      </a:cubicBezTo>
                      <a:lnTo>
                        <a:pt x="502046" y="281381"/>
                      </a:lnTo>
                      <a:lnTo>
                        <a:pt x="502046" y="205843"/>
                      </a:lnTo>
                      <a:cubicBezTo>
                        <a:pt x="502046" y="92159"/>
                        <a:pt x="594205" y="0"/>
                        <a:pt x="707889"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2" name="Picture 31" descr="Icon&#10;&#10;Description automatically generated">
                  <a:extLst>
                    <a:ext uri="{FF2B5EF4-FFF2-40B4-BE49-F238E27FC236}">
                      <a16:creationId xmlns:a16="http://schemas.microsoft.com/office/drawing/2014/main" id="{DF552AD2-8E5A-0A4E-A9FE-9C7D2567A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9094" y="4438464"/>
                  <a:ext cx="573797" cy="742350"/>
                </a:xfrm>
                <a:prstGeom prst="rect">
                  <a:avLst/>
                </a:prstGeom>
              </p:spPr>
            </p:pic>
            <p:pic>
              <p:nvPicPr>
                <p:cNvPr id="33" name="Picture 32" descr="Icon&#10;&#10;Description automatically generated">
                  <a:extLst>
                    <a:ext uri="{FF2B5EF4-FFF2-40B4-BE49-F238E27FC236}">
                      <a16:creationId xmlns:a16="http://schemas.microsoft.com/office/drawing/2014/main" id="{76E19936-BF7C-ED4C-B056-EA58816D3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111" y="4438464"/>
                  <a:ext cx="573797" cy="742350"/>
                </a:xfrm>
                <a:prstGeom prst="rect">
                  <a:avLst/>
                </a:prstGeom>
              </p:spPr>
            </p:pic>
          </p:grpSp>
        </p:grpSp>
        <p:sp>
          <p:nvSpPr>
            <p:cNvPr id="27" name="TextBox 26">
              <a:extLst>
                <a:ext uri="{FF2B5EF4-FFF2-40B4-BE49-F238E27FC236}">
                  <a16:creationId xmlns:a16="http://schemas.microsoft.com/office/drawing/2014/main" id="{7A5BC0A9-6E4B-6249-875E-C2ADE033B6F0}"/>
                </a:ext>
              </a:extLst>
            </p:cNvPr>
            <p:cNvSpPr txBox="1"/>
            <p:nvPr/>
          </p:nvSpPr>
          <p:spPr>
            <a:xfrm>
              <a:off x="4016704" y="3957859"/>
              <a:ext cx="1101584" cy="369332"/>
            </a:xfrm>
            <a:prstGeom prst="rect">
              <a:avLst/>
            </a:prstGeom>
            <a:noFill/>
          </p:spPr>
          <p:txBody>
            <a:bodyPr wrap="none" rtlCol="0">
              <a:spAutoFit/>
            </a:bodyPr>
            <a:lstStyle/>
            <a:p>
              <a:r>
                <a:rPr lang="en-US" dirty="0"/>
                <a:t>integrate</a:t>
              </a:r>
            </a:p>
          </p:txBody>
        </p:sp>
      </p:grpSp>
      <p:sp>
        <p:nvSpPr>
          <p:cNvPr id="39" name="Rectangle 38">
            <a:extLst>
              <a:ext uri="{FF2B5EF4-FFF2-40B4-BE49-F238E27FC236}">
                <a16:creationId xmlns:a16="http://schemas.microsoft.com/office/drawing/2014/main" id="{057CEF58-D252-174C-8096-AD6E61397FE4}"/>
              </a:ext>
            </a:extLst>
          </p:cNvPr>
          <p:cNvSpPr/>
          <p:nvPr/>
        </p:nvSpPr>
        <p:spPr>
          <a:xfrm>
            <a:off x="3783444" y="4726636"/>
            <a:ext cx="1519968" cy="369332"/>
          </a:xfrm>
          <a:prstGeom prst="rect">
            <a:avLst/>
          </a:prstGeom>
        </p:spPr>
        <p:txBody>
          <a:bodyPr wrap="none">
            <a:spAutoFit/>
          </a:bodyPr>
          <a:lstStyle/>
          <a:p>
            <a:r>
              <a:rPr lang="en-US" dirty="0"/>
              <a:t>Answer: 25.3</a:t>
            </a:r>
          </a:p>
        </p:txBody>
      </p:sp>
      <p:sp>
        <p:nvSpPr>
          <p:cNvPr id="40" name="Right Arrow 39">
            <a:extLst>
              <a:ext uri="{FF2B5EF4-FFF2-40B4-BE49-F238E27FC236}">
                <a16:creationId xmlns:a16="http://schemas.microsoft.com/office/drawing/2014/main" id="{6BB8ECF0-FE91-E146-BEA4-DDE15229E7CC}"/>
              </a:ext>
            </a:extLst>
          </p:cNvPr>
          <p:cNvSpPr/>
          <p:nvPr/>
        </p:nvSpPr>
        <p:spPr>
          <a:xfrm rot="5400000">
            <a:off x="4403535" y="4470338"/>
            <a:ext cx="327923" cy="23433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Image result for fusion icon">
            <a:extLst>
              <a:ext uri="{FF2B5EF4-FFF2-40B4-BE49-F238E27FC236}">
                <a16:creationId xmlns:a16="http://schemas.microsoft.com/office/drawing/2014/main" id="{DC4BC1AC-792D-3C4F-9C50-61DC6D883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787" y="5280697"/>
            <a:ext cx="740649" cy="74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linds(horizont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3" presetClass="entr" presetSubtype="1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par>
                                <p:cTn id="38" presetID="3" presetClass="entr" presetSubtype="1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9"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5FEC-D036-114A-898A-B147053ECA01}"/>
              </a:ext>
            </a:extLst>
          </p:cNvPr>
          <p:cNvSpPr>
            <a:spLocks noGrp="1"/>
          </p:cNvSpPr>
          <p:nvPr>
            <p:ph type="title"/>
          </p:nvPr>
        </p:nvSpPr>
        <p:spPr/>
        <p:txBody>
          <a:bodyPr/>
          <a:lstStyle/>
          <a:p>
            <a:r>
              <a:rPr lang="en-US" dirty="0"/>
              <a:t>OTT-QA (Open-Table-Text) Dataset</a:t>
            </a:r>
          </a:p>
        </p:txBody>
      </p:sp>
      <p:sp>
        <p:nvSpPr>
          <p:cNvPr id="4" name="Slide Number Placeholder 3">
            <a:extLst>
              <a:ext uri="{FF2B5EF4-FFF2-40B4-BE49-F238E27FC236}">
                <a16:creationId xmlns:a16="http://schemas.microsoft.com/office/drawing/2014/main" id="{08A2A7D2-87C5-B94A-A8A7-6D69201A570E}"/>
              </a:ext>
            </a:extLst>
          </p:cNvPr>
          <p:cNvSpPr>
            <a:spLocks noGrp="1"/>
          </p:cNvSpPr>
          <p:nvPr>
            <p:ph type="sldNum" sz="quarter" idx="12"/>
          </p:nvPr>
        </p:nvSpPr>
        <p:spPr/>
        <p:txBody>
          <a:bodyPr/>
          <a:lstStyle/>
          <a:p>
            <a:fld id="{4FAB73BC-B049-4115-A692-8D63A059BFB8}" type="slidenum">
              <a:rPr lang="en-US" smtClean="0"/>
              <a:t>5</a:t>
            </a:fld>
            <a:endParaRPr lang="en-US"/>
          </a:p>
        </p:txBody>
      </p:sp>
      <p:pic>
        <p:nvPicPr>
          <p:cNvPr id="39" name="Picture 2" descr="Tutorial 6. Amazon Mechanical Turk | Tutorials | Brains, Minds and Machines  Summer Course | MIT OpenCourseWare">
            <a:extLst>
              <a:ext uri="{FF2B5EF4-FFF2-40B4-BE49-F238E27FC236}">
                <a16:creationId xmlns:a16="http://schemas.microsoft.com/office/drawing/2014/main" id="{A068F664-25D9-3A44-B729-C688B42C9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38" y="5199448"/>
            <a:ext cx="969513" cy="6843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mazon MTurk (@amazonmturk) | Twitter">
            <a:extLst>
              <a:ext uri="{FF2B5EF4-FFF2-40B4-BE49-F238E27FC236}">
                <a16:creationId xmlns:a16="http://schemas.microsoft.com/office/drawing/2014/main" id="{6F3EA207-9C9E-1949-85D8-B2EC3D6F35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175" b="24181"/>
          <a:stretch/>
        </p:blipFill>
        <p:spPr bwMode="auto">
          <a:xfrm>
            <a:off x="4914104" y="4355146"/>
            <a:ext cx="990291" cy="461913"/>
          </a:xfrm>
          <a:prstGeom prst="rect">
            <a:avLst/>
          </a:prstGeom>
          <a:noFill/>
          <a:extLst>
            <a:ext uri="{909E8E84-426E-40DD-AFC4-6F175D3DCCD1}">
              <a14:hiddenFill xmlns:a14="http://schemas.microsoft.com/office/drawing/2010/main">
                <a:solidFill>
                  <a:srgbClr val="FFFFFF"/>
                </a:solidFill>
              </a14:hiddenFill>
            </a:ext>
          </a:extLst>
        </p:spPr>
      </p:pic>
      <p:sp>
        <p:nvSpPr>
          <p:cNvPr id="41" name="Right Arrow 40">
            <a:extLst>
              <a:ext uri="{FF2B5EF4-FFF2-40B4-BE49-F238E27FC236}">
                <a16:creationId xmlns:a16="http://schemas.microsoft.com/office/drawing/2014/main" id="{64254E40-AAD6-7542-90A5-C3496DD13269}"/>
              </a:ext>
            </a:extLst>
          </p:cNvPr>
          <p:cNvSpPr/>
          <p:nvPr/>
        </p:nvSpPr>
        <p:spPr>
          <a:xfrm rot="5400000">
            <a:off x="4387333" y="4366896"/>
            <a:ext cx="369333" cy="43841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105FA7CE-DEFD-3045-9FF5-B4385B2041A9}"/>
              </a:ext>
            </a:extLst>
          </p:cNvPr>
          <p:cNvGraphicFramePr>
            <a:graphicFrameLocks noGrp="1"/>
          </p:cNvGraphicFramePr>
          <p:nvPr>
            <p:extLst>
              <p:ext uri="{D42A27DB-BD31-4B8C-83A1-F6EECF244321}">
                <p14:modId xmlns:p14="http://schemas.microsoft.com/office/powerpoint/2010/main" val="3471755525"/>
              </p:ext>
            </p:extLst>
          </p:nvPr>
        </p:nvGraphicFramePr>
        <p:xfrm>
          <a:off x="696194" y="1800084"/>
          <a:ext cx="4565288" cy="2194560"/>
        </p:xfrm>
        <a:graphic>
          <a:graphicData uri="http://schemas.openxmlformats.org/drawingml/2006/table">
            <a:tbl>
              <a:tblPr/>
              <a:tblGrid>
                <a:gridCol w="1197800">
                  <a:extLst>
                    <a:ext uri="{9D8B030D-6E8A-4147-A177-3AD203B41FA5}">
                      <a16:colId xmlns:a16="http://schemas.microsoft.com/office/drawing/2014/main" val="358060570"/>
                    </a:ext>
                  </a:extLst>
                </a:gridCol>
                <a:gridCol w="1612235">
                  <a:extLst>
                    <a:ext uri="{9D8B030D-6E8A-4147-A177-3AD203B41FA5}">
                      <a16:colId xmlns:a16="http://schemas.microsoft.com/office/drawing/2014/main" val="4280746904"/>
                    </a:ext>
                  </a:extLst>
                </a:gridCol>
                <a:gridCol w="858125">
                  <a:extLst>
                    <a:ext uri="{9D8B030D-6E8A-4147-A177-3AD203B41FA5}">
                      <a16:colId xmlns:a16="http://schemas.microsoft.com/office/drawing/2014/main" val="4068094567"/>
                    </a:ext>
                  </a:extLst>
                </a:gridCol>
                <a:gridCol w="897128">
                  <a:extLst>
                    <a:ext uri="{9D8B030D-6E8A-4147-A177-3AD203B41FA5}">
                      <a16:colId xmlns:a16="http://schemas.microsoft.com/office/drawing/2014/main" val="858332448"/>
                    </a:ext>
                  </a:extLst>
                </a:gridCol>
              </a:tblGrid>
              <a:tr h="217348">
                <a:tc>
                  <a:txBody>
                    <a:bodyPr/>
                    <a:lstStyle/>
                    <a:p>
                      <a:pPr algn="ctr"/>
                      <a:r>
                        <a:rPr lang="en-US" dirty="0">
                          <a:solidFill>
                            <a:schemeClr val="tx1"/>
                          </a:solidFill>
                          <a:effectLst/>
                        </a:rPr>
                        <a:t>Year</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solidFill>
                            <a:schemeClr val="tx1"/>
                          </a:solidFill>
                          <a:effectLst/>
                        </a:rPr>
                        <a:t>Team</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effectLst/>
                        </a:rPr>
                        <a:t>BPG</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effectLst/>
                        </a:rPr>
                        <a:t>PPG</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57046455"/>
                  </a:ext>
                </a:extLst>
              </a:tr>
              <a:tr h="242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strike="noStrike" dirty="0">
                          <a:solidFill>
                            <a:schemeClr val="accent1"/>
                          </a:solidFill>
                          <a:effectLst/>
                        </a:rPr>
                        <a:t>2015–16</a:t>
                      </a:r>
                      <a:endParaRPr lang="en-US" u="sng"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u="sng" dirty="0">
                          <a:solidFill>
                            <a:schemeClr val="accent1"/>
                          </a:solidFill>
                          <a:effectLst/>
                          <a:hlinkClick r:id="rId5">
                            <a:extLst>
                              <a:ext uri="{A12FA001-AC4F-418D-AE19-62706E023703}">
                                <ahyp:hlinkClr xmlns:ahyp="http://schemas.microsoft.com/office/drawing/2018/hyperlinkcolor" val="tx"/>
                              </a:ext>
                            </a:extLst>
                          </a:hlinkClick>
                        </a:rPr>
                        <a:t>Cleveland</a:t>
                      </a:r>
                      <a:endParaRPr lang="en-US"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9660755"/>
                  </a:ext>
                </a:extLst>
              </a:tr>
              <a:tr h="242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strike="noStrike" dirty="0">
                          <a:solidFill>
                            <a:schemeClr val="accent1"/>
                          </a:solidFill>
                          <a:effectLst/>
                        </a:rPr>
                        <a:t>2016–17</a:t>
                      </a:r>
                      <a:endParaRPr lang="en-US" u="sng"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u="sng" dirty="0">
                          <a:solidFill>
                            <a:schemeClr val="accent1"/>
                          </a:solidFill>
                          <a:effectLst/>
                          <a:hlinkClick r:id="rId5">
                            <a:extLst>
                              <a:ext uri="{A12FA001-AC4F-418D-AE19-62706E023703}">
                                <ahyp:hlinkClr xmlns:ahyp="http://schemas.microsoft.com/office/drawing/2018/hyperlinkcolor" val="tx"/>
                              </a:ext>
                            </a:extLst>
                          </a:hlinkClick>
                        </a:rPr>
                        <a:t>Cleveland</a:t>
                      </a:r>
                      <a:endParaRPr lang="en-US"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4988177"/>
                  </a:ext>
                </a:extLst>
              </a:tr>
              <a:tr h="242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strike="noStrike" dirty="0">
                          <a:solidFill>
                            <a:schemeClr val="accent1"/>
                          </a:solidFill>
                          <a:effectLst/>
                        </a:rPr>
                        <a:t>2017–18</a:t>
                      </a:r>
                      <a:endParaRPr lang="en-US" u="sng"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u="sng" dirty="0">
                          <a:solidFill>
                            <a:schemeClr val="accent1"/>
                          </a:solidFill>
                          <a:effectLst/>
                          <a:hlinkClick r:id="rId5">
                            <a:extLst>
                              <a:ext uri="{A12FA001-AC4F-418D-AE19-62706E023703}">
                                <ahyp:hlinkClr xmlns:ahyp="http://schemas.microsoft.com/office/drawing/2018/hyperlinkcolor" val="tx"/>
                              </a:ext>
                            </a:extLst>
                          </a:hlinkClick>
                        </a:rPr>
                        <a:t>Cleveland</a:t>
                      </a:r>
                      <a:endParaRPr lang="en-US"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27.5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075122"/>
                  </a:ext>
                </a:extLst>
              </a:tr>
              <a:tr h="242962">
                <a:tc>
                  <a:txBody>
                    <a:bodyPr/>
                    <a:lstStyle/>
                    <a:p>
                      <a:pPr algn="l"/>
                      <a:r>
                        <a:rPr lang="en-US" u="sng" strike="noStrike" dirty="0">
                          <a:solidFill>
                            <a:schemeClr val="accent1"/>
                          </a:solidFill>
                          <a:effectLst/>
                        </a:rPr>
                        <a:t>2018–19</a:t>
                      </a:r>
                      <a:endParaRPr lang="en-US" u="sng"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u="sng" strike="noStrike" dirty="0">
                          <a:solidFill>
                            <a:schemeClr val="accent1"/>
                          </a:solidFill>
                          <a:effectLst/>
                        </a:rPr>
                        <a:t>L.A. Lakers</a:t>
                      </a:r>
                      <a:endParaRPr lang="en-US" u="sng"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effectLst/>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27.4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3159516"/>
                  </a:ext>
                </a:extLst>
              </a:tr>
              <a:tr h="242962">
                <a:tc>
                  <a:txBody>
                    <a:bodyPr/>
                    <a:lstStyle/>
                    <a:p>
                      <a:pPr algn="l"/>
                      <a:r>
                        <a:rPr lang="en-US" u="sng" strike="noStrike" dirty="0">
                          <a:solidFill>
                            <a:schemeClr val="accent1"/>
                          </a:solidFill>
                          <a:effectLst/>
                        </a:rPr>
                        <a:t>2019–20</a:t>
                      </a:r>
                      <a:endParaRPr lang="en-US" u="sng"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u="sng" strike="noStrike" dirty="0">
                          <a:solidFill>
                            <a:schemeClr val="accent1"/>
                          </a:solidFill>
                          <a:effectLst/>
                        </a:rPr>
                        <a:t>L.A. Lakers</a:t>
                      </a:r>
                      <a:endParaRPr lang="en-US" u="sng" dirty="0">
                        <a:solidFill>
                          <a:schemeClr val="accent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effectLs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u="none" dirty="0">
                          <a:solidFill>
                            <a:schemeClr val="tx1"/>
                          </a:solidFill>
                          <a:effectLst/>
                        </a:rPr>
                        <a:t>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1843029"/>
                  </a:ext>
                </a:extLst>
              </a:tr>
            </a:tbl>
          </a:graphicData>
        </a:graphic>
      </p:graphicFrame>
      <p:sp>
        <p:nvSpPr>
          <p:cNvPr id="7" name="Rectangle 6">
            <a:extLst>
              <a:ext uri="{FF2B5EF4-FFF2-40B4-BE49-F238E27FC236}">
                <a16:creationId xmlns:a16="http://schemas.microsoft.com/office/drawing/2014/main" id="{3C28679C-1410-674A-A507-A3CDD84973D8}"/>
              </a:ext>
            </a:extLst>
          </p:cNvPr>
          <p:cNvSpPr/>
          <p:nvPr/>
        </p:nvSpPr>
        <p:spPr>
          <a:xfrm>
            <a:off x="1122432" y="1391943"/>
            <a:ext cx="3594648" cy="369332"/>
          </a:xfrm>
          <a:prstGeom prst="rect">
            <a:avLst/>
          </a:prstGeom>
        </p:spPr>
        <p:txBody>
          <a:bodyPr wrap="square">
            <a:spAutoFit/>
          </a:bodyPr>
          <a:lstStyle/>
          <a:p>
            <a:r>
              <a:rPr lang="en-US" i="1" dirty="0">
                <a:solidFill>
                  <a:srgbClr val="000000"/>
                </a:solidFill>
                <a:latin typeface="Arial" panose="020B0604020202020204" pitchFamily="34" charset="0"/>
              </a:rPr>
              <a:t>Lebron James Career Statistics</a:t>
            </a:r>
          </a:p>
        </p:txBody>
      </p:sp>
      <p:cxnSp>
        <p:nvCxnSpPr>
          <p:cNvPr id="34" name="Straight Arrow Connector 33">
            <a:extLst>
              <a:ext uri="{FF2B5EF4-FFF2-40B4-BE49-F238E27FC236}">
                <a16:creationId xmlns:a16="http://schemas.microsoft.com/office/drawing/2014/main" id="{0057073C-9E06-7C49-9118-DBEAA4AA16AC}"/>
              </a:ext>
            </a:extLst>
          </p:cNvPr>
          <p:cNvCxnSpPr>
            <a:cxnSpLocks/>
            <a:stCxn id="39" idx="3"/>
            <a:endCxn id="36" idx="1"/>
          </p:cNvCxnSpPr>
          <p:nvPr/>
        </p:nvCxnSpPr>
        <p:spPr>
          <a:xfrm>
            <a:off x="1674851" y="5541629"/>
            <a:ext cx="3587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5798655-2688-184F-AD73-00BA9B844BE4}"/>
              </a:ext>
            </a:extLst>
          </p:cNvPr>
          <p:cNvSpPr/>
          <p:nvPr/>
        </p:nvSpPr>
        <p:spPr>
          <a:xfrm>
            <a:off x="2033633" y="5003272"/>
            <a:ext cx="1358934" cy="107671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 A)</a:t>
            </a:r>
          </a:p>
          <a:p>
            <a:pPr algn="ctr"/>
            <a:r>
              <a:rPr lang="en-US" dirty="0">
                <a:solidFill>
                  <a:schemeClr val="tx1"/>
                </a:solidFill>
              </a:rPr>
              <a:t>Annotation</a:t>
            </a:r>
          </a:p>
        </p:txBody>
      </p:sp>
      <p:sp>
        <p:nvSpPr>
          <p:cNvPr id="44" name="Rectangle 43">
            <a:extLst>
              <a:ext uri="{FF2B5EF4-FFF2-40B4-BE49-F238E27FC236}">
                <a16:creationId xmlns:a16="http://schemas.microsoft.com/office/drawing/2014/main" id="{60809275-C852-7248-85DC-75C5BA033361}"/>
              </a:ext>
            </a:extLst>
          </p:cNvPr>
          <p:cNvSpPr/>
          <p:nvPr/>
        </p:nvSpPr>
        <p:spPr>
          <a:xfrm>
            <a:off x="6849189" y="5003272"/>
            <a:ext cx="1396448" cy="1076714"/>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OTT-QA</a:t>
            </a:r>
          </a:p>
          <a:p>
            <a:pPr algn="ctr"/>
            <a:r>
              <a:rPr lang="en-US" dirty="0">
                <a:solidFill>
                  <a:schemeClr val="tx1"/>
                </a:solidFill>
              </a:rPr>
              <a:t>Size: 45K</a:t>
            </a:r>
          </a:p>
        </p:txBody>
      </p:sp>
      <p:cxnSp>
        <p:nvCxnSpPr>
          <p:cNvPr id="45" name="Straight Arrow Connector 44">
            <a:extLst>
              <a:ext uri="{FF2B5EF4-FFF2-40B4-BE49-F238E27FC236}">
                <a16:creationId xmlns:a16="http://schemas.microsoft.com/office/drawing/2014/main" id="{1A1AEBBD-1491-B64E-88FD-330D43AB265D}"/>
              </a:ext>
            </a:extLst>
          </p:cNvPr>
          <p:cNvCxnSpPr>
            <a:cxnSpLocks/>
            <a:stCxn id="36" idx="3"/>
            <a:endCxn id="5" idx="1"/>
          </p:cNvCxnSpPr>
          <p:nvPr/>
        </p:nvCxnSpPr>
        <p:spPr>
          <a:xfrm>
            <a:off x="3392567" y="5541629"/>
            <a:ext cx="3390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B6BA145F-C522-B940-8DEB-E9845FE67AC2}"/>
              </a:ext>
            </a:extLst>
          </p:cNvPr>
          <p:cNvGrpSpPr/>
          <p:nvPr/>
        </p:nvGrpSpPr>
        <p:grpSpPr>
          <a:xfrm>
            <a:off x="3731569" y="5003272"/>
            <a:ext cx="2751527" cy="1076714"/>
            <a:chOff x="3521257" y="5003272"/>
            <a:chExt cx="2751527" cy="1076714"/>
          </a:xfrm>
        </p:grpSpPr>
        <p:sp>
          <p:nvSpPr>
            <p:cNvPr id="5" name="Rectangle 4">
              <a:extLst>
                <a:ext uri="{FF2B5EF4-FFF2-40B4-BE49-F238E27FC236}">
                  <a16:creationId xmlns:a16="http://schemas.microsoft.com/office/drawing/2014/main" id="{0A0FCA36-4E36-0544-871B-513349C61E86}"/>
                </a:ext>
              </a:extLst>
            </p:cNvPr>
            <p:cNvSpPr/>
            <p:nvPr/>
          </p:nvSpPr>
          <p:spPr>
            <a:xfrm>
              <a:off x="3521257" y="5003272"/>
              <a:ext cx="2751527" cy="107671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solidFill>
                    <a:schemeClr val="tx1"/>
                  </a:solidFill>
                </a:rPr>
                <a:t>Quality Control</a:t>
              </a:r>
            </a:p>
          </p:txBody>
        </p:sp>
        <p:sp>
          <p:nvSpPr>
            <p:cNvPr id="38" name="Rectangle 37">
              <a:extLst>
                <a:ext uri="{FF2B5EF4-FFF2-40B4-BE49-F238E27FC236}">
                  <a16:creationId xmlns:a16="http://schemas.microsoft.com/office/drawing/2014/main" id="{3FC4D2C0-8659-FF43-B540-8DFD2B8DCC4E}"/>
                </a:ext>
              </a:extLst>
            </p:cNvPr>
            <p:cNvSpPr/>
            <p:nvPr/>
          </p:nvSpPr>
          <p:spPr>
            <a:xfrm>
              <a:off x="3742879" y="5183666"/>
              <a:ext cx="899832" cy="42741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Model</a:t>
              </a:r>
            </a:p>
          </p:txBody>
        </p:sp>
        <p:sp>
          <p:nvSpPr>
            <p:cNvPr id="43" name="Rectangle 42">
              <a:extLst>
                <a:ext uri="{FF2B5EF4-FFF2-40B4-BE49-F238E27FC236}">
                  <a16:creationId xmlns:a16="http://schemas.microsoft.com/office/drawing/2014/main" id="{BCFFE31E-B262-5E4F-A5E4-1F6E9E0510A3}"/>
                </a:ext>
              </a:extLst>
            </p:cNvPr>
            <p:cNvSpPr/>
            <p:nvPr/>
          </p:nvSpPr>
          <p:spPr>
            <a:xfrm>
              <a:off x="5139327" y="5183666"/>
              <a:ext cx="1016338" cy="42741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a:t>
              </a:r>
            </a:p>
          </p:txBody>
        </p:sp>
        <p:cxnSp>
          <p:nvCxnSpPr>
            <p:cNvPr id="54" name="Straight Arrow Connector 53">
              <a:extLst>
                <a:ext uri="{FF2B5EF4-FFF2-40B4-BE49-F238E27FC236}">
                  <a16:creationId xmlns:a16="http://schemas.microsoft.com/office/drawing/2014/main" id="{15332E37-F316-1047-BB31-E5A807112B47}"/>
                </a:ext>
              </a:extLst>
            </p:cNvPr>
            <p:cNvCxnSpPr>
              <a:cxnSpLocks/>
              <a:stCxn id="38" idx="3"/>
            </p:cNvCxnSpPr>
            <p:nvPr/>
          </p:nvCxnSpPr>
          <p:spPr>
            <a:xfrm>
              <a:off x="4642711" y="5397374"/>
              <a:ext cx="49661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D465A00C-424B-774B-8CE8-F4895EB8FE69}"/>
              </a:ext>
            </a:extLst>
          </p:cNvPr>
          <p:cNvCxnSpPr>
            <a:cxnSpLocks/>
            <a:stCxn id="5" idx="3"/>
            <a:endCxn id="44" idx="1"/>
          </p:cNvCxnSpPr>
          <p:nvPr/>
        </p:nvCxnSpPr>
        <p:spPr>
          <a:xfrm>
            <a:off x="6483096" y="5541629"/>
            <a:ext cx="366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99C369F-26F8-0F49-82B6-82459E7A32EB}"/>
              </a:ext>
            </a:extLst>
          </p:cNvPr>
          <p:cNvGrpSpPr/>
          <p:nvPr/>
        </p:nvGrpSpPr>
        <p:grpSpPr>
          <a:xfrm>
            <a:off x="5674412" y="1391369"/>
            <a:ext cx="2599141" cy="2662704"/>
            <a:chOff x="5674412" y="1391369"/>
            <a:chExt cx="2599141" cy="2662704"/>
          </a:xfrm>
        </p:grpSpPr>
        <p:sp>
          <p:nvSpPr>
            <p:cNvPr id="32" name="Rectangle 31">
              <a:extLst>
                <a:ext uri="{FF2B5EF4-FFF2-40B4-BE49-F238E27FC236}">
                  <a16:creationId xmlns:a16="http://schemas.microsoft.com/office/drawing/2014/main" id="{AE82AA20-3BA3-694E-A732-887E27208468}"/>
                </a:ext>
              </a:extLst>
            </p:cNvPr>
            <p:cNvSpPr/>
            <p:nvPr/>
          </p:nvSpPr>
          <p:spPr>
            <a:xfrm>
              <a:off x="6155666" y="1482574"/>
              <a:ext cx="2085827" cy="338554"/>
            </a:xfrm>
            <a:prstGeom prst="rect">
              <a:avLst/>
            </a:prstGeom>
          </p:spPr>
          <p:txBody>
            <a:bodyPr wrap="none">
              <a:spAutoFit/>
            </a:bodyPr>
            <a:lstStyle/>
            <a:p>
              <a:r>
                <a:rPr lang="en-US" sz="1600" u="sng" dirty="0"/>
                <a:t>NBA 2018-19 Season</a:t>
              </a:r>
            </a:p>
          </p:txBody>
        </p:sp>
        <p:sp>
          <p:nvSpPr>
            <p:cNvPr id="33" name="Rectangle 32">
              <a:extLst>
                <a:ext uri="{FF2B5EF4-FFF2-40B4-BE49-F238E27FC236}">
                  <a16:creationId xmlns:a16="http://schemas.microsoft.com/office/drawing/2014/main" id="{0FDC8C66-C6FB-FD4D-94CB-8094C907D83D}"/>
                </a:ext>
              </a:extLst>
            </p:cNvPr>
            <p:cNvSpPr/>
            <p:nvPr/>
          </p:nvSpPr>
          <p:spPr>
            <a:xfrm>
              <a:off x="6155666" y="2005773"/>
              <a:ext cx="2117887" cy="338554"/>
            </a:xfrm>
            <a:prstGeom prst="rect">
              <a:avLst/>
            </a:prstGeom>
          </p:spPr>
          <p:txBody>
            <a:bodyPr wrap="none">
              <a:spAutoFit/>
            </a:bodyPr>
            <a:lstStyle/>
            <a:p>
              <a:r>
                <a:rPr lang="en-US" sz="1600" u="sng" dirty="0"/>
                <a:t>NBA 2019-20 Season</a:t>
              </a:r>
            </a:p>
          </p:txBody>
        </p:sp>
        <p:sp>
          <p:nvSpPr>
            <p:cNvPr id="29" name="Rectangle 28">
              <a:extLst>
                <a:ext uri="{FF2B5EF4-FFF2-40B4-BE49-F238E27FC236}">
                  <a16:creationId xmlns:a16="http://schemas.microsoft.com/office/drawing/2014/main" id="{D4368324-5EDF-E74E-A63A-EB1DE102D07E}"/>
                </a:ext>
              </a:extLst>
            </p:cNvPr>
            <p:cNvSpPr/>
            <p:nvPr/>
          </p:nvSpPr>
          <p:spPr>
            <a:xfrm>
              <a:off x="6155666" y="2563734"/>
              <a:ext cx="1963999" cy="338554"/>
            </a:xfrm>
            <a:prstGeom prst="rect">
              <a:avLst/>
            </a:prstGeom>
          </p:spPr>
          <p:txBody>
            <a:bodyPr wrap="none">
              <a:spAutoFit/>
            </a:bodyPr>
            <a:lstStyle/>
            <a:p>
              <a:r>
                <a:rPr lang="en-US" sz="1600" u="sng" dirty="0"/>
                <a:t>Cleveland Cavaliers</a:t>
              </a:r>
            </a:p>
          </p:txBody>
        </p:sp>
        <p:sp>
          <p:nvSpPr>
            <p:cNvPr id="30" name="Rectangle 29">
              <a:extLst>
                <a:ext uri="{FF2B5EF4-FFF2-40B4-BE49-F238E27FC236}">
                  <a16:creationId xmlns:a16="http://schemas.microsoft.com/office/drawing/2014/main" id="{0D31CD6C-CDFF-E441-85D0-614F58D39AD2}"/>
                </a:ext>
              </a:extLst>
            </p:cNvPr>
            <p:cNvSpPr/>
            <p:nvPr/>
          </p:nvSpPr>
          <p:spPr>
            <a:xfrm>
              <a:off x="6155666" y="3069797"/>
              <a:ext cx="1217000" cy="338554"/>
            </a:xfrm>
            <a:prstGeom prst="rect">
              <a:avLst/>
            </a:prstGeom>
          </p:spPr>
          <p:txBody>
            <a:bodyPr wrap="none">
              <a:spAutoFit/>
            </a:bodyPr>
            <a:lstStyle/>
            <a:p>
              <a:r>
                <a:rPr lang="en-US" sz="1600" u="sng" dirty="0"/>
                <a:t>L.A. Lakers</a:t>
              </a:r>
            </a:p>
          </p:txBody>
        </p:sp>
        <p:sp>
          <p:nvSpPr>
            <p:cNvPr id="31" name="Rectangle 30">
              <a:extLst>
                <a:ext uri="{FF2B5EF4-FFF2-40B4-BE49-F238E27FC236}">
                  <a16:creationId xmlns:a16="http://schemas.microsoft.com/office/drawing/2014/main" id="{D6A408C5-073F-104C-8AF3-52B8BCBD53A8}"/>
                </a:ext>
              </a:extLst>
            </p:cNvPr>
            <p:cNvSpPr/>
            <p:nvPr/>
          </p:nvSpPr>
          <p:spPr>
            <a:xfrm>
              <a:off x="6155665" y="3614900"/>
              <a:ext cx="2073003" cy="338554"/>
            </a:xfrm>
            <a:prstGeom prst="rect">
              <a:avLst/>
            </a:prstGeom>
          </p:spPr>
          <p:txBody>
            <a:bodyPr wrap="none">
              <a:spAutoFit/>
            </a:bodyPr>
            <a:lstStyle/>
            <a:p>
              <a:r>
                <a:rPr lang="en-US" sz="1600" u="sng" dirty="0"/>
                <a:t>NBA 2017-18 Season</a:t>
              </a:r>
            </a:p>
          </p:txBody>
        </p:sp>
        <p:pic>
          <p:nvPicPr>
            <p:cNvPr id="27" name="Picture 26" descr="Icon&#10;&#10;Description automatically generated">
              <a:extLst>
                <a:ext uri="{FF2B5EF4-FFF2-40B4-BE49-F238E27FC236}">
                  <a16:creationId xmlns:a16="http://schemas.microsoft.com/office/drawing/2014/main" id="{272F0564-2A6F-5A43-A43D-250DA4B68F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4413" y="1391369"/>
              <a:ext cx="401707" cy="520964"/>
            </a:xfrm>
            <a:prstGeom prst="rect">
              <a:avLst/>
            </a:prstGeom>
            <a:solidFill>
              <a:schemeClr val="bg1"/>
            </a:solidFill>
          </p:spPr>
        </p:pic>
        <p:pic>
          <p:nvPicPr>
            <p:cNvPr id="28" name="Picture 27" descr="Icon&#10;&#10;Description automatically generated">
              <a:extLst>
                <a:ext uri="{FF2B5EF4-FFF2-40B4-BE49-F238E27FC236}">
                  <a16:creationId xmlns:a16="http://schemas.microsoft.com/office/drawing/2014/main" id="{6D3A9C4D-6ADB-5E4C-A275-C4F7E9307D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0451" y="1921397"/>
              <a:ext cx="401707" cy="520964"/>
            </a:xfrm>
            <a:prstGeom prst="rect">
              <a:avLst/>
            </a:prstGeom>
            <a:solidFill>
              <a:schemeClr val="bg1"/>
            </a:solidFill>
          </p:spPr>
        </p:pic>
        <p:pic>
          <p:nvPicPr>
            <p:cNvPr id="35" name="Picture 34" descr="Icon&#10;&#10;Description automatically generated">
              <a:extLst>
                <a:ext uri="{FF2B5EF4-FFF2-40B4-BE49-F238E27FC236}">
                  <a16:creationId xmlns:a16="http://schemas.microsoft.com/office/drawing/2014/main" id="{C9F9E509-12D1-0B4D-A36E-A7291A8D2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4413" y="2453783"/>
              <a:ext cx="401707" cy="520964"/>
            </a:xfrm>
            <a:prstGeom prst="rect">
              <a:avLst/>
            </a:prstGeom>
            <a:solidFill>
              <a:schemeClr val="bg1"/>
            </a:solidFill>
          </p:spPr>
        </p:pic>
        <p:pic>
          <p:nvPicPr>
            <p:cNvPr id="37" name="Picture 36" descr="Icon&#10;&#10;Description automatically generated">
              <a:extLst>
                <a:ext uri="{FF2B5EF4-FFF2-40B4-BE49-F238E27FC236}">
                  <a16:creationId xmlns:a16="http://schemas.microsoft.com/office/drawing/2014/main" id="{FA3F8396-3E1F-F649-A40D-B09DB26E28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4412" y="2985209"/>
              <a:ext cx="401707" cy="520964"/>
            </a:xfrm>
            <a:prstGeom prst="rect">
              <a:avLst/>
            </a:prstGeom>
            <a:solidFill>
              <a:schemeClr val="bg1"/>
            </a:solidFill>
          </p:spPr>
        </p:pic>
        <p:pic>
          <p:nvPicPr>
            <p:cNvPr id="46" name="Picture 45" descr="Icon&#10;&#10;Description automatically generated">
              <a:extLst>
                <a:ext uri="{FF2B5EF4-FFF2-40B4-BE49-F238E27FC236}">
                  <a16:creationId xmlns:a16="http://schemas.microsoft.com/office/drawing/2014/main" id="{5D24BB8E-DDC2-8B4B-8490-15A5116C3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4110" y="3533109"/>
              <a:ext cx="401707" cy="520964"/>
            </a:xfrm>
            <a:prstGeom prst="rect">
              <a:avLst/>
            </a:prstGeom>
            <a:solidFill>
              <a:schemeClr val="bg1"/>
            </a:solidFill>
          </p:spPr>
        </p:pic>
      </p:grpSp>
    </p:spTree>
    <p:extLst>
      <p:ext uri="{BB962C8B-B14F-4D97-AF65-F5344CB8AC3E}">
        <p14:creationId xmlns:p14="http://schemas.microsoft.com/office/powerpoint/2010/main" val="5501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linds(horizontal)">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linds(horizontal)">
                                      <p:cBhvr>
                                        <p:cTn id="28" dur="500"/>
                                        <p:tgtEl>
                                          <p:spTgt spid="39"/>
                                        </p:tgtEl>
                                      </p:cBhvr>
                                    </p:animEffect>
                                  </p:childTnLst>
                                </p:cTn>
                              </p:par>
                              <p:par>
                                <p:cTn id="29" presetID="3" presetClass="entr" presetSubtype="1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linds(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blinds(horizontal)">
                                      <p:cBhvr>
                                        <p:cTn id="39" dur="500"/>
                                        <p:tgtEl>
                                          <p:spTgt spid="45"/>
                                        </p:tgtEl>
                                      </p:cBhvr>
                                    </p:animEffect>
                                  </p:childTnLst>
                                </p:cTn>
                              </p:par>
                              <p:par>
                                <p:cTn id="40" presetID="3" presetClass="entr" presetSubtype="1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linds(horizontal)">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par>
                                <p:cTn id="48" presetID="3" presetClass="entr" presetSubtype="1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linds(horizontal)">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6"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0C2C-25C9-6041-A56F-551AB171E8C3}"/>
              </a:ext>
            </a:extLst>
          </p:cNvPr>
          <p:cNvSpPr>
            <a:spLocks noGrp="1"/>
          </p:cNvSpPr>
          <p:nvPr>
            <p:ph type="title"/>
          </p:nvPr>
        </p:nvSpPr>
        <p:spPr/>
        <p:txBody>
          <a:bodyPr/>
          <a:lstStyle/>
          <a:p>
            <a:r>
              <a:rPr lang="en-US" dirty="0"/>
              <a:t>Retriever-Reader Framework</a:t>
            </a:r>
          </a:p>
        </p:txBody>
      </p:sp>
      <p:sp>
        <p:nvSpPr>
          <p:cNvPr id="4" name="Slide Number Placeholder 3">
            <a:extLst>
              <a:ext uri="{FF2B5EF4-FFF2-40B4-BE49-F238E27FC236}">
                <a16:creationId xmlns:a16="http://schemas.microsoft.com/office/drawing/2014/main" id="{4E510D57-1EA6-F742-BA72-5A8CA1507DDB}"/>
              </a:ext>
            </a:extLst>
          </p:cNvPr>
          <p:cNvSpPr>
            <a:spLocks noGrp="1"/>
          </p:cNvSpPr>
          <p:nvPr>
            <p:ph type="sldNum" sz="quarter" idx="12"/>
          </p:nvPr>
        </p:nvSpPr>
        <p:spPr/>
        <p:txBody>
          <a:bodyPr/>
          <a:lstStyle/>
          <a:p>
            <a:fld id="{4FAB73BC-B049-4115-A692-8D63A059BFB8}" type="slidenum">
              <a:rPr lang="en-US" smtClean="0"/>
              <a:t>6</a:t>
            </a:fld>
            <a:endParaRPr lang="en-US"/>
          </a:p>
        </p:txBody>
      </p:sp>
      <p:sp>
        <p:nvSpPr>
          <p:cNvPr id="5" name="Rectangle 4">
            <a:extLst>
              <a:ext uri="{FF2B5EF4-FFF2-40B4-BE49-F238E27FC236}">
                <a16:creationId xmlns:a16="http://schemas.microsoft.com/office/drawing/2014/main" id="{C27B539C-696D-D642-856F-89C11C05F5A2}"/>
              </a:ext>
            </a:extLst>
          </p:cNvPr>
          <p:cNvSpPr/>
          <p:nvPr/>
        </p:nvSpPr>
        <p:spPr>
          <a:xfrm>
            <a:off x="1078623" y="2883703"/>
            <a:ext cx="1736161" cy="6056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Retriever</a:t>
            </a:r>
          </a:p>
        </p:txBody>
      </p:sp>
      <p:sp>
        <p:nvSpPr>
          <p:cNvPr id="6" name="Rectangle 5">
            <a:extLst>
              <a:ext uri="{FF2B5EF4-FFF2-40B4-BE49-F238E27FC236}">
                <a16:creationId xmlns:a16="http://schemas.microsoft.com/office/drawing/2014/main" id="{06A58962-EDD4-1645-8179-546488CC63D9}"/>
              </a:ext>
            </a:extLst>
          </p:cNvPr>
          <p:cNvSpPr/>
          <p:nvPr/>
        </p:nvSpPr>
        <p:spPr>
          <a:xfrm>
            <a:off x="4906742" y="2883703"/>
            <a:ext cx="1765227" cy="57594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Reader</a:t>
            </a:r>
          </a:p>
        </p:txBody>
      </p:sp>
      <p:sp>
        <p:nvSpPr>
          <p:cNvPr id="9" name="Rectangle 8">
            <a:extLst>
              <a:ext uri="{FF2B5EF4-FFF2-40B4-BE49-F238E27FC236}">
                <a16:creationId xmlns:a16="http://schemas.microsoft.com/office/drawing/2014/main" id="{9AC3F537-F9F5-7049-A2A0-D987F9733C13}"/>
              </a:ext>
            </a:extLst>
          </p:cNvPr>
          <p:cNvSpPr/>
          <p:nvPr/>
        </p:nvSpPr>
        <p:spPr>
          <a:xfrm>
            <a:off x="3457025" y="2130023"/>
            <a:ext cx="830677" cy="369332"/>
          </a:xfrm>
          <a:prstGeom prst="rect">
            <a:avLst/>
          </a:prstGeom>
        </p:spPr>
        <p:txBody>
          <a:bodyPr wrap="none">
            <a:spAutoFit/>
          </a:bodyPr>
          <a:lstStyle/>
          <a:p>
            <a:r>
              <a:rPr lang="en-US" dirty="0"/>
              <a:t>Top-K</a:t>
            </a:r>
          </a:p>
        </p:txBody>
      </p:sp>
      <p:sp>
        <p:nvSpPr>
          <p:cNvPr id="10" name="Right Arrow 9">
            <a:extLst>
              <a:ext uri="{FF2B5EF4-FFF2-40B4-BE49-F238E27FC236}">
                <a16:creationId xmlns:a16="http://schemas.microsoft.com/office/drawing/2014/main" id="{F77ECB09-C518-D244-9BAA-E6FF426DD4A5}"/>
              </a:ext>
            </a:extLst>
          </p:cNvPr>
          <p:cNvSpPr/>
          <p:nvPr/>
        </p:nvSpPr>
        <p:spPr>
          <a:xfrm>
            <a:off x="3010446" y="2949811"/>
            <a:ext cx="232979" cy="43628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7F8B0AF1-A4A0-894D-A63C-CCC473705FCF}"/>
              </a:ext>
            </a:extLst>
          </p:cNvPr>
          <p:cNvSpPr/>
          <p:nvPr/>
        </p:nvSpPr>
        <p:spPr>
          <a:xfrm>
            <a:off x="4532740" y="2966803"/>
            <a:ext cx="232979" cy="43628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A6CA7B27-3AFE-7044-9A76-6FFAACF4520D}"/>
              </a:ext>
            </a:extLst>
          </p:cNvPr>
          <p:cNvSpPr/>
          <p:nvPr/>
        </p:nvSpPr>
        <p:spPr>
          <a:xfrm>
            <a:off x="6829056" y="2950843"/>
            <a:ext cx="232979" cy="43628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03BC3B-5126-8840-AF8D-6460DFC191FA}"/>
              </a:ext>
            </a:extLst>
          </p:cNvPr>
          <p:cNvSpPr/>
          <p:nvPr/>
        </p:nvSpPr>
        <p:spPr>
          <a:xfrm>
            <a:off x="7168057" y="2974181"/>
            <a:ext cx="952505" cy="369332"/>
          </a:xfrm>
          <a:prstGeom prst="rect">
            <a:avLst/>
          </a:prstGeom>
        </p:spPr>
        <p:txBody>
          <a:bodyPr wrap="none">
            <a:spAutoFit/>
          </a:bodyPr>
          <a:lstStyle/>
          <a:p>
            <a:r>
              <a:rPr lang="en-US" dirty="0"/>
              <a:t>Answer</a:t>
            </a:r>
          </a:p>
        </p:txBody>
      </p:sp>
      <p:grpSp>
        <p:nvGrpSpPr>
          <p:cNvPr id="14" name="Group 13">
            <a:extLst>
              <a:ext uri="{FF2B5EF4-FFF2-40B4-BE49-F238E27FC236}">
                <a16:creationId xmlns:a16="http://schemas.microsoft.com/office/drawing/2014/main" id="{6E74A7C6-89A9-654F-AF68-C1F0D8A74DC0}"/>
              </a:ext>
            </a:extLst>
          </p:cNvPr>
          <p:cNvGrpSpPr/>
          <p:nvPr/>
        </p:nvGrpSpPr>
        <p:grpSpPr>
          <a:xfrm>
            <a:off x="3339630" y="2544709"/>
            <a:ext cx="1087088" cy="1241285"/>
            <a:chOff x="3228419" y="3655994"/>
            <a:chExt cx="1087088" cy="1241285"/>
          </a:xfrm>
        </p:grpSpPr>
        <p:sp>
          <p:nvSpPr>
            <p:cNvPr id="20" name="Oval 19">
              <a:extLst>
                <a:ext uri="{FF2B5EF4-FFF2-40B4-BE49-F238E27FC236}">
                  <a16:creationId xmlns:a16="http://schemas.microsoft.com/office/drawing/2014/main" id="{F9AB37F6-38E9-4F45-B139-71D73AA450E9}"/>
                </a:ext>
              </a:extLst>
            </p:cNvPr>
            <p:cNvSpPr/>
            <p:nvPr/>
          </p:nvSpPr>
          <p:spPr>
            <a:xfrm>
              <a:off x="3228419" y="3655994"/>
              <a:ext cx="1087088" cy="124128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ext&#10;&#10;Description automatically generated with low confidence">
              <a:extLst>
                <a:ext uri="{FF2B5EF4-FFF2-40B4-BE49-F238E27FC236}">
                  <a16:creationId xmlns:a16="http://schemas.microsoft.com/office/drawing/2014/main" id="{08003DCC-8E0C-F144-A601-B6C73442D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411" y="3849862"/>
              <a:ext cx="327673" cy="327673"/>
            </a:xfrm>
            <a:prstGeom prst="rect">
              <a:avLst/>
            </a:prstGeom>
          </p:spPr>
        </p:pic>
        <p:pic>
          <p:nvPicPr>
            <p:cNvPr id="17" name="Picture 16" descr="Icon&#10;&#10;Description automatically generated">
              <a:extLst>
                <a:ext uri="{FF2B5EF4-FFF2-40B4-BE49-F238E27FC236}">
                  <a16:creationId xmlns:a16="http://schemas.microsoft.com/office/drawing/2014/main" id="{8CCFD83F-1A5E-3D49-B25C-3D39DF139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32" y="4254643"/>
              <a:ext cx="327673" cy="424951"/>
            </a:xfrm>
            <a:prstGeom prst="rect">
              <a:avLst/>
            </a:prstGeom>
            <a:solidFill>
              <a:schemeClr val="bg1"/>
            </a:solidFill>
          </p:spPr>
        </p:pic>
        <p:pic>
          <p:nvPicPr>
            <p:cNvPr id="18" name="Picture 17" descr="Icon&#10;&#10;Description automatically generated">
              <a:extLst>
                <a:ext uri="{FF2B5EF4-FFF2-40B4-BE49-F238E27FC236}">
                  <a16:creationId xmlns:a16="http://schemas.microsoft.com/office/drawing/2014/main" id="{8E2F5051-0246-FA45-BC00-C39B432D7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447" y="4251743"/>
              <a:ext cx="327673" cy="424951"/>
            </a:xfrm>
            <a:prstGeom prst="rect">
              <a:avLst/>
            </a:prstGeom>
            <a:solidFill>
              <a:schemeClr val="bg1"/>
            </a:solidFill>
          </p:spPr>
        </p:pic>
      </p:grpSp>
      <p:sp>
        <p:nvSpPr>
          <p:cNvPr id="39" name="Right Arrow 38">
            <a:extLst>
              <a:ext uri="{FF2B5EF4-FFF2-40B4-BE49-F238E27FC236}">
                <a16:creationId xmlns:a16="http://schemas.microsoft.com/office/drawing/2014/main" id="{54E1BE70-2ECA-074B-9903-4E566FA0F8AE}"/>
              </a:ext>
            </a:extLst>
          </p:cNvPr>
          <p:cNvSpPr/>
          <p:nvPr/>
        </p:nvSpPr>
        <p:spPr>
          <a:xfrm rot="16200000">
            <a:off x="1818958" y="3973817"/>
            <a:ext cx="232979" cy="43628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15692877-E9D6-4B4E-B689-66A2CA62649B}"/>
              </a:ext>
            </a:extLst>
          </p:cNvPr>
          <p:cNvSpPr/>
          <p:nvPr/>
        </p:nvSpPr>
        <p:spPr>
          <a:xfrm rot="5400000">
            <a:off x="1818958" y="2013951"/>
            <a:ext cx="232979" cy="43628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499E5A7F-A154-A848-A4AE-6AFA73B51B46}"/>
              </a:ext>
            </a:extLst>
          </p:cNvPr>
          <p:cNvGrpSpPr/>
          <p:nvPr/>
        </p:nvGrpSpPr>
        <p:grpSpPr>
          <a:xfrm>
            <a:off x="815282" y="4661034"/>
            <a:ext cx="7084120" cy="1573767"/>
            <a:chOff x="815282" y="4661034"/>
            <a:chExt cx="7084120" cy="1573767"/>
          </a:xfrm>
        </p:grpSpPr>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DF5D766-3545-194D-9486-9830D43F8866}"/>
                    </a:ext>
                  </a:extLst>
                </p:cNvPr>
                <p:cNvSpPr txBox="1"/>
                <p:nvPr/>
              </p:nvSpPr>
              <p:spPr>
                <a:xfrm>
                  <a:off x="1755320" y="5858662"/>
                  <a:ext cx="1459054" cy="369332"/>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rPr>
                        <m:t>5</m:t>
                      </m:r>
                      <m:r>
                        <m:rPr>
                          <m:sty m:val="p"/>
                        </m:rPr>
                        <a:rPr lang="en-US" i="0" dirty="0" smtClean="0">
                          <a:latin typeface="Cambria Math" panose="02040503050406030204" pitchFamily="18" charset="0"/>
                        </a:rPr>
                        <m:t>M</m:t>
                      </m:r>
                    </m:oMath>
                  </a14:m>
                  <a:r>
                    <a:rPr lang="en-US" dirty="0"/>
                    <a:t> Passages</a:t>
                  </a:r>
                </a:p>
              </p:txBody>
            </p:sp>
          </mc:Choice>
          <mc:Fallback xmlns="">
            <p:sp>
              <p:nvSpPr>
                <p:cNvPr id="57" name="TextBox 56">
                  <a:extLst>
                    <a:ext uri="{FF2B5EF4-FFF2-40B4-BE49-F238E27FC236}">
                      <a16:creationId xmlns:a16="http://schemas.microsoft.com/office/drawing/2014/main" id="{7DF5D766-3545-194D-9486-9830D43F8866}"/>
                    </a:ext>
                  </a:extLst>
                </p:cNvPr>
                <p:cNvSpPr txBox="1">
                  <a:spLocks noRot="1" noChangeAspect="1" noMove="1" noResize="1" noEditPoints="1" noAdjustHandles="1" noChangeArrowheads="1" noChangeShapeType="1" noTextEdit="1"/>
                </p:cNvSpPr>
                <p:nvPr/>
              </p:nvSpPr>
              <p:spPr>
                <a:xfrm>
                  <a:off x="1755320" y="5858662"/>
                  <a:ext cx="1459054" cy="369332"/>
                </a:xfrm>
                <a:prstGeom prst="rect">
                  <a:avLst/>
                </a:prstGeom>
                <a:blipFill>
                  <a:blip r:embed="rId4"/>
                  <a:stretch>
                    <a:fillRect t="-6667" r="-2609"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A00A872-1A01-3E40-B71F-3CF74E2ED7D8}"/>
                    </a:ext>
                  </a:extLst>
                </p:cNvPr>
                <p:cNvSpPr txBox="1"/>
                <p:nvPr/>
              </p:nvSpPr>
              <p:spPr>
                <a:xfrm>
                  <a:off x="5813044" y="5858662"/>
                  <a:ext cx="1250663" cy="369332"/>
                </a:xfrm>
                <a:prstGeom prst="rect">
                  <a:avLst/>
                </a:prstGeom>
                <a:noFill/>
              </p:spPr>
              <p:txBody>
                <a:bodyPr wrap="none" rtlCol="0">
                  <a:spAutoFit/>
                </a:bodyPr>
                <a:lstStyle/>
                <a:p>
                  <a14:m>
                    <m:oMath xmlns:m="http://schemas.openxmlformats.org/officeDocument/2006/math">
                      <m:r>
                        <m:rPr>
                          <m:nor/>
                        </m:rPr>
                        <a:rPr lang="en-US" dirty="0"/>
                        <m:t>2</m:t>
                      </m:r>
                      <m:r>
                        <m:rPr>
                          <m:nor/>
                        </m:rPr>
                        <a:rPr lang="en-US" dirty="0"/>
                        <m:t>M</m:t>
                      </m:r>
                    </m:oMath>
                  </a14:m>
                  <a:r>
                    <a:rPr lang="en-US" dirty="0"/>
                    <a:t> Tables</a:t>
                  </a:r>
                </a:p>
              </p:txBody>
            </p:sp>
          </mc:Choice>
          <mc:Fallback xmlns="">
            <p:sp>
              <p:nvSpPr>
                <p:cNvPr id="58" name="TextBox 57">
                  <a:extLst>
                    <a:ext uri="{FF2B5EF4-FFF2-40B4-BE49-F238E27FC236}">
                      <a16:creationId xmlns:a16="http://schemas.microsoft.com/office/drawing/2014/main" id="{1A00A872-1A01-3E40-B71F-3CF74E2ED7D8}"/>
                    </a:ext>
                  </a:extLst>
                </p:cNvPr>
                <p:cNvSpPr txBox="1">
                  <a:spLocks noRot="1" noChangeAspect="1" noMove="1" noResize="1" noEditPoints="1" noAdjustHandles="1" noChangeArrowheads="1" noChangeShapeType="1" noTextEdit="1"/>
                </p:cNvSpPr>
                <p:nvPr/>
              </p:nvSpPr>
              <p:spPr>
                <a:xfrm>
                  <a:off x="5813044" y="5858662"/>
                  <a:ext cx="1250663" cy="369332"/>
                </a:xfrm>
                <a:prstGeom prst="rect">
                  <a:avLst/>
                </a:prstGeom>
                <a:blipFill>
                  <a:blip r:embed="rId5"/>
                  <a:stretch>
                    <a:fillRect t="-6667" r="-3000" b="-23333"/>
                  </a:stretch>
                </a:blipFill>
              </p:spPr>
              <p:txBody>
                <a:bodyPr/>
                <a:lstStyle/>
                <a:p>
                  <a:r>
                    <a:rPr lang="en-US">
                      <a:noFill/>
                    </a:rPr>
                    <a:t> </a:t>
                  </a:r>
                </a:p>
              </p:txBody>
            </p:sp>
          </mc:Fallback>
        </mc:AlternateContent>
        <p:pic>
          <p:nvPicPr>
            <p:cNvPr id="59" name="Picture 58" descr="Icon&#10;&#10;Description automatically generated">
              <a:extLst>
                <a:ext uri="{FF2B5EF4-FFF2-40B4-BE49-F238E27FC236}">
                  <a16:creationId xmlns:a16="http://schemas.microsoft.com/office/drawing/2014/main" id="{EEA3F9E2-5FD1-594A-A348-2FEE5C74C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666" y="5125936"/>
              <a:ext cx="629853" cy="816841"/>
            </a:xfrm>
            <a:prstGeom prst="rect">
              <a:avLst/>
            </a:prstGeom>
            <a:solidFill>
              <a:schemeClr val="bg1"/>
            </a:solidFill>
          </p:spPr>
        </p:pic>
        <p:pic>
          <p:nvPicPr>
            <p:cNvPr id="60" name="Picture 59" descr="Icon&#10;&#10;Description automatically generated">
              <a:extLst>
                <a:ext uri="{FF2B5EF4-FFF2-40B4-BE49-F238E27FC236}">
                  <a16:creationId xmlns:a16="http://schemas.microsoft.com/office/drawing/2014/main" id="{30807BB9-9561-BA4D-860E-FA8709BE1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391" y="5125936"/>
              <a:ext cx="629853" cy="816841"/>
            </a:xfrm>
            <a:prstGeom prst="rect">
              <a:avLst/>
            </a:prstGeom>
            <a:solidFill>
              <a:schemeClr val="bg1"/>
            </a:solidFill>
          </p:spPr>
        </p:pic>
        <p:pic>
          <p:nvPicPr>
            <p:cNvPr id="61" name="Picture 60" descr="Text&#10;&#10;Description automatically generated with low confidence">
              <a:extLst>
                <a:ext uri="{FF2B5EF4-FFF2-40B4-BE49-F238E27FC236}">
                  <a16:creationId xmlns:a16="http://schemas.microsoft.com/office/drawing/2014/main" id="{65662E87-928E-E248-98E7-17EAB6FF6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841" y="5171809"/>
              <a:ext cx="770968" cy="770968"/>
            </a:xfrm>
            <a:prstGeom prst="rect">
              <a:avLst/>
            </a:prstGeom>
          </p:spPr>
        </p:pic>
        <p:pic>
          <p:nvPicPr>
            <p:cNvPr id="62" name="Picture 61" descr="Text&#10;&#10;Description automatically generated with low confidence">
              <a:extLst>
                <a:ext uri="{FF2B5EF4-FFF2-40B4-BE49-F238E27FC236}">
                  <a16:creationId xmlns:a16="http://schemas.microsoft.com/office/drawing/2014/main" id="{F9BD9CD7-B14D-6A42-8366-E2EB08EC4720}"/>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854681" y="5171809"/>
              <a:ext cx="770968" cy="770968"/>
            </a:xfrm>
            <a:prstGeom prst="rect">
              <a:avLst/>
            </a:prstGeom>
          </p:spPr>
        </p:pic>
        <p:pic>
          <p:nvPicPr>
            <p:cNvPr id="54" name="Picture 53" descr="Icon&#10;&#10;Description automatically generated">
              <a:extLst>
                <a:ext uri="{FF2B5EF4-FFF2-40B4-BE49-F238E27FC236}">
                  <a16:creationId xmlns:a16="http://schemas.microsoft.com/office/drawing/2014/main" id="{38F986FB-0451-934F-A0DF-F13D6E39C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116" y="5125936"/>
              <a:ext cx="629853" cy="816841"/>
            </a:xfrm>
            <a:prstGeom prst="rect">
              <a:avLst/>
            </a:prstGeom>
            <a:solidFill>
              <a:schemeClr val="bg1"/>
            </a:solidFill>
          </p:spPr>
        </p:pic>
        <p:pic>
          <p:nvPicPr>
            <p:cNvPr id="55" name="Picture 54" descr="Text&#10;&#10;Description automatically generated with low confidence">
              <a:extLst>
                <a:ext uri="{FF2B5EF4-FFF2-40B4-BE49-F238E27FC236}">
                  <a16:creationId xmlns:a16="http://schemas.microsoft.com/office/drawing/2014/main" id="{83185967-0945-2341-B7FA-E8BC60B13D1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948523" y="5171809"/>
              <a:ext cx="770968" cy="770968"/>
            </a:xfrm>
            <a:prstGeom prst="rect">
              <a:avLst/>
            </a:prstGeom>
          </p:spPr>
        </p:pic>
        <p:pic>
          <p:nvPicPr>
            <p:cNvPr id="52" name="Picture 51" descr="Icon&#10;&#10;Description automatically generated">
              <a:extLst>
                <a:ext uri="{FF2B5EF4-FFF2-40B4-BE49-F238E27FC236}">
                  <a16:creationId xmlns:a16="http://schemas.microsoft.com/office/drawing/2014/main" id="{D3D86BD3-09AB-164F-8017-AFA05C397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41" y="5125936"/>
              <a:ext cx="629853" cy="816841"/>
            </a:xfrm>
            <a:prstGeom prst="rect">
              <a:avLst/>
            </a:prstGeom>
            <a:solidFill>
              <a:schemeClr val="bg1"/>
            </a:solidFill>
          </p:spPr>
        </p:pic>
        <p:pic>
          <p:nvPicPr>
            <p:cNvPr id="47" name="Picture 46" descr="Logo&#10;&#10;Description automatically generated">
              <a:extLst>
                <a:ext uri="{FF2B5EF4-FFF2-40B4-BE49-F238E27FC236}">
                  <a16:creationId xmlns:a16="http://schemas.microsoft.com/office/drawing/2014/main" id="{3C431C54-938F-9042-8306-F194464DC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524" y="5347940"/>
              <a:ext cx="563907" cy="372831"/>
            </a:xfrm>
            <a:prstGeom prst="rect">
              <a:avLst/>
            </a:prstGeom>
          </p:spPr>
        </p:pic>
        <p:pic>
          <p:nvPicPr>
            <p:cNvPr id="48" name="Picture 47" descr="Icon&#10;&#10;Description automatically generated">
              <a:extLst>
                <a:ext uri="{FF2B5EF4-FFF2-40B4-BE49-F238E27FC236}">
                  <a16:creationId xmlns:a16="http://schemas.microsoft.com/office/drawing/2014/main" id="{411863A2-BFCD-A04C-92A6-7FDF0246D1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169" y="5212331"/>
              <a:ext cx="646331" cy="646331"/>
            </a:xfrm>
            <a:prstGeom prst="rect">
              <a:avLst/>
            </a:prstGeom>
          </p:spPr>
        </p:pic>
        <p:pic>
          <p:nvPicPr>
            <p:cNvPr id="49" name="Picture 48" descr="A person holding a basketball&#10;&#10;Description automatically generated">
              <a:extLst>
                <a:ext uri="{FF2B5EF4-FFF2-40B4-BE49-F238E27FC236}">
                  <a16:creationId xmlns:a16="http://schemas.microsoft.com/office/drawing/2014/main" id="{79DB30C7-3953-1341-8C97-9CA88D312A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5447" y="5280819"/>
              <a:ext cx="556768" cy="507071"/>
            </a:xfrm>
            <a:prstGeom prst="rect">
              <a:avLst/>
            </a:prstGeom>
          </p:spPr>
        </p:pic>
        <p:pic>
          <p:nvPicPr>
            <p:cNvPr id="50" name="Picture 49" descr="Logo&#10;&#10;Description automatically generated">
              <a:extLst>
                <a:ext uri="{FF2B5EF4-FFF2-40B4-BE49-F238E27FC236}">
                  <a16:creationId xmlns:a16="http://schemas.microsoft.com/office/drawing/2014/main" id="{1168F11E-F008-ED45-A276-74E803FC67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777" y="5335160"/>
              <a:ext cx="623608" cy="398387"/>
            </a:xfrm>
            <a:prstGeom prst="rect">
              <a:avLst/>
            </a:prstGeom>
          </p:spPr>
        </p:pic>
        <p:sp>
          <p:nvSpPr>
            <p:cNvPr id="64" name="Rounded Rectangle 63">
              <a:extLst>
                <a:ext uri="{FF2B5EF4-FFF2-40B4-BE49-F238E27FC236}">
                  <a16:creationId xmlns:a16="http://schemas.microsoft.com/office/drawing/2014/main" id="{5C3B8830-DCFA-2446-9F5B-D65B809547BE}"/>
                </a:ext>
              </a:extLst>
            </p:cNvPr>
            <p:cNvSpPr/>
            <p:nvPr/>
          </p:nvSpPr>
          <p:spPr>
            <a:xfrm>
              <a:off x="835225" y="4676274"/>
              <a:ext cx="7028616" cy="1558527"/>
            </a:xfrm>
            <a:prstGeom prst="roundRect">
              <a:avLst>
                <a:gd name="adj" fmla="val 12629"/>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827BE46-20F5-1B4D-9111-96EA87DB4429}"/>
                </a:ext>
              </a:extLst>
            </p:cNvPr>
            <p:cNvSpPr txBox="1"/>
            <p:nvPr/>
          </p:nvSpPr>
          <p:spPr>
            <a:xfrm>
              <a:off x="815282" y="4661034"/>
              <a:ext cx="7084120" cy="369332"/>
            </a:xfrm>
            <a:custGeom>
              <a:avLst/>
              <a:gdLst>
                <a:gd name="connsiteX0" fmla="*/ 131582 w 7028616"/>
                <a:gd name="connsiteY0" fmla="*/ 0 h 369332"/>
                <a:gd name="connsiteX1" fmla="*/ 6897035 w 7028616"/>
                <a:gd name="connsiteY1" fmla="*/ 0 h 369332"/>
                <a:gd name="connsiteX2" fmla="*/ 6907450 w 7028616"/>
                <a:gd name="connsiteY2" fmla="*/ 3234 h 369332"/>
                <a:gd name="connsiteX3" fmla="*/ 7028616 w 7028616"/>
                <a:gd name="connsiteY3" fmla="*/ 186030 h 369332"/>
                <a:gd name="connsiteX4" fmla="*/ 7028616 w 7028616"/>
                <a:gd name="connsiteY4" fmla="*/ 369332 h 369332"/>
                <a:gd name="connsiteX5" fmla="*/ 0 w 7028616"/>
                <a:gd name="connsiteY5" fmla="*/ 369332 h 369332"/>
                <a:gd name="connsiteX6" fmla="*/ 0 w 7028616"/>
                <a:gd name="connsiteY6" fmla="*/ 186030 h 369332"/>
                <a:gd name="connsiteX7" fmla="*/ 121166 w 7028616"/>
                <a:gd name="connsiteY7" fmla="*/ 3234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8616" h="369332">
                  <a:moveTo>
                    <a:pt x="131582" y="0"/>
                  </a:moveTo>
                  <a:lnTo>
                    <a:pt x="6897035" y="0"/>
                  </a:lnTo>
                  <a:lnTo>
                    <a:pt x="6907450" y="3234"/>
                  </a:lnTo>
                  <a:cubicBezTo>
                    <a:pt x="6978654" y="33350"/>
                    <a:pt x="7028616" y="103856"/>
                    <a:pt x="7028616" y="186030"/>
                  </a:cubicBezTo>
                  <a:lnTo>
                    <a:pt x="7028616" y="369332"/>
                  </a:lnTo>
                  <a:lnTo>
                    <a:pt x="0" y="369332"/>
                  </a:lnTo>
                  <a:lnTo>
                    <a:pt x="0" y="186030"/>
                  </a:lnTo>
                  <a:cubicBezTo>
                    <a:pt x="0" y="103856"/>
                    <a:pt x="49962" y="33350"/>
                    <a:pt x="121166" y="3234"/>
                  </a:cubicBezTo>
                  <a:close/>
                </a:path>
              </a:pathLst>
            </a:custGeom>
            <a:solidFill>
              <a:schemeClr val="accent4">
                <a:lumMod val="20000"/>
                <a:lumOff val="80000"/>
              </a:schemeClr>
            </a:solidFill>
          </p:spPr>
          <p:txBody>
            <a:bodyPr wrap="square" rtlCol="0">
              <a:noAutofit/>
            </a:bodyPr>
            <a:lstStyle/>
            <a:p>
              <a:pPr algn="ctr"/>
              <a:r>
                <a:rPr lang="en-US" dirty="0"/>
                <a:t>Wikipedia Candidate Pool</a:t>
              </a:r>
            </a:p>
          </p:txBody>
        </p:sp>
      </p:grpSp>
      <p:sp>
        <p:nvSpPr>
          <p:cNvPr id="66" name="TextBox 65">
            <a:extLst>
              <a:ext uri="{FF2B5EF4-FFF2-40B4-BE49-F238E27FC236}">
                <a16:creationId xmlns:a16="http://schemas.microsoft.com/office/drawing/2014/main" id="{4C5A6B45-C634-DC44-AD83-1472783856AA}"/>
              </a:ext>
            </a:extLst>
          </p:cNvPr>
          <p:cNvSpPr txBox="1"/>
          <p:nvPr/>
        </p:nvSpPr>
        <p:spPr>
          <a:xfrm>
            <a:off x="893847" y="1058301"/>
            <a:ext cx="7346704" cy="646331"/>
          </a:xfrm>
          <a:prstGeom prst="rect">
            <a:avLst/>
          </a:prstGeom>
          <a:noFill/>
        </p:spPr>
        <p:txBody>
          <a:bodyPr wrap="square" rtlCol="0">
            <a:spAutoFit/>
          </a:bodyPr>
          <a:lstStyle/>
          <a:p>
            <a:r>
              <a:rPr lang="en-US" dirty="0"/>
              <a:t>Q: What is the home stadium of Lebron James in the NBA season suspended by COVID? </a:t>
            </a:r>
          </a:p>
        </p:txBody>
      </p:sp>
      <p:sp>
        <p:nvSpPr>
          <p:cNvPr id="67" name="Footer Placeholder 8">
            <a:extLst>
              <a:ext uri="{FF2B5EF4-FFF2-40B4-BE49-F238E27FC236}">
                <a16:creationId xmlns:a16="http://schemas.microsoft.com/office/drawing/2014/main" id="{6C06F5F3-3E43-BB45-A39A-CED69F472E21}"/>
              </a:ext>
            </a:extLst>
          </p:cNvPr>
          <p:cNvSpPr>
            <a:spLocks noGrp="1"/>
          </p:cNvSpPr>
          <p:nvPr>
            <p:ph type="ftr" sz="quarter" idx="11"/>
          </p:nvPr>
        </p:nvSpPr>
        <p:spPr>
          <a:xfrm>
            <a:off x="628649" y="6356351"/>
            <a:ext cx="7045779" cy="365125"/>
          </a:xfrm>
        </p:spPr>
        <p:txBody>
          <a:bodyPr/>
          <a:lstStyle/>
          <a:p>
            <a:r>
              <a:rPr lang="en-US" dirty="0"/>
              <a:t>Chen et al. 2017, Clark et al. 2018, Wang et al. 2019</a:t>
            </a:r>
          </a:p>
        </p:txBody>
      </p:sp>
    </p:spTree>
    <p:extLst>
      <p:ext uri="{BB962C8B-B14F-4D97-AF65-F5344CB8AC3E}">
        <p14:creationId xmlns:p14="http://schemas.microsoft.com/office/powerpoint/2010/main" val="34987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animBg="1"/>
      <p:bldP spid="11" grpId="0" animBg="1"/>
      <p:bldP spid="12" grpId="0" animBg="1"/>
      <p:bldP spid="13" grpId="0"/>
      <p:bldP spid="39"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EE86-F84F-EF4A-AC78-FD301A5D6FD0}"/>
              </a:ext>
            </a:extLst>
          </p:cNvPr>
          <p:cNvSpPr>
            <a:spLocks noGrp="1"/>
          </p:cNvSpPr>
          <p:nvPr>
            <p:ph type="title"/>
          </p:nvPr>
        </p:nvSpPr>
        <p:spPr/>
        <p:txBody>
          <a:bodyPr/>
          <a:lstStyle/>
          <a:p>
            <a:r>
              <a:rPr lang="en-US" dirty="0"/>
              <a:t>Multi-Hop Retriever [Baseline]</a:t>
            </a:r>
          </a:p>
        </p:txBody>
      </p:sp>
      <p:sp>
        <p:nvSpPr>
          <p:cNvPr id="4" name="Slide Number Placeholder 3">
            <a:extLst>
              <a:ext uri="{FF2B5EF4-FFF2-40B4-BE49-F238E27FC236}">
                <a16:creationId xmlns:a16="http://schemas.microsoft.com/office/drawing/2014/main" id="{3BAE4A98-254F-2D40-8F84-EECA46D05D59}"/>
              </a:ext>
            </a:extLst>
          </p:cNvPr>
          <p:cNvSpPr>
            <a:spLocks noGrp="1"/>
          </p:cNvSpPr>
          <p:nvPr>
            <p:ph type="sldNum" sz="quarter" idx="12"/>
          </p:nvPr>
        </p:nvSpPr>
        <p:spPr/>
        <p:txBody>
          <a:bodyPr/>
          <a:lstStyle/>
          <a:p>
            <a:fld id="{4FAB73BC-B049-4115-A692-8D63A059BFB8}" type="slidenum">
              <a:rPr lang="en-US" smtClean="0"/>
              <a:t>7</a:t>
            </a:fld>
            <a:endParaRPr lang="en-US"/>
          </a:p>
        </p:txBody>
      </p:sp>
      <p:sp>
        <p:nvSpPr>
          <p:cNvPr id="63" name="TextBox 62">
            <a:extLst>
              <a:ext uri="{FF2B5EF4-FFF2-40B4-BE49-F238E27FC236}">
                <a16:creationId xmlns:a16="http://schemas.microsoft.com/office/drawing/2014/main" id="{F4F6CEE2-474A-2848-9058-A175CBBAD590}"/>
              </a:ext>
            </a:extLst>
          </p:cNvPr>
          <p:cNvSpPr txBox="1"/>
          <p:nvPr/>
        </p:nvSpPr>
        <p:spPr>
          <a:xfrm>
            <a:off x="893847" y="1058301"/>
            <a:ext cx="7346704" cy="646331"/>
          </a:xfrm>
          <a:prstGeom prst="rect">
            <a:avLst/>
          </a:prstGeom>
          <a:noFill/>
        </p:spPr>
        <p:txBody>
          <a:bodyPr wrap="square" rtlCol="0">
            <a:spAutoFit/>
          </a:bodyPr>
          <a:lstStyle/>
          <a:p>
            <a:r>
              <a:rPr lang="en-US" dirty="0"/>
              <a:t>Q: What is the home stadium of Lebron James in the NBA season suspended by COVID? </a:t>
            </a:r>
          </a:p>
        </p:txBody>
      </p:sp>
      <p:grpSp>
        <p:nvGrpSpPr>
          <p:cNvPr id="1066" name="Group 1065">
            <a:extLst>
              <a:ext uri="{FF2B5EF4-FFF2-40B4-BE49-F238E27FC236}">
                <a16:creationId xmlns:a16="http://schemas.microsoft.com/office/drawing/2014/main" id="{9E853F63-A16B-6645-B616-F615A26B5D05}"/>
              </a:ext>
            </a:extLst>
          </p:cNvPr>
          <p:cNvGrpSpPr/>
          <p:nvPr/>
        </p:nvGrpSpPr>
        <p:grpSpPr>
          <a:xfrm>
            <a:off x="835225" y="4288582"/>
            <a:ext cx="7028616" cy="690985"/>
            <a:chOff x="835225" y="4288582"/>
            <a:chExt cx="7028616" cy="690985"/>
          </a:xfrm>
        </p:grpSpPr>
        <p:sp>
          <p:nvSpPr>
            <p:cNvPr id="191" name="Rectangle 190">
              <a:extLst>
                <a:ext uri="{FF2B5EF4-FFF2-40B4-BE49-F238E27FC236}">
                  <a16:creationId xmlns:a16="http://schemas.microsoft.com/office/drawing/2014/main" id="{423C9C25-CAFF-6943-AC1D-38A8BDAECF72}"/>
                </a:ext>
              </a:extLst>
            </p:cNvPr>
            <p:cNvSpPr/>
            <p:nvPr/>
          </p:nvSpPr>
          <p:spPr>
            <a:xfrm>
              <a:off x="835225" y="4288582"/>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sp>
          <p:nvSpPr>
            <p:cNvPr id="1058" name="Up Arrow 1057">
              <a:extLst>
                <a:ext uri="{FF2B5EF4-FFF2-40B4-BE49-F238E27FC236}">
                  <a16:creationId xmlns:a16="http://schemas.microsoft.com/office/drawing/2014/main" id="{741028B8-FDD1-4149-BF9C-C1AF864BB8B1}"/>
                </a:ext>
              </a:extLst>
            </p:cNvPr>
            <p:cNvSpPr/>
            <p:nvPr/>
          </p:nvSpPr>
          <p:spPr>
            <a:xfrm>
              <a:off x="1111074"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Up Arrow 192">
              <a:extLst>
                <a:ext uri="{FF2B5EF4-FFF2-40B4-BE49-F238E27FC236}">
                  <a16:creationId xmlns:a16="http://schemas.microsoft.com/office/drawing/2014/main" id="{2ECD210D-9E2E-6841-9EBF-C2E94113413A}"/>
                </a:ext>
              </a:extLst>
            </p:cNvPr>
            <p:cNvSpPr/>
            <p:nvPr/>
          </p:nvSpPr>
          <p:spPr>
            <a:xfrm>
              <a:off x="2050377"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Up Arrow 193">
              <a:extLst>
                <a:ext uri="{FF2B5EF4-FFF2-40B4-BE49-F238E27FC236}">
                  <a16:creationId xmlns:a16="http://schemas.microsoft.com/office/drawing/2014/main" id="{DF2FADBC-2B1E-7944-9F82-0AB737707D0F}"/>
                </a:ext>
              </a:extLst>
            </p:cNvPr>
            <p:cNvSpPr/>
            <p:nvPr/>
          </p:nvSpPr>
          <p:spPr>
            <a:xfrm>
              <a:off x="3010005"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Up Arrow 194">
              <a:extLst>
                <a:ext uri="{FF2B5EF4-FFF2-40B4-BE49-F238E27FC236}">
                  <a16:creationId xmlns:a16="http://schemas.microsoft.com/office/drawing/2014/main" id="{1A166B89-4F38-8945-B63B-B3188737DFB9}"/>
                </a:ext>
              </a:extLst>
            </p:cNvPr>
            <p:cNvSpPr/>
            <p:nvPr/>
          </p:nvSpPr>
          <p:spPr>
            <a:xfrm>
              <a:off x="3936812"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Up Arrow 195">
              <a:extLst>
                <a:ext uri="{FF2B5EF4-FFF2-40B4-BE49-F238E27FC236}">
                  <a16:creationId xmlns:a16="http://schemas.microsoft.com/office/drawing/2014/main" id="{9A27A0E0-83B8-934F-83ED-809F2CF1BA27}"/>
                </a:ext>
              </a:extLst>
            </p:cNvPr>
            <p:cNvSpPr/>
            <p:nvPr/>
          </p:nvSpPr>
          <p:spPr>
            <a:xfrm>
              <a:off x="4977987"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Up Arrow 196">
              <a:extLst>
                <a:ext uri="{FF2B5EF4-FFF2-40B4-BE49-F238E27FC236}">
                  <a16:creationId xmlns:a16="http://schemas.microsoft.com/office/drawing/2014/main" id="{741DD7CB-DB44-534F-9DF7-26CC74F0A8A6}"/>
                </a:ext>
              </a:extLst>
            </p:cNvPr>
            <p:cNvSpPr/>
            <p:nvPr/>
          </p:nvSpPr>
          <p:spPr>
            <a:xfrm>
              <a:off x="6055250"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Up Arrow 197">
              <a:extLst>
                <a:ext uri="{FF2B5EF4-FFF2-40B4-BE49-F238E27FC236}">
                  <a16:creationId xmlns:a16="http://schemas.microsoft.com/office/drawing/2014/main" id="{91E39382-A550-114B-B987-CE8A6DCEB30D}"/>
                </a:ext>
              </a:extLst>
            </p:cNvPr>
            <p:cNvSpPr/>
            <p:nvPr/>
          </p:nvSpPr>
          <p:spPr>
            <a:xfrm>
              <a:off x="7186689"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Rectangle 271">
            <a:extLst>
              <a:ext uri="{FF2B5EF4-FFF2-40B4-BE49-F238E27FC236}">
                <a16:creationId xmlns:a16="http://schemas.microsoft.com/office/drawing/2014/main" id="{37EEA186-610E-224B-A96B-A7016DFB73D0}"/>
              </a:ext>
            </a:extLst>
          </p:cNvPr>
          <p:cNvSpPr/>
          <p:nvPr/>
        </p:nvSpPr>
        <p:spPr>
          <a:xfrm>
            <a:off x="835225" y="1706364"/>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sp>
        <p:nvSpPr>
          <p:cNvPr id="1061" name="Oval 1060">
            <a:extLst>
              <a:ext uri="{FF2B5EF4-FFF2-40B4-BE49-F238E27FC236}">
                <a16:creationId xmlns:a16="http://schemas.microsoft.com/office/drawing/2014/main" id="{5E6AFDA5-1DE1-7B42-AE72-70A4B407FF06}"/>
              </a:ext>
            </a:extLst>
          </p:cNvPr>
          <p:cNvSpPr/>
          <p:nvPr/>
        </p:nvSpPr>
        <p:spPr>
          <a:xfrm>
            <a:off x="803394" y="3799075"/>
            <a:ext cx="920095" cy="44426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3" name="Straight Arrow Connector 1062">
            <a:extLst>
              <a:ext uri="{FF2B5EF4-FFF2-40B4-BE49-F238E27FC236}">
                <a16:creationId xmlns:a16="http://schemas.microsoft.com/office/drawing/2014/main" id="{E0006B90-58FC-234B-B669-F18ECA7B254B}"/>
              </a:ext>
            </a:extLst>
          </p:cNvPr>
          <p:cNvCxnSpPr>
            <a:cxnSpLocks/>
            <a:stCxn id="286" idx="2"/>
            <a:endCxn id="1061" idx="7"/>
          </p:cNvCxnSpPr>
          <p:nvPr/>
        </p:nvCxnSpPr>
        <p:spPr>
          <a:xfrm flipH="1">
            <a:off x="1588744" y="2500122"/>
            <a:ext cx="2489837" cy="1364013"/>
          </a:xfrm>
          <a:prstGeom prst="straightConnector1">
            <a:avLst/>
          </a:prstGeom>
          <a:ln>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598CC4E1-1C86-5B4E-BEC7-9FA7DD103EEF}"/>
              </a:ext>
            </a:extLst>
          </p:cNvPr>
          <p:cNvSpPr/>
          <p:nvPr/>
        </p:nvSpPr>
        <p:spPr>
          <a:xfrm>
            <a:off x="583376" y="2783262"/>
            <a:ext cx="2177123" cy="646331"/>
          </a:xfrm>
          <a:prstGeom prst="rect">
            <a:avLst/>
          </a:prstGeom>
          <a:ln w="12700">
            <a:noFill/>
          </a:ln>
        </p:spPr>
        <p:txBody>
          <a:bodyPr wrap="square">
            <a:spAutoFit/>
          </a:bodyPr>
          <a:lstStyle/>
          <a:p>
            <a:r>
              <a:rPr lang="en-US" sz="1200" dirty="0">
                <a:solidFill>
                  <a:schemeClr val="accent2"/>
                </a:solidFill>
                <a:latin typeface="Arial" panose="020B0604020202020204" pitchFamily="34" charset="0"/>
              </a:rPr>
              <a:t>The 2019–20 NBA season </a:t>
            </a:r>
            <a:r>
              <a:rPr lang="en-US" sz="1200" dirty="0">
                <a:latin typeface="Arial" panose="020B0604020202020204" pitchFamily="34" charset="0"/>
              </a:rPr>
              <a:t>was.... Suspended by </a:t>
            </a:r>
            <a:r>
              <a:rPr lang="en-US" sz="1200" dirty="0">
                <a:solidFill>
                  <a:schemeClr val="accent2"/>
                </a:solidFill>
                <a:latin typeface="Arial" panose="020B0604020202020204" pitchFamily="34" charset="0"/>
              </a:rPr>
              <a:t>COVID-19 pandemic</a:t>
            </a:r>
            <a:r>
              <a:rPr lang="en-US" sz="1200" dirty="0">
                <a:latin typeface="Arial" panose="020B0604020202020204" pitchFamily="34" charset="0"/>
              </a:rPr>
              <a:t>.</a:t>
            </a:r>
            <a:endParaRPr lang="en-US" sz="1200" dirty="0"/>
          </a:p>
        </p:txBody>
      </p:sp>
      <p:grpSp>
        <p:nvGrpSpPr>
          <p:cNvPr id="283" name="Group 282">
            <a:extLst>
              <a:ext uri="{FF2B5EF4-FFF2-40B4-BE49-F238E27FC236}">
                <a16:creationId xmlns:a16="http://schemas.microsoft.com/office/drawing/2014/main" id="{B4F38290-B3F2-FE41-8144-3B901E86D9CB}"/>
              </a:ext>
            </a:extLst>
          </p:cNvPr>
          <p:cNvGrpSpPr/>
          <p:nvPr/>
        </p:nvGrpSpPr>
        <p:grpSpPr>
          <a:xfrm>
            <a:off x="3880762" y="2253632"/>
            <a:ext cx="395640" cy="246490"/>
            <a:chOff x="1075006" y="3663165"/>
            <a:chExt cx="395640" cy="246490"/>
          </a:xfrm>
        </p:grpSpPr>
        <p:sp>
          <p:nvSpPr>
            <p:cNvPr id="284" name="Rectangle 283">
              <a:extLst>
                <a:ext uri="{FF2B5EF4-FFF2-40B4-BE49-F238E27FC236}">
                  <a16:creationId xmlns:a16="http://schemas.microsoft.com/office/drawing/2014/main" id="{F296E99C-0EBC-3B42-B5B4-28228623693E}"/>
                </a:ext>
              </a:extLst>
            </p:cNvPr>
            <p:cNvSpPr/>
            <p:nvPr/>
          </p:nvSpPr>
          <p:spPr>
            <a:xfrm>
              <a:off x="1075006"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73A0FF10-3BF7-AE47-A58C-2A2FA74B8F39}"/>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CAE4349F-BDA3-414F-A343-C0832A22DF2A}"/>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27CA78B4-2EFD-E74D-B5CD-E31EFA0265BB}"/>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A19BFD62-ACE9-AB49-8B31-1C98AD122A71}"/>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9" name="Group 1068">
            <a:extLst>
              <a:ext uri="{FF2B5EF4-FFF2-40B4-BE49-F238E27FC236}">
                <a16:creationId xmlns:a16="http://schemas.microsoft.com/office/drawing/2014/main" id="{3AAE6EA7-7B45-304E-BC1E-16F3C9A34560}"/>
              </a:ext>
            </a:extLst>
          </p:cNvPr>
          <p:cNvGrpSpPr/>
          <p:nvPr/>
        </p:nvGrpSpPr>
        <p:grpSpPr>
          <a:xfrm>
            <a:off x="1075006" y="3888094"/>
            <a:ext cx="6455722" cy="256013"/>
            <a:chOff x="1075006" y="3888094"/>
            <a:chExt cx="6455722" cy="256013"/>
          </a:xfrm>
        </p:grpSpPr>
        <p:grpSp>
          <p:nvGrpSpPr>
            <p:cNvPr id="289" name="Group 288">
              <a:extLst>
                <a:ext uri="{FF2B5EF4-FFF2-40B4-BE49-F238E27FC236}">
                  <a16:creationId xmlns:a16="http://schemas.microsoft.com/office/drawing/2014/main" id="{A2ED7983-ECDE-1146-A3D5-99FCE75AB5D8}"/>
                </a:ext>
              </a:extLst>
            </p:cNvPr>
            <p:cNvGrpSpPr/>
            <p:nvPr/>
          </p:nvGrpSpPr>
          <p:grpSpPr>
            <a:xfrm>
              <a:off x="1075006" y="3897617"/>
              <a:ext cx="395640" cy="246490"/>
              <a:chOff x="1075006" y="3663165"/>
              <a:chExt cx="395640" cy="246490"/>
            </a:xfrm>
          </p:grpSpPr>
          <p:sp>
            <p:nvSpPr>
              <p:cNvPr id="290" name="Rectangle 289">
                <a:extLst>
                  <a:ext uri="{FF2B5EF4-FFF2-40B4-BE49-F238E27FC236}">
                    <a16:creationId xmlns:a16="http://schemas.microsoft.com/office/drawing/2014/main" id="{E27C16EC-3DA4-8449-A6B2-082F469477CE}"/>
                  </a:ext>
                </a:extLst>
              </p:cNvPr>
              <p:cNvSpPr/>
              <p:nvPr/>
            </p:nvSpPr>
            <p:spPr>
              <a:xfrm>
                <a:off x="1075006"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572518B2-822B-1C40-AEB9-F0FEE2F4253D}"/>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76250D21-ACA8-5F4B-853E-77BCC56A30F0}"/>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06CDD399-E3DA-5045-96BD-297EA4065A23}"/>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F55176F8-1265-0843-9D6D-9F26B4B7CDA7}"/>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6D7FF1DD-FBCB-A74B-948C-09777E75B1A7}"/>
                </a:ext>
              </a:extLst>
            </p:cNvPr>
            <p:cNvGrpSpPr/>
            <p:nvPr/>
          </p:nvGrpSpPr>
          <p:grpSpPr>
            <a:xfrm>
              <a:off x="2016012" y="3894330"/>
              <a:ext cx="395640" cy="246490"/>
              <a:chOff x="1075006" y="3663165"/>
              <a:chExt cx="395640" cy="246490"/>
            </a:xfrm>
          </p:grpSpPr>
          <p:sp>
            <p:nvSpPr>
              <p:cNvPr id="296" name="Rectangle 295">
                <a:extLst>
                  <a:ext uri="{FF2B5EF4-FFF2-40B4-BE49-F238E27FC236}">
                    <a16:creationId xmlns:a16="http://schemas.microsoft.com/office/drawing/2014/main" id="{CAA5444D-CC84-D54D-BBCC-8B44D64EC384}"/>
                  </a:ext>
                </a:extLst>
              </p:cNvPr>
              <p:cNvSpPr/>
              <p:nvPr/>
            </p:nvSpPr>
            <p:spPr>
              <a:xfrm>
                <a:off x="1075006"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a:extLst>
                  <a:ext uri="{FF2B5EF4-FFF2-40B4-BE49-F238E27FC236}">
                    <a16:creationId xmlns:a16="http://schemas.microsoft.com/office/drawing/2014/main" id="{70420E49-0343-6848-9599-085CC6FE806B}"/>
                  </a:ext>
                </a:extLst>
              </p:cNvPr>
              <p:cNvSpPr/>
              <p:nvPr/>
            </p:nvSpPr>
            <p:spPr>
              <a:xfrm>
                <a:off x="1153510" y="3663165"/>
                <a:ext cx="81622" cy="2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Rectangle 297">
                <a:extLst>
                  <a:ext uri="{FF2B5EF4-FFF2-40B4-BE49-F238E27FC236}">
                    <a16:creationId xmlns:a16="http://schemas.microsoft.com/office/drawing/2014/main" id="{8750E2B7-B552-0448-941C-319C4C31B1D8}"/>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D3B9EF9F-201E-DA47-88A0-7D2A842BA710}"/>
                  </a:ext>
                </a:extLst>
              </p:cNvPr>
              <p:cNvSpPr/>
              <p:nvPr/>
            </p:nvSpPr>
            <p:spPr>
              <a:xfrm>
                <a:off x="1310519" y="3663165"/>
                <a:ext cx="81622" cy="24649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85483C4B-152C-1142-A21D-8C296F25EB48}"/>
                  </a:ext>
                </a:extLst>
              </p:cNvPr>
              <p:cNvSpPr/>
              <p:nvPr/>
            </p:nvSpPr>
            <p:spPr>
              <a:xfrm>
                <a:off x="1389024"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a:extLst>
                <a:ext uri="{FF2B5EF4-FFF2-40B4-BE49-F238E27FC236}">
                  <a16:creationId xmlns:a16="http://schemas.microsoft.com/office/drawing/2014/main" id="{EB5DDA04-96DD-C94E-9069-51E3B433DD3F}"/>
                </a:ext>
              </a:extLst>
            </p:cNvPr>
            <p:cNvGrpSpPr/>
            <p:nvPr/>
          </p:nvGrpSpPr>
          <p:grpSpPr>
            <a:xfrm>
              <a:off x="2965640" y="3895208"/>
              <a:ext cx="395640" cy="246490"/>
              <a:chOff x="1075006" y="3663165"/>
              <a:chExt cx="395640" cy="246490"/>
            </a:xfrm>
          </p:grpSpPr>
          <p:sp>
            <p:nvSpPr>
              <p:cNvPr id="302" name="Rectangle 301">
                <a:extLst>
                  <a:ext uri="{FF2B5EF4-FFF2-40B4-BE49-F238E27FC236}">
                    <a16:creationId xmlns:a16="http://schemas.microsoft.com/office/drawing/2014/main" id="{D7275A1C-9D8E-4940-B792-DCFDFBC1B936}"/>
                  </a:ext>
                </a:extLst>
              </p:cNvPr>
              <p:cNvSpPr/>
              <p:nvPr/>
            </p:nvSpPr>
            <p:spPr>
              <a:xfrm>
                <a:off x="1075006"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0004A081-7CBD-A44F-8C2E-8D983D1C5508}"/>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B4E04DF9-7FEA-B742-9D68-484D099EBF37}"/>
                  </a:ext>
                </a:extLst>
              </p:cNvPr>
              <p:cNvSpPr/>
              <p:nvPr/>
            </p:nvSpPr>
            <p:spPr>
              <a:xfrm>
                <a:off x="123201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20D114D4-9723-9249-BDB3-56AD5CE1C362}"/>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F88220FB-0447-744F-BE93-21B2ADFE1C00}"/>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00097C1E-97F3-4E48-9F14-11F1E6BD0E80}"/>
                </a:ext>
              </a:extLst>
            </p:cNvPr>
            <p:cNvGrpSpPr/>
            <p:nvPr/>
          </p:nvGrpSpPr>
          <p:grpSpPr>
            <a:xfrm>
              <a:off x="3880762" y="3888094"/>
              <a:ext cx="395640" cy="246490"/>
              <a:chOff x="1075006" y="3663165"/>
              <a:chExt cx="395640" cy="246490"/>
            </a:xfrm>
          </p:grpSpPr>
          <p:sp>
            <p:nvSpPr>
              <p:cNvPr id="308" name="Rectangle 307">
                <a:extLst>
                  <a:ext uri="{FF2B5EF4-FFF2-40B4-BE49-F238E27FC236}">
                    <a16:creationId xmlns:a16="http://schemas.microsoft.com/office/drawing/2014/main" id="{CDFF621F-65C2-0449-A679-F2321FFA62A7}"/>
                  </a:ext>
                </a:extLst>
              </p:cNvPr>
              <p:cNvSpPr/>
              <p:nvPr/>
            </p:nvSpPr>
            <p:spPr>
              <a:xfrm>
                <a:off x="1075006"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06759192-118E-7C4E-9389-78C9CD0606A6}"/>
                  </a:ext>
                </a:extLst>
              </p:cNvPr>
              <p:cNvSpPr/>
              <p:nvPr/>
            </p:nvSpPr>
            <p:spPr>
              <a:xfrm>
                <a:off x="1153510"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a:extLst>
                  <a:ext uri="{FF2B5EF4-FFF2-40B4-BE49-F238E27FC236}">
                    <a16:creationId xmlns:a16="http://schemas.microsoft.com/office/drawing/2014/main" id="{9ECEFED7-BF03-3D45-B62E-71900981ACD0}"/>
                  </a:ext>
                </a:extLst>
              </p:cNvPr>
              <p:cNvSpPr/>
              <p:nvPr/>
            </p:nvSpPr>
            <p:spPr>
              <a:xfrm>
                <a:off x="1232014" y="3663165"/>
                <a:ext cx="81622" cy="24649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a:extLst>
                  <a:ext uri="{FF2B5EF4-FFF2-40B4-BE49-F238E27FC236}">
                    <a16:creationId xmlns:a16="http://schemas.microsoft.com/office/drawing/2014/main" id="{62415082-C839-AF4D-92B7-4FA7A3DB9C6D}"/>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a:extLst>
                  <a:ext uri="{FF2B5EF4-FFF2-40B4-BE49-F238E27FC236}">
                    <a16:creationId xmlns:a16="http://schemas.microsoft.com/office/drawing/2014/main" id="{586C96EA-309E-3144-9E14-7460CE7DA948}"/>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a:extLst>
                <a:ext uri="{FF2B5EF4-FFF2-40B4-BE49-F238E27FC236}">
                  <a16:creationId xmlns:a16="http://schemas.microsoft.com/office/drawing/2014/main" id="{6546D534-C12B-2A4B-89ED-10D5879173F3}"/>
                </a:ext>
              </a:extLst>
            </p:cNvPr>
            <p:cNvGrpSpPr/>
            <p:nvPr/>
          </p:nvGrpSpPr>
          <p:grpSpPr>
            <a:xfrm>
              <a:off x="4942536" y="3891250"/>
              <a:ext cx="395640" cy="246490"/>
              <a:chOff x="1075006" y="3663165"/>
              <a:chExt cx="395640" cy="246490"/>
            </a:xfrm>
          </p:grpSpPr>
          <p:sp>
            <p:nvSpPr>
              <p:cNvPr id="314" name="Rectangle 313">
                <a:extLst>
                  <a:ext uri="{FF2B5EF4-FFF2-40B4-BE49-F238E27FC236}">
                    <a16:creationId xmlns:a16="http://schemas.microsoft.com/office/drawing/2014/main" id="{EBEDCDEA-313B-2B4B-8128-F6208B88A695}"/>
                  </a:ext>
                </a:extLst>
              </p:cNvPr>
              <p:cNvSpPr/>
              <p:nvPr/>
            </p:nvSpPr>
            <p:spPr>
              <a:xfrm>
                <a:off x="1075006"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a:extLst>
                  <a:ext uri="{FF2B5EF4-FFF2-40B4-BE49-F238E27FC236}">
                    <a16:creationId xmlns:a16="http://schemas.microsoft.com/office/drawing/2014/main" id="{FF66D860-0EF3-0A42-AA9B-46172B9B8672}"/>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a:extLst>
                  <a:ext uri="{FF2B5EF4-FFF2-40B4-BE49-F238E27FC236}">
                    <a16:creationId xmlns:a16="http://schemas.microsoft.com/office/drawing/2014/main" id="{85293B33-8796-5B4C-A686-3F7B435F5BAD}"/>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EFCD0155-09E1-C146-92DA-B02E0D7914DD}"/>
                  </a:ext>
                </a:extLst>
              </p:cNvPr>
              <p:cNvSpPr/>
              <p:nvPr/>
            </p:nvSpPr>
            <p:spPr>
              <a:xfrm>
                <a:off x="1310519"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B8919E61-3DB9-F049-8516-70C51E5E7591}"/>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81BC7399-21EC-8344-97EC-FFFE7E9C964B}"/>
                </a:ext>
              </a:extLst>
            </p:cNvPr>
            <p:cNvGrpSpPr/>
            <p:nvPr/>
          </p:nvGrpSpPr>
          <p:grpSpPr>
            <a:xfrm>
              <a:off x="6012934" y="3888094"/>
              <a:ext cx="395640" cy="246490"/>
              <a:chOff x="1075006" y="3663165"/>
              <a:chExt cx="395640" cy="246490"/>
            </a:xfrm>
          </p:grpSpPr>
          <p:sp>
            <p:nvSpPr>
              <p:cNvPr id="320" name="Rectangle 319">
                <a:extLst>
                  <a:ext uri="{FF2B5EF4-FFF2-40B4-BE49-F238E27FC236}">
                    <a16:creationId xmlns:a16="http://schemas.microsoft.com/office/drawing/2014/main" id="{AC77D4D8-7880-8749-A6B5-84A50B60EA1D}"/>
                  </a:ext>
                </a:extLst>
              </p:cNvPr>
              <p:cNvSpPr/>
              <p:nvPr/>
            </p:nvSpPr>
            <p:spPr>
              <a:xfrm>
                <a:off x="1075006"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0B139303-891A-4A47-870C-A2C2E77D5A27}"/>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3B69A3AE-121C-974B-A923-C7B1095416DF}"/>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ACBA2767-3ADB-064E-BF0C-1B69AE26064E}"/>
                  </a:ext>
                </a:extLst>
              </p:cNvPr>
              <p:cNvSpPr/>
              <p:nvPr/>
            </p:nvSpPr>
            <p:spPr>
              <a:xfrm>
                <a:off x="1310519" y="3663165"/>
                <a:ext cx="81622" cy="2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192F22FD-2F0F-0440-930D-6D98C16F4432}"/>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BA018708-9643-2F4A-9237-70E31DB720E1}"/>
                </a:ext>
              </a:extLst>
            </p:cNvPr>
            <p:cNvGrpSpPr/>
            <p:nvPr/>
          </p:nvGrpSpPr>
          <p:grpSpPr>
            <a:xfrm>
              <a:off x="7135088" y="3888094"/>
              <a:ext cx="395640" cy="246490"/>
              <a:chOff x="1075006" y="3663165"/>
              <a:chExt cx="395640" cy="246490"/>
            </a:xfrm>
          </p:grpSpPr>
          <p:sp>
            <p:nvSpPr>
              <p:cNvPr id="326" name="Rectangle 325">
                <a:extLst>
                  <a:ext uri="{FF2B5EF4-FFF2-40B4-BE49-F238E27FC236}">
                    <a16:creationId xmlns:a16="http://schemas.microsoft.com/office/drawing/2014/main" id="{5CAA586F-5EC0-FA43-B85D-6DE73AA12143}"/>
                  </a:ext>
                </a:extLst>
              </p:cNvPr>
              <p:cNvSpPr/>
              <p:nvPr/>
            </p:nvSpPr>
            <p:spPr>
              <a:xfrm>
                <a:off x="1075006"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5A31D4CC-6703-7E49-A99A-9012DB019A96}"/>
                  </a:ext>
                </a:extLst>
              </p:cNvPr>
              <p:cNvSpPr/>
              <p:nvPr/>
            </p:nvSpPr>
            <p:spPr>
              <a:xfrm>
                <a:off x="1153510"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98B497B5-FBF7-B348-BB4B-02EF090268D7}"/>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0EFCD540-12D8-E045-9D33-DCEDB76BA7FF}"/>
                  </a:ext>
                </a:extLst>
              </p:cNvPr>
              <p:cNvSpPr/>
              <p:nvPr/>
            </p:nvSpPr>
            <p:spPr>
              <a:xfrm>
                <a:off x="1310519"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29AEFEA1-297B-5F4E-AA84-31EC8B64C1B2}"/>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332">
            <a:extLst>
              <a:ext uri="{FF2B5EF4-FFF2-40B4-BE49-F238E27FC236}">
                <a16:creationId xmlns:a16="http://schemas.microsoft.com/office/drawing/2014/main" id="{8EC6CB1A-C6F5-5F4F-82A3-A87C86E933E6}"/>
              </a:ext>
            </a:extLst>
          </p:cNvPr>
          <p:cNvGrpSpPr/>
          <p:nvPr/>
        </p:nvGrpSpPr>
        <p:grpSpPr>
          <a:xfrm>
            <a:off x="835225" y="5034471"/>
            <a:ext cx="7028616" cy="1279538"/>
            <a:chOff x="835225" y="5034471"/>
            <a:chExt cx="7028616" cy="1279538"/>
          </a:xfrm>
        </p:grpSpPr>
        <p:grpSp>
          <p:nvGrpSpPr>
            <p:cNvPr id="334" name="Group 333">
              <a:extLst>
                <a:ext uri="{FF2B5EF4-FFF2-40B4-BE49-F238E27FC236}">
                  <a16:creationId xmlns:a16="http://schemas.microsoft.com/office/drawing/2014/main" id="{AAD1AC56-8856-3E46-A501-0281DF0DBCDB}"/>
                </a:ext>
              </a:extLst>
            </p:cNvPr>
            <p:cNvGrpSpPr/>
            <p:nvPr/>
          </p:nvGrpSpPr>
          <p:grpSpPr>
            <a:xfrm>
              <a:off x="835225" y="5034471"/>
              <a:ext cx="7028616" cy="1279538"/>
              <a:chOff x="743784" y="5034471"/>
              <a:chExt cx="7028616" cy="1279538"/>
            </a:xfrm>
          </p:grpSpPr>
          <p:grpSp>
            <p:nvGrpSpPr>
              <p:cNvPr id="339" name="Group 338">
                <a:extLst>
                  <a:ext uri="{FF2B5EF4-FFF2-40B4-BE49-F238E27FC236}">
                    <a16:creationId xmlns:a16="http://schemas.microsoft.com/office/drawing/2014/main" id="{A2EDE416-B392-F24C-AD32-09E753ED59BD}"/>
                  </a:ext>
                </a:extLst>
              </p:cNvPr>
              <p:cNvGrpSpPr/>
              <p:nvPr/>
            </p:nvGrpSpPr>
            <p:grpSpPr>
              <a:xfrm>
                <a:off x="743784" y="5034471"/>
                <a:ext cx="7028616" cy="1279538"/>
                <a:chOff x="299642" y="5034471"/>
                <a:chExt cx="7028616" cy="1279538"/>
              </a:xfrm>
            </p:grpSpPr>
            <p:grpSp>
              <p:nvGrpSpPr>
                <p:cNvPr id="341" name="Group 340">
                  <a:extLst>
                    <a:ext uri="{FF2B5EF4-FFF2-40B4-BE49-F238E27FC236}">
                      <a16:creationId xmlns:a16="http://schemas.microsoft.com/office/drawing/2014/main" id="{D5EC5AF4-35C0-794F-A852-52FCB1454E22}"/>
                    </a:ext>
                  </a:extLst>
                </p:cNvPr>
                <p:cNvGrpSpPr/>
                <p:nvPr/>
              </p:nvGrpSpPr>
              <p:grpSpPr>
                <a:xfrm>
                  <a:off x="299642" y="5034471"/>
                  <a:ext cx="7028616" cy="1279538"/>
                  <a:chOff x="1355975" y="1209301"/>
                  <a:chExt cx="7028616" cy="1279538"/>
                </a:xfrm>
              </p:grpSpPr>
              <p:sp>
                <p:nvSpPr>
                  <p:cNvPr id="344" name="Rounded Rectangle 343">
                    <a:extLst>
                      <a:ext uri="{FF2B5EF4-FFF2-40B4-BE49-F238E27FC236}">
                        <a16:creationId xmlns:a16="http://schemas.microsoft.com/office/drawing/2014/main" id="{044A304D-C7D4-1444-BF2B-8C84B63D4134}"/>
                      </a:ext>
                    </a:extLst>
                  </p:cNvPr>
                  <p:cNvSpPr/>
                  <p:nvPr/>
                </p:nvSpPr>
                <p:spPr>
                  <a:xfrm>
                    <a:off x="1355975" y="1209301"/>
                    <a:ext cx="7028616" cy="1279538"/>
                  </a:xfrm>
                  <a:prstGeom prst="roundRect">
                    <a:avLst>
                      <a:gd name="adj" fmla="val 12629"/>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a:extLst>
                      <a:ext uri="{FF2B5EF4-FFF2-40B4-BE49-F238E27FC236}">
                        <a16:creationId xmlns:a16="http://schemas.microsoft.com/office/drawing/2014/main" id="{1D481CE9-2492-F248-ACB3-127A9693002D}"/>
                      </a:ext>
                    </a:extLst>
                  </p:cNvPr>
                  <p:cNvSpPr txBox="1"/>
                  <p:nvPr/>
                </p:nvSpPr>
                <p:spPr>
                  <a:xfrm>
                    <a:off x="3067131" y="2106876"/>
                    <a:ext cx="3406702" cy="369332"/>
                  </a:xfrm>
                  <a:prstGeom prst="rect">
                    <a:avLst/>
                  </a:prstGeom>
                  <a:noFill/>
                </p:spPr>
                <p:txBody>
                  <a:bodyPr wrap="none" rtlCol="0">
                    <a:spAutoFit/>
                  </a:bodyPr>
                  <a:lstStyle/>
                  <a:p>
                    <a:r>
                      <a:rPr lang="en-US" dirty="0"/>
                      <a:t>Millions of Tables and Passages</a:t>
                    </a:r>
                  </a:p>
                </p:txBody>
              </p:sp>
              <p:pic>
                <p:nvPicPr>
                  <p:cNvPr id="347" name="Picture 346" descr="Icon&#10;&#10;Description automatically generated">
                    <a:extLst>
                      <a:ext uri="{FF2B5EF4-FFF2-40B4-BE49-F238E27FC236}">
                        <a16:creationId xmlns:a16="http://schemas.microsoft.com/office/drawing/2014/main" id="{5EC1D205-2A8D-3949-B5DF-9ECE3F62B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416" y="1300766"/>
                    <a:ext cx="629853" cy="816841"/>
                  </a:xfrm>
                  <a:prstGeom prst="rect">
                    <a:avLst/>
                  </a:prstGeom>
                  <a:solidFill>
                    <a:schemeClr val="bg1"/>
                  </a:solidFill>
                </p:spPr>
              </p:pic>
              <p:pic>
                <p:nvPicPr>
                  <p:cNvPr id="348" name="Picture 347" descr="Icon&#10;&#10;Description automatically generated">
                    <a:extLst>
                      <a:ext uri="{FF2B5EF4-FFF2-40B4-BE49-F238E27FC236}">
                        <a16:creationId xmlns:a16="http://schemas.microsoft.com/office/drawing/2014/main" id="{CFA3B10F-A996-CB44-ADC0-8F8CF532E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141" y="1300766"/>
                    <a:ext cx="629853" cy="816841"/>
                  </a:xfrm>
                  <a:prstGeom prst="rect">
                    <a:avLst/>
                  </a:prstGeom>
                  <a:solidFill>
                    <a:schemeClr val="bg1"/>
                  </a:solidFill>
                </p:spPr>
              </p:pic>
              <p:pic>
                <p:nvPicPr>
                  <p:cNvPr id="349" name="Picture 348" descr="Text&#10;&#10;Description automatically generated with low confidence">
                    <a:extLst>
                      <a:ext uri="{FF2B5EF4-FFF2-40B4-BE49-F238E27FC236}">
                        <a16:creationId xmlns:a16="http://schemas.microsoft.com/office/drawing/2014/main" id="{D0E955F5-AF19-FA46-BC47-C03515F1D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591" y="1346639"/>
                    <a:ext cx="770968" cy="770968"/>
                  </a:xfrm>
                  <a:prstGeom prst="rect">
                    <a:avLst/>
                  </a:prstGeom>
                </p:spPr>
              </p:pic>
              <p:pic>
                <p:nvPicPr>
                  <p:cNvPr id="350" name="Picture 349" descr="Text&#10;&#10;Description automatically generated with low confidence">
                    <a:extLst>
                      <a:ext uri="{FF2B5EF4-FFF2-40B4-BE49-F238E27FC236}">
                        <a16:creationId xmlns:a16="http://schemas.microsoft.com/office/drawing/2014/main" id="{6C0F9CD2-67E0-644A-98BC-C0C5F989AF15}"/>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375431" y="1346639"/>
                    <a:ext cx="770968" cy="770968"/>
                  </a:xfrm>
                  <a:prstGeom prst="rect">
                    <a:avLst/>
                  </a:prstGeom>
                </p:spPr>
              </p:pic>
            </p:grpSp>
            <p:pic>
              <p:nvPicPr>
                <p:cNvPr id="342" name="Picture 341" descr="Icon&#10;&#10;Description automatically generated">
                  <a:extLst>
                    <a:ext uri="{FF2B5EF4-FFF2-40B4-BE49-F238E27FC236}">
                      <a16:creationId xmlns:a16="http://schemas.microsoft.com/office/drawing/2014/main" id="{8882D27A-FD45-9645-B5B7-44205C1FB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533" y="5125936"/>
                  <a:ext cx="629853" cy="816841"/>
                </a:xfrm>
                <a:prstGeom prst="rect">
                  <a:avLst/>
                </a:prstGeom>
                <a:solidFill>
                  <a:schemeClr val="bg1"/>
                </a:solidFill>
              </p:spPr>
            </p:pic>
            <p:pic>
              <p:nvPicPr>
                <p:cNvPr id="343" name="Picture 342" descr="Text&#10;&#10;Description automatically generated with low confidence">
                  <a:extLst>
                    <a:ext uri="{FF2B5EF4-FFF2-40B4-BE49-F238E27FC236}">
                      <a16:creationId xmlns:a16="http://schemas.microsoft.com/office/drawing/2014/main" id="{F1E05F07-DE5E-AA48-A588-5B4C03F785F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412940" y="5171809"/>
                  <a:ext cx="770968" cy="770968"/>
                </a:xfrm>
                <a:prstGeom prst="rect">
                  <a:avLst/>
                </a:prstGeom>
              </p:spPr>
            </p:pic>
          </p:grpSp>
          <p:pic>
            <p:nvPicPr>
              <p:cNvPr id="340" name="Picture 339" descr="Icon&#10;&#10;Description automatically generated">
                <a:extLst>
                  <a:ext uri="{FF2B5EF4-FFF2-40B4-BE49-F238E27FC236}">
                    <a16:creationId xmlns:a16="http://schemas.microsoft.com/office/drawing/2014/main" id="{47C9248A-24C9-8644-85CB-9EB97B3F2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00" y="5125936"/>
                <a:ext cx="629853" cy="816841"/>
              </a:xfrm>
              <a:prstGeom prst="rect">
                <a:avLst/>
              </a:prstGeom>
              <a:solidFill>
                <a:schemeClr val="bg1"/>
              </a:solidFill>
            </p:spPr>
          </p:pic>
        </p:grpSp>
        <p:pic>
          <p:nvPicPr>
            <p:cNvPr id="335" name="Picture 334" descr="Logo&#10;&#10;Description automatically generated">
              <a:extLst>
                <a:ext uri="{FF2B5EF4-FFF2-40B4-BE49-F238E27FC236}">
                  <a16:creationId xmlns:a16="http://schemas.microsoft.com/office/drawing/2014/main" id="{704A2682-9F98-5441-97E1-1DFED19DC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524" y="5347940"/>
              <a:ext cx="563907" cy="372831"/>
            </a:xfrm>
            <a:prstGeom prst="rect">
              <a:avLst/>
            </a:prstGeom>
          </p:spPr>
        </p:pic>
        <p:pic>
          <p:nvPicPr>
            <p:cNvPr id="336" name="Picture 335" descr="Icon&#10;&#10;Description automatically generated">
              <a:extLst>
                <a:ext uri="{FF2B5EF4-FFF2-40B4-BE49-F238E27FC236}">
                  <a16:creationId xmlns:a16="http://schemas.microsoft.com/office/drawing/2014/main" id="{17F0B6DD-738F-EE4D-8829-C7D91B72D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169" y="5212331"/>
              <a:ext cx="646331" cy="646331"/>
            </a:xfrm>
            <a:prstGeom prst="rect">
              <a:avLst/>
            </a:prstGeom>
          </p:spPr>
        </p:pic>
        <p:pic>
          <p:nvPicPr>
            <p:cNvPr id="337" name="Picture 336" descr="A person holding a basketball&#10;&#10;Description automatically generated">
              <a:extLst>
                <a:ext uri="{FF2B5EF4-FFF2-40B4-BE49-F238E27FC236}">
                  <a16:creationId xmlns:a16="http://schemas.microsoft.com/office/drawing/2014/main" id="{3C03C4C8-968B-1F44-BEA0-FF0D86D778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5447" y="5280819"/>
              <a:ext cx="556768" cy="507071"/>
            </a:xfrm>
            <a:prstGeom prst="rect">
              <a:avLst/>
            </a:prstGeom>
          </p:spPr>
        </p:pic>
        <p:pic>
          <p:nvPicPr>
            <p:cNvPr id="338" name="Picture 337" descr="Logo&#10;&#10;Description automatically generated">
              <a:extLst>
                <a:ext uri="{FF2B5EF4-FFF2-40B4-BE49-F238E27FC236}">
                  <a16:creationId xmlns:a16="http://schemas.microsoft.com/office/drawing/2014/main" id="{2D9724FC-64DD-814F-ADB5-BC8E1C1F55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6777" y="5335160"/>
              <a:ext cx="623608" cy="398387"/>
            </a:xfrm>
            <a:prstGeom prst="rect">
              <a:avLst/>
            </a:prstGeom>
          </p:spPr>
        </p:pic>
      </p:grpSp>
      <p:sp>
        <p:nvSpPr>
          <p:cNvPr id="85" name="Oval 84">
            <a:extLst>
              <a:ext uri="{FF2B5EF4-FFF2-40B4-BE49-F238E27FC236}">
                <a16:creationId xmlns:a16="http://schemas.microsoft.com/office/drawing/2014/main" id="{EC737427-5412-DB4F-80D1-78AA42C55F06}"/>
              </a:ext>
            </a:extLst>
          </p:cNvPr>
          <p:cNvSpPr/>
          <p:nvPr/>
        </p:nvSpPr>
        <p:spPr>
          <a:xfrm>
            <a:off x="3079008" y="2851986"/>
            <a:ext cx="282272" cy="25444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a:t>
            </a:r>
          </a:p>
        </p:txBody>
      </p:sp>
    </p:spTree>
    <p:extLst>
      <p:ext uri="{BB962C8B-B14F-4D97-AF65-F5344CB8AC3E}">
        <p14:creationId xmlns:p14="http://schemas.microsoft.com/office/powerpoint/2010/main" val="119806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6"/>
                                        </p:tgtEl>
                                        <p:attrNameLst>
                                          <p:attrName>style.visibility</p:attrName>
                                        </p:attrNameLst>
                                      </p:cBhvr>
                                      <p:to>
                                        <p:strVal val="visible"/>
                                      </p:to>
                                    </p:set>
                                    <p:animEffect transition="in" filter="blinds(horizontal)">
                                      <p:cBhvr>
                                        <p:cTn id="7" dur="500"/>
                                        <p:tgtEl>
                                          <p:spTgt spid="10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9"/>
                                        </p:tgtEl>
                                        <p:attrNameLst>
                                          <p:attrName>style.visibility</p:attrName>
                                        </p:attrNameLst>
                                      </p:cBhvr>
                                      <p:to>
                                        <p:strVal val="visible"/>
                                      </p:to>
                                    </p:set>
                                    <p:animEffect transition="in" filter="blinds(horizontal)">
                                      <p:cBhvr>
                                        <p:cTn id="12" dur="500"/>
                                        <p:tgtEl>
                                          <p:spTgt spid="10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blinds(horizontal)">
                                      <p:cBhvr>
                                        <p:cTn id="17" dur="500"/>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blinds(horizontal)">
                                      <p:cBhvr>
                                        <p:cTn id="22" dur="500"/>
                                        <p:tgtEl>
                                          <p:spTgt spid="2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63"/>
                                        </p:tgtEl>
                                        <p:attrNameLst>
                                          <p:attrName>style.visibility</p:attrName>
                                        </p:attrNameLst>
                                      </p:cBhvr>
                                      <p:to>
                                        <p:strVal val="visible"/>
                                      </p:to>
                                    </p:set>
                                    <p:animEffect transition="in" filter="blinds(horizontal)">
                                      <p:cBhvr>
                                        <p:cTn id="27" dur="500"/>
                                        <p:tgtEl>
                                          <p:spTgt spid="106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blinds(horizontal)">
                                      <p:cBhvr>
                                        <p:cTn id="30" dur="500"/>
                                        <p:tgtEl>
                                          <p:spTgt spid="8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61"/>
                                        </p:tgtEl>
                                        <p:attrNameLst>
                                          <p:attrName>style.visibility</p:attrName>
                                        </p:attrNameLst>
                                      </p:cBhvr>
                                      <p:to>
                                        <p:strVal val="visible"/>
                                      </p:to>
                                    </p:set>
                                    <p:animEffect transition="in" filter="blinds(horizontal)">
                                      <p:cBhvr>
                                        <p:cTn id="33" dur="500"/>
                                        <p:tgtEl>
                                          <p:spTgt spid="106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8"/>
                                        </p:tgtEl>
                                        <p:attrNameLst>
                                          <p:attrName>style.visibility</p:attrName>
                                        </p:attrNameLst>
                                      </p:cBhvr>
                                      <p:to>
                                        <p:strVal val="visible"/>
                                      </p:to>
                                    </p:set>
                                    <p:animEffect transition="in" filter="blinds(horizontal)">
                                      <p:cBhvr>
                                        <p:cTn id="36"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p:bldP spid="1061" grpId="0" animBg="1"/>
      <p:bldP spid="278" grpId="0"/>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EE86-F84F-EF4A-AC78-FD301A5D6FD0}"/>
              </a:ext>
            </a:extLst>
          </p:cNvPr>
          <p:cNvSpPr>
            <a:spLocks noGrp="1"/>
          </p:cNvSpPr>
          <p:nvPr>
            <p:ph type="title"/>
          </p:nvPr>
        </p:nvSpPr>
        <p:spPr/>
        <p:txBody>
          <a:bodyPr/>
          <a:lstStyle/>
          <a:p>
            <a:r>
              <a:rPr lang="en-US" dirty="0"/>
              <a:t>Multi-Hop Retriever [Baseline]</a:t>
            </a:r>
          </a:p>
        </p:txBody>
      </p:sp>
      <p:sp>
        <p:nvSpPr>
          <p:cNvPr id="4" name="Slide Number Placeholder 3">
            <a:extLst>
              <a:ext uri="{FF2B5EF4-FFF2-40B4-BE49-F238E27FC236}">
                <a16:creationId xmlns:a16="http://schemas.microsoft.com/office/drawing/2014/main" id="{3BAE4A98-254F-2D40-8F84-EECA46D05D59}"/>
              </a:ext>
            </a:extLst>
          </p:cNvPr>
          <p:cNvSpPr>
            <a:spLocks noGrp="1"/>
          </p:cNvSpPr>
          <p:nvPr>
            <p:ph type="sldNum" sz="quarter" idx="12"/>
          </p:nvPr>
        </p:nvSpPr>
        <p:spPr/>
        <p:txBody>
          <a:bodyPr/>
          <a:lstStyle/>
          <a:p>
            <a:fld id="{4FAB73BC-B049-4115-A692-8D63A059BFB8}" type="slidenum">
              <a:rPr lang="en-US" smtClean="0"/>
              <a:t>8</a:t>
            </a:fld>
            <a:endParaRPr lang="en-US"/>
          </a:p>
        </p:txBody>
      </p:sp>
      <p:sp>
        <p:nvSpPr>
          <p:cNvPr id="63" name="TextBox 62">
            <a:extLst>
              <a:ext uri="{FF2B5EF4-FFF2-40B4-BE49-F238E27FC236}">
                <a16:creationId xmlns:a16="http://schemas.microsoft.com/office/drawing/2014/main" id="{F4F6CEE2-474A-2848-9058-A175CBBAD590}"/>
              </a:ext>
            </a:extLst>
          </p:cNvPr>
          <p:cNvSpPr txBox="1"/>
          <p:nvPr/>
        </p:nvSpPr>
        <p:spPr>
          <a:xfrm>
            <a:off x="893847" y="1058301"/>
            <a:ext cx="7346704" cy="646331"/>
          </a:xfrm>
          <a:prstGeom prst="rect">
            <a:avLst/>
          </a:prstGeom>
          <a:noFill/>
        </p:spPr>
        <p:txBody>
          <a:bodyPr wrap="square" rtlCol="0">
            <a:spAutoFit/>
          </a:bodyPr>
          <a:lstStyle/>
          <a:p>
            <a:r>
              <a:rPr lang="en-US" dirty="0"/>
              <a:t>Q: What is the home stadium of Lebron James in the NBA season suspended by COVID? </a:t>
            </a:r>
          </a:p>
        </p:txBody>
      </p:sp>
      <p:sp>
        <p:nvSpPr>
          <p:cNvPr id="191" name="Rectangle 190">
            <a:extLst>
              <a:ext uri="{FF2B5EF4-FFF2-40B4-BE49-F238E27FC236}">
                <a16:creationId xmlns:a16="http://schemas.microsoft.com/office/drawing/2014/main" id="{423C9C25-CAFF-6943-AC1D-38A8BDAECF72}"/>
              </a:ext>
            </a:extLst>
          </p:cNvPr>
          <p:cNvSpPr/>
          <p:nvPr/>
        </p:nvSpPr>
        <p:spPr>
          <a:xfrm>
            <a:off x="835225" y="4288582"/>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sp>
        <p:nvSpPr>
          <p:cNvPr id="1058" name="Up Arrow 1057">
            <a:extLst>
              <a:ext uri="{FF2B5EF4-FFF2-40B4-BE49-F238E27FC236}">
                <a16:creationId xmlns:a16="http://schemas.microsoft.com/office/drawing/2014/main" id="{741028B8-FDD1-4149-BF9C-C1AF864BB8B1}"/>
              </a:ext>
            </a:extLst>
          </p:cNvPr>
          <p:cNvSpPr/>
          <p:nvPr/>
        </p:nvSpPr>
        <p:spPr>
          <a:xfrm>
            <a:off x="1111074"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Up Arrow 192">
            <a:extLst>
              <a:ext uri="{FF2B5EF4-FFF2-40B4-BE49-F238E27FC236}">
                <a16:creationId xmlns:a16="http://schemas.microsoft.com/office/drawing/2014/main" id="{2ECD210D-9E2E-6841-9EBF-C2E94113413A}"/>
              </a:ext>
            </a:extLst>
          </p:cNvPr>
          <p:cNvSpPr/>
          <p:nvPr/>
        </p:nvSpPr>
        <p:spPr>
          <a:xfrm>
            <a:off x="2050377"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Up Arrow 193">
            <a:extLst>
              <a:ext uri="{FF2B5EF4-FFF2-40B4-BE49-F238E27FC236}">
                <a16:creationId xmlns:a16="http://schemas.microsoft.com/office/drawing/2014/main" id="{DF2FADBC-2B1E-7944-9F82-0AB737707D0F}"/>
              </a:ext>
            </a:extLst>
          </p:cNvPr>
          <p:cNvSpPr/>
          <p:nvPr/>
        </p:nvSpPr>
        <p:spPr>
          <a:xfrm>
            <a:off x="3010005"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Up Arrow 194">
            <a:extLst>
              <a:ext uri="{FF2B5EF4-FFF2-40B4-BE49-F238E27FC236}">
                <a16:creationId xmlns:a16="http://schemas.microsoft.com/office/drawing/2014/main" id="{1A166B89-4F38-8945-B63B-B3188737DFB9}"/>
              </a:ext>
            </a:extLst>
          </p:cNvPr>
          <p:cNvSpPr/>
          <p:nvPr/>
        </p:nvSpPr>
        <p:spPr>
          <a:xfrm>
            <a:off x="3936812"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Up Arrow 195">
            <a:extLst>
              <a:ext uri="{FF2B5EF4-FFF2-40B4-BE49-F238E27FC236}">
                <a16:creationId xmlns:a16="http://schemas.microsoft.com/office/drawing/2014/main" id="{9A27A0E0-83B8-934F-83ED-809F2CF1BA27}"/>
              </a:ext>
            </a:extLst>
          </p:cNvPr>
          <p:cNvSpPr/>
          <p:nvPr/>
        </p:nvSpPr>
        <p:spPr>
          <a:xfrm>
            <a:off x="4977987"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Up Arrow 196">
            <a:extLst>
              <a:ext uri="{FF2B5EF4-FFF2-40B4-BE49-F238E27FC236}">
                <a16:creationId xmlns:a16="http://schemas.microsoft.com/office/drawing/2014/main" id="{741DD7CB-DB44-534F-9DF7-26CC74F0A8A6}"/>
              </a:ext>
            </a:extLst>
          </p:cNvPr>
          <p:cNvSpPr/>
          <p:nvPr/>
        </p:nvSpPr>
        <p:spPr>
          <a:xfrm>
            <a:off x="6055250"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Up Arrow 197">
            <a:extLst>
              <a:ext uri="{FF2B5EF4-FFF2-40B4-BE49-F238E27FC236}">
                <a16:creationId xmlns:a16="http://schemas.microsoft.com/office/drawing/2014/main" id="{91E39382-A550-114B-B987-CE8A6DCEB30D}"/>
              </a:ext>
            </a:extLst>
          </p:cNvPr>
          <p:cNvSpPr/>
          <p:nvPr/>
        </p:nvSpPr>
        <p:spPr>
          <a:xfrm>
            <a:off x="7186689" y="4758021"/>
            <a:ext cx="307585" cy="221546"/>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a:extLst>
              <a:ext uri="{FF2B5EF4-FFF2-40B4-BE49-F238E27FC236}">
                <a16:creationId xmlns:a16="http://schemas.microsoft.com/office/drawing/2014/main" id="{5E6AFDA5-1DE1-7B42-AE72-70A4B407FF06}"/>
              </a:ext>
            </a:extLst>
          </p:cNvPr>
          <p:cNvSpPr/>
          <p:nvPr/>
        </p:nvSpPr>
        <p:spPr>
          <a:xfrm>
            <a:off x="4699904" y="3797490"/>
            <a:ext cx="920095" cy="44426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3" name="Straight Arrow Connector 1062">
            <a:extLst>
              <a:ext uri="{FF2B5EF4-FFF2-40B4-BE49-F238E27FC236}">
                <a16:creationId xmlns:a16="http://schemas.microsoft.com/office/drawing/2014/main" id="{E0006B90-58FC-234B-B669-F18ECA7B254B}"/>
              </a:ext>
            </a:extLst>
          </p:cNvPr>
          <p:cNvCxnSpPr>
            <a:cxnSpLocks/>
            <a:stCxn id="110" idx="2"/>
            <a:endCxn id="1061" idx="0"/>
          </p:cNvCxnSpPr>
          <p:nvPr/>
        </p:nvCxnSpPr>
        <p:spPr>
          <a:xfrm>
            <a:off x="4078581" y="2500122"/>
            <a:ext cx="1081371" cy="1297368"/>
          </a:xfrm>
          <a:prstGeom prst="straightConnector1">
            <a:avLst/>
          </a:prstGeom>
          <a:ln>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A4E0A59D-D74A-AC43-BED0-35FB7C813C53}"/>
              </a:ext>
            </a:extLst>
          </p:cNvPr>
          <p:cNvGraphicFramePr>
            <a:graphicFrameLocks noGrp="1"/>
          </p:cNvGraphicFramePr>
          <p:nvPr/>
        </p:nvGraphicFramePr>
        <p:xfrm>
          <a:off x="5321229" y="2657103"/>
          <a:ext cx="1672389" cy="1036320"/>
        </p:xfrm>
        <a:graphic>
          <a:graphicData uri="http://schemas.openxmlformats.org/drawingml/2006/table">
            <a:tbl>
              <a:tblPr/>
              <a:tblGrid>
                <a:gridCol w="755403">
                  <a:extLst>
                    <a:ext uri="{9D8B030D-6E8A-4147-A177-3AD203B41FA5}">
                      <a16:colId xmlns:a16="http://schemas.microsoft.com/office/drawing/2014/main" val="1052091837"/>
                    </a:ext>
                  </a:extLst>
                </a:gridCol>
                <a:gridCol w="916986">
                  <a:extLst>
                    <a:ext uri="{9D8B030D-6E8A-4147-A177-3AD203B41FA5}">
                      <a16:colId xmlns:a16="http://schemas.microsoft.com/office/drawing/2014/main" val="4017386210"/>
                    </a:ext>
                  </a:extLst>
                </a:gridCol>
              </a:tblGrid>
              <a:tr h="0">
                <a:tc>
                  <a:txBody>
                    <a:bodyPr/>
                    <a:lstStyle/>
                    <a:p>
                      <a:pPr algn="ctr"/>
                      <a:r>
                        <a:rPr lang="en-US" sz="1100" dirty="0">
                          <a:solidFill>
                            <a:schemeClr val="tx1"/>
                          </a:solidFill>
                          <a:effectLst/>
                        </a:rPr>
                        <a:t>Year</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solidFill>
                            <a:schemeClr val="tx1"/>
                          </a:solidFill>
                          <a:effectLst/>
                        </a:rPr>
                        <a:t>Team</a:t>
                      </a:r>
                    </a:p>
                  </a:txBody>
                  <a:tcPr marR="200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18558680"/>
                  </a:ext>
                </a:extLst>
              </a:tr>
              <a:tr h="189323">
                <a:tc>
                  <a:txBody>
                    <a:bodyPr/>
                    <a:lstStyle/>
                    <a:p>
                      <a:pPr algn="l"/>
                      <a:r>
                        <a:rPr lang="en-US" sz="1100" dirty="0">
                          <a:solidFill>
                            <a:schemeClr val="tx1"/>
                          </a:solidFill>
                          <a:effectLst/>
                        </a:rPr>
                        <a:t>2012-11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i="0" u="none" kern="1200" dirty="0">
                          <a:solidFill>
                            <a:schemeClr val="tx1"/>
                          </a:solidFill>
                          <a:effectLst/>
                          <a:latin typeface="+mn-lt"/>
                          <a:ea typeface="+mn-ea"/>
                          <a:cs typeface="+mn-cs"/>
                        </a:rPr>
                        <a:t>Miami</a:t>
                      </a:r>
                      <a:endParaRPr lang="en-US" sz="1100"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376145"/>
                  </a:ext>
                </a:extLst>
              </a:tr>
              <a:tr h="189323">
                <a:tc>
                  <a:txBody>
                    <a:bodyPr/>
                    <a:lstStyle/>
                    <a:p>
                      <a:pPr algn="l"/>
                      <a:r>
                        <a:rPr lang="en-US" sz="1100" dirty="0">
                          <a:solidFill>
                            <a:schemeClr val="tx1"/>
                          </a:solidFill>
                          <a:effectLst/>
                        </a:rPr>
                        <a:t>2013-14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i="0" u="none" kern="1200" dirty="0">
                          <a:solidFill>
                            <a:schemeClr val="tx1"/>
                          </a:solidFill>
                          <a:effectLst/>
                          <a:latin typeface="+mn-lt"/>
                          <a:ea typeface="+mn-ea"/>
                          <a:cs typeface="+mn-cs"/>
                        </a:rPr>
                        <a:t>Miami</a:t>
                      </a:r>
                      <a:endParaRPr lang="en-US" sz="1100" u="none"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606078"/>
                  </a:ext>
                </a:extLst>
              </a:tr>
              <a:tr h="189323">
                <a:tc>
                  <a:txBody>
                    <a:bodyPr/>
                    <a:lstStyle/>
                    <a:p>
                      <a:pPr algn="l"/>
                      <a:r>
                        <a:rPr lang="en-US" sz="1100" dirty="0">
                          <a:solidFill>
                            <a:schemeClr val="accent2"/>
                          </a:solidFill>
                          <a:effectLst/>
                        </a:rPr>
                        <a:t>2019-20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u="none" dirty="0">
                          <a:solidFill>
                            <a:schemeClr val="accent2"/>
                          </a:solidFill>
                          <a:effectLst/>
                        </a:rPr>
                        <a:t>LA Lakers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3802265"/>
                  </a:ext>
                </a:extLst>
              </a:tr>
            </a:tbl>
          </a:graphicData>
        </a:graphic>
      </p:graphicFrame>
      <p:grpSp>
        <p:nvGrpSpPr>
          <p:cNvPr id="107" name="Group 106">
            <a:extLst>
              <a:ext uri="{FF2B5EF4-FFF2-40B4-BE49-F238E27FC236}">
                <a16:creationId xmlns:a16="http://schemas.microsoft.com/office/drawing/2014/main" id="{BDB8D34D-8799-E543-AC01-4A69F75AF59B}"/>
              </a:ext>
            </a:extLst>
          </p:cNvPr>
          <p:cNvGrpSpPr/>
          <p:nvPr/>
        </p:nvGrpSpPr>
        <p:grpSpPr>
          <a:xfrm>
            <a:off x="3880762" y="2253632"/>
            <a:ext cx="395640" cy="246490"/>
            <a:chOff x="1075006" y="3663165"/>
            <a:chExt cx="395640" cy="246490"/>
          </a:xfrm>
        </p:grpSpPr>
        <p:sp>
          <p:nvSpPr>
            <p:cNvPr id="108" name="Rectangle 107">
              <a:extLst>
                <a:ext uri="{FF2B5EF4-FFF2-40B4-BE49-F238E27FC236}">
                  <a16:creationId xmlns:a16="http://schemas.microsoft.com/office/drawing/2014/main" id="{F34D2919-25C5-054B-9C0C-B7861B5BD135}"/>
                </a:ext>
              </a:extLst>
            </p:cNvPr>
            <p:cNvSpPr/>
            <p:nvPr/>
          </p:nvSpPr>
          <p:spPr>
            <a:xfrm>
              <a:off x="1075006"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0D8CA24C-8DF1-A84B-AE1D-B8F86B93EE47}"/>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8FF2AF3-9FF8-CC45-9295-7AFFD27C9A00}"/>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ACEC4768-496F-7745-AE90-6A2F9FC1D6B5}"/>
                </a:ext>
              </a:extLst>
            </p:cNvPr>
            <p:cNvSpPr/>
            <p:nvPr/>
          </p:nvSpPr>
          <p:spPr>
            <a:xfrm>
              <a:off x="1310519"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59617840-3D2A-1244-9F9F-17DE383CE102}"/>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0770E69C-91DB-0549-8B55-65E665D3EFD2}"/>
              </a:ext>
            </a:extLst>
          </p:cNvPr>
          <p:cNvSpPr/>
          <p:nvPr/>
        </p:nvSpPr>
        <p:spPr>
          <a:xfrm>
            <a:off x="835225" y="1706364"/>
            <a:ext cx="7028616" cy="402793"/>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BERT Encoder</a:t>
            </a:r>
          </a:p>
        </p:txBody>
      </p:sp>
      <p:grpSp>
        <p:nvGrpSpPr>
          <p:cNvPr id="115" name="Group 114">
            <a:extLst>
              <a:ext uri="{FF2B5EF4-FFF2-40B4-BE49-F238E27FC236}">
                <a16:creationId xmlns:a16="http://schemas.microsoft.com/office/drawing/2014/main" id="{02D0E41F-043A-0D47-9576-D9BDBD4136E3}"/>
              </a:ext>
            </a:extLst>
          </p:cNvPr>
          <p:cNvGrpSpPr/>
          <p:nvPr/>
        </p:nvGrpSpPr>
        <p:grpSpPr>
          <a:xfrm>
            <a:off x="1075006" y="3897617"/>
            <a:ext cx="395640" cy="246490"/>
            <a:chOff x="1075006" y="3663165"/>
            <a:chExt cx="395640" cy="246490"/>
          </a:xfrm>
        </p:grpSpPr>
        <p:sp>
          <p:nvSpPr>
            <p:cNvPr id="116" name="Rectangle 115">
              <a:extLst>
                <a:ext uri="{FF2B5EF4-FFF2-40B4-BE49-F238E27FC236}">
                  <a16:creationId xmlns:a16="http://schemas.microsoft.com/office/drawing/2014/main" id="{DC6FA6F6-46E8-4F4B-BACF-CAF4924F214E}"/>
                </a:ext>
              </a:extLst>
            </p:cNvPr>
            <p:cNvSpPr/>
            <p:nvPr/>
          </p:nvSpPr>
          <p:spPr>
            <a:xfrm>
              <a:off x="1075006"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6A6144D9-883D-1C4F-BDDD-1D97CA43098E}"/>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8E609BC-721F-704D-8ABD-C8DA301F48B6}"/>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18EFF13-AC9E-514F-96A5-60DE14314C42}"/>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09D64A0-31D7-964C-AF28-28BA37B7C26A}"/>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6035FB80-833A-9742-91FE-D2A9A9CA1F99}"/>
              </a:ext>
            </a:extLst>
          </p:cNvPr>
          <p:cNvGrpSpPr/>
          <p:nvPr/>
        </p:nvGrpSpPr>
        <p:grpSpPr>
          <a:xfrm>
            <a:off x="2016012" y="3894330"/>
            <a:ext cx="395640" cy="246490"/>
            <a:chOff x="1075006" y="3663165"/>
            <a:chExt cx="395640" cy="246490"/>
          </a:xfrm>
        </p:grpSpPr>
        <p:sp>
          <p:nvSpPr>
            <p:cNvPr id="122" name="Rectangle 121">
              <a:extLst>
                <a:ext uri="{FF2B5EF4-FFF2-40B4-BE49-F238E27FC236}">
                  <a16:creationId xmlns:a16="http://schemas.microsoft.com/office/drawing/2014/main" id="{C7108A12-8C2C-4348-AF10-4DF5466A4899}"/>
                </a:ext>
              </a:extLst>
            </p:cNvPr>
            <p:cNvSpPr/>
            <p:nvPr/>
          </p:nvSpPr>
          <p:spPr>
            <a:xfrm>
              <a:off x="1075006"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6FFB5D01-F082-E04A-AF36-8B3CF9AEC47A}"/>
                </a:ext>
              </a:extLst>
            </p:cNvPr>
            <p:cNvSpPr/>
            <p:nvPr/>
          </p:nvSpPr>
          <p:spPr>
            <a:xfrm>
              <a:off x="1153510" y="3663165"/>
              <a:ext cx="81622" cy="2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BCAC2D76-DE9D-3344-9BCE-80BE9D33420A}"/>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16BEA7B-88BA-114A-A53A-E7F9BC441CE8}"/>
                </a:ext>
              </a:extLst>
            </p:cNvPr>
            <p:cNvSpPr/>
            <p:nvPr/>
          </p:nvSpPr>
          <p:spPr>
            <a:xfrm>
              <a:off x="1310519" y="3663165"/>
              <a:ext cx="81622" cy="24649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7E738EB-43C9-6941-9D27-6987A4041EA3}"/>
                </a:ext>
              </a:extLst>
            </p:cNvPr>
            <p:cNvSpPr/>
            <p:nvPr/>
          </p:nvSpPr>
          <p:spPr>
            <a:xfrm>
              <a:off x="1389024"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13727B9-54E9-0748-A1BD-824114D2E28D}"/>
              </a:ext>
            </a:extLst>
          </p:cNvPr>
          <p:cNvGrpSpPr/>
          <p:nvPr/>
        </p:nvGrpSpPr>
        <p:grpSpPr>
          <a:xfrm>
            <a:off x="2965640" y="3895208"/>
            <a:ext cx="395640" cy="246490"/>
            <a:chOff x="1075006" y="3663165"/>
            <a:chExt cx="395640" cy="246490"/>
          </a:xfrm>
        </p:grpSpPr>
        <p:sp>
          <p:nvSpPr>
            <p:cNvPr id="128" name="Rectangle 127">
              <a:extLst>
                <a:ext uri="{FF2B5EF4-FFF2-40B4-BE49-F238E27FC236}">
                  <a16:creationId xmlns:a16="http://schemas.microsoft.com/office/drawing/2014/main" id="{F2B0B67C-E2B8-C84B-A43D-F409C09E2458}"/>
                </a:ext>
              </a:extLst>
            </p:cNvPr>
            <p:cNvSpPr/>
            <p:nvPr/>
          </p:nvSpPr>
          <p:spPr>
            <a:xfrm>
              <a:off x="1075006"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1125805B-DE9D-9F48-9D6C-6440231A1DD7}"/>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6E0A8F5B-5977-4048-8686-A31AC4C5F643}"/>
                </a:ext>
              </a:extLst>
            </p:cNvPr>
            <p:cNvSpPr/>
            <p:nvPr/>
          </p:nvSpPr>
          <p:spPr>
            <a:xfrm>
              <a:off x="123201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DA8FFBA7-0656-ED4A-A2AC-B2391BB1142F}"/>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0317470E-5D04-9747-8004-0F4F73F6C7A4}"/>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085F1124-5E44-5044-86FC-81CBD0B43887}"/>
              </a:ext>
            </a:extLst>
          </p:cNvPr>
          <p:cNvGrpSpPr/>
          <p:nvPr/>
        </p:nvGrpSpPr>
        <p:grpSpPr>
          <a:xfrm>
            <a:off x="3880762" y="3888094"/>
            <a:ext cx="395640" cy="246490"/>
            <a:chOff x="1075006" y="3663165"/>
            <a:chExt cx="395640" cy="246490"/>
          </a:xfrm>
        </p:grpSpPr>
        <p:sp>
          <p:nvSpPr>
            <p:cNvPr id="134" name="Rectangle 133">
              <a:extLst>
                <a:ext uri="{FF2B5EF4-FFF2-40B4-BE49-F238E27FC236}">
                  <a16:creationId xmlns:a16="http://schemas.microsoft.com/office/drawing/2014/main" id="{DB5BE00F-FE02-6A4A-A80F-A2713BEA7509}"/>
                </a:ext>
              </a:extLst>
            </p:cNvPr>
            <p:cNvSpPr/>
            <p:nvPr/>
          </p:nvSpPr>
          <p:spPr>
            <a:xfrm>
              <a:off x="1075006"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E9B82F4-BBF3-F049-A25D-2C60586E58E2}"/>
                </a:ext>
              </a:extLst>
            </p:cNvPr>
            <p:cNvSpPr/>
            <p:nvPr/>
          </p:nvSpPr>
          <p:spPr>
            <a:xfrm>
              <a:off x="1153510" y="3663165"/>
              <a:ext cx="81622" cy="246490"/>
            </a:xfrm>
            <a:prstGeom prst="rect">
              <a:avLst/>
            </a:prstGeom>
            <a:solidFill>
              <a:srgbClr val="E4EB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85189470-657C-2F46-B90D-CC8D0DAEA589}"/>
                </a:ext>
              </a:extLst>
            </p:cNvPr>
            <p:cNvSpPr/>
            <p:nvPr/>
          </p:nvSpPr>
          <p:spPr>
            <a:xfrm>
              <a:off x="1232014" y="3663165"/>
              <a:ext cx="81622" cy="24649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5E632F1-AA3D-6E49-8DBC-A280FAD74031}"/>
                </a:ext>
              </a:extLst>
            </p:cNvPr>
            <p:cNvSpPr/>
            <p:nvPr/>
          </p:nvSpPr>
          <p:spPr>
            <a:xfrm>
              <a:off x="1310519"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3611DB6-08B6-D84A-8134-ED350D23246A}"/>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EEAB876B-D34A-E44F-A3D8-B6595A94DB25}"/>
              </a:ext>
            </a:extLst>
          </p:cNvPr>
          <p:cNvGrpSpPr/>
          <p:nvPr/>
        </p:nvGrpSpPr>
        <p:grpSpPr>
          <a:xfrm>
            <a:off x="4942536" y="3891250"/>
            <a:ext cx="395640" cy="246490"/>
            <a:chOff x="1075006" y="3663165"/>
            <a:chExt cx="395640" cy="246490"/>
          </a:xfrm>
        </p:grpSpPr>
        <p:sp>
          <p:nvSpPr>
            <p:cNvPr id="140" name="Rectangle 139">
              <a:extLst>
                <a:ext uri="{FF2B5EF4-FFF2-40B4-BE49-F238E27FC236}">
                  <a16:creationId xmlns:a16="http://schemas.microsoft.com/office/drawing/2014/main" id="{8D7ED561-5622-FB47-9D84-FE03CABC59EC}"/>
                </a:ext>
              </a:extLst>
            </p:cNvPr>
            <p:cNvSpPr/>
            <p:nvPr/>
          </p:nvSpPr>
          <p:spPr>
            <a:xfrm>
              <a:off x="1075006"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B74087A-83A9-A044-8F41-FD6749E55384}"/>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EE7CACE8-39E1-5344-BBAA-26390854AD34}"/>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EF593779-B2B1-A144-989B-2EC22AB56AEC}"/>
                </a:ext>
              </a:extLst>
            </p:cNvPr>
            <p:cNvSpPr/>
            <p:nvPr/>
          </p:nvSpPr>
          <p:spPr>
            <a:xfrm>
              <a:off x="1310519"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2638518A-3C55-D74F-960B-303C9F1E4E86}"/>
                </a:ext>
              </a:extLst>
            </p:cNvPr>
            <p:cNvSpPr/>
            <p:nvPr/>
          </p:nvSpPr>
          <p:spPr>
            <a:xfrm>
              <a:off x="1389024"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5A7948B4-6DEB-9246-908B-06883073E03B}"/>
              </a:ext>
            </a:extLst>
          </p:cNvPr>
          <p:cNvGrpSpPr/>
          <p:nvPr/>
        </p:nvGrpSpPr>
        <p:grpSpPr>
          <a:xfrm>
            <a:off x="6012934" y="3888094"/>
            <a:ext cx="395640" cy="246490"/>
            <a:chOff x="1075006" y="3663165"/>
            <a:chExt cx="395640" cy="246490"/>
          </a:xfrm>
        </p:grpSpPr>
        <p:sp>
          <p:nvSpPr>
            <p:cNvPr id="146" name="Rectangle 145">
              <a:extLst>
                <a:ext uri="{FF2B5EF4-FFF2-40B4-BE49-F238E27FC236}">
                  <a16:creationId xmlns:a16="http://schemas.microsoft.com/office/drawing/2014/main" id="{2909241C-2235-3D46-A94C-C25D60B6547A}"/>
                </a:ext>
              </a:extLst>
            </p:cNvPr>
            <p:cNvSpPr/>
            <p:nvPr/>
          </p:nvSpPr>
          <p:spPr>
            <a:xfrm>
              <a:off x="1075006"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2151C88-F7F7-E243-B0E1-014536DCF92E}"/>
                </a:ext>
              </a:extLst>
            </p:cNvPr>
            <p:cNvSpPr/>
            <p:nvPr/>
          </p:nvSpPr>
          <p:spPr>
            <a:xfrm>
              <a:off x="1153510" y="3663165"/>
              <a:ext cx="81622" cy="24649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62B0057-D365-174C-9B76-EFEE9C08583F}"/>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FE17578-0494-2944-8CAC-0837E15EED93}"/>
                </a:ext>
              </a:extLst>
            </p:cNvPr>
            <p:cNvSpPr/>
            <p:nvPr/>
          </p:nvSpPr>
          <p:spPr>
            <a:xfrm>
              <a:off x="1310519" y="3663165"/>
              <a:ext cx="81622" cy="2464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52F77657-38FB-0146-BA09-505B6BC4C337}"/>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4D7CDD54-704E-E947-A42D-26B1D9504ABF}"/>
              </a:ext>
            </a:extLst>
          </p:cNvPr>
          <p:cNvGrpSpPr/>
          <p:nvPr/>
        </p:nvGrpSpPr>
        <p:grpSpPr>
          <a:xfrm>
            <a:off x="7135088" y="3888094"/>
            <a:ext cx="395640" cy="246490"/>
            <a:chOff x="1075006" y="3663165"/>
            <a:chExt cx="395640" cy="246490"/>
          </a:xfrm>
        </p:grpSpPr>
        <p:sp>
          <p:nvSpPr>
            <p:cNvPr id="152" name="Rectangle 151">
              <a:extLst>
                <a:ext uri="{FF2B5EF4-FFF2-40B4-BE49-F238E27FC236}">
                  <a16:creationId xmlns:a16="http://schemas.microsoft.com/office/drawing/2014/main" id="{F5B12AEB-8EEB-E24C-8E0D-2DF61F3B3C25}"/>
                </a:ext>
              </a:extLst>
            </p:cNvPr>
            <p:cNvSpPr/>
            <p:nvPr/>
          </p:nvSpPr>
          <p:spPr>
            <a:xfrm>
              <a:off x="1075006" y="3663165"/>
              <a:ext cx="81622" cy="246490"/>
            </a:xfrm>
            <a:prstGeom prst="rect">
              <a:avLst/>
            </a:prstGeom>
            <a:solidFill>
              <a:srgbClr val="CEC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B60BFA27-DB8E-7F40-B722-74BEB95A8006}"/>
                </a:ext>
              </a:extLst>
            </p:cNvPr>
            <p:cNvSpPr/>
            <p:nvPr/>
          </p:nvSpPr>
          <p:spPr>
            <a:xfrm>
              <a:off x="1153510" y="3663165"/>
              <a:ext cx="81622" cy="24649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F232384-81C3-4B44-8EC0-2A0D4A05E035}"/>
                </a:ext>
              </a:extLst>
            </p:cNvPr>
            <p:cNvSpPr/>
            <p:nvPr/>
          </p:nvSpPr>
          <p:spPr>
            <a:xfrm>
              <a:off x="1232014" y="3663165"/>
              <a:ext cx="81622" cy="24649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D63DAA06-AE32-F84F-8888-90B687E7D001}"/>
                </a:ext>
              </a:extLst>
            </p:cNvPr>
            <p:cNvSpPr/>
            <p:nvPr/>
          </p:nvSpPr>
          <p:spPr>
            <a:xfrm>
              <a:off x="1310519"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A8E0A982-5930-EF48-A760-DCC07A5BF60F}"/>
                </a:ext>
              </a:extLst>
            </p:cNvPr>
            <p:cNvSpPr/>
            <p:nvPr/>
          </p:nvSpPr>
          <p:spPr>
            <a:xfrm>
              <a:off x="1389024" y="3663165"/>
              <a:ext cx="81622" cy="2464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82">
            <a:extLst>
              <a:ext uri="{FF2B5EF4-FFF2-40B4-BE49-F238E27FC236}">
                <a16:creationId xmlns:a16="http://schemas.microsoft.com/office/drawing/2014/main" id="{02728BDF-F410-3644-B725-BD7A3DA173EE}"/>
              </a:ext>
            </a:extLst>
          </p:cNvPr>
          <p:cNvSpPr/>
          <p:nvPr/>
        </p:nvSpPr>
        <p:spPr>
          <a:xfrm>
            <a:off x="4336994" y="2869386"/>
            <a:ext cx="282272" cy="254441"/>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a:t>
            </a:r>
          </a:p>
        </p:txBody>
      </p:sp>
      <p:grpSp>
        <p:nvGrpSpPr>
          <p:cNvPr id="102" name="Group 101">
            <a:extLst>
              <a:ext uri="{FF2B5EF4-FFF2-40B4-BE49-F238E27FC236}">
                <a16:creationId xmlns:a16="http://schemas.microsoft.com/office/drawing/2014/main" id="{A64CC69C-6A0E-7C49-A40E-1554501BE8B7}"/>
              </a:ext>
            </a:extLst>
          </p:cNvPr>
          <p:cNvGrpSpPr/>
          <p:nvPr/>
        </p:nvGrpSpPr>
        <p:grpSpPr>
          <a:xfrm>
            <a:off x="835225" y="5034471"/>
            <a:ext cx="7028616" cy="1279538"/>
            <a:chOff x="835225" y="5034471"/>
            <a:chExt cx="7028616" cy="1279538"/>
          </a:xfrm>
        </p:grpSpPr>
        <p:grpSp>
          <p:nvGrpSpPr>
            <p:cNvPr id="103" name="Group 102">
              <a:extLst>
                <a:ext uri="{FF2B5EF4-FFF2-40B4-BE49-F238E27FC236}">
                  <a16:creationId xmlns:a16="http://schemas.microsoft.com/office/drawing/2014/main" id="{26D2905D-4AF1-EB4C-86A0-393ACCF6158A}"/>
                </a:ext>
              </a:extLst>
            </p:cNvPr>
            <p:cNvGrpSpPr/>
            <p:nvPr/>
          </p:nvGrpSpPr>
          <p:grpSpPr>
            <a:xfrm>
              <a:off x="835225" y="5034471"/>
              <a:ext cx="7028616" cy="1279538"/>
              <a:chOff x="743784" y="5034471"/>
              <a:chExt cx="7028616" cy="1279538"/>
            </a:xfrm>
          </p:grpSpPr>
          <p:grpSp>
            <p:nvGrpSpPr>
              <p:cNvPr id="157" name="Group 156">
                <a:extLst>
                  <a:ext uri="{FF2B5EF4-FFF2-40B4-BE49-F238E27FC236}">
                    <a16:creationId xmlns:a16="http://schemas.microsoft.com/office/drawing/2014/main" id="{9A811C8B-25DD-244E-8991-E5A65608E6AC}"/>
                  </a:ext>
                </a:extLst>
              </p:cNvPr>
              <p:cNvGrpSpPr/>
              <p:nvPr/>
            </p:nvGrpSpPr>
            <p:grpSpPr>
              <a:xfrm>
                <a:off x="743784" y="5034471"/>
                <a:ext cx="7028616" cy="1279538"/>
                <a:chOff x="299642" y="5034471"/>
                <a:chExt cx="7028616" cy="1279538"/>
              </a:xfrm>
            </p:grpSpPr>
            <p:grpSp>
              <p:nvGrpSpPr>
                <p:cNvPr id="176" name="Group 175">
                  <a:extLst>
                    <a:ext uri="{FF2B5EF4-FFF2-40B4-BE49-F238E27FC236}">
                      <a16:creationId xmlns:a16="http://schemas.microsoft.com/office/drawing/2014/main" id="{27B886E8-A7B8-DE41-99E4-8A2D40F97836}"/>
                    </a:ext>
                  </a:extLst>
                </p:cNvPr>
                <p:cNvGrpSpPr/>
                <p:nvPr/>
              </p:nvGrpSpPr>
              <p:grpSpPr>
                <a:xfrm>
                  <a:off x="299642" y="5034471"/>
                  <a:ext cx="7028616" cy="1279538"/>
                  <a:chOff x="1355975" y="1209301"/>
                  <a:chExt cx="7028616" cy="1279538"/>
                </a:xfrm>
              </p:grpSpPr>
              <p:sp>
                <p:nvSpPr>
                  <p:cNvPr id="179" name="Rounded Rectangle 178">
                    <a:extLst>
                      <a:ext uri="{FF2B5EF4-FFF2-40B4-BE49-F238E27FC236}">
                        <a16:creationId xmlns:a16="http://schemas.microsoft.com/office/drawing/2014/main" id="{EF1B59C9-9E17-3441-A6F8-DF6D0E5A8C6B}"/>
                      </a:ext>
                    </a:extLst>
                  </p:cNvPr>
                  <p:cNvSpPr/>
                  <p:nvPr/>
                </p:nvSpPr>
                <p:spPr>
                  <a:xfrm>
                    <a:off x="1355975" y="1209301"/>
                    <a:ext cx="7028616" cy="1279538"/>
                  </a:xfrm>
                  <a:prstGeom prst="roundRect">
                    <a:avLst>
                      <a:gd name="adj" fmla="val 12629"/>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AFC14C3E-4EC8-BA47-8C95-FBF1F9699D16}"/>
                      </a:ext>
                    </a:extLst>
                  </p:cNvPr>
                  <p:cNvSpPr txBox="1"/>
                  <p:nvPr/>
                </p:nvSpPr>
                <p:spPr>
                  <a:xfrm>
                    <a:off x="3067131" y="2106876"/>
                    <a:ext cx="3406702" cy="369332"/>
                  </a:xfrm>
                  <a:prstGeom prst="rect">
                    <a:avLst/>
                  </a:prstGeom>
                  <a:noFill/>
                </p:spPr>
                <p:txBody>
                  <a:bodyPr wrap="none" rtlCol="0">
                    <a:spAutoFit/>
                  </a:bodyPr>
                  <a:lstStyle/>
                  <a:p>
                    <a:r>
                      <a:rPr lang="en-US" dirty="0"/>
                      <a:t>Millions of Tables and Passages</a:t>
                    </a:r>
                  </a:p>
                </p:txBody>
              </p:sp>
              <p:pic>
                <p:nvPicPr>
                  <p:cNvPr id="181" name="Picture 180" descr="Icon&#10;&#10;Description automatically generated">
                    <a:extLst>
                      <a:ext uri="{FF2B5EF4-FFF2-40B4-BE49-F238E27FC236}">
                        <a16:creationId xmlns:a16="http://schemas.microsoft.com/office/drawing/2014/main" id="{B5C2DBFC-A77F-8E4E-A793-0D8A1700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416" y="1300766"/>
                    <a:ext cx="629853" cy="816841"/>
                  </a:xfrm>
                  <a:prstGeom prst="rect">
                    <a:avLst/>
                  </a:prstGeom>
                  <a:solidFill>
                    <a:schemeClr val="bg1"/>
                  </a:solidFill>
                </p:spPr>
              </p:pic>
              <p:pic>
                <p:nvPicPr>
                  <p:cNvPr id="182" name="Picture 181" descr="Icon&#10;&#10;Description automatically generated">
                    <a:extLst>
                      <a:ext uri="{FF2B5EF4-FFF2-40B4-BE49-F238E27FC236}">
                        <a16:creationId xmlns:a16="http://schemas.microsoft.com/office/drawing/2014/main" id="{0E053FFA-E555-D241-8342-E48DC4E98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141" y="1300766"/>
                    <a:ext cx="629853" cy="816841"/>
                  </a:xfrm>
                  <a:prstGeom prst="rect">
                    <a:avLst/>
                  </a:prstGeom>
                  <a:solidFill>
                    <a:schemeClr val="bg1"/>
                  </a:solidFill>
                </p:spPr>
              </p:pic>
              <p:pic>
                <p:nvPicPr>
                  <p:cNvPr id="183" name="Picture 182" descr="Text&#10;&#10;Description automatically generated with low confidence">
                    <a:extLst>
                      <a:ext uri="{FF2B5EF4-FFF2-40B4-BE49-F238E27FC236}">
                        <a16:creationId xmlns:a16="http://schemas.microsoft.com/office/drawing/2014/main" id="{5EB9FCF1-7C3A-4E4B-920E-77B44E222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591" y="1346639"/>
                    <a:ext cx="770968" cy="770968"/>
                  </a:xfrm>
                  <a:prstGeom prst="rect">
                    <a:avLst/>
                  </a:prstGeom>
                </p:spPr>
              </p:pic>
              <p:pic>
                <p:nvPicPr>
                  <p:cNvPr id="184" name="Picture 183" descr="Text&#10;&#10;Description automatically generated with low confidence">
                    <a:extLst>
                      <a:ext uri="{FF2B5EF4-FFF2-40B4-BE49-F238E27FC236}">
                        <a16:creationId xmlns:a16="http://schemas.microsoft.com/office/drawing/2014/main" id="{1EC17143-FAB9-A24E-BC79-F67EBF637225}"/>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375431" y="1346639"/>
                    <a:ext cx="770968" cy="770968"/>
                  </a:xfrm>
                  <a:prstGeom prst="rect">
                    <a:avLst/>
                  </a:prstGeom>
                </p:spPr>
              </p:pic>
            </p:grpSp>
            <p:pic>
              <p:nvPicPr>
                <p:cNvPr id="177" name="Picture 176" descr="Icon&#10;&#10;Description automatically generated">
                  <a:extLst>
                    <a:ext uri="{FF2B5EF4-FFF2-40B4-BE49-F238E27FC236}">
                      <a16:creationId xmlns:a16="http://schemas.microsoft.com/office/drawing/2014/main" id="{0CB23F8A-AF00-764A-A8A5-B65CEC679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533" y="5125936"/>
                  <a:ext cx="629853" cy="816841"/>
                </a:xfrm>
                <a:prstGeom prst="rect">
                  <a:avLst/>
                </a:prstGeom>
                <a:solidFill>
                  <a:schemeClr val="bg1"/>
                </a:solidFill>
              </p:spPr>
            </p:pic>
            <p:pic>
              <p:nvPicPr>
                <p:cNvPr id="178" name="Picture 177" descr="Text&#10;&#10;Description automatically generated with low confidence">
                  <a:extLst>
                    <a:ext uri="{FF2B5EF4-FFF2-40B4-BE49-F238E27FC236}">
                      <a16:creationId xmlns:a16="http://schemas.microsoft.com/office/drawing/2014/main" id="{D518CF30-DD5B-9443-AA48-43FC9114A0DE}"/>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412940" y="5171809"/>
                  <a:ext cx="770968" cy="770968"/>
                </a:xfrm>
                <a:prstGeom prst="rect">
                  <a:avLst/>
                </a:prstGeom>
              </p:spPr>
            </p:pic>
          </p:grpSp>
          <p:pic>
            <p:nvPicPr>
              <p:cNvPr id="175" name="Picture 174" descr="Icon&#10;&#10;Description automatically generated">
                <a:extLst>
                  <a:ext uri="{FF2B5EF4-FFF2-40B4-BE49-F238E27FC236}">
                    <a16:creationId xmlns:a16="http://schemas.microsoft.com/office/drawing/2014/main" id="{80DF232F-E912-1A4A-9E58-0CF367C50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00" y="5125936"/>
                <a:ext cx="629853" cy="816841"/>
              </a:xfrm>
              <a:prstGeom prst="rect">
                <a:avLst/>
              </a:prstGeom>
              <a:solidFill>
                <a:schemeClr val="bg1"/>
              </a:solidFill>
            </p:spPr>
          </p:pic>
        </p:grpSp>
        <p:pic>
          <p:nvPicPr>
            <p:cNvPr id="104" name="Picture 103" descr="Logo&#10;&#10;Description automatically generated">
              <a:extLst>
                <a:ext uri="{FF2B5EF4-FFF2-40B4-BE49-F238E27FC236}">
                  <a16:creationId xmlns:a16="http://schemas.microsoft.com/office/drawing/2014/main" id="{BA7FADCF-8D38-4C47-A343-E80F97145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524" y="5347940"/>
              <a:ext cx="563907" cy="372831"/>
            </a:xfrm>
            <a:prstGeom prst="rect">
              <a:avLst/>
            </a:prstGeom>
          </p:spPr>
        </p:pic>
        <p:pic>
          <p:nvPicPr>
            <p:cNvPr id="105" name="Picture 104" descr="Icon&#10;&#10;Description automatically generated">
              <a:extLst>
                <a:ext uri="{FF2B5EF4-FFF2-40B4-BE49-F238E27FC236}">
                  <a16:creationId xmlns:a16="http://schemas.microsoft.com/office/drawing/2014/main" id="{F6C3D11A-158C-0A43-BFD0-B2DA59B6B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169" y="5212331"/>
              <a:ext cx="646331" cy="646331"/>
            </a:xfrm>
            <a:prstGeom prst="rect">
              <a:avLst/>
            </a:prstGeom>
          </p:spPr>
        </p:pic>
        <p:pic>
          <p:nvPicPr>
            <p:cNvPr id="106" name="Picture 105" descr="A person holding a basketball&#10;&#10;Description automatically generated">
              <a:extLst>
                <a:ext uri="{FF2B5EF4-FFF2-40B4-BE49-F238E27FC236}">
                  <a16:creationId xmlns:a16="http://schemas.microsoft.com/office/drawing/2014/main" id="{0DC68666-1BAF-2C4E-8FF8-0D4B61FC29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5447" y="5280819"/>
              <a:ext cx="556768" cy="507071"/>
            </a:xfrm>
            <a:prstGeom prst="rect">
              <a:avLst/>
            </a:prstGeom>
          </p:spPr>
        </p:pic>
        <p:pic>
          <p:nvPicPr>
            <p:cNvPr id="114" name="Picture 113" descr="Logo&#10;&#10;Description automatically generated">
              <a:extLst>
                <a:ext uri="{FF2B5EF4-FFF2-40B4-BE49-F238E27FC236}">
                  <a16:creationId xmlns:a16="http://schemas.microsoft.com/office/drawing/2014/main" id="{19610A08-1636-2242-A46E-2FBCC643D6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6777" y="5335160"/>
              <a:ext cx="623608" cy="398387"/>
            </a:xfrm>
            <a:prstGeom prst="rect">
              <a:avLst/>
            </a:prstGeom>
          </p:spPr>
        </p:pic>
      </p:grpSp>
    </p:spTree>
    <p:extLst>
      <p:ext uri="{BB962C8B-B14F-4D97-AF65-F5344CB8AC3E}">
        <p14:creationId xmlns:p14="http://schemas.microsoft.com/office/powerpoint/2010/main" val="2477511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29325</TotalTime>
  <Words>1321</Words>
  <Application>Microsoft Macintosh PowerPoint</Application>
  <PresentationFormat>On-screen Show (4:3)</PresentationFormat>
  <Paragraphs>267</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Aldhabi</vt:lpstr>
      <vt:lpstr>Arial</vt:lpstr>
      <vt:lpstr>Calibri</vt:lpstr>
      <vt:lpstr>Cambria Math</vt:lpstr>
      <vt:lpstr>Georgia</vt:lpstr>
      <vt:lpstr>Office Theme</vt:lpstr>
      <vt:lpstr>Open Question Answering over Tables and Text </vt:lpstr>
      <vt:lpstr>Complex QA over Heterogeneous Web Knowledge</vt:lpstr>
      <vt:lpstr>Background: Text-based Question Answering</vt:lpstr>
      <vt:lpstr>Complex QA over Heterogeneous Web Knowledge</vt:lpstr>
      <vt:lpstr>Heterogeneous Information Integration</vt:lpstr>
      <vt:lpstr>OTT-QA (Open-Table-Text) Dataset</vt:lpstr>
      <vt:lpstr>Retriever-Reader Framework</vt:lpstr>
      <vt:lpstr>Multi-Hop Retriever [Baseline]</vt:lpstr>
      <vt:lpstr>Multi-Hop Retriever [Baseline]</vt:lpstr>
      <vt:lpstr>Multi-Hop Retriever [Baseline]</vt:lpstr>
      <vt:lpstr>Multi-Hop Retriever [Baseline]</vt:lpstr>
      <vt:lpstr>Single-Hop Retriever [Ours]</vt:lpstr>
      <vt:lpstr>Full-Attention Reader [Baseline]</vt:lpstr>
      <vt:lpstr>Global-Local Sparse Attention</vt:lpstr>
      <vt:lpstr>Sparse-Attention Reader [Our Model]</vt:lpstr>
      <vt:lpstr>Experimental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Knowledge-Grounded Natural Language Processing</dc:title>
  <dc:creator>wenhu chen</dc:creator>
  <cp:lastModifiedBy>wenhu chen</cp:lastModifiedBy>
  <cp:revision>5006</cp:revision>
  <dcterms:created xsi:type="dcterms:W3CDTF">2020-12-13T05:21:25Z</dcterms:created>
  <dcterms:modified xsi:type="dcterms:W3CDTF">2021-07-09T01:00:45Z</dcterms:modified>
</cp:coreProperties>
</file>