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69" r:id="rId4"/>
    <p:sldId id="285" r:id="rId5"/>
    <p:sldId id="277" r:id="rId6"/>
    <p:sldId id="270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9" r:id="rId18"/>
    <p:sldId id="284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91" r:id="rId27"/>
    <p:sldId id="263" r:id="rId28"/>
    <p:sldId id="288" r:id="rId29"/>
    <p:sldId id="286" r:id="rId30"/>
    <p:sldId id="266" r:id="rId31"/>
    <p:sldId id="268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1"/>
    <p:restoredTop sz="94667"/>
  </p:normalViewPr>
  <p:slideViewPr>
    <p:cSldViewPr snapToGrid="0" snapToObjects="1">
      <p:cViewPr varScale="1">
        <p:scale>
          <a:sx n="137" d="100"/>
          <a:sy n="137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Ablation</a:t>
            </a:r>
            <a:r>
              <a:rPr lang="en-US" baseline="0" dirty="0"/>
              <a:t> Results for Variable Binding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85.2</c:v>
                </c:pt>
                <c:pt idx="2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3-C649-9F3C-D8B70802D1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Binding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60.2</c:v>
                </c:pt>
                <c:pt idx="1">
                  <c:v>83.8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3-C649-9F3C-D8B70802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67808"/>
        <c:axId val="1533364896"/>
      </c:barChart>
      <c:catAx>
        <c:axId val="18743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64896"/>
        <c:crosses val="autoZero"/>
        <c:auto val="1"/>
        <c:lblAlgn val="ctr"/>
        <c:lblOffset val="100"/>
        <c:noMultiLvlLbl val="0"/>
      </c:catAx>
      <c:valAx>
        <c:axId val="15333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3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8CA4-7D0B-1F43-AA24-6B3A918A2AA4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99A9-5D3C-7349-B32E-B241E3A4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181B-2F5B-5D4B-B5FF-EAAF34D4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85C1-AA6D-1643-B104-06B14B102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B154-FB93-1E47-89EA-4C19F0E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B9B3-362E-2E40-975F-37709F1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66E7-DF0F-9C41-B3A1-C8F668AF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5C46-C434-8F43-9AB1-59A4272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2C30-A115-D144-A57D-B8A78992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70FC-68B2-C647-B511-0B71DE3B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32C8-CBF9-9048-A980-A8A0F209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9094-21C8-E54A-84CF-CF24F6D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18212-146C-7D40-B510-3BCD487B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EE2B6-196E-E54C-90BB-6C49272D0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3811-D048-A249-B080-9C08DEEF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B433-7743-4D43-85CC-1A936BDC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5DB4-A8BF-1946-8041-CC7F337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F48B-6E72-BF4C-86DB-2A886F05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F75-BB3D-B24C-9183-ED76A6B9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BA63-78EF-EA4F-BC65-208C0280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E925-5351-4042-9F23-553D93CB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4F1B-1A96-484A-82F0-426A4A0D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D2A0-BFFE-E444-8E0B-FB8A114E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3C07-2874-4347-A941-97D42693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99B3-4219-6040-B677-65C7F01B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9B09-01FE-874D-9B22-03F4232A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0367-7327-C34D-A2EA-E85ADDE0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4C0B-47AF-104D-AB87-BE62EE94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5B75-7649-034E-9A3E-6B388E530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B9C2D-1C4B-4940-A7EB-B28B332E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2212-972A-074D-AC0A-44129C4E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40FD7-F33B-2548-A6A8-8C42789D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4E335-BF1F-924B-88D7-85F0A13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DF70-441E-1748-946D-4B5D580B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7CF4-D4D2-DB47-AA08-626ED0CD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82F1A-80BE-4B47-A984-14D92D8BB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6A685-755B-D14C-B7BB-6B37BFDA8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2F8BC-93AD-E04C-8313-BE5455F6D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9CE3E-BD65-E347-99CD-7ABA6C1E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B7DCF-B59B-6D45-90C3-C24E95EB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92846-3C93-BB4A-955B-F96B235F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82BA-6C01-BE4E-A24E-DE7DCAEB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2DF3F-ADA8-EB47-9A25-BD152F2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5598B-F72A-4B4D-A78C-550F8E6A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9881C-85A0-C34E-A526-AE45D79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9BB38-74CB-034E-B049-E1E6E6BA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1AED7-C017-B54F-93DD-C5CBA9B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0166-2C61-754A-A545-B44EEF2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47BA-AFCF-8E4C-A602-2BE3BD31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D852-15D1-2E4F-9A5D-9439A163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96018-9DFC-ED4A-9414-3456E5D3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1FE25-6AFC-1D45-A94A-9E609CB4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20543-2237-FB4E-821F-162E8EF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D5346-17C3-5441-81C8-3BDB4C11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6796-787A-3B4F-86DC-3B680AE6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F04B1-B995-E84D-8467-DE6C8BECE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06DDB-6619-C047-9EB4-482DF805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3FBE4-99B5-284A-B672-C0C9B9C4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7F64-76B2-4342-B361-9975753D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0A30-9C53-9540-8904-07420AC5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159C9-0ECE-CE41-9D40-6171D987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1BE0-14AF-384B-9EB5-8AED1E08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6076-EBB3-7147-B69C-901B201A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74E2-E288-4549-B549-4F7EF75B505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A5C8-79EE-CF40-9F44-ED635A498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CE352-C605-EE4E-A3BD-302726CD9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AB8D-569D-B9E4-3492-2491007AA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Eliciting Symbolic reasoning capabilities from LLM with Program of Thoughts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3FEC7-7A22-853C-A7E5-C5796F3BE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Speaker: </a:t>
            </a:r>
            <a:r>
              <a:rPr lang="en-US" dirty="0" err="1"/>
              <a:t>Wenhu</a:t>
            </a:r>
            <a:r>
              <a:rPr lang="en-US" dirty="0"/>
              <a:t> Chen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4047C-DF6D-CAAC-E33C-BC2B997E3A9B}"/>
              </a:ext>
            </a:extLst>
          </p:cNvPr>
          <p:cNvSpPr txBox="1"/>
          <p:nvPr/>
        </p:nvSpPr>
        <p:spPr>
          <a:xfrm>
            <a:off x="2242701" y="5366305"/>
            <a:ext cx="770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Collaborations: </a:t>
            </a:r>
            <a:r>
              <a:rPr lang="en-US" dirty="0" err="1"/>
              <a:t>Tianle</a:t>
            </a:r>
            <a:r>
              <a:rPr lang="en-US" dirty="0"/>
              <a:t> Li, </a:t>
            </a:r>
            <a:r>
              <a:rPr lang="en-US" dirty="0" err="1"/>
              <a:t>Xueguang</a:t>
            </a:r>
            <a:r>
              <a:rPr lang="en-US" dirty="0"/>
              <a:t> Ma, Xinyi Wang, Alex Zhuang, William Cohen</a:t>
            </a:r>
          </a:p>
        </p:txBody>
      </p:sp>
      <p:pic>
        <p:nvPicPr>
          <p:cNvPr id="1026" name="Picture 2" descr="University of Waterloo - Wikipedia">
            <a:extLst>
              <a:ext uri="{FF2B5EF4-FFF2-40B4-BE49-F238E27FC236}">
                <a16:creationId xmlns:a16="http://schemas.microsoft.com/office/drawing/2014/main" id="{3E6A11F7-25EA-8646-CC2F-A3AF171A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6" y="4936108"/>
            <a:ext cx="1229725" cy="1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Institute | AI Directory - Global Artificial Intelligence Directory">
            <a:extLst>
              <a:ext uri="{FF2B5EF4-FFF2-40B4-BE49-F238E27FC236}">
                <a16:creationId xmlns:a16="http://schemas.microsoft.com/office/drawing/2014/main" id="{466CE381-3B07-8049-5CC8-27595A77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10" y="4936109"/>
            <a:ext cx="1373628" cy="12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DBA4-57A7-0266-9877-FF3DD203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NL the best reasoning 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C7CAB-0D5D-CAEC-0E87-C45E5FB09D4A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0D20F-C247-D552-959A-9550FCBB145D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first number is 0, the second number is 1, therefore, the third number is 0+1=1. The fourth number is 1+1=2. The fifth number is 1+2=3. The sixth number is 2+3=5. The seventh number is 3+5=8. The eighth number is 5+8=13.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..... (Skip 1000 tokens)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50th number is 32,432,268,459.</a:t>
            </a:r>
          </a:p>
        </p:txBody>
      </p:sp>
    </p:spTree>
    <p:extLst>
      <p:ext uri="{BB962C8B-B14F-4D97-AF65-F5344CB8AC3E}">
        <p14:creationId xmlns:p14="http://schemas.microsoft.com/office/powerpoint/2010/main" val="346814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7989-A1D9-671D-2611-F7DF80FD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Programs as Thought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0964F-279F-0258-FAD5-2A2E7100141C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3B903-3D2E-2019-F129-39FD3E18BE3E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range(3,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F1F0B-9666-D9AE-DB7B-37BD557B7614}"/>
              </a:ext>
            </a:extLst>
          </p:cNvPr>
          <p:cNvSpPr txBox="1"/>
          <p:nvPr/>
        </p:nvSpPr>
        <p:spPr>
          <a:xfrm>
            <a:off x="9306658" y="4003401"/>
            <a:ext cx="12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Concise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24219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A4C2-0984-A9B4-8857-51D7591B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Thoughts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EA20D89-1DCE-71ED-5C65-E6384D93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03" y="1505616"/>
            <a:ext cx="7171836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4C46-4DF7-FCDF-ECA4-39D6C2C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Results on Math Problem Dataset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EE983-8389-2E93-E9DE-FE7E0800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42" y="1732484"/>
            <a:ext cx="7681546" cy="42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8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8AF-5F39-CD20-4B45-A42B7940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Few-Shot (SC) Results on Math Problem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4CBCB-FB4D-B523-9368-FCA2E4D0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1690688"/>
            <a:ext cx="7769468" cy="4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7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633-81E7-55D1-13DC-C4723F2D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Evaluation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5D0ADB-B5B5-2867-7037-8031CA91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68" y="1627859"/>
            <a:ext cx="4629766" cy="4342118"/>
          </a:xfrm>
        </p:spPr>
      </p:pic>
    </p:spTree>
    <p:extLst>
      <p:ext uri="{BB962C8B-B14F-4D97-AF65-F5344CB8AC3E}">
        <p14:creationId xmlns:p14="http://schemas.microsoft.com/office/powerpoint/2010/main" val="64909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79E3-4343-B6BA-4147-ED2844DD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Results on Math Problem Dataset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F80008-2860-2520-74F5-5382DA3DD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1690688"/>
            <a:ext cx="8217346" cy="40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0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0649-7404-88A1-B074-BBA319FE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6670-1D76-11E7-5EFF-6A613CD94839}"/>
              </a:ext>
            </a:extLst>
          </p:cNvPr>
          <p:cNvSpPr txBox="1"/>
          <p:nvPr/>
        </p:nvSpPr>
        <p:spPr>
          <a:xfrm>
            <a:off x="838198" y="1828699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range(2,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232D5-9096-725F-5754-0065AB4B9093}"/>
              </a:ext>
            </a:extLst>
          </p:cNvPr>
          <p:cNvSpPr txBox="1"/>
          <p:nvPr/>
        </p:nvSpPr>
        <p:spPr>
          <a:xfrm>
            <a:off x="2354456" y="1446774"/>
            <a:ext cx="2016899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Meaningful Binding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CAB91-F534-E89E-6700-A07FE4951478}"/>
              </a:ext>
            </a:extLst>
          </p:cNvPr>
          <p:cNvSpPr txBox="1"/>
          <p:nvPr/>
        </p:nvSpPr>
        <p:spPr>
          <a:xfrm>
            <a:off x="838196" y="4263130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x0 = 0 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x1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_ in range(2, 50):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x0 +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x0 =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x1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x1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C1EE3F-A96A-D9AE-CBAD-BCA0F0209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04211"/>
              </p:ext>
            </p:extLst>
          </p:nvPr>
        </p:nvGraphicFramePr>
        <p:xfrm>
          <a:off x="6465278" y="2184384"/>
          <a:ext cx="4888522" cy="318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B77AD7-57A1-448F-EAC6-C5614B822120}"/>
              </a:ext>
            </a:extLst>
          </p:cNvPr>
          <p:cNvSpPr txBox="1"/>
          <p:nvPr/>
        </p:nvSpPr>
        <p:spPr>
          <a:xfrm>
            <a:off x="2756007" y="3875951"/>
            <a:ext cx="1213794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No Binding</a:t>
            </a:r>
          </a:p>
        </p:txBody>
      </p:sp>
    </p:spTree>
    <p:extLst>
      <p:ext uri="{BB962C8B-B14F-4D97-AF65-F5344CB8AC3E}">
        <p14:creationId xmlns:p14="http://schemas.microsoft.com/office/powerpoint/2010/main" val="15007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9FB9-B926-A26D-F539-766D5A2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CD6F-0CF2-A1E9-6549-B222E6F31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Program-of-thoughts can disentangle the computation process from the reasoning process, where the computation is done via executor.</a:t>
            </a:r>
          </a:p>
          <a:p>
            <a:endParaRPr lang="en-US" dirty="0"/>
          </a:p>
          <a:p>
            <a:r>
              <a:rPr lang="en-US" dirty="0"/>
              <a:t>Such disentanglement can significantly boost the performance.</a:t>
            </a:r>
          </a:p>
          <a:p>
            <a:endParaRPr lang="en-US" dirty="0"/>
          </a:p>
          <a:p>
            <a:r>
              <a:rPr lang="en-US" dirty="0"/>
              <a:t>Program-of-Thoughts achieve state-of-the-art performance on all of the math problem datasets.</a:t>
            </a:r>
          </a:p>
        </p:txBody>
      </p:sp>
    </p:spTree>
    <p:extLst>
      <p:ext uri="{BB962C8B-B14F-4D97-AF65-F5344CB8AC3E}">
        <p14:creationId xmlns:p14="http://schemas.microsoft.com/office/powerpoint/2010/main" val="174265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rmAutofit fontScale="90000"/>
          </a:bodyPr>
          <a:lstStyle/>
          <a:p>
            <a:r>
              <a:rPr lang="en-HK" dirty="0"/>
              <a:t>Few-shot In-context Learning for Knowledge Base Question Answering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/>
          <a:lstStyle/>
          <a:p>
            <a:r>
              <a:rPr lang="en-HK" dirty="0" err="1"/>
              <a:t>Tianle</a:t>
            </a:r>
            <a:r>
              <a:rPr lang="en-HK" dirty="0"/>
              <a:t> LI, </a:t>
            </a:r>
            <a:r>
              <a:rPr lang="en-HK" dirty="0" err="1"/>
              <a:t>Xueguang</a:t>
            </a:r>
            <a:r>
              <a:rPr lang="en-HK" dirty="0"/>
              <a:t> Ma, Alex Zhuang, Yu Gu, Yu </a:t>
            </a:r>
            <a:r>
              <a:rPr lang="en-HK" dirty="0" err="1"/>
              <a:t>Su</a:t>
            </a:r>
            <a:r>
              <a:rPr lang="en-HK" dirty="0"/>
              <a:t> and </a:t>
            </a:r>
            <a:r>
              <a:rPr lang="en-HK" dirty="0" err="1"/>
              <a:t>Wenhu</a:t>
            </a:r>
            <a:r>
              <a:rPr lang="en-HK" dirty="0"/>
              <a:t> Chen</a:t>
            </a:r>
          </a:p>
          <a:p>
            <a:endParaRPr lang="en-HK" dirty="0"/>
          </a:p>
          <a:p>
            <a:r>
              <a:rPr lang="en-HK" dirty="0"/>
              <a:t>Proceedings of ACL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FCA0-35BA-9103-7E34-B7F4D24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pic>
        <p:nvPicPr>
          <p:cNvPr id="3074" name="Picture 2" descr="Inside language models (from GPT-3 to PaLM) – Dr Alan D. Thompson – Life  Architect">
            <a:extLst>
              <a:ext uri="{FF2B5EF4-FFF2-40B4-BE49-F238E27FC236}">
                <a16:creationId xmlns:a16="http://schemas.microsoft.com/office/drawing/2014/main" id="{662CBA43-3EC1-B5E8-78AF-D6AF2906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63" y="1811699"/>
            <a:ext cx="8146473" cy="45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1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1699-7BC0-9748-AF67-202FF20B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198224"/>
            <a:ext cx="10515600" cy="1325563"/>
          </a:xfrm>
        </p:spPr>
        <p:txBody>
          <a:bodyPr/>
          <a:lstStyle/>
          <a:p>
            <a:r>
              <a:rPr lang="en-US" dirty="0"/>
              <a:t>Symbolic Reasoning (Knowledge Graph)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AB1B9-2208-FD40-966E-972231FEAFCC}"/>
              </a:ext>
            </a:extLst>
          </p:cNvPr>
          <p:cNvSpPr txBox="1"/>
          <p:nvPr/>
        </p:nvSpPr>
        <p:spPr>
          <a:xfrm>
            <a:off x="5097277" y="3066056"/>
            <a:ext cx="13775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b="1" dirty="0"/>
              <a:t>Video Game Version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30373-02E1-2C48-8DA9-58DC5F42961A}"/>
              </a:ext>
            </a:extLst>
          </p:cNvPr>
          <p:cNvSpPr txBox="1"/>
          <p:nvPr/>
        </p:nvSpPr>
        <p:spPr>
          <a:xfrm>
            <a:off x="8409496" y="3191471"/>
            <a:ext cx="11488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b="1" dirty="0"/>
              <a:t>Europe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5D5257-5F69-9849-9F69-235E510E52CD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6474806" y="3376137"/>
            <a:ext cx="1934690" cy="130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4EBD57-0552-7745-B890-247FCFE4A1A8}"/>
              </a:ext>
            </a:extLst>
          </p:cNvPr>
          <p:cNvSpPr txBox="1"/>
          <p:nvPr/>
        </p:nvSpPr>
        <p:spPr>
          <a:xfrm>
            <a:off x="7103180" y="3001436"/>
            <a:ext cx="92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b="1" dirty="0"/>
              <a:t>Regions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FDDBF5-C423-944A-B320-5E5B6C4E6072}"/>
              </a:ext>
            </a:extLst>
          </p:cNvPr>
          <p:cNvSpPr txBox="1"/>
          <p:nvPr/>
        </p:nvSpPr>
        <p:spPr>
          <a:xfrm>
            <a:off x="792330" y="3075315"/>
            <a:ext cx="13906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b="1" dirty="0"/>
              <a:t>Xbox 360 Controller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F53A57-3E75-A245-83DA-B52AD9A0849C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>
          <a:xfrm flipV="1">
            <a:off x="2183016" y="3389222"/>
            <a:ext cx="2914261" cy="92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CDF72B0-2B8E-3B48-B9F0-81142C0D1D5C}"/>
              </a:ext>
            </a:extLst>
          </p:cNvPr>
          <p:cNvSpPr txBox="1"/>
          <p:nvPr/>
        </p:nvSpPr>
        <p:spPr>
          <a:xfrm>
            <a:off x="2232444" y="3001436"/>
            <a:ext cx="27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b="1" dirty="0"/>
              <a:t>Supporting game versions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10728F-596F-FA4A-AE4D-B0278566D84A}"/>
              </a:ext>
            </a:extLst>
          </p:cNvPr>
          <p:cNvSpPr txBox="1"/>
          <p:nvPr/>
        </p:nvSpPr>
        <p:spPr>
          <a:xfrm>
            <a:off x="792330" y="4337742"/>
            <a:ext cx="911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Logical Forms: </a:t>
            </a:r>
            <a:r>
              <a:rPr lang="en-HK" sz="2000" dirty="0"/>
              <a:t>(AND </a:t>
            </a:r>
            <a:r>
              <a:rPr lang="en-HK" sz="2000" dirty="0" err="1"/>
              <a:t>cvg.game_version</a:t>
            </a:r>
            <a:r>
              <a:rPr lang="en-HK" sz="2000" dirty="0"/>
              <a:t> (AND (JOIN </a:t>
            </a:r>
            <a:r>
              <a:rPr lang="en-HK" sz="2000" dirty="0" err="1"/>
              <a:t>cvg.game_version.regions</a:t>
            </a:r>
            <a:r>
              <a:rPr lang="en-HK" sz="2000" dirty="0"/>
              <a:t> m.02j9z) (JOIN (R </a:t>
            </a:r>
            <a:r>
              <a:rPr lang="en-HK" sz="2000" dirty="0" err="1"/>
              <a:t>computer.computer_peripheral.supporting_game_versions</a:t>
            </a:r>
            <a:r>
              <a:rPr lang="en-HK" sz="2000" dirty="0"/>
              <a:t>) m.05mzkx7)))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A4ED5-70FC-A5A5-44AE-546D6ABD5B1C}"/>
              </a:ext>
            </a:extLst>
          </p:cNvPr>
          <p:cNvSpPr txBox="1"/>
          <p:nvPr/>
        </p:nvSpPr>
        <p:spPr>
          <a:xfrm>
            <a:off x="3107388" y="1803630"/>
            <a:ext cx="5081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b="1" dirty="0"/>
              <a:t>Question: </a:t>
            </a:r>
            <a:r>
              <a:rPr lang="en-HK" sz="1800" dirty="0"/>
              <a:t>What is the </a:t>
            </a:r>
            <a:r>
              <a:rPr lang="en-HK" sz="1800" dirty="0" err="1"/>
              <a:t>xbox</a:t>
            </a:r>
            <a:r>
              <a:rPr lang="en-HK" sz="1800" dirty="0"/>
              <a:t> 360 controller game version that supports the </a:t>
            </a:r>
            <a:r>
              <a:rPr lang="en-HK" sz="1800" dirty="0" err="1"/>
              <a:t>europe</a:t>
            </a:r>
            <a:r>
              <a:rPr lang="en-HK" sz="1800" dirty="0"/>
              <a:t> region?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509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A5F4-87A9-4B49-A1B8-3896A16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Problem of the Current Methods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9C54FD-CAAC-114E-A9E8-5169F23A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7" y="2019656"/>
            <a:ext cx="10951465" cy="43513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HK" sz="2000" b="1" dirty="0"/>
              <a:t>Data intensiveness</a:t>
            </a:r>
            <a:r>
              <a:rPr lang="en-HK" sz="2000" dirty="0"/>
              <a:t>: larger knowledge bases require ever larger quantities of annotated data to allow fine-tuned models to generalize well over them.</a:t>
            </a:r>
          </a:p>
          <a:p>
            <a:pPr marL="0" indent="0">
              <a:buNone/>
            </a:pPr>
            <a:endParaRPr lang="en-HK" sz="2000" dirty="0"/>
          </a:p>
          <a:p>
            <a:pPr marL="0" indent="0">
              <a:buNone/>
            </a:pPr>
            <a:r>
              <a:rPr lang="en-US" sz="2000" b="1" dirty="0"/>
              <a:t>2)     Dataset specificity</a:t>
            </a:r>
            <a:r>
              <a:rPr lang="en-US" sz="2000" dirty="0"/>
              <a:t>: For relatively small-scale KBQA datasets, the fully-trained models tend to overfit to a specific schema, and they can hardly generalize to new questions in unseen domains.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8BA196C-8605-9648-8F17-D3D13C7271A8}"/>
              </a:ext>
            </a:extLst>
          </p:cNvPr>
          <p:cNvSpPr/>
          <p:nvPr/>
        </p:nvSpPr>
        <p:spPr>
          <a:xfrm>
            <a:off x="2049166" y="4679012"/>
            <a:ext cx="691979" cy="48191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CCA4A-47A2-5744-B78B-746A9BE871FA}"/>
              </a:ext>
            </a:extLst>
          </p:cNvPr>
          <p:cNvSpPr txBox="1"/>
          <p:nvPr/>
        </p:nvSpPr>
        <p:spPr>
          <a:xfrm>
            <a:off x="3001958" y="4582993"/>
            <a:ext cx="6092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Crucial to devise a new framework that can work in both </a:t>
            </a:r>
            <a:r>
              <a:rPr lang="en-HK" sz="2000" b="1" dirty="0"/>
              <a:t>low-resource</a:t>
            </a:r>
            <a:r>
              <a:rPr lang="en-HK" sz="2000" dirty="0"/>
              <a:t> and </a:t>
            </a:r>
            <a:r>
              <a:rPr lang="en-HK" sz="2000" b="1" dirty="0"/>
              <a:t>training-free</a:t>
            </a:r>
            <a:r>
              <a:rPr lang="en-HK" sz="2000" dirty="0"/>
              <a:t> settings in KBQA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049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94B4-C3D1-304D-97B5-3CCD9A7E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/>
          <a:lstStyle/>
          <a:p>
            <a:r>
              <a:rPr lang="en-US" dirty="0"/>
              <a:t>KBQA with Large Language Model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11CC1E3-D363-D843-A358-FE4721EC5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776" y="1576388"/>
            <a:ext cx="3894159" cy="46702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9CD81-6591-0740-BCE6-33BBAAA164CD}"/>
              </a:ext>
            </a:extLst>
          </p:cNvPr>
          <p:cNvSpPr txBox="1"/>
          <p:nvPr/>
        </p:nvSpPr>
        <p:spPr>
          <a:xfrm>
            <a:off x="1320801" y="1997839"/>
            <a:ext cx="358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KB-BINDER</a:t>
            </a:r>
            <a:r>
              <a:rPr lang="en-US" sz="2000" dirty="0"/>
              <a:t> pipeline:</a:t>
            </a:r>
          </a:p>
          <a:p>
            <a:endParaRPr lang="en-US" sz="2000" dirty="0"/>
          </a:p>
          <a:p>
            <a:r>
              <a:rPr lang="en-US" sz="2000" b="1" dirty="0"/>
              <a:t>Stage 1</a:t>
            </a:r>
            <a:r>
              <a:rPr lang="en-US" sz="2000" dirty="0"/>
              <a:t>: </a:t>
            </a:r>
            <a:r>
              <a:rPr lang="en-HK" sz="2000" dirty="0"/>
              <a:t>Generate the </a:t>
            </a:r>
            <a:r>
              <a:rPr lang="en-HK" sz="2000" b="1" i="1" dirty="0"/>
              <a:t>drafts</a:t>
            </a:r>
            <a:r>
              <a:rPr lang="en-HK" sz="2000" dirty="0"/>
              <a:t> as preliminary logical forms</a:t>
            </a:r>
          </a:p>
          <a:p>
            <a:endParaRPr lang="en-HK" sz="2000" dirty="0"/>
          </a:p>
          <a:p>
            <a:r>
              <a:rPr lang="en-HK" sz="2000" b="1" dirty="0"/>
              <a:t>Stage 2</a:t>
            </a:r>
            <a:r>
              <a:rPr lang="en-HK" sz="2000" dirty="0"/>
              <a:t>: Bind the </a:t>
            </a:r>
            <a:r>
              <a:rPr lang="en-HK" sz="2000" b="1" i="1" dirty="0"/>
              <a:t>drafts</a:t>
            </a:r>
            <a:r>
              <a:rPr lang="en-HK" sz="2000" dirty="0"/>
              <a:t> to the executable ones with entity and relation binders grounded on the knowledge base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37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6072-FA2A-C048-B463-2151AEED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KB-BINDER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4342B71-8D35-984B-95C4-FE0D5BE3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300" y="1422864"/>
            <a:ext cx="9919518" cy="39754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7F8E2-5504-BE43-ABA9-DF1E68E88B15}"/>
              </a:ext>
            </a:extLst>
          </p:cNvPr>
          <p:cNvSpPr txBox="1"/>
          <p:nvPr/>
        </p:nvSpPr>
        <p:spPr>
          <a:xfrm>
            <a:off x="719100" y="539834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Given a question, the LLM will first generate its corresponding preliminary logical forms as the drafts, imitating the exemplary demonstration.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the entity and relation binders will operate on the drafts to ground the entities and relations on KB respectively, which produces the final candidates.</a:t>
            </a:r>
          </a:p>
        </p:txBody>
      </p:sp>
    </p:spTree>
    <p:extLst>
      <p:ext uri="{BB962C8B-B14F-4D97-AF65-F5344CB8AC3E}">
        <p14:creationId xmlns:p14="http://schemas.microsoft.com/office/powerpoint/2010/main" val="299325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97DC-C1BC-3D4F-AEC6-8D27AED7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Generator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D030E0-4E87-444C-85D9-7E5F759DC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" t="330" b="909"/>
          <a:stretch/>
        </p:blipFill>
        <p:spPr>
          <a:xfrm>
            <a:off x="6655321" y="2109788"/>
            <a:ext cx="4914379" cy="3321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C9602-1301-374A-9F7B-DC4B6163B529}"/>
              </a:ext>
            </a:extLst>
          </p:cNvPr>
          <p:cNvSpPr txBox="1"/>
          <p:nvPr/>
        </p:nvSpPr>
        <p:spPr>
          <a:xfrm>
            <a:off x="838200" y="1877487"/>
            <a:ext cx="515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In-context learning with Codex</a:t>
            </a:r>
          </a:p>
          <a:p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Randomly sample N examples from the training set as the &lt;Question, Logical form&gt; pair exemplars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The generated </a:t>
            </a:r>
            <a:r>
              <a:rPr lang="en-HK" sz="2000" b="1" i="1" dirty="0"/>
              <a:t>draft </a:t>
            </a:r>
            <a:r>
              <a:rPr lang="en-HK" sz="2000" dirty="0"/>
              <a:t>is not guaranteed to be executable. However, drafts can reveal the structural relationships among mentioned entities in a semantically reasonable way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68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4F7-45D6-F140-A8C0-1B0B430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Knowledge Base Binder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8116-9C2A-664C-AA65-DF0A0022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572"/>
            <a:ext cx="107569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Entity Binder</a:t>
            </a:r>
          </a:p>
          <a:p>
            <a:pPr marL="0" indent="0">
              <a:buNone/>
            </a:pPr>
            <a:r>
              <a:rPr lang="en-US" sz="2000" dirty="0"/>
              <a:t>- Extract their surface names from the generated drafts</a:t>
            </a:r>
          </a:p>
          <a:p>
            <a:pPr marL="0" indent="0">
              <a:buNone/>
            </a:pPr>
            <a:r>
              <a:rPr lang="en-HK" sz="2000" dirty="0"/>
              <a:t>- Utilize BM25 to retrieve the most similar existing ones in KB</a:t>
            </a:r>
          </a:p>
          <a:p>
            <a:endParaRPr lang="en-HK" sz="2000" b="1" dirty="0"/>
          </a:p>
          <a:p>
            <a:r>
              <a:rPr lang="en-HK" sz="2000" b="1" dirty="0"/>
              <a:t>Relation Binder</a:t>
            </a:r>
          </a:p>
          <a:p>
            <a:pPr marL="0" indent="0">
              <a:buNone/>
            </a:pPr>
            <a:r>
              <a:rPr lang="en-HK" sz="2000" dirty="0"/>
              <a:t>- Utilize the generated relational items and bound entities to recognize the relations.</a:t>
            </a:r>
            <a:endParaRPr lang="en-US" sz="20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44B615-06AE-9C4D-A622-A6DFB9EE1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"/>
          <a:stretch/>
        </p:blipFill>
        <p:spPr>
          <a:xfrm>
            <a:off x="2385410" y="4087159"/>
            <a:ext cx="7053132" cy="24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4F7-45D6-F140-A8C0-1B0B430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Decoding the answer</a:t>
            </a:r>
            <a:endParaRPr lang="en-US" dirty="0"/>
          </a:p>
        </p:txBody>
      </p:sp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943F4FA-00DF-83BD-5CA9-6B4C80789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887" y="2035419"/>
            <a:ext cx="7120242" cy="13935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3298B-5BF0-AAC7-3828-8F35C1FA0A3A}"/>
              </a:ext>
            </a:extLst>
          </p:cNvPr>
          <p:cNvSpPr txBox="1"/>
          <p:nvPr/>
        </p:nvSpPr>
        <p:spPr>
          <a:xfrm>
            <a:off x="5065959" y="3971558"/>
            <a:ext cx="16930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Majority Voting 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554F9B7-E6BD-6359-8900-0E62B1DA5958}"/>
              </a:ext>
            </a:extLst>
          </p:cNvPr>
          <p:cNvSpPr/>
          <p:nvPr/>
        </p:nvSpPr>
        <p:spPr>
          <a:xfrm>
            <a:off x="5780941" y="3500254"/>
            <a:ext cx="263067" cy="4000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2CF03AD-F59C-8254-E492-B96305AB18FF}"/>
              </a:ext>
            </a:extLst>
          </p:cNvPr>
          <p:cNvSpPr/>
          <p:nvPr/>
        </p:nvSpPr>
        <p:spPr>
          <a:xfrm>
            <a:off x="5780940" y="4489077"/>
            <a:ext cx="263067" cy="40005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59BB9-A2C2-3AB1-1758-C668703EE180}"/>
              </a:ext>
            </a:extLst>
          </p:cNvPr>
          <p:cNvSpPr txBox="1"/>
          <p:nvPr/>
        </p:nvSpPr>
        <p:spPr>
          <a:xfrm>
            <a:off x="5480303" y="503731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165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20B6-DF09-0240-9AB4-5C77588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Datasets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CBF4E63-CC8C-5A4D-BE2E-253FDF3CD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1440" y="2414588"/>
            <a:ext cx="4432839" cy="21992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9BF21-34F9-9547-BB43-44BCD496045B}"/>
              </a:ext>
            </a:extLst>
          </p:cNvPr>
          <p:cNvSpPr txBox="1"/>
          <p:nvPr/>
        </p:nvSpPr>
        <p:spPr>
          <a:xfrm>
            <a:off x="838200" y="2414588"/>
            <a:ext cx="4813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GrailQA</a:t>
            </a:r>
            <a:r>
              <a:rPr lang="en-US" sz="2000" dirty="0"/>
              <a:t>: </a:t>
            </a:r>
            <a:r>
              <a:rPr lang="en-HK" sz="2000" dirty="0"/>
              <a:t>I.I.D., Compositional, and Zero-shot</a:t>
            </a:r>
          </a:p>
          <a:p>
            <a:endParaRPr lang="en-HK" sz="2000" dirty="0"/>
          </a:p>
          <a:p>
            <a:r>
              <a:rPr lang="en-HK" sz="2000" b="1" dirty="0" err="1"/>
              <a:t>WebQSP</a:t>
            </a:r>
            <a:r>
              <a:rPr lang="en-HK" sz="2000" dirty="0"/>
              <a:t>: I.I.D</a:t>
            </a:r>
          </a:p>
          <a:p>
            <a:endParaRPr lang="en-HK" sz="2000" dirty="0"/>
          </a:p>
          <a:p>
            <a:r>
              <a:rPr lang="en-HK" sz="2000" b="1" dirty="0" err="1"/>
              <a:t>GraphQA</a:t>
            </a:r>
            <a:r>
              <a:rPr lang="en-HK" sz="2000" dirty="0"/>
              <a:t>: Compositional</a:t>
            </a:r>
          </a:p>
          <a:p>
            <a:endParaRPr lang="en-HK" sz="2000" dirty="0"/>
          </a:p>
          <a:p>
            <a:r>
              <a:rPr lang="en-HK" sz="2000" b="1" dirty="0" err="1"/>
              <a:t>MetaQA</a:t>
            </a:r>
            <a:r>
              <a:rPr lang="en-HK" sz="2000" dirty="0"/>
              <a:t>: Specific to movie domain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535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8E59-89C3-7CCD-311E-D88CCE8D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KB-BINDER Results &amp; Baselines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2AB9299-4BE2-1D16-68AC-5A521B185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37"/>
          <a:stretch/>
        </p:blipFill>
        <p:spPr>
          <a:xfrm>
            <a:off x="1470166" y="2826726"/>
            <a:ext cx="3760382" cy="247503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5984FB9-6AE1-2389-3ABF-300232B6D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10"/>
          <a:stretch/>
        </p:blipFill>
        <p:spPr>
          <a:xfrm>
            <a:off x="5753691" y="2734407"/>
            <a:ext cx="3666790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9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1FB9-7045-24D8-0EBF-15D07A6F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KB-BINDER Results &amp; Baselines</a:t>
            </a:r>
          </a:p>
        </p:txBody>
      </p:sp>
      <p:pic>
        <p:nvPicPr>
          <p:cNvPr id="4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328C2B78-1990-5C2F-F01F-DFEFAB30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032" y="1690688"/>
            <a:ext cx="3657600" cy="3843056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70F8E2-57C3-7F90-9C21-7E2FA2D9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36" y="2587505"/>
            <a:ext cx="3657600" cy="2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DDEA-A747-A6B9-4615-08054EA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0510-4742-015A-B4E4-C7210D5D6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Language Models has become the de-facto for many tasks.</a:t>
            </a:r>
          </a:p>
          <a:p>
            <a:pPr lvl="1"/>
            <a:r>
              <a:rPr lang="en-US" dirty="0"/>
              <a:t>Single model for all tasks.</a:t>
            </a:r>
          </a:p>
          <a:p>
            <a:pPr lvl="1"/>
            <a:r>
              <a:rPr lang="en-US" dirty="0"/>
              <a:t>Models use transfer learning to generalize.</a:t>
            </a:r>
          </a:p>
          <a:p>
            <a:pPr lvl="1"/>
            <a:r>
              <a:rPr lang="en-US" dirty="0"/>
              <a:t>Only a few examples are needed.</a:t>
            </a:r>
          </a:p>
          <a:p>
            <a:pPr lvl="1"/>
            <a:r>
              <a:rPr lang="en-US" dirty="0"/>
              <a:t>Models textual fluency and coherence perfectly.</a:t>
            </a:r>
          </a:p>
          <a:p>
            <a:pPr lvl="1"/>
            <a:endParaRPr lang="en-US" dirty="0"/>
          </a:p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Not able to perform complex reasoning tasks like math problems.</a:t>
            </a:r>
          </a:p>
          <a:p>
            <a:pPr lvl="1"/>
            <a:r>
              <a:rPr lang="en-US" dirty="0"/>
              <a:t>Not able to solve perform highly symbolic reasoning like knowledge graph.</a:t>
            </a:r>
          </a:p>
        </p:txBody>
      </p:sp>
    </p:spTree>
    <p:extLst>
      <p:ext uri="{BB962C8B-B14F-4D97-AF65-F5344CB8AC3E}">
        <p14:creationId xmlns:p14="http://schemas.microsoft.com/office/powerpoint/2010/main" val="370803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8075-DF90-E949-8CA6-C82E18C5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on Shot Number and Self-consistency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B778083-72E4-AF4B-80AE-F346D6E04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44260"/>
            <a:ext cx="4726847" cy="3205563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17EAE54-548D-B14F-866B-E1E655EC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44260"/>
            <a:ext cx="4700954" cy="3188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E3A56B-DB44-6D41-B3EC-B592D6B033DD}"/>
              </a:ext>
            </a:extLst>
          </p:cNvPr>
          <p:cNvSpPr txBox="1"/>
          <p:nvPr/>
        </p:nvSpPr>
        <p:spPr>
          <a:xfrm>
            <a:off x="327859" y="1690688"/>
            <a:ext cx="678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Test on 500 randomly sampled questions from the dev set of </a:t>
            </a:r>
            <a:r>
              <a:rPr lang="en-HK" dirty="0" err="1"/>
              <a:t>GrailQA</a:t>
            </a:r>
            <a:r>
              <a:rPr lang="en-H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30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A651-126E-8F43-89FD-6ED51E11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515B-3E0E-F64A-9AD3-51254D90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KB-BINDER leverages LLM and a “generate-and-bind” pipeline to achieve a training-free paradigm for KBQA</a:t>
            </a:r>
          </a:p>
          <a:p>
            <a:endParaRPr lang="en-US" dirty="0"/>
          </a:p>
          <a:p>
            <a:r>
              <a:rPr lang="en-US" dirty="0"/>
              <a:t>KB-BINDER and its derivatives achieve strong performance on all the commonly-used KBQA datasets we select, and we hope it can set a strong baseline for future work on KBQA with a low-resource setting.</a:t>
            </a:r>
          </a:p>
        </p:txBody>
      </p:sp>
    </p:spTree>
    <p:extLst>
      <p:ext uri="{BB962C8B-B14F-4D97-AF65-F5344CB8AC3E}">
        <p14:creationId xmlns:p14="http://schemas.microsoft.com/office/powerpoint/2010/main" val="3384204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9,719 Thank You Images, Stock Photos &amp; Vectors | Shutterstock">
            <a:extLst>
              <a:ext uri="{FF2B5EF4-FFF2-40B4-BE49-F238E27FC236}">
                <a16:creationId xmlns:a16="http://schemas.microsoft.com/office/drawing/2014/main" id="{A85BE277-F73C-FA65-5125-FB6ED0E8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/>
        </p:blipFill>
        <p:spPr bwMode="auto">
          <a:xfrm>
            <a:off x="2425700" y="1651000"/>
            <a:ext cx="7340600" cy="32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7A06-739E-B584-FF3C-E62A5939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2171-F7B3-D26D-43B2-1A2E21A5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utilize LLMs to solve numerical reasoning tasks.</a:t>
            </a:r>
          </a:p>
          <a:p>
            <a:pPr lvl="1"/>
            <a:r>
              <a:rPr lang="en-US" dirty="0"/>
              <a:t>Math problem</a:t>
            </a:r>
          </a:p>
          <a:p>
            <a:pPr lvl="1"/>
            <a:r>
              <a:rPr lang="en-US" dirty="0"/>
              <a:t>Finance Problem</a:t>
            </a:r>
          </a:p>
          <a:p>
            <a:pPr lvl="1"/>
            <a:r>
              <a:rPr lang="en-US" dirty="0"/>
              <a:t>Data Science Problem</a:t>
            </a:r>
          </a:p>
          <a:p>
            <a:pPr lvl="1"/>
            <a:endParaRPr lang="en-US" dirty="0"/>
          </a:p>
          <a:p>
            <a:r>
              <a:rPr lang="en-US" dirty="0"/>
              <a:t>How to utilize LLMs to query large-scale knowledge base.</a:t>
            </a:r>
          </a:p>
          <a:p>
            <a:pPr lvl="1"/>
            <a:r>
              <a:rPr lang="en-US" dirty="0"/>
              <a:t>Extract information from KBs.</a:t>
            </a:r>
          </a:p>
          <a:p>
            <a:pPr lvl="1"/>
            <a:r>
              <a:rPr lang="en-US" dirty="0"/>
              <a:t>Answer questions regarding KBs.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7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HK" sz="4800" dirty="0"/>
              <a:t>Program of Thoughts Prompting: Disentangling Computation from Reasoning for Numerical Reasoning Tasks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/>
          <a:lstStyle/>
          <a:p>
            <a:r>
              <a:rPr lang="en-HK" dirty="0" err="1"/>
              <a:t>Wenhu</a:t>
            </a:r>
            <a:r>
              <a:rPr lang="en-HK" dirty="0"/>
              <a:t> Chen, </a:t>
            </a:r>
            <a:r>
              <a:rPr lang="en-HK" dirty="0" err="1"/>
              <a:t>Xueguang</a:t>
            </a:r>
            <a:r>
              <a:rPr lang="en-HK" dirty="0"/>
              <a:t> Ma, Xinyi Wang, William Cohen</a:t>
            </a:r>
          </a:p>
          <a:p>
            <a:endParaRPr lang="en-HK" dirty="0"/>
          </a:p>
          <a:p>
            <a:r>
              <a:rPr lang="en-HK" dirty="0" err="1"/>
              <a:t>Arxiv</a:t>
            </a:r>
            <a:r>
              <a:rPr lang="en-HK" dirty="0"/>
              <a:t> 2211.12588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1EB5-7E4E-8A09-54FA-00AC1023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Prompting in LLM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8265673-AA50-9780-F151-8581326B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9211811" cy="40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1265-9A63-5834-2ADB-66685C96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2750FB-EC49-36F8-601D-7D3AD34F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56" y="1588453"/>
            <a:ext cx="8189609" cy="39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2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D9FB-9FED-4597-468C-7BC2BE1D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B2847BF-AB21-6679-C482-A1F554E3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6093" cy="4351338"/>
          </a:xfrm>
        </p:spPr>
      </p:pic>
    </p:spTree>
    <p:extLst>
      <p:ext uri="{BB962C8B-B14F-4D97-AF65-F5344CB8AC3E}">
        <p14:creationId xmlns:p14="http://schemas.microsoft.com/office/powerpoint/2010/main" val="10277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F4B5-5514-F707-762E-C3755448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96F1-3600-43C1-4E26-7CB28C8A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Relying on natural language to solve tasks.</a:t>
            </a:r>
          </a:p>
          <a:p>
            <a:pPr lvl="1"/>
            <a:r>
              <a:rPr lang="en-US" dirty="0"/>
              <a:t>Computation and Reasoning are both expressed in NL.</a:t>
            </a:r>
          </a:p>
          <a:p>
            <a:pPr lvl="1"/>
            <a:r>
              <a:rPr lang="en-US" dirty="0"/>
              <a:t>Some symbolic operations are too complex to be expressed with NL.</a:t>
            </a:r>
          </a:p>
          <a:p>
            <a:pPr lvl="1"/>
            <a:r>
              <a:rPr lang="en-US" dirty="0"/>
              <a:t>Some tasks require calling APIs to accomplish.</a:t>
            </a:r>
          </a:p>
          <a:p>
            <a:endParaRPr lang="en-US" dirty="0"/>
          </a:p>
          <a:p>
            <a:r>
              <a:rPr lang="en-US" dirty="0"/>
              <a:t>Let’s take a look at some cases.</a:t>
            </a:r>
          </a:p>
        </p:txBody>
      </p:sp>
    </p:spTree>
    <p:extLst>
      <p:ext uri="{BB962C8B-B14F-4D97-AF65-F5344CB8AC3E}">
        <p14:creationId xmlns:p14="http://schemas.microsoft.com/office/powerpoint/2010/main" val="234519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1068</Words>
  <Application>Microsoft Macintosh PowerPoint</Application>
  <PresentationFormat>Widescreen</PresentationFormat>
  <Paragraphs>143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Abadi</vt:lpstr>
      <vt:lpstr>Arial</vt:lpstr>
      <vt:lpstr>Calibri</vt:lpstr>
      <vt:lpstr>Calibri Light</vt:lpstr>
      <vt:lpstr>Helvetica</vt:lpstr>
      <vt:lpstr>Office Theme</vt:lpstr>
      <vt:lpstr>Eliciting Symbolic reasoning capabilities from LLM with Program of Thoughts</vt:lpstr>
      <vt:lpstr>Large Language Models</vt:lpstr>
      <vt:lpstr>Large Language Models</vt:lpstr>
      <vt:lpstr>Reasoning Large Language Models</vt:lpstr>
      <vt:lpstr>Program of Thoughts Prompting: Disentangling Computation from Reasoning for Numerical Reasoning Tasks</vt:lpstr>
      <vt:lpstr>Direct Prompting in LLM</vt:lpstr>
      <vt:lpstr>Chain of Thoughts in LLM</vt:lpstr>
      <vt:lpstr>Chain of Thoughts in LLM</vt:lpstr>
      <vt:lpstr>Chain of Thoughts in LLM</vt:lpstr>
      <vt:lpstr>Is NL the best reasoning means?</vt:lpstr>
      <vt:lpstr>What about Programs as Thought</vt:lpstr>
      <vt:lpstr>Program of Thoughts</vt:lpstr>
      <vt:lpstr>Few-Shot Results on Math Problem Dataset</vt:lpstr>
      <vt:lpstr>Few-Shot (SC) Results on Math Problem Dataset</vt:lpstr>
      <vt:lpstr>Zero-Shot Evaluation</vt:lpstr>
      <vt:lpstr>Zero-Shot Results on Math Problem Dataset</vt:lpstr>
      <vt:lpstr>Ablation Studies</vt:lpstr>
      <vt:lpstr>Takeaways</vt:lpstr>
      <vt:lpstr>Few-shot In-context Learning for Knowledge Base Question Answering</vt:lpstr>
      <vt:lpstr>Symbolic Reasoning (Knowledge Graph)</vt:lpstr>
      <vt:lpstr>Existing Problem of the Current Methods </vt:lpstr>
      <vt:lpstr>KBQA with Large Language Model</vt:lpstr>
      <vt:lpstr>Overview of KB-BINDER </vt:lpstr>
      <vt:lpstr>Draft Generator</vt:lpstr>
      <vt:lpstr>Knowledge Base Binder</vt:lpstr>
      <vt:lpstr>Decoding the answer</vt:lpstr>
      <vt:lpstr>Experimental Datasets</vt:lpstr>
      <vt:lpstr>KB-BINDER Results &amp; Baselines</vt:lpstr>
      <vt:lpstr>KB-BINDER Results &amp; Baselines</vt:lpstr>
      <vt:lpstr>Analysis on Shot Number and Self-consistency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Few-shot In-context Learning for Knowledge Base Question Answering</dc:title>
  <dc:creator>Tianle LI</dc:creator>
  <cp:lastModifiedBy>Wenhu Chen</cp:lastModifiedBy>
  <cp:revision>236</cp:revision>
  <dcterms:created xsi:type="dcterms:W3CDTF">2023-02-27T22:37:19Z</dcterms:created>
  <dcterms:modified xsi:type="dcterms:W3CDTF">2023-05-18T14:44:39Z</dcterms:modified>
</cp:coreProperties>
</file>