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5"/>
  </p:notesMasterIdLst>
  <p:sldIdLst>
    <p:sldId id="256" r:id="rId5"/>
    <p:sldId id="260" r:id="rId6"/>
    <p:sldId id="261" r:id="rId7"/>
    <p:sldId id="306" r:id="rId8"/>
    <p:sldId id="266" r:id="rId9"/>
    <p:sldId id="267" r:id="rId10"/>
    <p:sldId id="262" r:id="rId11"/>
    <p:sldId id="419" r:id="rId12"/>
    <p:sldId id="353" r:id="rId13"/>
    <p:sldId id="264" r:id="rId14"/>
    <p:sldId id="265" r:id="rId15"/>
    <p:sldId id="268" r:id="rId16"/>
    <p:sldId id="271" r:id="rId17"/>
    <p:sldId id="280" r:id="rId18"/>
    <p:sldId id="276" r:id="rId19"/>
    <p:sldId id="282" r:id="rId20"/>
    <p:sldId id="339" r:id="rId21"/>
    <p:sldId id="278" r:id="rId22"/>
    <p:sldId id="279" r:id="rId23"/>
    <p:sldId id="308" r:id="rId24"/>
    <p:sldId id="284" r:id="rId25"/>
    <p:sldId id="427" r:id="rId26"/>
    <p:sldId id="428" r:id="rId27"/>
    <p:sldId id="310" r:id="rId28"/>
    <p:sldId id="358" r:id="rId29"/>
    <p:sldId id="311" r:id="rId30"/>
    <p:sldId id="340" r:id="rId31"/>
    <p:sldId id="341" r:id="rId32"/>
    <p:sldId id="348" r:id="rId33"/>
    <p:sldId id="357" r:id="rId34"/>
    <p:sldId id="356" r:id="rId35"/>
    <p:sldId id="363" r:id="rId36"/>
    <p:sldId id="362" r:id="rId37"/>
    <p:sldId id="302" r:id="rId38"/>
    <p:sldId id="380" r:id="rId39"/>
    <p:sldId id="405" r:id="rId40"/>
    <p:sldId id="406" r:id="rId41"/>
    <p:sldId id="407" r:id="rId42"/>
    <p:sldId id="402" r:id="rId43"/>
    <p:sldId id="361" r:id="rId44"/>
    <p:sldId id="404" r:id="rId45"/>
    <p:sldId id="409" r:id="rId46"/>
    <p:sldId id="410" r:id="rId47"/>
    <p:sldId id="411" r:id="rId48"/>
    <p:sldId id="412" r:id="rId49"/>
    <p:sldId id="414" r:id="rId50"/>
    <p:sldId id="413" r:id="rId51"/>
    <p:sldId id="415" r:id="rId52"/>
    <p:sldId id="275" r:id="rId53"/>
    <p:sldId id="371" r:id="rId54"/>
    <p:sldId id="354" r:id="rId55"/>
    <p:sldId id="355" r:id="rId56"/>
    <p:sldId id="364" r:id="rId57"/>
    <p:sldId id="365" r:id="rId58"/>
    <p:sldId id="347" r:id="rId59"/>
    <p:sldId id="370" r:id="rId60"/>
    <p:sldId id="423" r:id="rId61"/>
    <p:sldId id="344" r:id="rId62"/>
    <p:sldId id="425" r:id="rId63"/>
    <p:sldId id="42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754B04-88D2-DC83-0AC0-40CA4CC45CD6}" name="James Riddell" initials="" userId="S::j5riddel@uwaterloo.ca::20afd4d4-fdb6-4b74-81f2-4a33f685d20f" providerId="AD"/>
  <p188:author id="{696B7235-2903-26AE-D85D-E933B7ECE970}" name="Evelien Riddell" initials="ER" userId="S::eeboerst@uwaterloo.ca::6efda76f-6ada-4d29-b406-5a498e6d6f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0DA"/>
    <a:srgbClr val="FF50C6"/>
    <a:srgbClr val="CA3F9E"/>
    <a:srgbClr val="C175BF"/>
    <a:srgbClr val="C55A1E"/>
    <a:srgbClr val="FCE94D"/>
    <a:srgbClr val="FEDA55"/>
    <a:srgbClr val="F2F83A"/>
    <a:srgbClr val="FDD961"/>
    <a:srgbClr val="CCC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6AC84-63FD-8B43-BA87-52C08680E80A}" v="1" dt="2024-03-31T18:27:29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3"/>
    <p:restoredTop sz="94639"/>
  </p:normalViewPr>
  <p:slideViewPr>
    <p:cSldViewPr snapToGrid="0">
      <p:cViewPr varScale="1">
        <p:scale>
          <a:sx n="152" d="100"/>
          <a:sy n="152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AC053-2B7B-EB46-8806-5FB9B970AF34}" type="datetimeFigureOut">
              <a:rPr lang="en-US" smtClean="0"/>
              <a:t>7/25/24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AD0C2-C254-6340-AE95-5F3F67128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5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7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3F6D7-FA5B-1A4C-62C4-76810C2FE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CDC646-29A3-8AAA-85D0-2B3C701A7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74768B-CA96-F750-49E5-19AC1452F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EA61E-6085-801A-E851-2DE08C7F0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11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BBD37-A343-48A2-FFFC-C141D5382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5F5D95-A4BC-2E77-9508-CBAD4EBF8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19AD41-D7A8-1331-DB8D-595705E49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2FABF-75D2-F3BF-4082-2ABE1AB5E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6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55AB8-D6FC-B264-CD4B-3C697CED8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AA82A-37B7-D3A2-B729-47198E21C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0AF7C-8389-7E1E-54A0-9BDDD5CE5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7FD20-52C2-5D85-AC93-015259668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4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11540-AD32-4CCE-468B-3EA3400C7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DEB9C-8DF6-9291-CFC7-BCEEFB6E9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D48CCC-EEDA-DBAA-E7BA-6AF243F30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9AA05-274C-5984-562E-986B93BA1B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2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10750-B5C8-80A6-C8CD-54B153C52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848FE2-3CD2-9CE4-2612-8858FF594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466E59-8EB8-32D0-6DCA-DC3403D43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3D63-2A57-7C5E-78FC-32958513D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00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10750-B5C8-80A6-C8CD-54B153C52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848FE2-3CD2-9CE4-2612-8858FF594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466E59-8EB8-32D0-6DCA-DC3403D43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3D63-2A57-7C5E-78FC-32958513D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6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10C12-E09E-7AB3-4883-97ADA223E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B4472-E5BE-41AB-AAC1-90229FA5C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DB7BE9-F8F7-D984-9487-5B3D4B7E9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A043D-BF37-8BE5-3537-CDCF25E2E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72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1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 idea is we want to eliminate the recurrence dependency</a:t>
            </a:r>
          </a:p>
          <a:p>
            <a:endParaRPr lang="en-US"/>
          </a:p>
          <a:p>
            <a:r>
              <a:rPr lang="en-US"/>
              <a:t>And break up attention into independent pieces which are quick to calculate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7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Tackle some misconceptions along the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9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316C7-23B3-2939-C799-0BE761090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25A809-16D9-4A1F-2179-C176D2C7F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7CDA26-10E3-411C-D7AC-12C6A807C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BBBF0-1761-4019-EAC5-95D7F2DC2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47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316C7-23B3-2939-C799-0BE761090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25A809-16D9-4A1F-2179-C176D2C7F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7CDA26-10E3-411C-D7AC-12C6A807C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Query is asking how much of each of the v’s should it use, based on compatibility with 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BBBF0-1761-4019-EAC5-95D7F2DC2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19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557FD-D4B8-8386-AEBB-AEAF3756D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E3509-F1B0-74E0-D92F-C4737F130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11D8F-7C9C-B0C0-4942-469D374D5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AABFA-A3AF-834F-D0FF-E95A70DFF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08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x, y arbitrary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39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Base attention the authors use is scaled dot-product attention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0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557FD-D4B8-8386-AEBB-AEAF3756D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E3509-F1B0-74E0-D92F-C4737F130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11D8F-7C9C-B0C0-4942-469D374D5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AABFA-A3AF-834F-D0FF-E95A70DFF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93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3AB74-C4C2-D562-86E2-E9DDCD39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4CA1C-299E-3C8D-D6A6-976CEB846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E8DBD-34D2-7F3E-A5FC-43EF97D9F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6870C-66F1-C9B4-1B6B-020623FA8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9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now that you know what the attention mechanism looks like I want to talk about it’s use in transformers specifically. </a:t>
            </a:r>
          </a:p>
          <a:p>
            <a:endParaRPr lang="en-US"/>
          </a:p>
          <a:p>
            <a:r>
              <a:rPr lang="en-US"/>
              <a:t>There are a lot of misconceptions on this</a:t>
            </a:r>
          </a:p>
          <a:p>
            <a:endParaRPr lang="en-US"/>
          </a:p>
          <a:p>
            <a:r>
              <a:rPr lang="en-US"/>
              <a:t>Due largely to the query, key-value terminology</a:t>
            </a:r>
          </a:p>
          <a:p>
            <a:endParaRPr lang="en-US"/>
          </a:p>
          <a:p>
            <a:r>
              <a:rPr lang="en-US"/>
              <a:t>We are not performing a vector similarity search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https://</a:t>
            </a:r>
            <a:r>
              <a:rPr lang="en-US" err="1"/>
              <a:t>www.pinecone.io</a:t>
            </a:r>
            <a:r>
              <a:rPr lang="en-US"/>
              <a:t>/learn/what-is-similarity-search/ (left </a:t>
            </a:r>
            <a:r>
              <a:rPr lang="en-US" err="1"/>
              <a:t>img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https://</a:t>
            </a:r>
            <a:r>
              <a:rPr lang="en-US" err="1"/>
              <a:t>jalammar.github.io</a:t>
            </a:r>
            <a:r>
              <a:rPr lang="en-US"/>
              <a:t>/illustrated-transformer/ (right </a:t>
            </a:r>
            <a:r>
              <a:rPr lang="en-US" err="1"/>
              <a:t>img</a:t>
            </a:r>
            <a:r>
              <a:rPr lang="en-US"/>
              <a:t>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7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the transformer is learning </a:t>
            </a:r>
          </a:p>
          <a:p>
            <a:endParaRPr lang="en-US"/>
          </a:p>
          <a:p>
            <a:r>
              <a:rPr lang="en-US"/>
              <a:t>The vector similarity search is non-parametric (meaning it’s complexity grows with the data it sees)</a:t>
            </a:r>
          </a:p>
          <a:p>
            <a:endParaRPr lang="en-US"/>
          </a:p>
          <a:p>
            <a:r>
              <a:rPr lang="en-US"/>
              <a:t>Transformers are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62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dot product operation isn’t learnable (no parameters)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4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23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Wingdings" pitchFamily="2" charset="2"/>
              </a:rPr>
              <a:t> Need to learn the arguments instead before entering 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584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this through learning matrices</a:t>
            </a:r>
          </a:p>
          <a:p>
            <a:endParaRPr lang="en-US"/>
          </a:p>
          <a:p>
            <a:r>
              <a:rPr lang="en-US"/>
              <a:t>Project our arbitrary inputs to Q,K,V based on learned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73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Authors implement multi-head</a:t>
            </a:r>
          </a:p>
          <a:p>
            <a:endParaRPr lang="en-US"/>
          </a:p>
          <a:p>
            <a:r>
              <a:rPr lang="en-US"/>
              <a:t>allows the model to jointly attend to information from different representation</a:t>
            </a:r>
          </a:p>
          <a:p>
            <a:r>
              <a:rPr lang="en-US"/>
              <a:t>subspaces at different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2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56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allows the model to jointly attend to information from different representation</a:t>
            </a:r>
          </a:p>
          <a:p>
            <a:r>
              <a:rPr lang="en-US"/>
              <a:t>subspaces at different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71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allows the model to jointly attend to information from different representation</a:t>
            </a:r>
          </a:p>
          <a:p>
            <a:r>
              <a:rPr lang="en-US"/>
              <a:t>subspaces at different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70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Combined values, but lost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932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Learn multiple weights matrices, </a:t>
            </a:r>
          </a:p>
          <a:p>
            <a:endParaRPr lang="en-US"/>
          </a:p>
          <a:p>
            <a:r>
              <a:rPr lang="en-US"/>
              <a:t>Makes sure we don’t neglect other context that may be important</a:t>
            </a:r>
          </a:p>
          <a:p>
            <a:endParaRPr lang="en-US"/>
          </a:p>
          <a:p>
            <a:r>
              <a:rPr lang="en-US"/>
              <a:t>Learn richer representation of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38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might ask, well doesn’t adding a whole bunch of heads increase the computational cost?</a:t>
            </a:r>
          </a:p>
          <a:p>
            <a:endParaRPr lang="en-US"/>
          </a:p>
          <a:p>
            <a:r>
              <a:rPr lang="en-US"/>
              <a:t>Each head done in parallel</a:t>
            </a:r>
          </a:p>
          <a:p>
            <a:endParaRPr lang="en-US"/>
          </a:p>
          <a:p>
            <a:r>
              <a:rPr lang="en-US"/>
              <a:t>Need to fit everything in memory + scheduling </a:t>
            </a:r>
            <a:r>
              <a:rPr lang="en-US">
                <a:sym typeface="Wingdings" pitchFamily="2" charset="2"/>
              </a:rPr>
              <a:t> still want cheaper computation</a:t>
            </a: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Solution is to decrease the dimension of the inputs to attention.</a:t>
            </a: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Do this by dividing by num heads</a:t>
            </a: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Even though lower dim  only compressed a bit  combination is still able to represent higher resolution</a:t>
            </a: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This keeps our time ~= to one full dim head and helps heads learn different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474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Get multiple outputs</a:t>
            </a:r>
          </a:p>
          <a:p>
            <a:endParaRPr lang="en-US"/>
          </a:p>
          <a:p>
            <a:r>
              <a:rPr lang="en-US"/>
              <a:t>But need real output to have dim </a:t>
            </a:r>
            <a:r>
              <a:rPr lang="en-US" err="1"/>
              <a:t>d_model</a:t>
            </a:r>
            <a:endParaRPr lang="en-US"/>
          </a:p>
          <a:p>
            <a:endParaRPr lang="en-US"/>
          </a:p>
          <a:p>
            <a:r>
              <a:rPr lang="en-US"/>
              <a:t>b/c as Evelien mentioned we impose constant dimension in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3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12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final weights matrix to pack rich context back into output weights with proper dim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677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that we understand </a:t>
            </a:r>
            <a:r>
              <a:rPr lang="en-US" err="1"/>
              <a:t>multihead</a:t>
            </a:r>
            <a:r>
              <a:rPr lang="en-US"/>
              <a:t> lets talk how the transformer uses it</a:t>
            </a:r>
          </a:p>
          <a:p>
            <a:br>
              <a:rPr lang="en-US"/>
            </a:br>
            <a:r>
              <a:rPr lang="en-US"/>
              <a:t>We want to still capture the context that would be found in </a:t>
            </a:r>
            <a:r>
              <a:rPr lang="en-US" err="1"/>
              <a:t>reccurent</a:t>
            </a:r>
            <a:r>
              <a:rPr lang="en-US"/>
              <a:t> encoder-decoder attention.</a:t>
            </a:r>
          </a:p>
          <a:p>
            <a:endParaRPr lang="en-US"/>
          </a:p>
          <a:p>
            <a:r>
              <a:rPr lang="en-US"/>
              <a:t>RECALL THIS HAD CUSTOM CONTEXT PER LAYER</a:t>
            </a:r>
          </a:p>
          <a:p>
            <a:endParaRPr lang="en-US"/>
          </a:p>
          <a:p>
            <a:r>
              <a:rPr lang="en-US"/>
              <a:t>BUT WANT TO REDUCE CALCULATING EACH TIME</a:t>
            </a:r>
          </a:p>
          <a:p>
            <a:endParaRPr lang="en-US"/>
          </a:p>
          <a:p>
            <a:r>
              <a:rPr lang="en-US"/>
              <a:t>Ideally, we’d like to pack up as much attention as possible during encoding and decoding, so the cross-attention doesn’t do as much</a:t>
            </a:r>
          </a:p>
          <a:p>
            <a:endParaRPr lang="en-US"/>
          </a:p>
          <a:p>
            <a:r>
              <a:rPr lang="en-US"/>
              <a:t>DECOMPOSE INTO THREE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150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Lower computational complexity per layer O(n^2 * d + n * d^2)</a:t>
            </a:r>
          </a:p>
          <a:p>
            <a:pPr lvl="1"/>
            <a:r>
              <a:rPr lang="en-US"/>
              <a:t>Greater amount of the computation that can be parallelized (min number of sequential operations) O(1) instead of O(n)</a:t>
            </a:r>
          </a:p>
          <a:p>
            <a:pPr lvl="1"/>
            <a:r>
              <a:rPr lang="en-US"/>
              <a:t>Lower distance signals need to travel to be attended to in the network O(1) vs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73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Brings us to architecture</a:t>
            </a:r>
          </a:p>
          <a:p>
            <a:endParaRPr lang="en-US"/>
          </a:p>
          <a:p>
            <a:r>
              <a:rPr lang="en-US"/>
              <a:t>High-level glance</a:t>
            </a:r>
          </a:p>
          <a:p>
            <a:endParaRPr lang="en-US"/>
          </a:p>
          <a:p>
            <a:r>
              <a:rPr lang="en-US"/>
              <a:t>Note: sequence is already tokenized/encoded (Byte-pair encoding)</a:t>
            </a:r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- Initial embeddings (surrounds the transformer not main feature of the transformer itself)</a:t>
            </a:r>
          </a:p>
          <a:p>
            <a:r>
              <a:rPr lang="en-US"/>
              <a:t>- Encoder-decoder architecture</a:t>
            </a:r>
          </a:p>
          <a:p>
            <a:r>
              <a:rPr lang="en-US"/>
              <a:t>- Stack encode/decode blocks to get more depth</a:t>
            </a:r>
          </a:p>
          <a:p>
            <a:r>
              <a:rPr lang="en-US"/>
              <a:t>- Has generator (final prediction head) to take internal representation to external probabilities</a:t>
            </a:r>
          </a:p>
          <a:p>
            <a:r>
              <a:rPr lang="en-US"/>
              <a:t>!!! Decoding is auto-regressive and depends on the chosen decoding procedure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arbitrary decoding procedure (greedy often chosen) used to convert back to words</a:t>
            </a:r>
          </a:p>
          <a:p>
            <a:endParaRPr lang="en-US"/>
          </a:p>
          <a:p>
            <a:r>
              <a:rPr lang="en-US"/>
              <a:t>AUTO REGRESSIVE!!!!</a:t>
            </a:r>
          </a:p>
          <a:p>
            <a:endParaRPr lang="en-US"/>
          </a:p>
          <a:p>
            <a:r>
              <a:rPr lang="en-US"/>
              <a:t>ENCODER BLOCK:</a:t>
            </a:r>
          </a:p>
          <a:p>
            <a:r>
              <a:rPr lang="en-US"/>
              <a:t>!!! Encoder applies self attention to input to extract grammatical/sequential context </a:t>
            </a:r>
          </a:p>
          <a:p>
            <a:r>
              <a:rPr lang="en-US"/>
              <a:t>-&gt; All about extracting features that have superimposed context</a:t>
            </a:r>
          </a:p>
          <a:p>
            <a:endParaRPr lang="en-US"/>
          </a:p>
          <a:p>
            <a:r>
              <a:rPr lang="en-US"/>
              <a:t>DECODER BLOCK:</a:t>
            </a:r>
          </a:p>
          <a:p>
            <a:r>
              <a:rPr lang="en-US"/>
              <a:t>!!! Decoder applies self attention to previous outputs to understand context and condition next token prediction on (masking used to prevent future looking)</a:t>
            </a:r>
          </a:p>
          <a:p>
            <a:endParaRPr lang="en-US"/>
          </a:p>
          <a:p>
            <a:r>
              <a:rPr lang="en-US"/>
              <a:t>!!! Decoder uses cross-attention/encoder-decoder attention to attend to the latent representation of input sequence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5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Transformer at a high-level glance</a:t>
            </a:r>
          </a:p>
          <a:p>
            <a:endParaRPr lang="en-US"/>
          </a:p>
          <a:p>
            <a:r>
              <a:rPr lang="en-US"/>
              <a:t>Note: sequence is already tokenized/encoded </a:t>
            </a:r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- Initial embeddings (surrounds the transformer not main feature of the transformer itself)</a:t>
            </a:r>
          </a:p>
          <a:p>
            <a:r>
              <a:rPr lang="en-US"/>
              <a:t>- Encoder-decoder architecture</a:t>
            </a:r>
          </a:p>
          <a:p>
            <a:r>
              <a:rPr lang="en-US"/>
              <a:t>- Stack encode/decode blocks to get more depth</a:t>
            </a:r>
          </a:p>
          <a:p>
            <a:r>
              <a:rPr lang="en-US"/>
              <a:t>- Has generator (final prediction head) to take internal representation to external probabilities</a:t>
            </a:r>
          </a:p>
          <a:p>
            <a:r>
              <a:rPr lang="en-US"/>
              <a:t>!!! Decoding is auto-regressive and depends on the chosen decoding procedure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arbitrary decoding procedure (greedy often chosen) used to convert back to words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ENCODER BLOCK:</a:t>
            </a:r>
          </a:p>
          <a:p>
            <a:r>
              <a:rPr lang="en-US"/>
              <a:t>!!! Encoder applies self attention to input to extract grammatical/sequential context </a:t>
            </a:r>
          </a:p>
          <a:p>
            <a:r>
              <a:rPr lang="en-US"/>
              <a:t>-&gt; All about extracting features that have superimposed context</a:t>
            </a:r>
          </a:p>
          <a:p>
            <a:endParaRPr lang="en-US"/>
          </a:p>
          <a:p>
            <a:r>
              <a:rPr lang="en-US"/>
              <a:t>DECODER BLOCK:</a:t>
            </a:r>
          </a:p>
          <a:p>
            <a:r>
              <a:rPr lang="en-US"/>
              <a:t>!!! Decoder applies self attention to previous outputs to understand context and condition next token prediction on (masking used to prevent future looking)</a:t>
            </a:r>
          </a:p>
          <a:p>
            <a:endParaRPr lang="en-US"/>
          </a:p>
          <a:p>
            <a:r>
              <a:rPr lang="en-US"/>
              <a:t>!!! Decoder uses cross-attention/encoder-decoder attention to attend to the latent representation of input sequence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768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Transformer at a high-level glance</a:t>
            </a:r>
          </a:p>
          <a:p>
            <a:endParaRPr lang="en-US"/>
          </a:p>
          <a:p>
            <a:r>
              <a:rPr lang="en-US"/>
              <a:t>Note: sequence is already tokenized/encoded </a:t>
            </a:r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- Initial embeddings (surrounds the transformer not main feature of the transformer itself)</a:t>
            </a:r>
          </a:p>
          <a:p>
            <a:r>
              <a:rPr lang="en-US"/>
              <a:t>- Encoder-decoder architecture</a:t>
            </a:r>
          </a:p>
          <a:p>
            <a:r>
              <a:rPr lang="en-US"/>
              <a:t>- Stack encode/decode blocks to get more depth</a:t>
            </a:r>
          </a:p>
          <a:p>
            <a:r>
              <a:rPr lang="en-US"/>
              <a:t>- Has generator (final prediction head) to take internal representation to external probabilities</a:t>
            </a:r>
          </a:p>
          <a:p>
            <a:r>
              <a:rPr lang="en-US"/>
              <a:t>!!! Decoding is auto-regressive and depends on the chosen decoding procedure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arbitrary decoding procedure (greedy often chosen) used to convert back to words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ENCODER BLOCK:</a:t>
            </a:r>
          </a:p>
          <a:p>
            <a:r>
              <a:rPr lang="en-US"/>
              <a:t>!!! Encoder applies self attention to input to extract grammatical/sequential context </a:t>
            </a:r>
          </a:p>
          <a:p>
            <a:r>
              <a:rPr lang="en-US"/>
              <a:t>-&gt; All about extracting features that have superimposed context</a:t>
            </a:r>
          </a:p>
          <a:p>
            <a:endParaRPr lang="en-US"/>
          </a:p>
          <a:p>
            <a:r>
              <a:rPr lang="en-US"/>
              <a:t>DECODER BLOCK:</a:t>
            </a:r>
          </a:p>
          <a:p>
            <a:r>
              <a:rPr lang="en-US"/>
              <a:t>!!! Decoder applies self attention to previous outputs to understand context and condition next token prediction on (masking used to prevent future looking)</a:t>
            </a:r>
          </a:p>
          <a:p>
            <a:endParaRPr lang="en-US"/>
          </a:p>
          <a:p>
            <a:r>
              <a:rPr lang="en-US"/>
              <a:t>!!! Decoder uses cross-attention/encoder-decoder attention to attend to the latent representation of input sequence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49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Transformer at a high-level glance</a:t>
            </a:r>
          </a:p>
          <a:p>
            <a:endParaRPr lang="en-US"/>
          </a:p>
          <a:p>
            <a:r>
              <a:rPr lang="en-US"/>
              <a:t>Note: sequence is already tokenized/encoded </a:t>
            </a:r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- Initial embeddings (surrounds the transformer not main feature of the transformer itself)</a:t>
            </a:r>
          </a:p>
          <a:p>
            <a:r>
              <a:rPr lang="en-US"/>
              <a:t>- Encoder-decoder architecture</a:t>
            </a:r>
          </a:p>
          <a:p>
            <a:r>
              <a:rPr lang="en-US"/>
              <a:t>- Stack encode/decode blocks to get more depth</a:t>
            </a:r>
          </a:p>
          <a:p>
            <a:r>
              <a:rPr lang="en-US"/>
              <a:t>- Has generator (final prediction head) to take internal representation to external probabilities</a:t>
            </a:r>
          </a:p>
          <a:p>
            <a:r>
              <a:rPr lang="en-US"/>
              <a:t>!!! Decoding is auto-regressive and depends on the chosen decoding procedure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arbitrary decoding procedure (greedy often chosen) used to convert back to words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ENCODER BLOCK:</a:t>
            </a:r>
          </a:p>
          <a:p>
            <a:r>
              <a:rPr lang="en-US"/>
              <a:t>!!! Encoder applies self attention to input to extract grammatical/sequential context </a:t>
            </a:r>
          </a:p>
          <a:p>
            <a:r>
              <a:rPr lang="en-US"/>
              <a:t>-&gt; All about extracting features that have superimposed context</a:t>
            </a:r>
          </a:p>
          <a:p>
            <a:endParaRPr lang="en-US"/>
          </a:p>
          <a:p>
            <a:r>
              <a:rPr lang="en-US"/>
              <a:t>DECODER BLOCK:</a:t>
            </a:r>
          </a:p>
          <a:p>
            <a:r>
              <a:rPr lang="en-US"/>
              <a:t>!!! Decoder applies self attention to previous outputs to understand context and condition next token prediction on (masking used to prevent future looking)</a:t>
            </a:r>
          </a:p>
          <a:p>
            <a:endParaRPr lang="en-US"/>
          </a:p>
          <a:p>
            <a:r>
              <a:rPr lang="en-US"/>
              <a:t>!!! Decoder uses cross-attention/encoder-decoder attention to attend to the latent representation of input sequence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95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 level glance</a:t>
            </a:r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- Initial embeddings (surrounds the transformer not main feature of the transformer itself)</a:t>
            </a:r>
          </a:p>
          <a:p>
            <a:r>
              <a:rPr lang="en-US"/>
              <a:t>- Encoder-decoder architecture</a:t>
            </a:r>
          </a:p>
          <a:p>
            <a:r>
              <a:rPr lang="en-US"/>
              <a:t>- Stack encode/decode blocks to get more depth</a:t>
            </a:r>
          </a:p>
          <a:p>
            <a:r>
              <a:rPr lang="en-US"/>
              <a:t>- Each layer has sublayers connected by sublayer connections</a:t>
            </a:r>
          </a:p>
          <a:p>
            <a:r>
              <a:rPr lang="en-US"/>
              <a:t>- Made up of feed forward NNs (MLP) and </a:t>
            </a:r>
            <a:r>
              <a:rPr lang="en-US" err="1"/>
              <a:t>MultiHeadAttention</a:t>
            </a:r>
            <a:r>
              <a:rPr lang="en-US"/>
              <a:t> blocks</a:t>
            </a:r>
          </a:p>
          <a:p>
            <a:r>
              <a:rPr lang="en-US"/>
              <a:t>- Has generator (final prediction head) to take internal representation to external probabilities</a:t>
            </a:r>
          </a:p>
          <a:p>
            <a:endParaRPr lang="en-US"/>
          </a:p>
          <a:p>
            <a:r>
              <a:rPr lang="en-US"/>
              <a:t>!!! Decoding is auto-regressive and depends on the chosen decoding procedure</a:t>
            </a:r>
          </a:p>
          <a:p>
            <a:endParaRPr lang="en-US"/>
          </a:p>
          <a:p>
            <a:r>
              <a:rPr lang="en-US"/>
              <a:t>ENCODER BLOCK:</a:t>
            </a:r>
          </a:p>
          <a:p>
            <a:r>
              <a:rPr lang="en-US"/>
              <a:t>!!! Encoder applies self attention to input to extract grammatical/sequential context </a:t>
            </a:r>
          </a:p>
          <a:p>
            <a:r>
              <a:rPr lang="en-US"/>
              <a:t>-&gt; All about extracting features that have superimposed context</a:t>
            </a:r>
          </a:p>
          <a:p>
            <a:endParaRPr lang="en-US"/>
          </a:p>
          <a:p>
            <a:r>
              <a:rPr lang="en-US"/>
              <a:t>DECODER BLOCK:</a:t>
            </a:r>
          </a:p>
          <a:p>
            <a:r>
              <a:rPr lang="en-US"/>
              <a:t>!!! Decoder applies self attention to previous outputs to understand context and condition next token prediction on (masking used to prevent future looking)</a:t>
            </a:r>
          </a:p>
          <a:p>
            <a:endParaRPr lang="en-US"/>
          </a:p>
          <a:p>
            <a:r>
              <a:rPr lang="en-US"/>
              <a:t>!!! Decoder uses cross-attention/encoder-decoder attention to attend to the latent representation of input sequence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71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Dmodel</a:t>
            </a:r>
            <a:r>
              <a:rPr lang="en-US"/>
              <a:t> is fixed so we know the components of the architecture will work</a:t>
            </a:r>
          </a:p>
          <a:p>
            <a:endParaRPr lang="en-US"/>
          </a:p>
          <a:p>
            <a:r>
              <a:rPr lang="en-US"/>
              <a:t>With that high level overview in mind we are now going to take a closer look and talk about building the transformer from the ground up</a:t>
            </a:r>
          </a:p>
          <a:p>
            <a:endParaRPr lang="en-US"/>
          </a:p>
          <a:p>
            <a:r>
              <a:rPr lang="en-US"/>
              <a:t>“like </a:t>
            </a:r>
            <a:r>
              <a:rPr lang="en-US" err="1"/>
              <a:t>lego</a:t>
            </a:r>
            <a:r>
              <a:rPr lang="en-US"/>
              <a:t> house” start small and add on</a:t>
            </a:r>
          </a:p>
          <a:p>
            <a:endParaRPr lang="en-US"/>
          </a:p>
          <a:p>
            <a:pPr marL="171450" indent="-171450">
              <a:buFont typeface="Wingdings" pitchFamily="2" charset="2"/>
              <a:buChar char="à"/>
            </a:pPr>
            <a:r>
              <a:rPr lang="en-US">
                <a:sym typeface="Wingdings" pitchFamily="2" charset="2"/>
              </a:rPr>
              <a:t>Next slide is implementation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6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DFFD6-D680-DA2F-1EFD-AB8C39907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ABC1E2-13CB-9A75-EAFC-1931E24A1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6DA2A4-50ED-09D9-F93E-07EA8287C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ED1CC-10E8-BDA5-68AD-741C63EB2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4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saw that using two RNNs for translation achieves close to state-of-the-art performance.</a:t>
            </a:r>
          </a:p>
          <a:p>
            <a:r>
              <a:rPr lang="en-US"/>
              <a:t>Bottleneck: context vector c is often a fixed-length vector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2DC08-67C7-B3A4-E707-2FE598CEA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23ED8-85DE-1045-BCE1-74F665BE47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23FF97-EC4D-97DA-8471-BDCC4C811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saw that using two RNNs for translation achieves close to state-of-the-art performance.</a:t>
            </a:r>
          </a:p>
          <a:p>
            <a:r>
              <a:rPr lang="en-US"/>
              <a:t>Bottleneck: context vector c is often a fixed-length vector (PERFORMANCE BOTTLENECK)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B0C14-4239-1348-69EA-3941F39AC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9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2B24A-41EF-2125-B7E0-1C4516942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51F705-9F9D-C509-1FDD-87B651C9D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2A5BE-CD41-CF38-EF08-B65D0B071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25C9B-7D53-55B5-3B46-2707457DA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1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15388-66F1-B780-057E-3B48EEA6A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2DF0A-506C-9904-5D46-7B9A6D13B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E5BB3B-FF45-D64C-F252-436CEBBF1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260EC-72E6-875F-683E-560C77580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AD0C2-C254-6340-AE95-5F3F67128C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7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D6EC-71A7-93A6-EBFE-629299DFA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9804"/>
            <a:ext cx="9144000" cy="268171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C1633-AF6F-3502-85A1-E7BB94A70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6478"/>
            <a:ext cx="9144000" cy="6658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E1BE6-2AB6-FB2B-9913-998DFF15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5469-0524-8F4F-9E12-76BE9BAEC418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9A1E6-52BD-8933-6C13-B232659B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Logos | Brand | University of Waterloo">
            <a:extLst>
              <a:ext uri="{FF2B5EF4-FFF2-40B4-BE49-F238E27FC236}">
                <a16:creationId xmlns:a16="http://schemas.microsoft.com/office/drawing/2014/main" id="{84836A4D-8608-D8C7-5771-AF81472156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95948"/>
            <a:ext cx="3740458" cy="149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6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F07F-75F3-65EE-202D-44A2C9202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968AC-2047-1C9A-6F0C-A2FB163D7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0515600" cy="49163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724F4-E49C-FBF4-F77B-65D28C6E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FCEC-FC6A-1247-31D6-9756B15C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University of Waterloo - Wikipedia">
            <a:extLst>
              <a:ext uri="{FF2B5EF4-FFF2-40B4-BE49-F238E27FC236}">
                <a16:creationId xmlns:a16="http://schemas.microsoft.com/office/drawing/2014/main" id="{D0B3DC21-35D6-A201-ACE8-3099DDFD9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40" y="136525"/>
            <a:ext cx="902162" cy="9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5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C1038-A7AC-0FD1-A0B4-CC0A750B1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8075"/>
            <a:ext cx="5181600" cy="495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4DAF3-52B2-14D5-73BD-76EF3E852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18075"/>
            <a:ext cx="5181600" cy="495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22E9A-1509-2B17-8B07-2AB61792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FEF-BC07-6945-8DF9-83389C94DF56}" type="datetime1">
              <a:rPr lang="en-CA" smtClean="0"/>
              <a:t>2024-07-25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0C4A2-1436-3FA6-A80A-3B196EF8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81557D-31D8-7504-F9E6-89FF176B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" descr="University of Waterloo - Wikipedia">
            <a:extLst>
              <a:ext uri="{FF2B5EF4-FFF2-40B4-BE49-F238E27FC236}">
                <a16:creationId xmlns:a16="http://schemas.microsoft.com/office/drawing/2014/main" id="{30D6D19C-4AD8-95AC-CE4A-AB553F778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40" y="136525"/>
            <a:ext cx="902162" cy="9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9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6DB85-3109-D20D-B726-7CD35142F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053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47E9F-7F6E-CB88-A309-9348ABC7C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21763"/>
            <a:ext cx="5157787" cy="406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4D8F0-E4E6-9A37-967F-3A1E300F8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1753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38E09-86E0-9F8C-F1CF-50CBC6E18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21763"/>
            <a:ext cx="5183188" cy="406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3F933-C143-FE57-4DA1-91A01ED6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D33B-FEF6-E34F-9240-CA7C515C6240}" type="datetime1">
              <a:rPr lang="en-CA" smtClean="0"/>
              <a:t>2024-07-25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1D5BA-27EE-967F-DD04-6A63ECB4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3F627A-A02C-AF1F-F166-F53663B6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2" descr="University of Waterloo - Wikipedia">
            <a:extLst>
              <a:ext uri="{FF2B5EF4-FFF2-40B4-BE49-F238E27FC236}">
                <a16:creationId xmlns:a16="http://schemas.microsoft.com/office/drawing/2014/main" id="{B811803D-71E7-4121-57B4-19D8CD5D9C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40" y="136525"/>
            <a:ext cx="902162" cy="9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6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D8C26-893B-BFA9-5143-56BB44C1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1D02-7E11-1544-897F-A30819BC8F60}" type="datetime1">
              <a:rPr lang="en-CA" smtClean="0"/>
              <a:t>2024-07-25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FF82A-D5FD-2F01-8AE7-340AD93F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760D92-8162-97D7-DFDC-98F6D400D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2" descr="University of Waterloo - Wikipedia">
            <a:extLst>
              <a:ext uri="{FF2B5EF4-FFF2-40B4-BE49-F238E27FC236}">
                <a16:creationId xmlns:a16="http://schemas.microsoft.com/office/drawing/2014/main" id="{8DEF5173-B7F7-26FC-3E58-21CFC011EC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40" y="136525"/>
            <a:ext cx="902162" cy="9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1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5C615-D3D7-CA3A-7493-50D0F7F7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4BBA1-81D6-454B-4E5D-A15F189CA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00D77-9017-FCD1-D559-BD3BD4141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6C317-5B29-6F48-A50A-672AEB20555B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82B9-01F9-5ECA-13DB-4E12081E4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24A5E-B0D2-394D-9970-9AE06BCB5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7" Type="http://schemas.openxmlformats.org/officeDocument/2006/relationships/image" Target="../media/image28.png"/><Relationship Id="rId12" Type="http://schemas.openxmlformats.org/officeDocument/2006/relationships/image" Target="../media/image11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4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5" Type="http://schemas.openxmlformats.org/officeDocument/2006/relationships/image" Target="../media/image19.png"/><Relationship Id="rId15" Type="http://schemas.openxmlformats.org/officeDocument/2006/relationships/image" Target="../media/image47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3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4.png"/><Relationship Id="rId9" Type="http://schemas.openxmlformats.org/officeDocument/2006/relationships/image" Target="../media/image30.png"/><Relationship Id="rId14" Type="http://schemas.openxmlformats.org/officeDocument/2006/relationships/image" Target="../media/image46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8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67.png"/><Relationship Id="rId26" Type="http://schemas.openxmlformats.org/officeDocument/2006/relationships/image" Target="../media/image59.png"/><Relationship Id="rId21" Type="http://schemas.openxmlformats.org/officeDocument/2006/relationships/image" Target="../media/image70.png"/><Relationship Id="rId34" Type="http://schemas.openxmlformats.org/officeDocument/2006/relationships/image" Target="../media/image76.png"/><Relationship Id="rId7" Type="http://schemas.openxmlformats.org/officeDocument/2006/relationships/image" Target="../media/image28.png"/><Relationship Id="rId12" Type="http://schemas.openxmlformats.org/officeDocument/2006/relationships/image" Target="../media/image45.png"/><Relationship Id="rId17" Type="http://schemas.openxmlformats.org/officeDocument/2006/relationships/image" Target="../media/image66.png"/><Relationship Id="rId25" Type="http://schemas.openxmlformats.org/officeDocument/2006/relationships/image" Target="../media/image58.png"/><Relationship Id="rId33" Type="http://schemas.openxmlformats.org/officeDocument/2006/relationships/image" Target="../media/image75.png"/><Relationship Id="rId38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8.png"/><Relationship Id="rId20" Type="http://schemas.openxmlformats.org/officeDocument/2006/relationships/image" Target="../media/image69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24" Type="http://schemas.openxmlformats.org/officeDocument/2006/relationships/image" Target="../media/image73.png"/><Relationship Id="rId32" Type="http://schemas.openxmlformats.org/officeDocument/2006/relationships/image" Target="../media/image74.png"/><Relationship Id="rId37" Type="http://schemas.openxmlformats.org/officeDocument/2006/relationships/image" Target="../media/image78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23" Type="http://schemas.openxmlformats.org/officeDocument/2006/relationships/image" Target="../media/image72.png"/><Relationship Id="rId28" Type="http://schemas.openxmlformats.org/officeDocument/2006/relationships/image" Target="../media/image53.png"/><Relationship Id="rId36" Type="http://schemas.openxmlformats.org/officeDocument/2006/relationships/image" Target="../media/image77.png"/><Relationship Id="rId10" Type="http://schemas.openxmlformats.org/officeDocument/2006/relationships/image" Target="../media/image31.png"/><Relationship Id="rId19" Type="http://schemas.openxmlformats.org/officeDocument/2006/relationships/image" Target="../media/image68.png"/><Relationship Id="rId31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image" Target="../media/image30.png"/><Relationship Id="rId14" Type="http://schemas.openxmlformats.org/officeDocument/2006/relationships/image" Target="../media/image47.png"/><Relationship Id="rId22" Type="http://schemas.openxmlformats.org/officeDocument/2006/relationships/image" Target="../media/image71.png"/><Relationship Id="rId27" Type="http://schemas.openxmlformats.org/officeDocument/2006/relationships/image" Target="../media/image60.png"/><Relationship Id="rId30" Type="http://schemas.openxmlformats.org/officeDocument/2006/relationships/image" Target="../media/image62.png"/><Relationship Id="rId35" Type="http://schemas.openxmlformats.org/officeDocument/2006/relationships/image" Target="../media/image8.png"/><Relationship Id="rId8" Type="http://schemas.openxmlformats.org/officeDocument/2006/relationships/image" Target="../media/image29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79.png"/><Relationship Id="rId26" Type="http://schemas.openxmlformats.org/officeDocument/2006/relationships/image" Target="../media/image58.png"/><Relationship Id="rId39" Type="http://schemas.openxmlformats.org/officeDocument/2006/relationships/image" Target="../media/image39.png"/><Relationship Id="rId21" Type="http://schemas.openxmlformats.org/officeDocument/2006/relationships/image" Target="../media/image82.png"/><Relationship Id="rId34" Type="http://schemas.openxmlformats.org/officeDocument/2006/relationships/image" Target="../media/image75.png"/><Relationship Id="rId42" Type="http://schemas.openxmlformats.org/officeDocument/2006/relationships/image" Target="../media/image90.png"/><Relationship Id="rId47" Type="http://schemas.openxmlformats.org/officeDocument/2006/relationships/image" Target="../media/image9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4.png"/><Relationship Id="rId24" Type="http://schemas.openxmlformats.org/officeDocument/2006/relationships/image" Target="../media/image85.png"/><Relationship Id="rId32" Type="http://schemas.openxmlformats.org/officeDocument/2006/relationships/image" Target="../media/image63.png"/><Relationship Id="rId37" Type="http://schemas.openxmlformats.org/officeDocument/2006/relationships/image" Target="../media/image77.png"/><Relationship Id="rId40" Type="http://schemas.openxmlformats.org/officeDocument/2006/relationships/image" Target="../media/image88.png"/><Relationship Id="rId45" Type="http://schemas.openxmlformats.org/officeDocument/2006/relationships/image" Target="../media/image42.png"/><Relationship Id="rId5" Type="http://schemas.openxmlformats.org/officeDocument/2006/relationships/image" Target="../media/image19.png"/><Relationship Id="rId15" Type="http://schemas.openxmlformats.org/officeDocument/2006/relationships/image" Target="../media/image47.png"/><Relationship Id="rId23" Type="http://schemas.openxmlformats.org/officeDocument/2006/relationships/image" Target="../media/image84.png"/><Relationship Id="rId28" Type="http://schemas.openxmlformats.org/officeDocument/2006/relationships/image" Target="../media/image60.png"/><Relationship Id="rId36" Type="http://schemas.openxmlformats.org/officeDocument/2006/relationships/image" Target="../media/image8.png"/><Relationship Id="rId10" Type="http://schemas.openxmlformats.org/officeDocument/2006/relationships/image" Target="../media/image31.png"/><Relationship Id="rId19" Type="http://schemas.openxmlformats.org/officeDocument/2006/relationships/image" Target="../media/image80.png"/><Relationship Id="rId31" Type="http://schemas.openxmlformats.org/officeDocument/2006/relationships/image" Target="../media/image62.png"/><Relationship Id="rId44" Type="http://schemas.openxmlformats.org/officeDocument/2006/relationships/image" Target="../media/image92.png"/><Relationship Id="rId4" Type="http://schemas.openxmlformats.org/officeDocument/2006/relationships/image" Target="../media/image4.png"/><Relationship Id="rId9" Type="http://schemas.openxmlformats.org/officeDocument/2006/relationships/image" Target="../media/image30.png"/><Relationship Id="rId14" Type="http://schemas.openxmlformats.org/officeDocument/2006/relationships/image" Target="../media/image46.png"/><Relationship Id="rId22" Type="http://schemas.openxmlformats.org/officeDocument/2006/relationships/image" Target="../media/image83.png"/><Relationship Id="rId27" Type="http://schemas.openxmlformats.org/officeDocument/2006/relationships/image" Target="../media/image59.png"/><Relationship Id="rId30" Type="http://schemas.openxmlformats.org/officeDocument/2006/relationships/image" Target="../media/image61.png"/><Relationship Id="rId35" Type="http://schemas.openxmlformats.org/officeDocument/2006/relationships/image" Target="../media/image76.png"/><Relationship Id="rId43" Type="http://schemas.openxmlformats.org/officeDocument/2006/relationships/image" Target="../media/image91.png"/><Relationship Id="rId48" Type="http://schemas.openxmlformats.org/officeDocument/2006/relationships/image" Target="../media/image95.png"/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12" Type="http://schemas.openxmlformats.org/officeDocument/2006/relationships/image" Target="../media/image11.png"/><Relationship Id="rId17" Type="http://schemas.openxmlformats.org/officeDocument/2006/relationships/image" Target="../media/image48.png"/><Relationship Id="rId25" Type="http://schemas.openxmlformats.org/officeDocument/2006/relationships/image" Target="../media/image86.png"/><Relationship Id="rId33" Type="http://schemas.openxmlformats.org/officeDocument/2006/relationships/image" Target="../media/image74.png"/><Relationship Id="rId38" Type="http://schemas.openxmlformats.org/officeDocument/2006/relationships/image" Target="../media/image87.png"/><Relationship Id="rId46" Type="http://schemas.openxmlformats.org/officeDocument/2006/relationships/image" Target="../media/image93.png"/><Relationship Id="rId20" Type="http://schemas.openxmlformats.org/officeDocument/2006/relationships/image" Target="../media/image81.png"/><Relationship Id="rId41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79.png"/><Relationship Id="rId26" Type="http://schemas.openxmlformats.org/officeDocument/2006/relationships/image" Target="../media/image58.png"/><Relationship Id="rId39" Type="http://schemas.openxmlformats.org/officeDocument/2006/relationships/image" Target="../media/image39.png"/><Relationship Id="rId21" Type="http://schemas.openxmlformats.org/officeDocument/2006/relationships/image" Target="../media/image82.png"/><Relationship Id="rId34" Type="http://schemas.openxmlformats.org/officeDocument/2006/relationships/image" Target="../media/image75.png"/><Relationship Id="rId42" Type="http://schemas.openxmlformats.org/officeDocument/2006/relationships/image" Target="../media/image90.png"/><Relationship Id="rId47" Type="http://schemas.openxmlformats.org/officeDocument/2006/relationships/image" Target="../media/image9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4.png"/><Relationship Id="rId24" Type="http://schemas.openxmlformats.org/officeDocument/2006/relationships/image" Target="../media/image85.png"/><Relationship Id="rId32" Type="http://schemas.openxmlformats.org/officeDocument/2006/relationships/image" Target="../media/image63.png"/><Relationship Id="rId37" Type="http://schemas.openxmlformats.org/officeDocument/2006/relationships/image" Target="../media/image77.png"/><Relationship Id="rId40" Type="http://schemas.openxmlformats.org/officeDocument/2006/relationships/image" Target="../media/image88.png"/><Relationship Id="rId45" Type="http://schemas.openxmlformats.org/officeDocument/2006/relationships/image" Target="../media/image42.png"/><Relationship Id="rId5" Type="http://schemas.openxmlformats.org/officeDocument/2006/relationships/image" Target="../media/image19.png"/><Relationship Id="rId15" Type="http://schemas.openxmlformats.org/officeDocument/2006/relationships/image" Target="../media/image47.png"/><Relationship Id="rId23" Type="http://schemas.openxmlformats.org/officeDocument/2006/relationships/image" Target="../media/image84.png"/><Relationship Id="rId28" Type="http://schemas.openxmlformats.org/officeDocument/2006/relationships/image" Target="../media/image60.png"/><Relationship Id="rId36" Type="http://schemas.openxmlformats.org/officeDocument/2006/relationships/image" Target="../media/image8.png"/><Relationship Id="rId10" Type="http://schemas.openxmlformats.org/officeDocument/2006/relationships/image" Target="../media/image31.png"/><Relationship Id="rId19" Type="http://schemas.openxmlformats.org/officeDocument/2006/relationships/image" Target="../media/image80.png"/><Relationship Id="rId31" Type="http://schemas.openxmlformats.org/officeDocument/2006/relationships/image" Target="../media/image62.png"/><Relationship Id="rId44" Type="http://schemas.openxmlformats.org/officeDocument/2006/relationships/image" Target="../media/image92.png"/><Relationship Id="rId4" Type="http://schemas.openxmlformats.org/officeDocument/2006/relationships/image" Target="../media/image4.png"/><Relationship Id="rId9" Type="http://schemas.openxmlformats.org/officeDocument/2006/relationships/image" Target="../media/image30.png"/><Relationship Id="rId14" Type="http://schemas.openxmlformats.org/officeDocument/2006/relationships/image" Target="../media/image46.png"/><Relationship Id="rId22" Type="http://schemas.openxmlformats.org/officeDocument/2006/relationships/image" Target="../media/image83.png"/><Relationship Id="rId27" Type="http://schemas.openxmlformats.org/officeDocument/2006/relationships/image" Target="../media/image59.png"/><Relationship Id="rId30" Type="http://schemas.openxmlformats.org/officeDocument/2006/relationships/image" Target="../media/image61.png"/><Relationship Id="rId35" Type="http://schemas.openxmlformats.org/officeDocument/2006/relationships/image" Target="../media/image76.png"/><Relationship Id="rId43" Type="http://schemas.openxmlformats.org/officeDocument/2006/relationships/image" Target="../media/image91.png"/><Relationship Id="rId48" Type="http://schemas.openxmlformats.org/officeDocument/2006/relationships/image" Target="../media/image95.png"/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12" Type="http://schemas.openxmlformats.org/officeDocument/2006/relationships/image" Target="../media/image11.png"/><Relationship Id="rId17" Type="http://schemas.openxmlformats.org/officeDocument/2006/relationships/image" Target="../media/image48.png"/><Relationship Id="rId25" Type="http://schemas.openxmlformats.org/officeDocument/2006/relationships/image" Target="../media/image86.png"/><Relationship Id="rId33" Type="http://schemas.openxmlformats.org/officeDocument/2006/relationships/image" Target="../media/image74.png"/><Relationship Id="rId38" Type="http://schemas.openxmlformats.org/officeDocument/2006/relationships/image" Target="../media/image96.png"/><Relationship Id="rId46" Type="http://schemas.openxmlformats.org/officeDocument/2006/relationships/image" Target="../media/image93.png"/><Relationship Id="rId20" Type="http://schemas.openxmlformats.org/officeDocument/2006/relationships/image" Target="../media/image81.png"/><Relationship Id="rId41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34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09.png"/><Relationship Id="rId17" Type="http://schemas.openxmlformats.org/officeDocument/2006/relationships/image" Target="../media/image11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44.png"/><Relationship Id="rId5" Type="http://schemas.openxmlformats.org/officeDocument/2006/relationships/image" Target="../media/image103.png"/><Relationship Id="rId15" Type="http://schemas.openxmlformats.org/officeDocument/2006/relationships/image" Target="../media/image59.png"/><Relationship Id="rId10" Type="http://schemas.openxmlformats.org/officeDocument/2006/relationships/image" Target="../media/image108.png"/><Relationship Id="rId4" Type="http://schemas.openxmlformats.org/officeDocument/2006/relationships/image" Target="../media/image98.png"/><Relationship Id="rId9" Type="http://schemas.openxmlformats.org/officeDocument/2006/relationships/image" Target="../media/image107.png"/><Relationship Id="rId1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4.png"/><Relationship Id="rId18" Type="http://schemas.openxmlformats.org/officeDocument/2006/relationships/image" Target="../media/image116.png"/><Relationship Id="rId26" Type="http://schemas.openxmlformats.org/officeDocument/2006/relationships/image" Target="../media/image14.png"/><Relationship Id="rId3" Type="http://schemas.openxmlformats.org/officeDocument/2006/relationships/image" Target="../media/image101.png"/><Relationship Id="rId21" Type="http://schemas.openxmlformats.org/officeDocument/2006/relationships/image" Target="../media/image119.png"/><Relationship Id="rId7" Type="http://schemas.openxmlformats.org/officeDocument/2006/relationships/image" Target="../media/image106.png"/><Relationship Id="rId12" Type="http://schemas.openxmlformats.org/officeDocument/2006/relationships/image" Target="../media/image34.png"/><Relationship Id="rId17" Type="http://schemas.openxmlformats.org/officeDocument/2006/relationships/image" Target="../media/image115.png"/><Relationship Id="rId25" Type="http://schemas.openxmlformats.org/officeDocument/2006/relationships/image" Target="../media/image12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40.png"/><Relationship Id="rId20" Type="http://schemas.openxmlformats.org/officeDocument/2006/relationships/image" Target="../media/image118.png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122.png"/><Relationship Id="rId5" Type="http://schemas.openxmlformats.org/officeDocument/2006/relationships/image" Target="../media/image113.png"/><Relationship Id="rId15" Type="http://schemas.openxmlformats.org/officeDocument/2006/relationships/image" Target="../media/image111.png"/><Relationship Id="rId23" Type="http://schemas.openxmlformats.org/officeDocument/2006/relationships/image" Target="../media/image121.png"/><Relationship Id="rId28" Type="http://schemas.openxmlformats.org/officeDocument/2006/relationships/image" Target="../media/image105.png"/><Relationship Id="rId10" Type="http://schemas.openxmlformats.org/officeDocument/2006/relationships/image" Target="../media/image44.png"/><Relationship Id="rId19" Type="http://schemas.openxmlformats.org/officeDocument/2006/relationships/image" Target="../media/image117.png"/><Relationship Id="rId4" Type="http://schemas.openxmlformats.org/officeDocument/2006/relationships/image" Target="../media/image98.png"/><Relationship Id="rId9" Type="http://schemas.openxmlformats.org/officeDocument/2006/relationships/image" Target="../media/image108.png"/><Relationship Id="rId14" Type="http://schemas.openxmlformats.org/officeDocument/2006/relationships/image" Target="../media/image59.png"/><Relationship Id="rId22" Type="http://schemas.openxmlformats.org/officeDocument/2006/relationships/image" Target="../media/image120.png"/><Relationship Id="rId27" Type="http://schemas.openxmlformats.org/officeDocument/2006/relationships/image" Target="../media/image124.png"/><Relationship Id="rId30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0.png"/><Relationship Id="rId18" Type="http://schemas.openxmlformats.org/officeDocument/2006/relationships/image" Target="../media/image116.png"/><Relationship Id="rId26" Type="http://schemas.openxmlformats.org/officeDocument/2006/relationships/image" Target="../media/image14.png"/><Relationship Id="rId3" Type="http://schemas.openxmlformats.org/officeDocument/2006/relationships/image" Target="../media/image101.png"/><Relationship Id="rId21" Type="http://schemas.openxmlformats.org/officeDocument/2006/relationships/image" Target="../media/image119.png"/><Relationship Id="rId7" Type="http://schemas.openxmlformats.org/officeDocument/2006/relationships/image" Target="../media/image106.png"/><Relationship Id="rId12" Type="http://schemas.openxmlformats.org/officeDocument/2006/relationships/image" Target="../media/image34.png"/><Relationship Id="rId17" Type="http://schemas.openxmlformats.org/officeDocument/2006/relationships/image" Target="../media/image115.png"/><Relationship Id="rId25" Type="http://schemas.openxmlformats.org/officeDocument/2006/relationships/image" Target="../media/image12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40.png"/><Relationship Id="rId20" Type="http://schemas.openxmlformats.org/officeDocument/2006/relationships/image" Target="../media/image118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122.png"/><Relationship Id="rId5" Type="http://schemas.openxmlformats.org/officeDocument/2006/relationships/image" Target="../media/image113.png"/><Relationship Id="rId15" Type="http://schemas.openxmlformats.org/officeDocument/2006/relationships/image" Target="../media/image111.png"/><Relationship Id="rId23" Type="http://schemas.openxmlformats.org/officeDocument/2006/relationships/image" Target="../media/image121.png"/><Relationship Id="rId28" Type="http://schemas.openxmlformats.org/officeDocument/2006/relationships/image" Target="../media/image105.png"/><Relationship Id="rId10" Type="http://schemas.openxmlformats.org/officeDocument/2006/relationships/image" Target="../media/image44.png"/><Relationship Id="rId19" Type="http://schemas.openxmlformats.org/officeDocument/2006/relationships/image" Target="../media/image117.png"/><Relationship Id="rId4" Type="http://schemas.openxmlformats.org/officeDocument/2006/relationships/image" Target="../media/image98.png"/><Relationship Id="rId9" Type="http://schemas.openxmlformats.org/officeDocument/2006/relationships/image" Target="../media/image108.png"/><Relationship Id="rId14" Type="http://schemas.openxmlformats.org/officeDocument/2006/relationships/image" Target="../media/image59.png"/><Relationship Id="rId22" Type="http://schemas.openxmlformats.org/officeDocument/2006/relationships/image" Target="../media/image120.png"/><Relationship Id="rId27" Type="http://schemas.openxmlformats.org/officeDocument/2006/relationships/image" Target="../media/image124.png"/><Relationship Id="rId30" Type="http://schemas.openxmlformats.org/officeDocument/2006/relationships/image" Target="../media/image1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4.png"/><Relationship Id="rId3" Type="http://schemas.openxmlformats.org/officeDocument/2006/relationships/image" Target="../media/image1300.png"/><Relationship Id="rId21" Type="http://schemas.openxmlformats.org/officeDocument/2006/relationships/image" Target="../media/image147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43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24" Type="http://schemas.openxmlformats.org/officeDocument/2006/relationships/image" Target="../media/image150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23" Type="http://schemas.openxmlformats.org/officeDocument/2006/relationships/image" Target="../media/image149.png"/><Relationship Id="rId10" Type="http://schemas.openxmlformats.org/officeDocument/2006/relationships/image" Target="../media/image137.png"/><Relationship Id="rId19" Type="http://schemas.openxmlformats.org/officeDocument/2006/relationships/image" Target="../media/image145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Relationship Id="rId22" Type="http://schemas.openxmlformats.org/officeDocument/2006/relationships/image" Target="../media/image1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1.png"/><Relationship Id="rId7" Type="http://schemas.openxmlformats.org/officeDocument/2006/relationships/image" Target="../media/image159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4.png"/><Relationship Id="rId10" Type="http://schemas.openxmlformats.org/officeDocument/2006/relationships/image" Target="../media/image164.png"/><Relationship Id="rId4" Type="http://schemas.openxmlformats.org/officeDocument/2006/relationships/image" Target="../media/image153.png"/><Relationship Id="rId9" Type="http://schemas.openxmlformats.org/officeDocument/2006/relationships/image" Target="../media/image1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3" Type="http://schemas.openxmlformats.org/officeDocument/2006/relationships/image" Target="../media/image173.png"/><Relationship Id="rId21" Type="http://schemas.openxmlformats.org/officeDocument/2006/relationships/image" Target="../media/image190.png"/><Relationship Id="rId7" Type="http://schemas.openxmlformats.org/officeDocument/2006/relationships/image" Target="../media/image177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5" Type="http://schemas.openxmlformats.org/officeDocument/2006/relationships/image" Target="../media/image175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174.png"/><Relationship Id="rId9" Type="http://schemas.openxmlformats.org/officeDocument/2006/relationships/image" Target="../media/image142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26" Type="http://schemas.openxmlformats.org/officeDocument/2006/relationships/image" Target="../media/image212.png"/><Relationship Id="rId39" Type="http://schemas.openxmlformats.org/officeDocument/2006/relationships/image" Target="../media/image194.png"/><Relationship Id="rId21" Type="http://schemas.openxmlformats.org/officeDocument/2006/relationships/image" Target="../media/image207.png"/><Relationship Id="rId34" Type="http://schemas.openxmlformats.org/officeDocument/2006/relationships/image" Target="../media/image220.png"/><Relationship Id="rId7" Type="http://schemas.openxmlformats.org/officeDocument/2006/relationships/image" Target="../media/image173.png"/><Relationship Id="rId12" Type="http://schemas.openxmlformats.org/officeDocument/2006/relationships/image" Target="../media/image189.png"/><Relationship Id="rId17" Type="http://schemas.openxmlformats.org/officeDocument/2006/relationships/image" Target="../media/image203.png"/><Relationship Id="rId25" Type="http://schemas.openxmlformats.org/officeDocument/2006/relationships/image" Target="../media/image211.png"/><Relationship Id="rId33" Type="http://schemas.openxmlformats.org/officeDocument/2006/relationships/image" Target="../media/image219.png"/><Relationship Id="rId38" Type="http://schemas.openxmlformats.org/officeDocument/2006/relationships/image" Target="../media/image22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02.png"/><Relationship Id="rId20" Type="http://schemas.openxmlformats.org/officeDocument/2006/relationships/image" Target="../media/image206.png"/><Relationship Id="rId29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11" Type="http://schemas.openxmlformats.org/officeDocument/2006/relationships/image" Target="../media/image188.png"/><Relationship Id="rId24" Type="http://schemas.openxmlformats.org/officeDocument/2006/relationships/image" Target="../media/image210.png"/><Relationship Id="rId32" Type="http://schemas.openxmlformats.org/officeDocument/2006/relationships/image" Target="../media/image218.png"/><Relationship Id="rId37" Type="http://schemas.openxmlformats.org/officeDocument/2006/relationships/image" Target="../media/image221.png"/><Relationship Id="rId5" Type="http://schemas.openxmlformats.org/officeDocument/2006/relationships/image" Target="../media/image197.png"/><Relationship Id="rId15" Type="http://schemas.openxmlformats.org/officeDocument/2006/relationships/image" Target="../media/image201.png"/><Relationship Id="rId23" Type="http://schemas.openxmlformats.org/officeDocument/2006/relationships/image" Target="../media/image209.png"/><Relationship Id="rId28" Type="http://schemas.openxmlformats.org/officeDocument/2006/relationships/image" Target="../media/image214.png"/><Relationship Id="rId36" Type="http://schemas.openxmlformats.org/officeDocument/2006/relationships/image" Target="../media/image190.png"/><Relationship Id="rId10" Type="http://schemas.openxmlformats.org/officeDocument/2006/relationships/image" Target="../media/image187.png"/><Relationship Id="rId19" Type="http://schemas.openxmlformats.org/officeDocument/2006/relationships/image" Target="../media/image205.png"/><Relationship Id="rId31" Type="http://schemas.openxmlformats.org/officeDocument/2006/relationships/image" Target="../media/image217.png"/><Relationship Id="rId4" Type="http://schemas.openxmlformats.org/officeDocument/2006/relationships/image" Target="../media/image196.png"/><Relationship Id="rId9" Type="http://schemas.openxmlformats.org/officeDocument/2006/relationships/image" Target="../media/image175.png"/><Relationship Id="rId14" Type="http://schemas.openxmlformats.org/officeDocument/2006/relationships/image" Target="../media/image200.png"/><Relationship Id="rId22" Type="http://schemas.openxmlformats.org/officeDocument/2006/relationships/image" Target="../media/image208.png"/><Relationship Id="rId27" Type="http://schemas.openxmlformats.org/officeDocument/2006/relationships/image" Target="../media/image213.png"/><Relationship Id="rId30" Type="http://schemas.openxmlformats.org/officeDocument/2006/relationships/image" Target="../media/image216.png"/><Relationship Id="rId35" Type="http://schemas.openxmlformats.org/officeDocument/2006/relationships/image" Target="../media/image193.png"/><Relationship Id="rId8" Type="http://schemas.openxmlformats.org/officeDocument/2006/relationships/image" Target="../media/image174.png"/><Relationship Id="rId3" Type="http://schemas.openxmlformats.org/officeDocument/2006/relationships/image" Target="../media/image19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187.png"/><Relationship Id="rId18" Type="http://schemas.openxmlformats.org/officeDocument/2006/relationships/image" Target="../media/image236.png"/><Relationship Id="rId3" Type="http://schemas.openxmlformats.org/officeDocument/2006/relationships/image" Target="../media/image223.png"/><Relationship Id="rId21" Type="http://schemas.openxmlformats.org/officeDocument/2006/relationships/image" Target="../media/image239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235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73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24" Type="http://schemas.openxmlformats.org/officeDocument/2006/relationships/image" Target="../media/image242.png"/><Relationship Id="rId5" Type="http://schemas.openxmlformats.org/officeDocument/2006/relationships/image" Target="../media/image225.png"/><Relationship Id="rId15" Type="http://schemas.openxmlformats.org/officeDocument/2006/relationships/image" Target="../media/image234.png"/><Relationship Id="rId23" Type="http://schemas.openxmlformats.org/officeDocument/2006/relationships/image" Target="../media/image241.png"/><Relationship Id="rId10" Type="http://schemas.openxmlformats.org/officeDocument/2006/relationships/image" Target="../media/image230.png"/><Relationship Id="rId19" Type="http://schemas.openxmlformats.org/officeDocument/2006/relationships/image" Target="../media/image237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3.png"/><Relationship Id="rId22" Type="http://schemas.openxmlformats.org/officeDocument/2006/relationships/image" Target="../media/image2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26" Type="http://schemas.openxmlformats.org/officeDocument/2006/relationships/image" Target="../media/image212.png"/><Relationship Id="rId21" Type="http://schemas.openxmlformats.org/officeDocument/2006/relationships/image" Target="../media/image207.png"/><Relationship Id="rId34" Type="http://schemas.openxmlformats.org/officeDocument/2006/relationships/image" Target="../media/image245.png"/><Relationship Id="rId7" Type="http://schemas.openxmlformats.org/officeDocument/2006/relationships/image" Target="../media/image173.png"/><Relationship Id="rId12" Type="http://schemas.openxmlformats.org/officeDocument/2006/relationships/image" Target="../media/image189.png"/><Relationship Id="rId17" Type="http://schemas.openxmlformats.org/officeDocument/2006/relationships/image" Target="../media/image203.png"/><Relationship Id="rId25" Type="http://schemas.openxmlformats.org/officeDocument/2006/relationships/image" Target="../media/image211.png"/><Relationship Id="rId33" Type="http://schemas.openxmlformats.org/officeDocument/2006/relationships/image" Target="../media/image219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02.png"/><Relationship Id="rId20" Type="http://schemas.openxmlformats.org/officeDocument/2006/relationships/image" Target="../media/image206.png"/><Relationship Id="rId29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11" Type="http://schemas.openxmlformats.org/officeDocument/2006/relationships/image" Target="../media/image188.png"/><Relationship Id="rId24" Type="http://schemas.openxmlformats.org/officeDocument/2006/relationships/image" Target="../media/image210.png"/><Relationship Id="rId32" Type="http://schemas.openxmlformats.org/officeDocument/2006/relationships/image" Target="../media/image218.png"/><Relationship Id="rId37" Type="http://schemas.openxmlformats.org/officeDocument/2006/relationships/image" Target="../media/image248.png"/><Relationship Id="rId5" Type="http://schemas.openxmlformats.org/officeDocument/2006/relationships/image" Target="../media/image197.png"/><Relationship Id="rId15" Type="http://schemas.openxmlformats.org/officeDocument/2006/relationships/image" Target="../media/image201.png"/><Relationship Id="rId23" Type="http://schemas.openxmlformats.org/officeDocument/2006/relationships/image" Target="../media/image209.png"/><Relationship Id="rId28" Type="http://schemas.openxmlformats.org/officeDocument/2006/relationships/image" Target="../media/image214.png"/><Relationship Id="rId36" Type="http://schemas.openxmlformats.org/officeDocument/2006/relationships/image" Target="../media/image247.png"/><Relationship Id="rId10" Type="http://schemas.openxmlformats.org/officeDocument/2006/relationships/image" Target="../media/image187.png"/><Relationship Id="rId19" Type="http://schemas.openxmlformats.org/officeDocument/2006/relationships/image" Target="../media/image205.png"/><Relationship Id="rId31" Type="http://schemas.openxmlformats.org/officeDocument/2006/relationships/image" Target="../media/image217.png"/><Relationship Id="rId4" Type="http://schemas.openxmlformats.org/officeDocument/2006/relationships/image" Target="../media/image196.png"/><Relationship Id="rId9" Type="http://schemas.openxmlformats.org/officeDocument/2006/relationships/image" Target="../media/image175.png"/><Relationship Id="rId14" Type="http://schemas.openxmlformats.org/officeDocument/2006/relationships/image" Target="../media/image200.png"/><Relationship Id="rId22" Type="http://schemas.openxmlformats.org/officeDocument/2006/relationships/image" Target="../media/image208.png"/><Relationship Id="rId27" Type="http://schemas.openxmlformats.org/officeDocument/2006/relationships/image" Target="../media/image213.png"/><Relationship Id="rId30" Type="http://schemas.openxmlformats.org/officeDocument/2006/relationships/image" Target="../media/image216.png"/><Relationship Id="rId35" Type="http://schemas.openxmlformats.org/officeDocument/2006/relationships/image" Target="../media/image246.png"/><Relationship Id="rId8" Type="http://schemas.openxmlformats.org/officeDocument/2006/relationships/image" Target="../media/image174.png"/><Relationship Id="rId3" Type="http://schemas.openxmlformats.org/officeDocument/2006/relationships/image" Target="../media/image19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188.png"/><Relationship Id="rId18" Type="http://schemas.openxmlformats.org/officeDocument/2006/relationships/image" Target="../media/image211.png"/><Relationship Id="rId26" Type="http://schemas.openxmlformats.org/officeDocument/2006/relationships/image" Target="../media/image219.png"/><Relationship Id="rId3" Type="http://schemas.openxmlformats.org/officeDocument/2006/relationships/image" Target="../media/image249.png"/><Relationship Id="rId21" Type="http://schemas.openxmlformats.org/officeDocument/2006/relationships/image" Target="../media/image214.png"/><Relationship Id="rId7" Type="http://schemas.openxmlformats.org/officeDocument/2006/relationships/image" Target="../media/image253.png"/><Relationship Id="rId12" Type="http://schemas.openxmlformats.org/officeDocument/2006/relationships/image" Target="../media/image187.png"/><Relationship Id="rId17" Type="http://schemas.openxmlformats.org/officeDocument/2006/relationships/image" Target="../media/image210.png"/><Relationship Id="rId25" Type="http://schemas.openxmlformats.org/officeDocument/2006/relationships/image" Target="../media/image21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09.png"/><Relationship Id="rId20" Type="http://schemas.openxmlformats.org/officeDocument/2006/relationships/image" Target="../media/image213.png"/><Relationship Id="rId29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175.png"/><Relationship Id="rId24" Type="http://schemas.openxmlformats.org/officeDocument/2006/relationships/image" Target="../media/image217.png"/><Relationship Id="rId5" Type="http://schemas.openxmlformats.org/officeDocument/2006/relationships/image" Target="../media/image251.png"/><Relationship Id="rId15" Type="http://schemas.openxmlformats.org/officeDocument/2006/relationships/image" Target="../media/image202.png"/><Relationship Id="rId23" Type="http://schemas.openxmlformats.org/officeDocument/2006/relationships/image" Target="../media/image216.png"/><Relationship Id="rId28" Type="http://schemas.openxmlformats.org/officeDocument/2006/relationships/image" Target="../media/image256.png"/><Relationship Id="rId10" Type="http://schemas.openxmlformats.org/officeDocument/2006/relationships/image" Target="../media/image174.png"/><Relationship Id="rId19" Type="http://schemas.openxmlformats.org/officeDocument/2006/relationships/image" Target="../media/image212.png"/><Relationship Id="rId4" Type="http://schemas.openxmlformats.org/officeDocument/2006/relationships/image" Target="../media/image250.png"/><Relationship Id="rId9" Type="http://schemas.openxmlformats.org/officeDocument/2006/relationships/image" Target="../media/image173.png"/><Relationship Id="rId14" Type="http://schemas.openxmlformats.org/officeDocument/2006/relationships/image" Target="../media/image189.png"/><Relationship Id="rId22" Type="http://schemas.openxmlformats.org/officeDocument/2006/relationships/image" Target="../media/image215.png"/><Relationship Id="rId27" Type="http://schemas.openxmlformats.org/officeDocument/2006/relationships/image" Target="../media/image2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187.png"/><Relationship Id="rId18" Type="http://schemas.openxmlformats.org/officeDocument/2006/relationships/image" Target="../media/image236.png"/><Relationship Id="rId3" Type="http://schemas.openxmlformats.org/officeDocument/2006/relationships/image" Target="../media/image223.png"/><Relationship Id="rId21" Type="http://schemas.openxmlformats.org/officeDocument/2006/relationships/image" Target="../media/image239.png"/><Relationship Id="rId7" Type="http://schemas.openxmlformats.org/officeDocument/2006/relationships/image" Target="../media/image227.png"/><Relationship Id="rId12" Type="http://schemas.openxmlformats.org/officeDocument/2006/relationships/image" Target="../media/image260.png"/><Relationship Id="rId17" Type="http://schemas.openxmlformats.org/officeDocument/2006/relationships/image" Target="../media/image235.png"/><Relationship Id="rId25" Type="http://schemas.openxmlformats.org/officeDocument/2006/relationships/image" Target="../media/image242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73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24" Type="http://schemas.openxmlformats.org/officeDocument/2006/relationships/image" Target="../media/image261.png"/><Relationship Id="rId5" Type="http://schemas.openxmlformats.org/officeDocument/2006/relationships/image" Target="../media/image225.png"/><Relationship Id="rId15" Type="http://schemas.openxmlformats.org/officeDocument/2006/relationships/image" Target="../media/image234.png"/><Relationship Id="rId23" Type="http://schemas.openxmlformats.org/officeDocument/2006/relationships/image" Target="../media/image241.png"/><Relationship Id="rId10" Type="http://schemas.openxmlformats.org/officeDocument/2006/relationships/image" Target="../media/image230.png"/><Relationship Id="rId19" Type="http://schemas.openxmlformats.org/officeDocument/2006/relationships/image" Target="../media/image237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3.png"/><Relationship Id="rId22" Type="http://schemas.openxmlformats.org/officeDocument/2006/relationships/image" Target="../media/image2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187.png"/><Relationship Id="rId18" Type="http://schemas.openxmlformats.org/officeDocument/2006/relationships/image" Target="../media/image236.png"/><Relationship Id="rId3" Type="http://schemas.openxmlformats.org/officeDocument/2006/relationships/image" Target="../media/image223.png"/><Relationship Id="rId21" Type="http://schemas.openxmlformats.org/officeDocument/2006/relationships/image" Target="../media/image239.png"/><Relationship Id="rId7" Type="http://schemas.openxmlformats.org/officeDocument/2006/relationships/image" Target="../media/image227.png"/><Relationship Id="rId12" Type="http://schemas.openxmlformats.org/officeDocument/2006/relationships/image" Target="../media/image260.png"/><Relationship Id="rId17" Type="http://schemas.openxmlformats.org/officeDocument/2006/relationships/image" Target="../media/image235.png"/><Relationship Id="rId25" Type="http://schemas.openxmlformats.org/officeDocument/2006/relationships/image" Target="../media/image242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73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24" Type="http://schemas.openxmlformats.org/officeDocument/2006/relationships/image" Target="../media/image261.png"/><Relationship Id="rId5" Type="http://schemas.openxmlformats.org/officeDocument/2006/relationships/image" Target="../media/image225.png"/><Relationship Id="rId15" Type="http://schemas.openxmlformats.org/officeDocument/2006/relationships/image" Target="../media/image234.png"/><Relationship Id="rId23" Type="http://schemas.openxmlformats.org/officeDocument/2006/relationships/image" Target="../media/image241.png"/><Relationship Id="rId10" Type="http://schemas.openxmlformats.org/officeDocument/2006/relationships/image" Target="../media/image230.png"/><Relationship Id="rId19" Type="http://schemas.openxmlformats.org/officeDocument/2006/relationships/image" Target="../media/image237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3.png"/><Relationship Id="rId22" Type="http://schemas.openxmlformats.org/officeDocument/2006/relationships/image" Target="../media/image2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59.png"/><Relationship Id="rId7" Type="http://schemas.openxmlformats.org/officeDocument/2006/relationships/image" Target="../media/image2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10" Type="http://schemas.openxmlformats.org/officeDocument/2006/relationships/image" Target="../media/image269.png"/><Relationship Id="rId4" Type="http://schemas.openxmlformats.org/officeDocument/2006/relationships/image" Target="../media/image263.png"/><Relationship Id="rId9" Type="http://schemas.openxmlformats.org/officeDocument/2006/relationships/image" Target="../media/image26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70.png"/><Relationship Id="rId7" Type="http://schemas.openxmlformats.org/officeDocument/2006/relationships/image" Target="../media/image2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11" Type="http://schemas.openxmlformats.org/officeDocument/2006/relationships/image" Target="../media/image278.png"/><Relationship Id="rId5" Type="http://schemas.openxmlformats.org/officeDocument/2006/relationships/image" Target="../media/image272.png"/><Relationship Id="rId10" Type="http://schemas.openxmlformats.org/officeDocument/2006/relationships/image" Target="../media/image277.png"/><Relationship Id="rId4" Type="http://schemas.openxmlformats.org/officeDocument/2006/relationships/image" Target="../media/image271.png"/><Relationship Id="rId9" Type="http://schemas.openxmlformats.org/officeDocument/2006/relationships/image" Target="../media/image27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13" Type="http://schemas.openxmlformats.org/officeDocument/2006/relationships/image" Target="../media/image282.png"/><Relationship Id="rId3" Type="http://schemas.openxmlformats.org/officeDocument/2006/relationships/image" Target="../media/image269.png"/><Relationship Id="rId7" Type="http://schemas.openxmlformats.org/officeDocument/2006/relationships/image" Target="../media/image274.png"/><Relationship Id="rId12" Type="http://schemas.openxmlformats.org/officeDocument/2006/relationships/image" Target="../media/image28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278.png"/><Relationship Id="rId5" Type="http://schemas.openxmlformats.org/officeDocument/2006/relationships/image" Target="../media/image182.png"/><Relationship Id="rId10" Type="http://schemas.openxmlformats.org/officeDocument/2006/relationships/image" Target="../media/image280.png"/><Relationship Id="rId4" Type="http://schemas.openxmlformats.org/officeDocument/2006/relationships/image" Target="../media/image271.png"/><Relationship Id="rId9" Type="http://schemas.openxmlformats.org/officeDocument/2006/relationships/image" Target="../media/image276.png"/><Relationship Id="rId14" Type="http://schemas.openxmlformats.org/officeDocument/2006/relationships/image" Target="../media/image28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271.png"/><Relationship Id="rId7" Type="http://schemas.openxmlformats.org/officeDocument/2006/relationships/image" Target="../media/image28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11" Type="http://schemas.openxmlformats.org/officeDocument/2006/relationships/image" Target="../media/image278.png"/><Relationship Id="rId5" Type="http://schemas.openxmlformats.org/officeDocument/2006/relationships/image" Target="../media/image284.png"/><Relationship Id="rId10" Type="http://schemas.openxmlformats.org/officeDocument/2006/relationships/image" Target="../media/image275.png"/><Relationship Id="rId4" Type="http://schemas.openxmlformats.org/officeDocument/2006/relationships/image" Target="../media/image276.png"/><Relationship Id="rId9" Type="http://schemas.openxmlformats.org/officeDocument/2006/relationships/image" Target="../media/image27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281.png"/><Relationship Id="rId7" Type="http://schemas.openxmlformats.org/officeDocument/2006/relationships/image" Target="../media/image28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png"/><Relationship Id="rId11" Type="http://schemas.openxmlformats.org/officeDocument/2006/relationships/image" Target="../media/image286.png"/><Relationship Id="rId5" Type="http://schemas.openxmlformats.org/officeDocument/2006/relationships/image" Target="../media/image271.png"/><Relationship Id="rId10" Type="http://schemas.openxmlformats.org/officeDocument/2006/relationships/image" Target="../media/image278.png"/><Relationship Id="rId4" Type="http://schemas.openxmlformats.org/officeDocument/2006/relationships/image" Target="../media/image282.png"/><Relationship Id="rId9" Type="http://schemas.openxmlformats.org/officeDocument/2006/relationships/image" Target="../media/image2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4" Type="http://schemas.openxmlformats.org/officeDocument/2006/relationships/image" Target="../media/image2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7" Type="http://schemas.openxmlformats.org/officeDocument/2006/relationships/image" Target="../media/image29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13" Type="http://schemas.openxmlformats.org/officeDocument/2006/relationships/image" Target="../media/image303.png"/><Relationship Id="rId3" Type="http://schemas.openxmlformats.org/officeDocument/2006/relationships/image" Target="../media/image287.png"/><Relationship Id="rId7" Type="http://schemas.openxmlformats.org/officeDocument/2006/relationships/image" Target="../media/image292.png"/><Relationship Id="rId12" Type="http://schemas.openxmlformats.org/officeDocument/2006/relationships/image" Target="../media/image302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11" Type="http://schemas.openxmlformats.org/officeDocument/2006/relationships/image" Target="../media/image301.png"/><Relationship Id="rId5" Type="http://schemas.openxmlformats.org/officeDocument/2006/relationships/image" Target="../media/image269.png"/><Relationship Id="rId15" Type="http://schemas.openxmlformats.org/officeDocument/2006/relationships/image" Target="../media/image262.png"/><Relationship Id="rId10" Type="http://schemas.openxmlformats.org/officeDocument/2006/relationships/image" Target="../media/image300.png"/><Relationship Id="rId4" Type="http://schemas.openxmlformats.org/officeDocument/2006/relationships/image" Target="../media/image263.png"/><Relationship Id="rId9" Type="http://schemas.openxmlformats.org/officeDocument/2006/relationships/image" Target="../media/image299.png"/><Relationship Id="rId14" Type="http://schemas.openxmlformats.org/officeDocument/2006/relationships/image" Target="../media/image30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3" Type="http://schemas.openxmlformats.org/officeDocument/2006/relationships/image" Target="../media/image308.png"/><Relationship Id="rId7" Type="http://schemas.openxmlformats.org/officeDocument/2006/relationships/image" Target="../media/image3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16.png"/><Relationship Id="rId5" Type="http://schemas.openxmlformats.org/officeDocument/2006/relationships/image" Target="../media/image310.png"/><Relationship Id="rId10" Type="http://schemas.openxmlformats.org/officeDocument/2006/relationships/image" Target="../media/image315.png"/><Relationship Id="rId4" Type="http://schemas.openxmlformats.org/officeDocument/2006/relationships/image" Target="../media/image309.png"/><Relationship Id="rId9" Type="http://schemas.openxmlformats.org/officeDocument/2006/relationships/image" Target="../media/image31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17.png"/><Relationship Id="rId7" Type="http://schemas.openxmlformats.org/officeDocument/2006/relationships/image" Target="../media/image309.png"/><Relationship Id="rId12" Type="http://schemas.openxmlformats.org/officeDocument/2006/relationships/image" Target="../media/image3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11" Type="http://schemas.openxmlformats.org/officeDocument/2006/relationships/image" Target="../media/image313.png"/><Relationship Id="rId5" Type="http://schemas.openxmlformats.org/officeDocument/2006/relationships/image" Target="../media/image316.png"/><Relationship Id="rId10" Type="http://schemas.openxmlformats.org/officeDocument/2006/relationships/image" Target="../media/image312.png"/><Relationship Id="rId4" Type="http://schemas.openxmlformats.org/officeDocument/2006/relationships/image" Target="../media/image315.png"/><Relationship Id="rId9" Type="http://schemas.openxmlformats.org/officeDocument/2006/relationships/image" Target="../media/image31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14.png"/><Relationship Id="rId3" Type="http://schemas.openxmlformats.org/officeDocument/2006/relationships/image" Target="../media/image318.png"/><Relationship Id="rId7" Type="http://schemas.openxmlformats.org/officeDocument/2006/relationships/image" Target="../media/image308.png"/><Relationship Id="rId12" Type="http://schemas.openxmlformats.org/officeDocument/2006/relationships/image" Target="../media/image3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9.png"/><Relationship Id="rId11" Type="http://schemas.openxmlformats.org/officeDocument/2006/relationships/image" Target="../media/image312.png"/><Relationship Id="rId5" Type="http://schemas.openxmlformats.org/officeDocument/2006/relationships/image" Target="../media/image316.png"/><Relationship Id="rId10" Type="http://schemas.openxmlformats.org/officeDocument/2006/relationships/image" Target="../media/image311.png"/><Relationship Id="rId4" Type="http://schemas.openxmlformats.org/officeDocument/2006/relationships/image" Target="../media/image315.png"/><Relationship Id="rId9" Type="http://schemas.openxmlformats.org/officeDocument/2006/relationships/image" Target="../media/image31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13" Type="http://schemas.openxmlformats.org/officeDocument/2006/relationships/image" Target="../media/image319.png"/><Relationship Id="rId3" Type="http://schemas.openxmlformats.org/officeDocument/2006/relationships/image" Target="../media/image308.png"/><Relationship Id="rId7" Type="http://schemas.openxmlformats.org/officeDocument/2006/relationships/image" Target="../media/image312.png"/><Relationship Id="rId12" Type="http://schemas.openxmlformats.org/officeDocument/2006/relationships/image" Target="../media/image3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15.png"/><Relationship Id="rId5" Type="http://schemas.openxmlformats.org/officeDocument/2006/relationships/image" Target="../media/image310.png"/><Relationship Id="rId10" Type="http://schemas.openxmlformats.org/officeDocument/2006/relationships/image" Target="../media/image318.png"/><Relationship Id="rId4" Type="http://schemas.openxmlformats.org/officeDocument/2006/relationships/image" Target="../media/image309.png"/><Relationship Id="rId9" Type="http://schemas.openxmlformats.org/officeDocument/2006/relationships/image" Target="../media/image314.png"/><Relationship Id="rId14" Type="http://schemas.openxmlformats.org/officeDocument/2006/relationships/image" Target="../media/image32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14.png"/><Relationship Id="rId3" Type="http://schemas.openxmlformats.org/officeDocument/2006/relationships/image" Target="../media/image320.png"/><Relationship Id="rId7" Type="http://schemas.openxmlformats.org/officeDocument/2006/relationships/image" Target="../media/image308.png"/><Relationship Id="rId12" Type="http://schemas.openxmlformats.org/officeDocument/2006/relationships/image" Target="../media/image3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11" Type="http://schemas.openxmlformats.org/officeDocument/2006/relationships/image" Target="../media/image312.png"/><Relationship Id="rId5" Type="http://schemas.openxmlformats.org/officeDocument/2006/relationships/image" Target="../media/image315.png"/><Relationship Id="rId10" Type="http://schemas.openxmlformats.org/officeDocument/2006/relationships/image" Target="../media/image311.png"/><Relationship Id="rId4" Type="http://schemas.openxmlformats.org/officeDocument/2006/relationships/image" Target="../media/image319.png"/><Relationship Id="rId9" Type="http://schemas.openxmlformats.org/officeDocument/2006/relationships/image" Target="../media/image3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13" Type="http://schemas.openxmlformats.org/officeDocument/2006/relationships/image" Target="../media/image313.png"/><Relationship Id="rId3" Type="http://schemas.openxmlformats.org/officeDocument/2006/relationships/image" Target="../media/image320.png"/><Relationship Id="rId7" Type="http://schemas.openxmlformats.org/officeDocument/2006/relationships/image" Target="../media/image321.png"/><Relationship Id="rId12" Type="http://schemas.openxmlformats.org/officeDocument/2006/relationships/image" Target="../media/image3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11" Type="http://schemas.openxmlformats.org/officeDocument/2006/relationships/image" Target="../media/image311.png"/><Relationship Id="rId5" Type="http://schemas.openxmlformats.org/officeDocument/2006/relationships/image" Target="../media/image315.png"/><Relationship Id="rId10" Type="http://schemas.openxmlformats.org/officeDocument/2006/relationships/image" Target="../media/image310.png"/><Relationship Id="rId4" Type="http://schemas.openxmlformats.org/officeDocument/2006/relationships/image" Target="../media/image319.png"/><Relationship Id="rId9" Type="http://schemas.openxmlformats.org/officeDocument/2006/relationships/image" Target="../media/image309.png"/><Relationship Id="rId14" Type="http://schemas.openxmlformats.org/officeDocument/2006/relationships/image" Target="../media/image31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34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4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2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1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0.png"/><Relationship Id="rId8" Type="http://schemas.openxmlformats.org/officeDocument/2006/relationships/image" Target="../media/image16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16.png"/><Relationship Id="rId21" Type="http://schemas.openxmlformats.org/officeDocument/2006/relationships/image" Target="../media/image14.png"/><Relationship Id="rId34" Type="http://schemas.openxmlformats.org/officeDocument/2006/relationships/image" Target="../media/image30.png"/><Relationship Id="rId7" Type="http://schemas.openxmlformats.org/officeDocument/2006/relationships/image" Target="../media/image21.png"/><Relationship Id="rId12" Type="http://schemas.openxmlformats.org/officeDocument/2006/relationships/image" Target="../media/image12.png"/><Relationship Id="rId17" Type="http://schemas.openxmlformats.org/officeDocument/2006/relationships/image" Target="../media/image35.png"/><Relationship Id="rId25" Type="http://schemas.openxmlformats.org/officeDocument/2006/relationships/image" Target="../media/image15.png"/><Relationship Id="rId3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.png"/><Relationship Id="rId20" Type="http://schemas.openxmlformats.org/officeDocument/2006/relationships/image" Target="../media/image3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24" Type="http://schemas.openxmlformats.org/officeDocument/2006/relationships/image" Target="../media/image42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5" Type="http://schemas.openxmlformats.org/officeDocument/2006/relationships/image" Target="../media/image19.png"/><Relationship Id="rId15" Type="http://schemas.openxmlformats.org/officeDocument/2006/relationships/image" Target="../media/image40.png"/><Relationship Id="rId23" Type="http://schemas.openxmlformats.org/officeDocument/2006/relationships/image" Target="../media/image9.png"/><Relationship Id="rId28" Type="http://schemas.openxmlformats.org/officeDocument/2006/relationships/image" Target="../media/image18.png"/><Relationship Id="rId36" Type="http://schemas.openxmlformats.org/officeDocument/2006/relationships/image" Target="../media/image32.png"/><Relationship Id="rId10" Type="http://schemas.openxmlformats.org/officeDocument/2006/relationships/image" Target="../media/image24.png"/><Relationship Id="rId19" Type="http://schemas.openxmlformats.org/officeDocument/2006/relationships/image" Target="../media/image41.png"/><Relationship Id="rId31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14" Type="http://schemas.openxmlformats.org/officeDocument/2006/relationships/image" Target="../media/image38.png"/><Relationship Id="rId22" Type="http://schemas.openxmlformats.org/officeDocument/2006/relationships/image" Target="../media/image37.png"/><Relationship Id="rId27" Type="http://schemas.openxmlformats.org/officeDocument/2006/relationships/image" Target="../media/image17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8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6545-4BD3-ADE2-7347-2745EA200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23: Self-Attention and Transformers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B5AB2-71ED-F483-B392-B5AD8D305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Wenhu</a:t>
            </a:r>
            <a:r>
              <a:rPr lang="en-US" dirty="0"/>
              <a:t> Chen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C2768-A8BB-A142-D541-0D8F63A4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884E-48B2-1441-B188-EF9645BFD4B8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0BE5A-5729-DB64-14F7-99BD0EDC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6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3D2A0-C626-C26C-FF98-60C95ADEB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B9FC5902-17CD-16EE-CC30-BB78EDB611A6}"/>
              </a:ext>
            </a:extLst>
          </p:cNvPr>
          <p:cNvSpPr/>
          <p:nvPr/>
        </p:nvSpPr>
        <p:spPr>
          <a:xfrm>
            <a:off x="6712182" y="2042737"/>
            <a:ext cx="5145434" cy="4004202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DECODER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2760F7E-CF0B-20DB-BE5C-5F88614F94F9}"/>
              </a:ext>
            </a:extLst>
          </p:cNvPr>
          <p:cNvSpPr/>
          <p:nvPr/>
        </p:nvSpPr>
        <p:spPr>
          <a:xfrm>
            <a:off x="334384" y="3772342"/>
            <a:ext cx="4352756" cy="2274595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ENCODER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7CBC88-833D-7687-2D82-1CE113B2F0A9}"/>
              </a:ext>
            </a:extLst>
          </p:cNvPr>
          <p:cNvCxnSpPr>
            <a:cxnSpLocks/>
            <a:stCxn id="8" idx="0"/>
            <a:endCxn id="12" idx="2"/>
          </p:cNvCxnSpPr>
          <p:nvPr/>
        </p:nvCxnSpPr>
        <p:spPr>
          <a:xfrm flipV="1">
            <a:off x="1966505" y="4303504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FB08C0-4675-6F65-E4EB-881A91E1529E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V="1">
            <a:off x="3096702" y="4303506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FD8D9D-6B44-80AE-3C50-96943FBDE234}"/>
              </a:ext>
            </a:extLst>
          </p:cNvPr>
          <p:cNvCxnSpPr>
            <a:cxnSpLocks/>
            <a:stCxn id="10" idx="0"/>
            <a:endCxn id="14" idx="2"/>
          </p:cNvCxnSpPr>
          <p:nvPr/>
        </p:nvCxnSpPr>
        <p:spPr>
          <a:xfrm flipV="1">
            <a:off x="4225571" y="4303504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9457E4-FF16-74A2-8D98-36E843D19806}"/>
              </a:ext>
            </a:extLst>
          </p:cNvPr>
          <p:cNvCxnSpPr>
            <a:stCxn id="7" idx="0"/>
            <a:endCxn id="11" idx="2"/>
          </p:cNvCxnSpPr>
          <p:nvPr/>
        </p:nvCxnSpPr>
        <p:spPr>
          <a:xfrm flipV="1">
            <a:off x="839991" y="4303503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9DF569B-08D7-548A-6D46-45D1F52E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Sequence to Sequence with RNNs + </a:t>
            </a:r>
            <a:r>
              <a:rPr lang="en-US" sz="3600" b="1" dirty="0"/>
              <a:t>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3A6F3-7540-B345-CDC4-9C501224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47C27-454E-27DE-4F31-63254E64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AC5D897C-FDEB-C0BB-A458-6EBFE40B7109}"/>
                  </a:ext>
                </a:extLst>
              </p:cNvPr>
              <p:cNvSpPr/>
              <p:nvPr/>
            </p:nvSpPr>
            <p:spPr>
              <a:xfrm>
                <a:off x="604733" y="5016445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AC5D897C-FDEB-C0BB-A458-6EBFE40B7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5016445"/>
                <a:ext cx="470516" cy="4705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506A037-6A2F-2F8E-490F-EC7F43A5AB44}"/>
                  </a:ext>
                </a:extLst>
              </p:cNvPr>
              <p:cNvSpPr/>
              <p:nvPr/>
            </p:nvSpPr>
            <p:spPr>
              <a:xfrm>
                <a:off x="1731247" y="5016446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506A037-6A2F-2F8E-490F-EC7F43A5A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5016446"/>
                <a:ext cx="470516" cy="4705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75E9B06-4950-1D6C-26D7-E8E168F6618A}"/>
                  </a:ext>
                </a:extLst>
              </p:cNvPr>
              <p:cNvSpPr/>
              <p:nvPr/>
            </p:nvSpPr>
            <p:spPr>
              <a:xfrm>
                <a:off x="2861444" y="5016448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75E9B06-4950-1D6C-26D7-E8E168F66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5016448"/>
                <a:ext cx="470516" cy="4705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64B65050-F732-A49B-485F-BDC189EEC906}"/>
                  </a:ext>
                </a:extLst>
              </p:cNvPr>
              <p:cNvSpPr/>
              <p:nvPr/>
            </p:nvSpPr>
            <p:spPr>
              <a:xfrm>
                <a:off x="3990313" y="5016446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64B65050-F732-A49B-485F-BDC189EEC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5016446"/>
                <a:ext cx="470516" cy="4705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D62A4A4-2836-1120-550C-523165D55024}"/>
                  </a:ext>
                </a:extLst>
              </p:cNvPr>
              <p:cNvSpPr/>
              <p:nvPr/>
            </p:nvSpPr>
            <p:spPr>
              <a:xfrm>
                <a:off x="604733" y="3832986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D62A4A4-2836-1120-550C-523165D55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3832986"/>
                <a:ext cx="470516" cy="4705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AFC5368-9B05-CE1B-2C2D-16C370587068}"/>
                  </a:ext>
                </a:extLst>
              </p:cNvPr>
              <p:cNvSpPr/>
              <p:nvPr/>
            </p:nvSpPr>
            <p:spPr>
              <a:xfrm>
                <a:off x="1731247" y="3832987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AFC5368-9B05-CE1B-2C2D-16C370587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3832987"/>
                <a:ext cx="470516" cy="4705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A159BE3-20AB-2E08-A889-8F38BDC5831F}"/>
                  </a:ext>
                </a:extLst>
              </p:cNvPr>
              <p:cNvSpPr/>
              <p:nvPr/>
            </p:nvSpPr>
            <p:spPr>
              <a:xfrm>
                <a:off x="2861444" y="3832989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A159BE3-20AB-2E08-A889-8F38BDC58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3832989"/>
                <a:ext cx="470516" cy="4705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26EBED3-FD70-4A86-4C83-C442DBB4BCA1}"/>
                  </a:ext>
                </a:extLst>
              </p:cNvPr>
              <p:cNvSpPr/>
              <p:nvPr/>
            </p:nvSpPr>
            <p:spPr>
              <a:xfrm>
                <a:off x="3990313" y="3832987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26EBED3-FD70-4A86-4C83-C442DBB4B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3832987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FFA92B7C-1040-42BA-29D6-D0C3B555FE9B}"/>
                  </a:ext>
                </a:extLst>
              </p:cNvPr>
              <p:cNvSpPr/>
              <p:nvPr/>
            </p:nvSpPr>
            <p:spPr>
              <a:xfrm>
                <a:off x="7326282" y="5014800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FFA92B7C-1040-42BA-29D6-D0C3B555F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282" y="5014800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BDA3F0F7-3C9E-FCBD-7B56-A0224706188B}"/>
                  </a:ext>
                </a:extLst>
              </p:cNvPr>
              <p:cNvSpPr/>
              <p:nvPr/>
            </p:nvSpPr>
            <p:spPr>
              <a:xfrm>
                <a:off x="5755583" y="38268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BDA3F0F7-3C9E-FCBD-7B56-A02247061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83" y="3826800"/>
                <a:ext cx="470516" cy="47051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7F216C5-0986-6B8C-55A7-F173DBEB57E0}"/>
              </a:ext>
            </a:extLst>
          </p:cNvPr>
          <p:cNvCxnSpPr>
            <a:stCxn id="43" idx="0"/>
            <a:endCxn id="47" idx="2"/>
          </p:cNvCxnSpPr>
          <p:nvPr/>
        </p:nvCxnSpPr>
        <p:spPr>
          <a:xfrm flipV="1">
            <a:off x="8087183" y="4296362"/>
            <a:ext cx="0" cy="718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A55FF9FC-33C4-14B2-15DB-6DB6A90374A4}"/>
                  </a:ext>
                </a:extLst>
              </p:cNvPr>
              <p:cNvSpPr/>
              <p:nvPr/>
            </p:nvSpPr>
            <p:spPr>
              <a:xfrm>
                <a:off x="7851925" y="50148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A55FF9FC-33C4-14B2-15DB-6DB6A9037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925" y="5014800"/>
                <a:ext cx="470516" cy="47051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161359B7-DF5C-4031-C99A-89A325214ED1}"/>
                  </a:ext>
                </a:extLst>
              </p:cNvPr>
              <p:cNvSpPr/>
              <p:nvPr/>
            </p:nvSpPr>
            <p:spPr>
              <a:xfrm>
                <a:off x="7851925" y="3825845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161359B7-DF5C-4031-C99A-89A325214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925" y="3825845"/>
                <a:ext cx="470516" cy="47051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ACF71FE-B579-CB02-9278-449F1C590074}"/>
              </a:ext>
            </a:extLst>
          </p:cNvPr>
          <p:cNvCxnSpPr>
            <a:cxnSpLocks/>
            <a:endCxn id="63" idx="2"/>
          </p:cNvCxnSpPr>
          <p:nvPr/>
        </p:nvCxnSpPr>
        <p:spPr>
          <a:xfrm flipV="1">
            <a:off x="8090129" y="3114534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F97DA1C0-B9CD-9CD6-540D-045D415189EC}"/>
                  </a:ext>
                </a:extLst>
              </p:cNvPr>
              <p:cNvSpPr/>
              <p:nvPr/>
            </p:nvSpPr>
            <p:spPr>
              <a:xfrm>
                <a:off x="7854871" y="2644017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F97DA1C0-B9CD-9CD6-540D-045D41518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871" y="2644017"/>
                <a:ext cx="470516" cy="470517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D3A42DD-BBFA-FF6E-F678-66A9BFD97350}"/>
              </a:ext>
            </a:extLst>
          </p:cNvPr>
          <p:cNvCxnSpPr>
            <a:cxnSpLocks/>
            <a:stCxn id="14" idx="3"/>
            <a:endCxn id="37" idx="1"/>
          </p:cNvCxnSpPr>
          <p:nvPr/>
        </p:nvCxnSpPr>
        <p:spPr>
          <a:xfrm flipV="1">
            <a:off x="4460829" y="4062059"/>
            <a:ext cx="1294754" cy="61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B0B542C-5009-E66E-927E-4B09C1FA3A13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1075249" y="4068245"/>
            <a:ext cx="65599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1E976FF-7826-63B2-7097-FF185B082268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2201763" y="4068246"/>
            <a:ext cx="659681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50917DB-7AB7-D8A0-30C3-070F15B41485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3331960" y="4068246"/>
            <a:ext cx="658353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7B8D056-916D-8F78-0D64-E9EB9A018D6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28430" y="4479005"/>
            <a:ext cx="711313" cy="36031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D4B8A2FD-32ED-8520-5629-996B8582FD84}"/>
              </a:ext>
            </a:extLst>
          </p:cNvPr>
          <p:cNvSpPr txBox="1"/>
          <p:nvPr/>
        </p:nvSpPr>
        <p:spPr>
          <a:xfrm>
            <a:off x="5467107" y="4318387"/>
            <a:ext cx="110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Initial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5308DDD-B9E8-B84E-8027-12D203E5CF55}"/>
                  </a:ext>
                </a:extLst>
              </p:cNvPr>
              <p:cNvSpPr/>
              <p:nvPr/>
            </p:nvSpPr>
            <p:spPr>
              <a:xfrm>
                <a:off x="1151093" y="3917726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5308DDD-B9E8-B84E-8027-12D203E5C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93" y="3917726"/>
                <a:ext cx="344542" cy="309945"/>
              </a:xfrm>
              <a:prstGeom prst="ellipse">
                <a:avLst/>
              </a:prstGeom>
              <a:blipFill>
                <a:blip r:embed="rId16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4D5E8DB-6B04-50EB-CB0E-34CB59F02C26}"/>
                  </a:ext>
                </a:extLst>
              </p:cNvPr>
              <p:cNvSpPr/>
              <p:nvPr/>
            </p:nvSpPr>
            <p:spPr>
              <a:xfrm>
                <a:off x="2277607" y="3916610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4D5E8DB-6B04-50EB-CB0E-34CB59F02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07" y="3916610"/>
                <a:ext cx="344542" cy="309945"/>
              </a:xfrm>
              <a:prstGeom prst="ellipse">
                <a:avLst/>
              </a:prstGeom>
              <a:blipFill>
                <a:blip r:embed="rId16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6ED4747-DBC0-B701-C2A9-3D16A71024EA}"/>
                  </a:ext>
                </a:extLst>
              </p:cNvPr>
              <p:cNvSpPr/>
              <p:nvPr/>
            </p:nvSpPr>
            <p:spPr>
              <a:xfrm>
                <a:off x="3407804" y="3916610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6ED4747-DBC0-B701-C2A9-3D16A71024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04" y="3916610"/>
                <a:ext cx="344542" cy="309945"/>
              </a:xfrm>
              <a:prstGeom prst="ellipse">
                <a:avLst/>
              </a:prstGeom>
              <a:blipFill>
                <a:blip r:embed="rId17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71E70DD-9C73-0A16-C836-299BC29BC5B8}"/>
              </a:ext>
            </a:extLst>
          </p:cNvPr>
          <p:cNvGrpSpPr/>
          <p:nvPr/>
        </p:nvGrpSpPr>
        <p:grpSpPr>
          <a:xfrm>
            <a:off x="604733" y="2902457"/>
            <a:ext cx="6201104" cy="930532"/>
            <a:chOff x="604733" y="2902457"/>
            <a:chExt cx="6201104" cy="930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B5E3846E-C12C-1D86-2CB0-14FFB113325E}"/>
                    </a:ext>
                  </a:extLst>
                </p:cNvPr>
                <p:cNvSpPr/>
                <p:nvPr/>
              </p:nvSpPr>
              <p:spPr>
                <a:xfrm>
                  <a:off x="604733" y="2964456"/>
                  <a:ext cx="470516" cy="470517"/>
                </a:xfrm>
                <a:prstGeom prst="roundRect">
                  <a:avLst/>
                </a:prstGeom>
                <a:solidFill>
                  <a:srgbClr val="D2BFFF"/>
                </a:solidFill>
                <a:ln>
                  <a:solidFill>
                    <a:srgbClr val="BBAAE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B5E3846E-C12C-1D86-2CB0-14FFB11332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33" y="2964456"/>
                  <a:ext cx="470516" cy="470517"/>
                </a:xfrm>
                <a:prstGeom prst="roundRect">
                  <a:avLst/>
                </a:prstGeom>
                <a:blipFill>
                  <a:blip r:embed="rId18"/>
                  <a:stretch>
                    <a:fillRect r="-6329"/>
                  </a:stretch>
                </a:blipFill>
                <a:ln>
                  <a:solidFill>
                    <a:srgbClr val="BBAAE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105DD83F-F912-311C-9809-81A9E9471ADA}"/>
                    </a:ext>
                  </a:extLst>
                </p:cNvPr>
                <p:cNvSpPr/>
                <p:nvPr/>
              </p:nvSpPr>
              <p:spPr>
                <a:xfrm>
                  <a:off x="1731247" y="2964457"/>
                  <a:ext cx="470516" cy="470517"/>
                </a:xfrm>
                <a:prstGeom prst="roundRect">
                  <a:avLst/>
                </a:prstGeom>
                <a:solidFill>
                  <a:srgbClr val="D2BFFF"/>
                </a:solidFill>
                <a:ln>
                  <a:solidFill>
                    <a:srgbClr val="BBAAE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105DD83F-F912-311C-9809-81A9E9471A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247" y="2964457"/>
                  <a:ext cx="470516" cy="470517"/>
                </a:xfrm>
                <a:prstGeom prst="roundRect">
                  <a:avLst/>
                </a:prstGeom>
                <a:blipFill>
                  <a:blip r:embed="rId19"/>
                  <a:stretch>
                    <a:fillRect r="-6329"/>
                  </a:stretch>
                </a:blipFill>
                <a:ln>
                  <a:solidFill>
                    <a:srgbClr val="BBAAE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5ADDB32D-1882-389E-D1F3-8B6EBD894BBB}"/>
                    </a:ext>
                  </a:extLst>
                </p:cNvPr>
                <p:cNvSpPr/>
                <p:nvPr/>
              </p:nvSpPr>
              <p:spPr>
                <a:xfrm>
                  <a:off x="2861444" y="2964459"/>
                  <a:ext cx="470516" cy="470517"/>
                </a:xfrm>
                <a:prstGeom prst="roundRect">
                  <a:avLst/>
                </a:prstGeom>
                <a:solidFill>
                  <a:srgbClr val="D2BFFF"/>
                </a:solidFill>
                <a:ln>
                  <a:solidFill>
                    <a:srgbClr val="BBAAE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5ADDB32D-1882-389E-D1F3-8B6EBD894B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444" y="2964459"/>
                  <a:ext cx="470516" cy="470517"/>
                </a:xfrm>
                <a:prstGeom prst="roundRect">
                  <a:avLst/>
                </a:prstGeom>
                <a:blipFill>
                  <a:blip r:embed="rId20"/>
                  <a:stretch>
                    <a:fillRect r="-6250"/>
                  </a:stretch>
                </a:blipFill>
                <a:ln>
                  <a:solidFill>
                    <a:srgbClr val="BBAAE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C8AE4C36-7CC3-BDD8-D790-2C97069D8838}"/>
                    </a:ext>
                  </a:extLst>
                </p:cNvPr>
                <p:cNvSpPr/>
                <p:nvPr/>
              </p:nvSpPr>
              <p:spPr>
                <a:xfrm>
                  <a:off x="3990313" y="2964457"/>
                  <a:ext cx="470516" cy="470517"/>
                </a:xfrm>
                <a:prstGeom prst="roundRect">
                  <a:avLst/>
                </a:prstGeom>
                <a:solidFill>
                  <a:srgbClr val="D2BFFF"/>
                </a:solidFill>
                <a:ln>
                  <a:solidFill>
                    <a:srgbClr val="BBAAE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C8AE4C36-7CC3-BDD8-D790-2C97069D88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313" y="2964457"/>
                  <a:ext cx="470516" cy="470517"/>
                </a:xfrm>
                <a:prstGeom prst="roundRect">
                  <a:avLst/>
                </a:prstGeom>
                <a:blipFill>
                  <a:blip r:embed="rId21"/>
                  <a:stretch>
                    <a:fillRect r="-6329"/>
                  </a:stretch>
                </a:blipFill>
                <a:ln>
                  <a:solidFill>
                    <a:srgbClr val="BBAAE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B68300-F52D-0661-848D-556E81C66DCC}"/>
                </a:ext>
              </a:extLst>
            </p:cNvPr>
            <p:cNvCxnSpPr>
              <a:stCxn id="11" idx="0"/>
              <a:endCxn id="18" idx="2"/>
            </p:cNvCxnSpPr>
            <p:nvPr/>
          </p:nvCxnSpPr>
          <p:spPr>
            <a:xfrm flipV="1">
              <a:off x="839991" y="3434973"/>
              <a:ext cx="0" cy="3980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B02C812-7210-FA97-52A9-5C28D7E94C35}"/>
                </a:ext>
              </a:extLst>
            </p:cNvPr>
            <p:cNvCxnSpPr>
              <a:cxnSpLocks/>
              <a:stCxn id="12" idx="0"/>
              <a:endCxn id="19" idx="2"/>
            </p:cNvCxnSpPr>
            <p:nvPr/>
          </p:nvCxnSpPr>
          <p:spPr>
            <a:xfrm flipV="1">
              <a:off x="1966505" y="3434974"/>
              <a:ext cx="0" cy="3980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DE868F2-D8AC-3363-392C-A7AB70037413}"/>
                </a:ext>
              </a:extLst>
            </p:cNvPr>
            <p:cNvCxnSpPr>
              <a:cxnSpLocks/>
              <a:stCxn id="13" idx="0"/>
              <a:endCxn id="21" idx="2"/>
            </p:cNvCxnSpPr>
            <p:nvPr/>
          </p:nvCxnSpPr>
          <p:spPr>
            <a:xfrm flipV="1">
              <a:off x="3096702" y="3434976"/>
              <a:ext cx="0" cy="3980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1B34F9B-122B-55CC-A4A8-713D151F7EEC}"/>
                </a:ext>
              </a:extLst>
            </p:cNvPr>
            <p:cNvCxnSpPr>
              <a:cxnSpLocks/>
              <a:stCxn id="14" idx="0"/>
              <a:endCxn id="23" idx="2"/>
            </p:cNvCxnSpPr>
            <p:nvPr/>
          </p:nvCxnSpPr>
          <p:spPr>
            <a:xfrm flipV="1">
              <a:off x="4225571" y="3434974"/>
              <a:ext cx="0" cy="3980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109">
              <a:extLst>
                <a:ext uri="{FF2B5EF4-FFF2-40B4-BE49-F238E27FC236}">
                  <a16:creationId xmlns:a16="http://schemas.microsoft.com/office/drawing/2014/main" id="{45820AC2-A2E8-283D-A54B-8E2845C89E54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rot="16200000" flipV="1">
              <a:off x="3397006" y="1232964"/>
              <a:ext cx="146017" cy="50416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D2586E8D-59C2-43BE-D7A5-799A55ADA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186" y="3434973"/>
              <a:ext cx="0" cy="2552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CED81A9-2178-F1F3-0C4D-DB78E92AEF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6373" y="3434973"/>
              <a:ext cx="0" cy="2552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8EEF5949-0604-E1A9-6CD7-5292B5DFB3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6764" y="3434973"/>
              <a:ext cx="0" cy="2552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A55B6CE-732D-CC7F-3820-D23E8EB7D1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2227" y="3434973"/>
              <a:ext cx="0" cy="2552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5ABCF146-31BA-739F-FE88-CECBFC68C59A}"/>
                    </a:ext>
                  </a:extLst>
                </p:cNvPr>
                <p:cNvSpPr txBox="1"/>
                <p:nvPr/>
              </p:nvSpPr>
              <p:spPr>
                <a:xfrm>
                  <a:off x="4703278" y="2902457"/>
                  <a:ext cx="2102559" cy="658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/>
                    <a:t>Alignment scores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𝑎𝑡𝑡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−1 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5ABCF146-31BA-739F-FE88-CECBFC68C5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3278" y="2902457"/>
                  <a:ext cx="2102559" cy="658514"/>
                </a:xfrm>
                <a:prstGeom prst="rect">
                  <a:avLst/>
                </a:prstGeom>
                <a:blipFill>
                  <a:blip r:embed="rId22"/>
                  <a:stretch>
                    <a:fillRect l="-2616" t="-4630" b="-64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328A6A-3623-9205-3420-1017F6880915}"/>
              </a:ext>
            </a:extLst>
          </p:cNvPr>
          <p:cNvGrpSpPr/>
          <p:nvPr/>
        </p:nvGrpSpPr>
        <p:grpSpPr>
          <a:xfrm>
            <a:off x="604733" y="1782314"/>
            <a:ext cx="6204050" cy="1182145"/>
            <a:chOff x="604733" y="1782314"/>
            <a:chExt cx="6204050" cy="11821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FA721D60-631F-649D-9B04-C0FD962B843B}"/>
                    </a:ext>
                  </a:extLst>
                </p:cNvPr>
                <p:cNvSpPr/>
                <p:nvPr/>
              </p:nvSpPr>
              <p:spPr>
                <a:xfrm>
                  <a:off x="604733" y="1876313"/>
                  <a:ext cx="470516" cy="470517"/>
                </a:xfrm>
                <a:prstGeom prst="roundRect">
                  <a:avLst/>
                </a:prstGeom>
                <a:solidFill>
                  <a:srgbClr val="D2BFFF"/>
                </a:solidFill>
                <a:ln>
                  <a:solidFill>
                    <a:srgbClr val="BBAAE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FA721D60-631F-649D-9B04-C0FD962B84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33" y="1876313"/>
                  <a:ext cx="470516" cy="470517"/>
                </a:xfrm>
                <a:prstGeom prst="roundRect">
                  <a:avLst/>
                </a:prstGeom>
                <a:blipFill>
                  <a:blip r:embed="rId23"/>
                  <a:stretch>
                    <a:fillRect r="-1266"/>
                  </a:stretch>
                </a:blipFill>
                <a:ln>
                  <a:solidFill>
                    <a:srgbClr val="BBAAE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8AFFF907-0DF6-EED5-7D3A-274FB745797D}"/>
                    </a:ext>
                  </a:extLst>
                </p:cNvPr>
                <p:cNvSpPr/>
                <p:nvPr/>
              </p:nvSpPr>
              <p:spPr>
                <a:xfrm>
                  <a:off x="1731247" y="1876314"/>
                  <a:ext cx="470516" cy="470517"/>
                </a:xfrm>
                <a:prstGeom prst="roundRect">
                  <a:avLst/>
                </a:prstGeom>
                <a:solidFill>
                  <a:srgbClr val="D2BFFF"/>
                </a:solidFill>
                <a:ln>
                  <a:solidFill>
                    <a:srgbClr val="BBAAE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8AFFF907-0DF6-EED5-7D3A-274FB74579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247" y="1876314"/>
                  <a:ext cx="470516" cy="470517"/>
                </a:xfrm>
                <a:prstGeom prst="roundRect">
                  <a:avLst/>
                </a:prstGeom>
                <a:blipFill>
                  <a:blip r:embed="rId24"/>
                  <a:stretch>
                    <a:fillRect r="-1266"/>
                  </a:stretch>
                </a:blipFill>
                <a:ln>
                  <a:solidFill>
                    <a:srgbClr val="BBAAE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456DCD0D-ED0C-B543-C675-A59F6AF1916A}"/>
                    </a:ext>
                  </a:extLst>
                </p:cNvPr>
                <p:cNvSpPr/>
                <p:nvPr/>
              </p:nvSpPr>
              <p:spPr>
                <a:xfrm>
                  <a:off x="2861444" y="1876316"/>
                  <a:ext cx="470516" cy="470517"/>
                </a:xfrm>
                <a:prstGeom prst="roundRect">
                  <a:avLst/>
                </a:prstGeom>
                <a:solidFill>
                  <a:srgbClr val="D2BFFF"/>
                </a:solidFill>
                <a:ln>
                  <a:solidFill>
                    <a:srgbClr val="BBAAE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456DCD0D-ED0C-B543-C675-A59F6AF191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444" y="1876316"/>
                  <a:ext cx="470516" cy="470517"/>
                </a:xfrm>
                <a:prstGeom prst="roundRect">
                  <a:avLst/>
                </a:prstGeom>
                <a:blipFill>
                  <a:blip r:embed="rId25"/>
                  <a:stretch>
                    <a:fillRect r="-1250"/>
                  </a:stretch>
                </a:blipFill>
                <a:ln>
                  <a:solidFill>
                    <a:srgbClr val="BBAAE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A73440CF-F1D7-E8F0-0DAE-8ABED89B2103}"/>
                    </a:ext>
                  </a:extLst>
                </p:cNvPr>
                <p:cNvSpPr/>
                <p:nvPr/>
              </p:nvSpPr>
              <p:spPr>
                <a:xfrm>
                  <a:off x="3990313" y="1876314"/>
                  <a:ext cx="470516" cy="470517"/>
                </a:xfrm>
                <a:prstGeom prst="roundRect">
                  <a:avLst/>
                </a:prstGeom>
                <a:solidFill>
                  <a:srgbClr val="D2BFFF"/>
                </a:solidFill>
                <a:ln>
                  <a:solidFill>
                    <a:srgbClr val="BBAAE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A73440CF-F1D7-E8F0-0DAE-8ABED89B2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313" y="1876314"/>
                  <a:ext cx="470516" cy="470517"/>
                </a:xfrm>
                <a:prstGeom prst="roundRect">
                  <a:avLst/>
                </a:prstGeom>
                <a:blipFill>
                  <a:blip r:embed="rId26"/>
                  <a:stretch>
                    <a:fillRect r="-1266"/>
                  </a:stretch>
                </a:blipFill>
                <a:ln>
                  <a:solidFill>
                    <a:srgbClr val="BBAAE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B8F39ED-DE83-5A15-0FE5-51D4317B9870}"/>
                </a:ext>
              </a:extLst>
            </p:cNvPr>
            <p:cNvCxnSpPr>
              <a:cxnSpLocks/>
              <a:stCxn id="18" idx="0"/>
              <a:endCxn id="24" idx="2"/>
            </p:cNvCxnSpPr>
            <p:nvPr/>
          </p:nvCxnSpPr>
          <p:spPr>
            <a:xfrm flipV="1">
              <a:off x="839991" y="2346830"/>
              <a:ext cx="0" cy="6176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4EEF3AF-FEDD-8A57-18A5-73F0966854BA}"/>
                </a:ext>
              </a:extLst>
            </p:cNvPr>
            <p:cNvCxnSpPr>
              <a:cxnSpLocks/>
              <a:stCxn id="19" idx="0"/>
              <a:endCxn id="26" idx="2"/>
            </p:cNvCxnSpPr>
            <p:nvPr/>
          </p:nvCxnSpPr>
          <p:spPr>
            <a:xfrm flipV="1">
              <a:off x="1966505" y="2346831"/>
              <a:ext cx="0" cy="6176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E3B256A-7440-689A-DCC5-AF8270FBC5A8}"/>
                </a:ext>
              </a:extLst>
            </p:cNvPr>
            <p:cNvCxnSpPr>
              <a:cxnSpLocks/>
              <a:stCxn id="21" idx="0"/>
              <a:endCxn id="27" idx="2"/>
            </p:cNvCxnSpPr>
            <p:nvPr/>
          </p:nvCxnSpPr>
          <p:spPr>
            <a:xfrm flipV="1">
              <a:off x="3096702" y="2346833"/>
              <a:ext cx="0" cy="6176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6237BAD-EE24-8FB4-AB21-F98E88D39B26}"/>
                </a:ext>
              </a:extLst>
            </p:cNvPr>
            <p:cNvCxnSpPr>
              <a:cxnSpLocks/>
              <a:stCxn id="23" idx="0"/>
              <a:endCxn id="29" idx="2"/>
            </p:cNvCxnSpPr>
            <p:nvPr/>
          </p:nvCxnSpPr>
          <p:spPr>
            <a:xfrm flipV="1">
              <a:off x="4225571" y="2346831"/>
              <a:ext cx="0" cy="6176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11CB81D-1229-0CAA-D1DB-602F67489662}"/>
                </a:ext>
              </a:extLst>
            </p:cNvPr>
            <p:cNvSpPr/>
            <p:nvPr/>
          </p:nvSpPr>
          <p:spPr>
            <a:xfrm>
              <a:off x="604733" y="2543570"/>
              <a:ext cx="3854386" cy="2536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err="1"/>
                <a:t>softmax</a:t>
              </a:r>
              <a:endParaRPr lang="en-US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3A847F0D-6B96-42FD-EEEE-24C5C9CB77DB}"/>
                </a:ext>
              </a:extLst>
            </p:cNvPr>
            <p:cNvSpPr txBox="1"/>
            <p:nvPr/>
          </p:nvSpPr>
          <p:spPr>
            <a:xfrm>
              <a:off x="4706224" y="1782314"/>
              <a:ext cx="21025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Attention weights</a:t>
              </a:r>
            </a:p>
            <a:p>
              <a:r>
                <a:rPr lang="en-US"/>
                <a:t>(normalize alignment scores)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52CEEC-A01C-3920-8D9D-4777F2E0C05B}"/>
              </a:ext>
            </a:extLst>
          </p:cNvPr>
          <p:cNvGrpSpPr/>
          <p:nvPr/>
        </p:nvGrpSpPr>
        <p:grpSpPr>
          <a:xfrm>
            <a:off x="594522" y="978767"/>
            <a:ext cx="8979191" cy="4271292"/>
            <a:chOff x="594522" y="978767"/>
            <a:chExt cx="8979191" cy="42712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A2665D7A-ECFA-C096-DBD6-EA1D751634B2}"/>
                    </a:ext>
                  </a:extLst>
                </p:cNvPr>
                <p:cNvSpPr/>
                <p:nvPr/>
              </p:nvSpPr>
              <p:spPr>
                <a:xfrm>
                  <a:off x="661140" y="1296394"/>
                  <a:ext cx="344542" cy="3099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A2665D7A-ECFA-C096-DBD6-EA1D751634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140" y="1296394"/>
                  <a:ext cx="344542" cy="309945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93AD11B6-F929-01FE-2D7F-252C64A7FFAA}"/>
                    </a:ext>
                  </a:extLst>
                </p:cNvPr>
                <p:cNvSpPr/>
                <p:nvPr/>
              </p:nvSpPr>
              <p:spPr>
                <a:xfrm>
                  <a:off x="1794234" y="1296394"/>
                  <a:ext cx="344542" cy="3099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93AD11B6-F929-01FE-2D7F-252C64A7FF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234" y="1296394"/>
                  <a:ext cx="344542" cy="309945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38CC567-5B8D-7B21-AD2C-A70014E0FBE8}"/>
                    </a:ext>
                  </a:extLst>
                </p:cNvPr>
                <p:cNvSpPr/>
                <p:nvPr/>
              </p:nvSpPr>
              <p:spPr>
                <a:xfrm>
                  <a:off x="2924431" y="1296394"/>
                  <a:ext cx="344542" cy="3099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38CC567-5B8D-7B21-AD2C-A70014E0FB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431" y="1296394"/>
                  <a:ext cx="344542" cy="309945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FF17492F-9C18-A469-1729-6BB136A80311}"/>
                    </a:ext>
                  </a:extLst>
                </p:cNvPr>
                <p:cNvSpPr/>
                <p:nvPr/>
              </p:nvSpPr>
              <p:spPr>
                <a:xfrm>
                  <a:off x="4054628" y="1296394"/>
                  <a:ext cx="344542" cy="3099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FF17492F-9C18-A469-1729-6BB136A803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4628" y="1296394"/>
                  <a:ext cx="344542" cy="309945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Elbow Connector 136">
              <a:extLst>
                <a:ext uri="{FF2B5EF4-FFF2-40B4-BE49-F238E27FC236}">
                  <a16:creationId xmlns:a16="http://schemas.microsoft.com/office/drawing/2014/main" id="{CE9F6AAF-C4C7-9241-011B-B9E4C9D011B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727535" y="1452779"/>
              <a:ext cx="56407" cy="2484000"/>
            </a:xfrm>
            <a:prstGeom prst="bentConnector3">
              <a:avLst>
                <a:gd name="adj1" fmla="val -389508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Elbow Connector 137">
              <a:extLst>
                <a:ext uri="{FF2B5EF4-FFF2-40B4-BE49-F238E27FC236}">
                  <a16:creationId xmlns:a16="http://schemas.microsoft.com/office/drawing/2014/main" id="{E946B661-7901-5A8D-0D56-536F004176CA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860116" y="1447544"/>
              <a:ext cx="56407" cy="2484000"/>
            </a:xfrm>
            <a:prstGeom prst="bentConnector3">
              <a:avLst>
                <a:gd name="adj1" fmla="val -389508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Elbow Connector 138">
              <a:extLst>
                <a:ext uri="{FF2B5EF4-FFF2-40B4-BE49-F238E27FC236}">
                  <a16:creationId xmlns:a16="http://schemas.microsoft.com/office/drawing/2014/main" id="{FA693B36-C503-59F2-F422-C1D7496E9920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3990889" y="1447544"/>
              <a:ext cx="56407" cy="2484000"/>
            </a:xfrm>
            <a:prstGeom prst="bentConnector3">
              <a:avLst>
                <a:gd name="adj1" fmla="val -389508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>
              <a:extLst>
                <a:ext uri="{FF2B5EF4-FFF2-40B4-BE49-F238E27FC236}">
                  <a16:creationId xmlns:a16="http://schemas.microsoft.com/office/drawing/2014/main" id="{8854203A-5AED-4B0F-76AD-BFC5BCC0835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94522" y="1452779"/>
              <a:ext cx="56407" cy="2484000"/>
            </a:xfrm>
            <a:prstGeom prst="bentConnector3">
              <a:avLst>
                <a:gd name="adj1" fmla="val -389508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D8435379-CE47-884D-36FD-1ABDEAA01477}"/>
                </a:ext>
              </a:extLst>
            </p:cNvPr>
            <p:cNvCxnSpPr>
              <a:cxnSpLocks/>
              <a:stCxn id="24" idx="0"/>
              <a:endCxn id="109" idx="4"/>
            </p:cNvCxnSpPr>
            <p:nvPr/>
          </p:nvCxnSpPr>
          <p:spPr>
            <a:xfrm flipH="1" flipV="1">
              <a:off x="833411" y="1606339"/>
              <a:ext cx="6580" cy="2699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D2824668-3259-6580-1DDD-4948EDF5B7C9}"/>
                </a:ext>
              </a:extLst>
            </p:cNvPr>
            <p:cNvCxnSpPr>
              <a:cxnSpLocks/>
              <a:stCxn id="26" idx="0"/>
              <a:endCxn id="112" idx="4"/>
            </p:cNvCxnSpPr>
            <p:nvPr/>
          </p:nvCxnSpPr>
          <p:spPr>
            <a:xfrm flipV="1">
              <a:off x="1966505" y="1606339"/>
              <a:ext cx="0" cy="2699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8753FA39-7574-0DFF-47E9-68EC60B4ECA8}"/>
                </a:ext>
              </a:extLst>
            </p:cNvPr>
            <p:cNvCxnSpPr>
              <a:cxnSpLocks/>
              <a:stCxn id="27" idx="0"/>
              <a:endCxn id="115" idx="4"/>
            </p:cNvCxnSpPr>
            <p:nvPr/>
          </p:nvCxnSpPr>
          <p:spPr>
            <a:xfrm flipV="1">
              <a:off x="3096702" y="1606339"/>
              <a:ext cx="0" cy="2699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F108A5C6-303D-381E-7F76-3A9D528DBC50}"/>
                </a:ext>
              </a:extLst>
            </p:cNvPr>
            <p:cNvCxnSpPr>
              <a:cxnSpLocks/>
              <a:stCxn id="29" idx="0"/>
              <a:endCxn id="116" idx="4"/>
            </p:cNvCxnSpPr>
            <p:nvPr/>
          </p:nvCxnSpPr>
          <p:spPr>
            <a:xfrm flipV="1">
              <a:off x="4225571" y="1606339"/>
              <a:ext cx="1328" cy="2699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10A2C1A-D8F7-D261-A17B-ADFE3EC892DC}"/>
                    </a:ext>
                  </a:extLst>
                </p:cNvPr>
                <p:cNvSpPr txBox="1"/>
                <p:nvPr/>
              </p:nvSpPr>
              <p:spPr>
                <a:xfrm>
                  <a:off x="6930813" y="978767"/>
                  <a:ext cx="2642900" cy="1041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/>
                    <a:t>Compute context vector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10A2C1A-D8F7-D261-A17B-ADFE3EC892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0813" y="978767"/>
                  <a:ext cx="2642900" cy="1041567"/>
                </a:xfrm>
                <a:prstGeom prst="rect">
                  <a:avLst/>
                </a:prstGeom>
                <a:blipFill>
                  <a:blip r:embed="rId30"/>
                  <a:stretch>
                    <a:fillRect t="-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6" name="Elbow Connector 155">
              <a:extLst>
                <a:ext uri="{FF2B5EF4-FFF2-40B4-BE49-F238E27FC236}">
                  <a16:creationId xmlns:a16="http://schemas.microsoft.com/office/drawing/2014/main" id="{DEDE3EB3-7A60-4CA6-B644-A3F2EABE063C}"/>
                </a:ext>
              </a:extLst>
            </p:cNvPr>
            <p:cNvCxnSpPr>
              <a:cxnSpLocks/>
              <a:stCxn id="109" idx="0"/>
              <a:endCxn id="161" idx="0"/>
            </p:cNvCxnSpPr>
            <p:nvPr/>
          </p:nvCxnSpPr>
          <p:spPr>
            <a:xfrm rot="16200000" flipH="1">
              <a:off x="3708137" y="-1578332"/>
              <a:ext cx="286934" cy="6036387"/>
            </a:xfrm>
            <a:prstGeom prst="bentConnector3">
              <a:avLst>
                <a:gd name="adj1" fmla="val -104457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F4B2FE68-50EC-0177-AE24-186484E8C9BD}"/>
                    </a:ext>
                  </a:extLst>
                </p:cNvPr>
                <p:cNvSpPr/>
                <p:nvPr/>
              </p:nvSpPr>
              <p:spPr>
                <a:xfrm>
                  <a:off x="6697527" y="1583328"/>
                  <a:ext cx="344542" cy="3099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F4B2FE68-50EC-0177-AE24-186484E8C9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7527" y="1583328"/>
                  <a:ext cx="344542" cy="309945"/>
                </a:xfrm>
                <a:prstGeom prst="ellipse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4" name="Elbow Connector 163">
              <a:extLst>
                <a:ext uri="{FF2B5EF4-FFF2-40B4-BE49-F238E27FC236}">
                  <a16:creationId xmlns:a16="http://schemas.microsoft.com/office/drawing/2014/main" id="{7188A9EA-54AD-AA9D-5CD9-FEF9B8D4451D}"/>
                </a:ext>
              </a:extLst>
            </p:cNvPr>
            <p:cNvCxnSpPr>
              <a:stCxn id="161" idx="4"/>
              <a:endCxn id="36" idx="1"/>
            </p:cNvCxnSpPr>
            <p:nvPr/>
          </p:nvCxnSpPr>
          <p:spPr>
            <a:xfrm rot="16200000" flipH="1">
              <a:off x="5419647" y="3343424"/>
              <a:ext cx="3356786" cy="456484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lbow Connector 166">
              <a:extLst>
                <a:ext uri="{FF2B5EF4-FFF2-40B4-BE49-F238E27FC236}">
                  <a16:creationId xmlns:a16="http://schemas.microsoft.com/office/drawing/2014/main" id="{0BCA3A22-28B1-0D74-9012-4A51743FD92E}"/>
                </a:ext>
              </a:extLst>
            </p:cNvPr>
            <p:cNvCxnSpPr>
              <a:cxnSpLocks/>
              <a:stCxn id="112" idx="0"/>
              <a:endCxn id="161" idx="0"/>
            </p:cNvCxnSpPr>
            <p:nvPr/>
          </p:nvCxnSpPr>
          <p:spPr>
            <a:xfrm rot="16200000" flipH="1">
              <a:off x="4274684" y="-1011785"/>
              <a:ext cx="286934" cy="4903293"/>
            </a:xfrm>
            <a:prstGeom prst="bentConnector3">
              <a:avLst>
                <a:gd name="adj1" fmla="val -7967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Elbow Connector 169">
              <a:extLst>
                <a:ext uri="{FF2B5EF4-FFF2-40B4-BE49-F238E27FC236}">
                  <a16:creationId xmlns:a16="http://schemas.microsoft.com/office/drawing/2014/main" id="{A0288A36-D49C-E492-DACA-050E0FE77E48}"/>
                </a:ext>
              </a:extLst>
            </p:cNvPr>
            <p:cNvCxnSpPr>
              <a:cxnSpLocks/>
              <a:stCxn id="115" idx="0"/>
              <a:endCxn id="161" idx="0"/>
            </p:cNvCxnSpPr>
            <p:nvPr/>
          </p:nvCxnSpPr>
          <p:spPr>
            <a:xfrm rot="16200000" flipH="1">
              <a:off x="4839783" y="-446687"/>
              <a:ext cx="286934" cy="3773096"/>
            </a:xfrm>
            <a:prstGeom prst="bentConnector3">
              <a:avLst>
                <a:gd name="adj1" fmla="val -54838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lbow Connector 172">
              <a:extLst>
                <a:ext uri="{FF2B5EF4-FFF2-40B4-BE49-F238E27FC236}">
                  <a16:creationId xmlns:a16="http://schemas.microsoft.com/office/drawing/2014/main" id="{83405657-0DE6-7B7C-D9DA-9931A5B6D538}"/>
                </a:ext>
              </a:extLst>
            </p:cNvPr>
            <p:cNvCxnSpPr>
              <a:cxnSpLocks/>
              <a:stCxn id="116" idx="0"/>
              <a:endCxn id="161" idx="0"/>
            </p:cNvCxnSpPr>
            <p:nvPr/>
          </p:nvCxnSpPr>
          <p:spPr>
            <a:xfrm rot="16200000" flipH="1">
              <a:off x="5404881" y="118412"/>
              <a:ext cx="286934" cy="2642899"/>
            </a:xfrm>
            <a:prstGeom prst="bentConnector3">
              <a:avLst>
                <a:gd name="adj1" fmla="val -27936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3ABC5A78-DE67-1D1B-FAC0-9B4B13F24829}"/>
                  </a:ext>
                </a:extLst>
              </p:cNvPr>
              <p:cNvSpPr txBox="1"/>
              <p:nvPr/>
            </p:nvSpPr>
            <p:spPr>
              <a:xfrm>
                <a:off x="6805837" y="2079379"/>
                <a:ext cx="50416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3ABC5A78-DE67-1D1B-FAC0-9B4B13F24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7" y="2079379"/>
                <a:ext cx="5041657" cy="400110"/>
              </a:xfrm>
              <a:prstGeom prst="rect">
                <a:avLst/>
              </a:prstGeom>
              <a:blipFill>
                <a:blip r:embed="rId3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AA7AA5-BEE6-8C70-E4AF-E865C89C91F1}"/>
                  </a:ext>
                </a:extLst>
              </p:cNvPr>
              <p:cNvSpPr txBox="1"/>
              <p:nvPr/>
            </p:nvSpPr>
            <p:spPr>
              <a:xfrm>
                <a:off x="9549100" y="1146264"/>
                <a:ext cx="26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AA7AA5-BEE6-8C70-E4AF-E865C89C9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100" y="1146264"/>
                <a:ext cx="2642900" cy="369332"/>
              </a:xfrm>
              <a:prstGeom prst="rect">
                <a:avLst/>
              </a:prstGeom>
              <a:blipFill>
                <a:blip r:embed="rId3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FF6105D1-19F0-CA31-1AFA-47C867E7B8F0}"/>
              </a:ext>
            </a:extLst>
          </p:cNvPr>
          <p:cNvSpPr txBox="1"/>
          <p:nvPr/>
        </p:nvSpPr>
        <p:spPr>
          <a:xfrm>
            <a:off x="7061783" y="5449033"/>
            <a:ext cx="99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Context vector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7D09ED-8ADB-6E53-37BB-191697EDB6E6}"/>
              </a:ext>
            </a:extLst>
          </p:cNvPr>
          <p:cNvSpPr txBox="1"/>
          <p:nvPr/>
        </p:nvSpPr>
        <p:spPr>
          <a:xfrm>
            <a:off x="838200" y="6218700"/>
            <a:ext cx="109118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100">
                <a:effectLst/>
              </a:rPr>
              <a:t>D. </a:t>
            </a:r>
            <a:r>
              <a:rPr lang="en-CA" sz="1100" err="1">
                <a:effectLst/>
              </a:rPr>
              <a:t>Bahdanau</a:t>
            </a:r>
            <a:r>
              <a:rPr lang="en-CA" sz="1100">
                <a:effectLst/>
              </a:rPr>
              <a:t>, K. Cho, and Y. </a:t>
            </a:r>
            <a:r>
              <a:rPr lang="en-CA" sz="1100" err="1">
                <a:effectLst/>
              </a:rPr>
              <a:t>Bengio</a:t>
            </a:r>
            <a:r>
              <a:rPr lang="en-CA" sz="1100">
                <a:effectLst/>
              </a:rPr>
              <a:t>, “Neural Machine Translation by Jointly Learning to Align and Translate,” in </a:t>
            </a:r>
            <a:r>
              <a:rPr lang="en-CA" sz="1100" i="1">
                <a:effectLst/>
              </a:rPr>
              <a:t>3rd International Conference on Learning Representations (ICLR), </a:t>
            </a:r>
            <a:r>
              <a:rPr lang="en-CA" sz="1100">
                <a:effectLst/>
              </a:rPr>
              <a:t>2015</a:t>
            </a:r>
            <a:r>
              <a:rPr lang="en-CA" sz="1100" i="1"/>
              <a:t>.</a:t>
            </a:r>
            <a:endParaRPr lang="en-CA" sz="110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5B29E8-CCE1-E40B-5620-338F28E60C94}"/>
                  </a:ext>
                </a:extLst>
              </p:cNvPr>
              <p:cNvSpPr/>
              <p:nvPr/>
            </p:nvSpPr>
            <p:spPr>
              <a:xfrm>
                <a:off x="8573233" y="2628953"/>
                <a:ext cx="3137729" cy="28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represents the probability that the target word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aligned to, or translated from, a source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reflects the importance of the annotation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with respect to the previous hidden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deciding the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generating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5B29E8-CCE1-E40B-5620-338F28E60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233" y="2628953"/>
                <a:ext cx="3137729" cy="2820080"/>
              </a:xfrm>
              <a:prstGeom prst="rect">
                <a:avLst/>
              </a:prstGeom>
              <a:blipFill>
                <a:blip r:embed="rId34"/>
                <a:stretch>
                  <a:fillRect l="-1553" t="-1512" r="-2913" b="-41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6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42D04-6FF4-1BC5-5AF3-2CF0F1BF2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6C86D61-3A60-5522-0FFD-5E6445AD6AF9}"/>
              </a:ext>
            </a:extLst>
          </p:cNvPr>
          <p:cNvSpPr/>
          <p:nvPr/>
        </p:nvSpPr>
        <p:spPr>
          <a:xfrm>
            <a:off x="334384" y="3772342"/>
            <a:ext cx="4352756" cy="2274595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8F2BEE4-7273-2239-5ABE-088ED3DDAF73}"/>
              </a:ext>
            </a:extLst>
          </p:cNvPr>
          <p:cNvSpPr/>
          <p:nvPr/>
        </p:nvSpPr>
        <p:spPr>
          <a:xfrm>
            <a:off x="6712182" y="2042737"/>
            <a:ext cx="5145434" cy="4004202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DECODER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61B371-B2D3-7D76-E9F3-2EAC712B850F}"/>
              </a:ext>
            </a:extLst>
          </p:cNvPr>
          <p:cNvCxnSpPr>
            <a:cxnSpLocks/>
            <a:stCxn id="8" idx="0"/>
            <a:endCxn id="12" idx="2"/>
          </p:cNvCxnSpPr>
          <p:nvPr/>
        </p:nvCxnSpPr>
        <p:spPr>
          <a:xfrm flipV="1">
            <a:off x="1966505" y="4303504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0421A4-6FD5-7005-0F5B-0E6305F16527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V="1">
            <a:off x="3096702" y="4303506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762CBA3-4C0E-237A-AF1E-7E7F076591BF}"/>
              </a:ext>
            </a:extLst>
          </p:cNvPr>
          <p:cNvCxnSpPr>
            <a:cxnSpLocks/>
            <a:stCxn id="10" idx="0"/>
            <a:endCxn id="14" idx="2"/>
          </p:cNvCxnSpPr>
          <p:nvPr/>
        </p:nvCxnSpPr>
        <p:spPr>
          <a:xfrm flipV="1">
            <a:off x="4225571" y="4303504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F8904A-684E-D538-A5DD-C2A893D30745}"/>
              </a:ext>
            </a:extLst>
          </p:cNvPr>
          <p:cNvCxnSpPr>
            <a:stCxn id="7" idx="0"/>
            <a:endCxn id="11" idx="2"/>
          </p:cNvCxnSpPr>
          <p:nvPr/>
        </p:nvCxnSpPr>
        <p:spPr>
          <a:xfrm flipV="1">
            <a:off x="839991" y="4303503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093C54-4D7C-F83B-0FD7-1AD86AC0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Sequence to Sequence with RNNs + </a:t>
            </a:r>
            <a:r>
              <a:rPr lang="en-US" sz="3600" b="1"/>
              <a:t>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5D88C-7119-2C45-063E-06FF90BD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0C75C-2F80-7D42-3226-7ADAC66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B0581B99-3E1D-6703-442C-E6764FA934C5}"/>
                  </a:ext>
                </a:extLst>
              </p:cNvPr>
              <p:cNvSpPr/>
              <p:nvPr/>
            </p:nvSpPr>
            <p:spPr>
              <a:xfrm>
                <a:off x="604733" y="5016445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B0581B99-3E1D-6703-442C-E6764FA93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5016445"/>
                <a:ext cx="470516" cy="4705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2F6BE0E-B471-A5F8-273B-847C6A0E668F}"/>
                  </a:ext>
                </a:extLst>
              </p:cNvPr>
              <p:cNvSpPr/>
              <p:nvPr/>
            </p:nvSpPr>
            <p:spPr>
              <a:xfrm>
                <a:off x="1731247" y="5016446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2F6BE0E-B471-A5F8-273B-847C6A0E6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5016446"/>
                <a:ext cx="470516" cy="4705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B2F1DF4-2467-B2AD-C827-C72FFDE56C23}"/>
                  </a:ext>
                </a:extLst>
              </p:cNvPr>
              <p:cNvSpPr/>
              <p:nvPr/>
            </p:nvSpPr>
            <p:spPr>
              <a:xfrm>
                <a:off x="2861444" y="5016448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B2F1DF4-2467-B2AD-C827-C72FFDE56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5016448"/>
                <a:ext cx="470516" cy="4705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0D29FF-9EAE-D9B4-3EB6-523201F0D4AC}"/>
                  </a:ext>
                </a:extLst>
              </p:cNvPr>
              <p:cNvSpPr/>
              <p:nvPr/>
            </p:nvSpPr>
            <p:spPr>
              <a:xfrm>
                <a:off x="3990313" y="5016446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50D29FF-9EAE-D9B4-3EB6-523201F0D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5016446"/>
                <a:ext cx="470516" cy="4705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7B957C6-E75A-C803-A05A-EBFC1EAA7C39}"/>
                  </a:ext>
                </a:extLst>
              </p:cNvPr>
              <p:cNvSpPr/>
              <p:nvPr/>
            </p:nvSpPr>
            <p:spPr>
              <a:xfrm>
                <a:off x="604733" y="3832986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7B957C6-E75A-C803-A05A-EBFC1EAA7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3832986"/>
                <a:ext cx="470516" cy="4705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1EED2619-28AF-247D-7DC5-2B084EA6F4DF}"/>
                  </a:ext>
                </a:extLst>
              </p:cNvPr>
              <p:cNvSpPr/>
              <p:nvPr/>
            </p:nvSpPr>
            <p:spPr>
              <a:xfrm>
                <a:off x="1731247" y="3832987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1EED2619-28AF-247D-7DC5-2B084EA6F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3832987"/>
                <a:ext cx="470516" cy="4705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5EFB20D1-C577-2623-F247-B0D77BE846A4}"/>
                  </a:ext>
                </a:extLst>
              </p:cNvPr>
              <p:cNvSpPr/>
              <p:nvPr/>
            </p:nvSpPr>
            <p:spPr>
              <a:xfrm>
                <a:off x="2861444" y="3832989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5EFB20D1-C577-2623-F247-B0D77BE84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3832989"/>
                <a:ext cx="470516" cy="4705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647582C-F9CA-C6C8-B826-A79886B6BC13}"/>
                  </a:ext>
                </a:extLst>
              </p:cNvPr>
              <p:cNvSpPr/>
              <p:nvPr/>
            </p:nvSpPr>
            <p:spPr>
              <a:xfrm>
                <a:off x="3990313" y="3832987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647582C-F9CA-C6C8-B826-A79886B6B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3832987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B3F569E-FBC7-64ED-C1DF-0E59956ECB90}"/>
                  </a:ext>
                </a:extLst>
              </p:cNvPr>
              <p:cNvSpPr/>
              <p:nvPr/>
            </p:nvSpPr>
            <p:spPr>
              <a:xfrm>
                <a:off x="5755583" y="38268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B3F569E-FBC7-64ED-C1DF-0E59956EC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83" y="3826800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BE623501-D94C-28B0-497F-B6528E4BBA5C}"/>
                  </a:ext>
                </a:extLst>
              </p:cNvPr>
              <p:cNvSpPr/>
              <p:nvPr/>
            </p:nvSpPr>
            <p:spPr>
              <a:xfrm>
                <a:off x="7851925" y="50148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BE623501-D94C-28B0-497F-B6528E4BB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925" y="5014800"/>
                <a:ext cx="470516" cy="47051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5AE5A604-3995-0746-F405-E0BD75098750}"/>
                  </a:ext>
                </a:extLst>
              </p:cNvPr>
              <p:cNvSpPr/>
              <p:nvPr/>
            </p:nvSpPr>
            <p:spPr>
              <a:xfrm>
                <a:off x="7851925" y="3825845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5AE5A604-3995-0746-F405-E0BD75098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925" y="3825845"/>
                <a:ext cx="470516" cy="47051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C3C396-87FD-A1C4-3A05-E161D4333DA6}"/>
              </a:ext>
            </a:extLst>
          </p:cNvPr>
          <p:cNvCxnSpPr>
            <a:cxnSpLocks/>
            <a:endCxn id="63" idx="2"/>
          </p:cNvCxnSpPr>
          <p:nvPr/>
        </p:nvCxnSpPr>
        <p:spPr>
          <a:xfrm flipV="1">
            <a:off x="8090129" y="3114534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F427674E-2413-663F-3C0C-B01C4559B0AF}"/>
                  </a:ext>
                </a:extLst>
              </p:cNvPr>
              <p:cNvSpPr/>
              <p:nvPr/>
            </p:nvSpPr>
            <p:spPr>
              <a:xfrm>
                <a:off x="7854871" y="2644017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F427674E-2413-663F-3C0C-B01C4559B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871" y="2644017"/>
                <a:ext cx="470516" cy="47051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0F6E014-CFD3-DDE5-CA6E-FB2AD773077B}"/>
              </a:ext>
            </a:extLst>
          </p:cNvPr>
          <p:cNvCxnSpPr>
            <a:cxnSpLocks/>
            <a:stCxn id="14" idx="3"/>
            <a:endCxn id="37" idx="1"/>
          </p:cNvCxnSpPr>
          <p:nvPr/>
        </p:nvCxnSpPr>
        <p:spPr>
          <a:xfrm flipV="1">
            <a:off x="4460829" y="4062059"/>
            <a:ext cx="1294754" cy="61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BC645DF-C867-86FF-A58F-694EBC6C7E47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1075249" y="4068245"/>
            <a:ext cx="65599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5272AEA-897E-EE1F-96D9-237F1593BA46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2201763" y="4068246"/>
            <a:ext cx="659681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690E5AD-4919-F9CB-6EFE-E62A131879B4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3331960" y="4068246"/>
            <a:ext cx="658353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9251B1F-6168-EA31-4746-908E0FB188AF}"/>
              </a:ext>
            </a:extLst>
          </p:cNvPr>
          <p:cNvSpPr txBox="1"/>
          <p:nvPr/>
        </p:nvSpPr>
        <p:spPr>
          <a:xfrm>
            <a:off x="5467107" y="4318387"/>
            <a:ext cx="110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Initial state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52F21D0-A599-855A-487D-AF18E1337B5E}"/>
              </a:ext>
            </a:extLst>
          </p:cNvPr>
          <p:cNvSpPr txBox="1"/>
          <p:nvPr/>
        </p:nvSpPr>
        <p:spPr>
          <a:xfrm>
            <a:off x="7061783" y="5449033"/>
            <a:ext cx="99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Context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6D52B16-74E9-96FE-C7A7-79481AF6559E}"/>
                  </a:ext>
                </a:extLst>
              </p:cNvPr>
              <p:cNvSpPr/>
              <p:nvPr/>
            </p:nvSpPr>
            <p:spPr>
              <a:xfrm>
                <a:off x="1151093" y="3917726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6D52B16-74E9-96FE-C7A7-79481AF65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93" y="3917726"/>
                <a:ext cx="344542" cy="309945"/>
              </a:xfrm>
              <a:prstGeom prst="ellipse">
                <a:avLst/>
              </a:prstGeom>
              <a:blipFill>
                <a:blip r:embed="rId15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55D2004-6A05-3654-AFD0-A8784E50CB48}"/>
                  </a:ext>
                </a:extLst>
              </p:cNvPr>
              <p:cNvSpPr/>
              <p:nvPr/>
            </p:nvSpPr>
            <p:spPr>
              <a:xfrm>
                <a:off x="2277607" y="3916610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55D2004-6A05-3654-AFD0-A8784E50C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07" y="3916610"/>
                <a:ext cx="344542" cy="309945"/>
              </a:xfrm>
              <a:prstGeom prst="ellipse">
                <a:avLst/>
              </a:prstGeom>
              <a:blipFill>
                <a:blip r:embed="rId15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194505B-0C3D-0DEC-49DE-3B4E81E6946F}"/>
                  </a:ext>
                </a:extLst>
              </p:cNvPr>
              <p:cNvSpPr/>
              <p:nvPr/>
            </p:nvSpPr>
            <p:spPr>
              <a:xfrm>
                <a:off x="3407804" y="3916610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194505B-0C3D-0DEC-49DE-3B4E81E694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04" y="3916610"/>
                <a:ext cx="344542" cy="309945"/>
              </a:xfrm>
              <a:prstGeom prst="ellipse">
                <a:avLst/>
              </a:prstGeom>
              <a:blipFill>
                <a:blip r:embed="rId16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121F78B-84C6-62DC-A3B8-94A08A8D2302}"/>
                  </a:ext>
                </a:extLst>
              </p:cNvPr>
              <p:cNvSpPr/>
              <p:nvPr/>
            </p:nvSpPr>
            <p:spPr>
              <a:xfrm>
                <a:off x="604733" y="2964456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121F78B-84C6-62DC-A3B8-94A08A8D2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2964456"/>
                <a:ext cx="470516" cy="470517"/>
              </a:xfrm>
              <a:prstGeom prst="roundRect">
                <a:avLst/>
              </a:prstGeom>
              <a:blipFill>
                <a:blip r:embed="rId17"/>
                <a:stretch>
                  <a:fillRect r="-3797"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D21AF46-5AFD-C04E-1B88-8502B84E9CFC}"/>
                  </a:ext>
                </a:extLst>
              </p:cNvPr>
              <p:cNvSpPr/>
              <p:nvPr/>
            </p:nvSpPr>
            <p:spPr>
              <a:xfrm>
                <a:off x="1731247" y="2964457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D21AF46-5AFD-C04E-1B88-8502B84E9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2964457"/>
                <a:ext cx="470516" cy="470517"/>
              </a:xfrm>
              <a:prstGeom prst="roundRect">
                <a:avLst/>
              </a:prstGeom>
              <a:blipFill>
                <a:blip r:embed="rId18"/>
                <a:stretch>
                  <a:fillRect r="-3797"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5065F3C-D325-B28A-5082-A7864468EFBD}"/>
                  </a:ext>
                </a:extLst>
              </p:cNvPr>
              <p:cNvSpPr/>
              <p:nvPr/>
            </p:nvSpPr>
            <p:spPr>
              <a:xfrm>
                <a:off x="2861444" y="2964459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5065F3C-D325-B28A-5082-A7864468E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2964459"/>
                <a:ext cx="470516" cy="470517"/>
              </a:xfrm>
              <a:prstGeom prst="roundRect">
                <a:avLst/>
              </a:prstGeom>
              <a:blipFill>
                <a:blip r:embed="rId19"/>
                <a:stretch>
                  <a:fillRect r="-2500"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7776017-CE1F-F7F2-92E1-88813F8AA2DF}"/>
                  </a:ext>
                </a:extLst>
              </p:cNvPr>
              <p:cNvSpPr/>
              <p:nvPr/>
            </p:nvSpPr>
            <p:spPr>
              <a:xfrm>
                <a:off x="3990313" y="2964457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7776017-CE1F-F7F2-92E1-88813F8AA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2964457"/>
                <a:ext cx="470516" cy="470517"/>
              </a:xfrm>
              <a:prstGeom prst="roundRect">
                <a:avLst/>
              </a:prstGeom>
              <a:blipFill>
                <a:blip r:embed="rId20"/>
                <a:stretch>
                  <a:fillRect r="-3797"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78BCA032-D3ED-E299-916D-99674C9B148D}"/>
                  </a:ext>
                </a:extLst>
              </p:cNvPr>
              <p:cNvSpPr/>
              <p:nvPr/>
            </p:nvSpPr>
            <p:spPr>
              <a:xfrm>
                <a:off x="604733" y="1876313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78BCA032-D3ED-E299-916D-99674C9B1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1876313"/>
                <a:ext cx="470516" cy="470517"/>
              </a:xfrm>
              <a:prstGeom prst="roundRect">
                <a:avLst/>
              </a:prstGeom>
              <a:blipFill>
                <a:blip r:embed="rId21"/>
                <a:stretch>
                  <a:fillRect r="-2532"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4BBB75C6-3CE2-F00B-F9B5-4E4EB7BEC966}"/>
                  </a:ext>
                </a:extLst>
              </p:cNvPr>
              <p:cNvSpPr/>
              <p:nvPr/>
            </p:nvSpPr>
            <p:spPr>
              <a:xfrm>
                <a:off x="1731247" y="1876314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4BBB75C6-3CE2-F00B-F9B5-4E4EB7BEC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1876314"/>
                <a:ext cx="470516" cy="470517"/>
              </a:xfrm>
              <a:prstGeom prst="roundRect">
                <a:avLst/>
              </a:prstGeom>
              <a:blipFill>
                <a:blip r:embed="rId22"/>
                <a:stretch>
                  <a:fillRect r="-2532"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35432BB-D76B-493F-B291-8EE4A434A731}"/>
                  </a:ext>
                </a:extLst>
              </p:cNvPr>
              <p:cNvSpPr/>
              <p:nvPr/>
            </p:nvSpPr>
            <p:spPr>
              <a:xfrm>
                <a:off x="2861444" y="1876316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35432BB-D76B-493F-B291-8EE4A434A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1876316"/>
                <a:ext cx="470516" cy="470517"/>
              </a:xfrm>
              <a:prstGeom prst="roundRect">
                <a:avLst/>
              </a:prstGeom>
              <a:blipFill>
                <a:blip r:embed="rId23"/>
                <a:stretch>
                  <a:fillRect r="-2500"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6CBFA4A4-66FE-BE09-516B-08512D182AD0}"/>
                  </a:ext>
                </a:extLst>
              </p:cNvPr>
              <p:cNvSpPr/>
              <p:nvPr/>
            </p:nvSpPr>
            <p:spPr>
              <a:xfrm>
                <a:off x="3990313" y="1876314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6CBFA4A4-66FE-BE09-516B-08512D182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1876314"/>
                <a:ext cx="470516" cy="470517"/>
              </a:xfrm>
              <a:prstGeom prst="roundRect">
                <a:avLst/>
              </a:prstGeom>
              <a:blipFill>
                <a:blip r:embed="rId24"/>
                <a:stretch>
                  <a:fillRect r="-2532"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5DE02A-AAC9-E7C3-FEFB-4A5E8BFDF60D}"/>
              </a:ext>
            </a:extLst>
          </p:cNvPr>
          <p:cNvCxnSpPr>
            <a:cxnSpLocks/>
            <a:stCxn id="18" idx="0"/>
            <a:endCxn id="24" idx="2"/>
          </p:cNvCxnSpPr>
          <p:nvPr/>
        </p:nvCxnSpPr>
        <p:spPr>
          <a:xfrm flipV="1">
            <a:off x="839991" y="2346830"/>
            <a:ext cx="0" cy="617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E08AD3-C48C-B151-CFC3-16DFBED843BA}"/>
              </a:ext>
            </a:extLst>
          </p:cNvPr>
          <p:cNvCxnSpPr>
            <a:cxnSpLocks/>
            <a:stCxn id="19" idx="0"/>
            <a:endCxn id="26" idx="2"/>
          </p:cNvCxnSpPr>
          <p:nvPr/>
        </p:nvCxnSpPr>
        <p:spPr>
          <a:xfrm flipV="1">
            <a:off x="1966505" y="2346831"/>
            <a:ext cx="0" cy="617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11FAE52-69C6-3906-9647-8D0AE9CF036E}"/>
              </a:ext>
            </a:extLst>
          </p:cNvPr>
          <p:cNvCxnSpPr>
            <a:cxnSpLocks/>
            <a:stCxn id="21" idx="0"/>
            <a:endCxn id="27" idx="2"/>
          </p:cNvCxnSpPr>
          <p:nvPr/>
        </p:nvCxnSpPr>
        <p:spPr>
          <a:xfrm flipV="1">
            <a:off x="3096702" y="2346833"/>
            <a:ext cx="0" cy="617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3BA8336-0586-44E9-DC09-A32D6615BEA6}"/>
              </a:ext>
            </a:extLst>
          </p:cNvPr>
          <p:cNvCxnSpPr>
            <a:cxnSpLocks/>
            <a:stCxn id="23" idx="0"/>
            <a:endCxn id="29" idx="2"/>
          </p:cNvCxnSpPr>
          <p:nvPr/>
        </p:nvCxnSpPr>
        <p:spPr>
          <a:xfrm flipV="1">
            <a:off x="4225571" y="2346831"/>
            <a:ext cx="0" cy="617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40E51A5-E31A-5FB0-DE12-9AC22C6F82AB}"/>
              </a:ext>
            </a:extLst>
          </p:cNvPr>
          <p:cNvCxnSpPr>
            <a:stCxn id="11" idx="0"/>
            <a:endCxn id="18" idx="2"/>
          </p:cNvCxnSpPr>
          <p:nvPr/>
        </p:nvCxnSpPr>
        <p:spPr>
          <a:xfrm flipV="1">
            <a:off x="839991" y="3434973"/>
            <a:ext cx="0" cy="398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C2005F9-DED2-7B80-45F7-2BD3F4B30848}"/>
              </a:ext>
            </a:extLst>
          </p:cNvPr>
          <p:cNvCxnSpPr>
            <a:cxnSpLocks/>
            <a:stCxn id="12" idx="0"/>
            <a:endCxn id="19" idx="2"/>
          </p:cNvCxnSpPr>
          <p:nvPr/>
        </p:nvCxnSpPr>
        <p:spPr>
          <a:xfrm flipV="1">
            <a:off x="1966505" y="3434974"/>
            <a:ext cx="0" cy="398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2DEA439-908C-4200-7FBD-EC25F70FC7DF}"/>
              </a:ext>
            </a:extLst>
          </p:cNvPr>
          <p:cNvCxnSpPr>
            <a:cxnSpLocks/>
            <a:stCxn id="13" idx="0"/>
            <a:endCxn id="21" idx="2"/>
          </p:cNvCxnSpPr>
          <p:nvPr/>
        </p:nvCxnSpPr>
        <p:spPr>
          <a:xfrm flipV="1">
            <a:off x="3096702" y="3434976"/>
            <a:ext cx="0" cy="398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A183A80-E586-C03D-CBB5-505DCF163386}"/>
              </a:ext>
            </a:extLst>
          </p:cNvPr>
          <p:cNvCxnSpPr>
            <a:cxnSpLocks/>
            <a:stCxn id="14" idx="0"/>
            <a:endCxn id="23" idx="2"/>
          </p:cNvCxnSpPr>
          <p:nvPr/>
        </p:nvCxnSpPr>
        <p:spPr>
          <a:xfrm flipV="1">
            <a:off x="4225571" y="3434974"/>
            <a:ext cx="0" cy="398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109">
            <a:extLst>
              <a:ext uri="{FF2B5EF4-FFF2-40B4-BE49-F238E27FC236}">
                <a16:creationId xmlns:a16="http://schemas.microsoft.com/office/drawing/2014/main" id="{03650094-33B4-70B7-D852-71B3BB30D083}"/>
              </a:ext>
            </a:extLst>
          </p:cNvPr>
          <p:cNvCxnSpPr>
            <a:cxnSpLocks/>
            <a:stCxn id="47" idx="1"/>
          </p:cNvCxnSpPr>
          <p:nvPr/>
        </p:nvCxnSpPr>
        <p:spPr>
          <a:xfrm rot="10800000">
            <a:off x="949191" y="3686970"/>
            <a:ext cx="6902735" cy="374134"/>
          </a:xfrm>
          <a:prstGeom prst="bentConnector3">
            <a:avLst>
              <a:gd name="adj1" fmla="val 7276"/>
            </a:avLst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4A25D99-98B9-4EA2-48B6-8E301D0D7EDB}"/>
              </a:ext>
            </a:extLst>
          </p:cNvPr>
          <p:cNvCxnSpPr>
            <a:cxnSpLocks/>
          </p:cNvCxnSpPr>
          <p:nvPr/>
        </p:nvCxnSpPr>
        <p:spPr>
          <a:xfrm flipV="1">
            <a:off x="949186" y="3434973"/>
            <a:ext cx="0" cy="255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C2CFAB6-36F6-61C2-4FCF-A632E89B33E8}"/>
              </a:ext>
            </a:extLst>
          </p:cNvPr>
          <p:cNvCxnSpPr>
            <a:cxnSpLocks/>
          </p:cNvCxnSpPr>
          <p:nvPr/>
        </p:nvCxnSpPr>
        <p:spPr>
          <a:xfrm flipV="1">
            <a:off x="2096373" y="3434973"/>
            <a:ext cx="0" cy="255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939DF33-9E5C-BA09-B33F-A0E7AF34E23C}"/>
              </a:ext>
            </a:extLst>
          </p:cNvPr>
          <p:cNvCxnSpPr>
            <a:cxnSpLocks/>
          </p:cNvCxnSpPr>
          <p:nvPr/>
        </p:nvCxnSpPr>
        <p:spPr>
          <a:xfrm flipV="1">
            <a:off x="3216764" y="3434973"/>
            <a:ext cx="0" cy="255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0B1D69F-0E0C-3B6F-19D4-05D350B8C2F5}"/>
              </a:ext>
            </a:extLst>
          </p:cNvPr>
          <p:cNvCxnSpPr>
            <a:cxnSpLocks/>
          </p:cNvCxnSpPr>
          <p:nvPr/>
        </p:nvCxnSpPr>
        <p:spPr>
          <a:xfrm flipV="1">
            <a:off x="4352227" y="3434973"/>
            <a:ext cx="0" cy="255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951448A-F54E-F9C7-8575-77377D163981}"/>
                  </a:ext>
                </a:extLst>
              </p:cNvPr>
              <p:cNvSpPr/>
              <p:nvPr/>
            </p:nvSpPr>
            <p:spPr>
              <a:xfrm>
                <a:off x="661140" y="1296394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951448A-F54E-F9C7-8575-77377D163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40" y="1296394"/>
                <a:ext cx="344542" cy="309945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4CFEE200-6210-52C1-F9EC-6A1767DE0E5A}"/>
                  </a:ext>
                </a:extLst>
              </p:cNvPr>
              <p:cNvSpPr/>
              <p:nvPr/>
            </p:nvSpPr>
            <p:spPr>
              <a:xfrm>
                <a:off x="1794234" y="1296394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4CFEE200-6210-52C1-F9EC-6A1767DE0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34" y="1296394"/>
                <a:ext cx="344542" cy="309945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CF6AD40-8044-E00D-467E-B24D1F4F2DD9}"/>
                  </a:ext>
                </a:extLst>
              </p:cNvPr>
              <p:cNvSpPr/>
              <p:nvPr/>
            </p:nvSpPr>
            <p:spPr>
              <a:xfrm>
                <a:off x="2924431" y="1296394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CF6AD40-8044-E00D-467E-B24D1F4F2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31" y="1296394"/>
                <a:ext cx="344542" cy="309945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B2F13A8-0369-C14F-3348-6ED5922302B9}"/>
                  </a:ext>
                </a:extLst>
              </p:cNvPr>
              <p:cNvSpPr/>
              <p:nvPr/>
            </p:nvSpPr>
            <p:spPr>
              <a:xfrm>
                <a:off x="4054628" y="1296394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B2F13A8-0369-C14F-3348-6ED592230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628" y="1296394"/>
                <a:ext cx="344542" cy="309945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FFBC273F-C2DA-4ADC-DDD1-8FF304C4DE17}"/>
              </a:ext>
            </a:extLst>
          </p:cNvPr>
          <p:cNvCxnSpPr>
            <a:cxnSpLocks/>
          </p:cNvCxnSpPr>
          <p:nvPr/>
        </p:nvCxnSpPr>
        <p:spPr>
          <a:xfrm rot="10800000" flipH="1">
            <a:off x="1727535" y="1452779"/>
            <a:ext cx="56407" cy="2484000"/>
          </a:xfrm>
          <a:prstGeom prst="bentConnector3">
            <a:avLst>
              <a:gd name="adj1" fmla="val -38950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92A66B63-5E80-EFF2-6AED-9DC191DDE75D}"/>
              </a:ext>
            </a:extLst>
          </p:cNvPr>
          <p:cNvCxnSpPr>
            <a:cxnSpLocks/>
          </p:cNvCxnSpPr>
          <p:nvPr/>
        </p:nvCxnSpPr>
        <p:spPr>
          <a:xfrm rot="10800000" flipH="1">
            <a:off x="2860116" y="1447544"/>
            <a:ext cx="56407" cy="2484000"/>
          </a:xfrm>
          <a:prstGeom prst="bentConnector3">
            <a:avLst>
              <a:gd name="adj1" fmla="val -38950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00A80D5A-FC49-3F31-1902-CBBC5E7A1040}"/>
              </a:ext>
            </a:extLst>
          </p:cNvPr>
          <p:cNvCxnSpPr>
            <a:cxnSpLocks/>
          </p:cNvCxnSpPr>
          <p:nvPr/>
        </p:nvCxnSpPr>
        <p:spPr>
          <a:xfrm rot="10800000" flipH="1">
            <a:off x="3990889" y="1447544"/>
            <a:ext cx="56407" cy="2484000"/>
          </a:xfrm>
          <a:prstGeom prst="bentConnector3">
            <a:avLst>
              <a:gd name="adj1" fmla="val -38950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>
            <a:extLst>
              <a:ext uri="{FF2B5EF4-FFF2-40B4-BE49-F238E27FC236}">
                <a16:creationId xmlns:a16="http://schemas.microsoft.com/office/drawing/2014/main" id="{F7F6C7E3-D963-D87E-DAC7-1E58E6B8F62A}"/>
              </a:ext>
            </a:extLst>
          </p:cNvPr>
          <p:cNvCxnSpPr>
            <a:cxnSpLocks/>
          </p:cNvCxnSpPr>
          <p:nvPr/>
        </p:nvCxnSpPr>
        <p:spPr>
          <a:xfrm rot="10800000" flipH="1">
            <a:off x="594522" y="1452779"/>
            <a:ext cx="56407" cy="2484000"/>
          </a:xfrm>
          <a:prstGeom prst="bentConnector3">
            <a:avLst>
              <a:gd name="adj1" fmla="val -38950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F9D7AB1E-8668-68C4-C5ED-F9FE3C3EC5A1}"/>
              </a:ext>
            </a:extLst>
          </p:cNvPr>
          <p:cNvCxnSpPr>
            <a:cxnSpLocks/>
            <a:stCxn id="24" idx="0"/>
            <a:endCxn id="109" idx="4"/>
          </p:cNvCxnSpPr>
          <p:nvPr/>
        </p:nvCxnSpPr>
        <p:spPr>
          <a:xfrm flipH="1" flipV="1">
            <a:off x="833411" y="1606339"/>
            <a:ext cx="6580" cy="2699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6E026A7-E10D-6275-9B51-A2B47BB2D61E}"/>
              </a:ext>
            </a:extLst>
          </p:cNvPr>
          <p:cNvCxnSpPr>
            <a:cxnSpLocks/>
            <a:stCxn id="26" idx="0"/>
            <a:endCxn id="112" idx="4"/>
          </p:cNvCxnSpPr>
          <p:nvPr/>
        </p:nvCxnSpPr>
        <p:spPr>
          <a:xfrm flipV="1">
            <a:off x="1966505" y="1606339"/>
            <a:ext cx="0" cy="2699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A2B3F80-DB68-B6B2-6AD2-C1C98060C4EC}"/>
              </a:ext>
            </a:extLst>
          </p:cNvPr>
          <p:cNvCxnSpPr>
            <a:cxnSpLocks/>
            <a:stCxn id="27" idx="0"/>
            <a:endCxn id="115" idx="4"/>
          </p:cNvCxnSpPr>
          <p:nvPr/>
        </p:nvCxnSpPr>
        <p:spPr>
          <a:xfrm flipV="1">
            <a:off x="3096702" y="1606339"/>
            <a:ext cx="0" cy="269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82CE58E6-A53D-859C-FE30-4A70C1D76B3F}"/>
              </a:ext>
            </a:extLst>
          </p:cNvPr>
          <p:cNvCxnSpPr>
            <a:cxnSpLocks/>
            <a:stCxn id="29" idx="0"/>
            <a:endCxn id="116" idx="4"/>
          </p:cNvCxnSpPr>
          <p:nvPr/>
        </p:nvCxnSpPr>
        <p:spPr>
          <a:xfrm flipV="1">
            <a:off x="4225571" y="1606339"/>
            <a:ext cx="1328" cy="2699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F52C1FD-05B3-278D-68EA-87671CA7EF38}"/>
              </a:ext>
            </a:extLst>
          </p:cNvPr>
          <p:cNvSpPr/>
          <p:nvPr/>
        </p:nvSpPr>
        <p:spPr>
          <a:xfrm>
            <a:off x="604733" y="2543570"/>
            <a:ext cx="3854386" cy="253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softmax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54E0249-BE34-049F-C6C3-7D4C5541DCD2}"/>
                  </a:ext>
                </a:extLst>
              </p:cNvPr>
              <p:cNvSpPr txBox="1"/>
              <p:nvPr/>
            </p:nvSpPr>
            <p:spPr>
              <a:xfrm>
                <a:off x="4703278" y="2902457"/>
                <a:ext cx="2102559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Alignment scores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𝑎𝑡𝑡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54E0249-BE34-049F-C6C3-7D4C5541D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278" y="2902457"/>
                <a:ext cx="2102559" cy="658514"/>
              </a:xfrm>
              <a:prstGeom prst="rect">
                <a:avLst/>
              </a:prstGeom>
              <a:blipFill>
                <a:blip r:embed="rId28"/>
                <a:stretch>
                  <a:fillRect l="-2616" t="-4630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TextBox 152">
            <a:extLst>
              <a:ext uri="{FF2B5EF4-FFF2-40B4-BE49-F238E27FC236}">
                <a16:creationId xmlns:a16="http://schemas.microsoft.com/office/drawing/2014/main" id="{61AC67EA-4979-DE84-579E-D02A8F9A5729}"/>
              </a:ext>
            </a:extLst>
          </p:cNvPr>
          <p:cNvSpPr txBox="1"/>
          <p:nvPr/>
        </p:nvSpPr>
        <p:spPr>
          <a:xfrm>
            <a:off x="4706224" y="1782314"/>
            <a:ext cx="2102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Attention weights</a:t>
            </a:r>
          </a:p>
          <a:p>
            <a:r>
              <a:rPr lang="en-US"/>
              <a:t>(normalize alignment scores)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715C368-3E9D-FC39-E733-0DC88E2A4B6E}"/>
                  </a:ext>
                </a:extLst>
              </p:cNvPr>
              <p:cNvSpPr txBox="1"/>
              <p:nvPr/>
            </p:nvSpPr>
            <p:spPr>
              <a:xfrm>
                <a:off x="6930813" y="978767"/>
                <a:ext cx="2642900" cy="10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Compute context vector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715C368-3E9D-FC39-E733-0DC88E2A4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813" y="978767"/>
                <a:ext cx="2642900" cy="1041567"/>
              </a:xfrm>
              <a:prstGeom prst="rect">
                <a:avLst/>
              </a:prstGeom>
              <a:blipFill>
                <a:blip r:embed="rId29"/>
                <a:stretch>
                  <a:fillRect t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Elbow Connector 155">
            <a:extLst>
              <a:ext uri="{FF2B5EF4-FFF2-40B4-BE49-F238E27FC236}">
                <a16:creationId xmlns:a16="http://schemas.microsoft.com/office/drawing/2014/main" id="{CD792C99-A2D7-E10E-3E87-345C611FBAE9}"/>
              </a:ext>
            </a:extLst>
          </p:cNvPr>
          <p:cNvCxnSpPr>
            <a:cxnSpLocks/>
            <a:stCxn id="109" idx="0"/>
            <a:endCxn id="161" idx="0"/>
          </p:cNvCxnSpPr>
          <p:nvPr/>
        </p:nvCxnSpPr>
        <p:spPr>
          <a:xfrm rot="16200000" flipH="1">
            <a:off x="3708137" y="-1578332"/>
            <a:ext cx="286934" cy="6036387"/>
          </a:xfrm>
          <a:prstGeom prst="bentConnector3">
            <a:avLst>
              <a:gd name="adj1" fmla="val -10445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D96B6B4-89B0-6690-AA02-18B4A979B412}"/>
                  </a:ext>
                </a:extLst>
              </p:cNvPr>
              <p:cNvSpPr/>
              <p:nvPr/>
            </p:nvSpPr>
            <p:spPr>
              <a:xfrm>
                <a:off x="6697527" y="1583328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D96B6B4-89B0-6690-AA02-18B4A979B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527" y="1583328"/>
                <a:ext cx="344542" cy="309945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Elbow Connector 166">
            <a:extLst>
              <a:ext uri="{FF2B5EF4-FFF2-40B4-BE49-F238E27FC236}">
                <a16:creationId xmlns:a16="http://schemas.microsoft.com/office/drawing/2014/main" id="{00ED01F1-8C6E-23F3-777B-078755D7F204}"/>
              </a:ext>
            </a:extLst>
          </p:cNvPr>
          <p:cNvCxnSpPr>
            <a:cxnSpLocks/>
            <a:stCxn id="112" idx="0"/>
            <a:endCxn id="161" idx="0"/>
          </p:cNvCxnSpPr>
          <p:nvPr/>
        </p:nvCxnSpPr>
        <p:spPr>
          <a:xfrm rot="16200000" flipH="1">
            <a:off x="4274684" y="-1011785"/>
            <a:ext cx="286934" cy="4903293"/>
          </a:xfrm>
          <a:prstGeom prst="bentConnector3">
            <a:avLst>
              <a:gd name="adj1" fmla="val -7967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>
            <a:extLst>
              <a:ext uri="{FF2B5EF4-FFF2-40B4-BE49-F238E27FC236}">
                <a16:creationId xmlns:a16="http://schemas.microsoft.com/office/drawing/2014/main" id="{C2703DC9-B1D6-A351-08E9-4F582D49FF00}"/>
              </a:ext>
            </a:extLst>
          </p:cNvPr>
          <p:cNvCxnSpPr>
            <a:cxnSpLocks/>
            <a:stCxn id="115" idx="0"/>
            <a:endCxn id="161" idx="0"/>
          </p:cNvCxnSpPr>
          <p:nvPr/>
        </p:nvCxnSpPr>
        <p:spPr>
          <a:xfrm rot="16200000" flipH="1">
            <a:off x="4839783" y="-446687"/>
            <a:ext cx="286934" cy="3773096"/>
          </a:xfrm>
          <a:prstGeom prst="bentConnector3">
            <a:avLst>
              <a:gd name="adj1" fmla="val -5483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>
            <a:extLst>
              <a:ext uri="{FF2B5EF4-FFF2-40B4-BE49-F238E27FC236}">
                <a16:creationId xmlns:a16="http://schemas.microsoft.com/office/drawing/2014/main" id="{6C8F5767-C16A-93EF-40A0-F1ABA7DF7973}"/>
              </a:ext>
            </a:extLst>
          </p:cNvPr>
          <p:cNvCxnSpPr>
            <a:cxnSpLocks/>
            <a:stCxn id="116" idx="0"/>
            <a:endCxn id="161" idx="0"/>
          </p:cNvCxnSpPr>
          <p:nvPr/>
        </p:nvCxnSpPr>
        <p:spPr>
          <a:xfrm rot="16200000" flipH="1">
            <a:off x="5404881" y="118412"/>
            <a:ext cx="286934" cy="2642899"/>
          </a:xfrm>
          <a:prstGeom prst="bentConnector3">
            <a:avLst>
              <a:gd name="adj1" fmla="val -2793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6595D09B-20DC-D6CB-4502-46E55C48C0FD}"/>
                  </a:ext>
                </a:extLst>
              </p:cNvPr>
              <p:cNvSpPr txBox="1"/>
              <p:nvPr/>
            </p:nvSpPr>
            <p:spPr>
              <a:xfrm>
                <a:off x="6805837" y="2079379"/>
                <a:ext cx="50416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6595D09B-20DC-D6CB-4502-46E55C48C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7" y="2079379"/>
                <a:ext cx="5041657" cy="400110"/>
              </a:xfrm>
              <a:prstGeom prst="rect">
                <a:avLst/>
              </a:prstGeom>
              <a:blipFill>
                <a:blip r:embed="rId3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400669C-96BE-D8D6-60C8-36094730934B}"/>
              </a:ext>
            </a:extLst>
          </p:cNvPr>
          <p:cNvCxnSpPr>
            <a:cxnSpLocks/>
            <a:stCxn id="47" idx="3"/>
            <a:endCxn id="40" idx="1"/>
          </p:cNvCxnSpPr>
          <p:nvPr/>
        </p:nvCxnSpPr>
        <p:spPr>
          <a:xfrm>
            <a:off x="8322441" y="4061104"/>
            <a:ext cx="654102" cy="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8818B8B-0916-0750-2286-C20899548EFF}"/>
              </a:ext>
            </a:extLst>
          </p:cNvPr>
          <p:cNvCxnSpPr>
            <a:cxnSpLocks/>
            <a:stCxn id="39" idx="0"/>
            <a:endCxn id="40" idx="2"/>
          </p:cNvCxnSpPr>
          <p:nvPr/>
        </p:nvCxnSpPr>
        <p:spPr>
          <a:xfrm flipV="1">
            <a:off x="9211801" y="4297317"/>
            <a:ext cx="0" cy="716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6039495-A9F8-BD38-B89C-AD555087BE21}"/>
                  </a:ext>
                </a:extLst>
              </p:cNvPr>
              <p:cNvSpPr/>
              <p:nvPr/>
            </p:nvSpPr>
            <p:spPr>
              <a:xfrm>
                <a:off x="8976543" y="5013554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6039495-A9F8-BD38-B89C-AD555087B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543" y="5013554"/>
                <a:ext cx="470516" cy="470517"/>
              </a:xfrm>
              <a:prstGeom prst="round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2F207B86-E67F-683C-1D65-2AFB683861D4}"/>
                  </a:ext>
                </a:extLst>
              </p:cNvPr>
              <p:cNvSpPr/>
              <p:nvPr/>
            </p:nvSpPr>
            <p:spPr>
              <a:xfrm>
                <a:off x="8976543" y="38268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2F207B86-E67F-683C-1D65-2AFB68386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543" y="3826800"/>
                <a:ext cx="470516" cy="470517"/>
              </a:xfrm>
              <a:prstGeom prst="round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BBDE71B-413B-C100-51CF-D6B834CE4F6C}"/>
                  </a:ext>
                </a:extLst>
              </p:cNvPr>
              <p:cNvSpPr/>
              <p:nvPr/>
            </p:nvSpPr>
            <p:spPr>
              <a:xfrm>
                <a:off x="8435593" y="3903239"/>
                <a:ext cx="344542" cy="30994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BBDE71B-413B-C100-51CF-D6B834CE4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593" y="3903239"/>
                <a:ext cx="344542" cy="309945"/>
              </a:xfrm>
              <a:prstGeom prst="ellipse">
                <a:avLst/>
              </a:prstGeom>
              <a:blipFill>
                <a:blip r:embed="rId34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66AC023-39DB-BACB-0564-3C16E90261A5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9214747" y="3112917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B4600F73-D229-8C62-ED33-B1FD939B1873}"/>
                  </a:ext>
                </a:extLst>
              </p:cNvPr>
              <p:cNvSpPr/>
              <p:nvPr/>
            </p:nvSpPr>
            <p:spPr>
              <a:xfrm>
                <a:off x="8979489" y="26424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B4600F73-D229-8C62-ED33-B1FD939B1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489" y="2642400"/>
                <a:ext cx="470516" cy="470517"/>
              </a:xfrm>
              <a:prstGeom prst="round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D57F78DF-15C9-285A-C84C-9BADE46D6551}"/>
                  </a:ext>
                </a:extLst>
              </p:cNvPr>
              <p:cNvSpPr/>
              <p:nvPr/>
            </p:nvSpPr>
            <p:spPr>
              <a:xfrm>
                <a:off x="8449551" y="5016445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D57F78DF-15C9-285A-C84C-9BADE46D6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551" y="5016445"/>
                <a:ext cx="470516" cy="470517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063F00DA-41C1-1641-1843-4DF4A752F597}"/>
              </a:ext>
            </a:extLst>
          </p:cNvPr>
          <p:cNvCxnSpPr>
            <a:stCxn id="161" idx="4"/>
            <a:endCxn id="51" idx="0"/>
          </p:cNvCxnSpPr>
          <p:nvPr/>
        </p:nvCxnSpPr>
        <p:spPr>
          <a:xfrm rot="16200000" flipH="1">
            <a:off x="6215717" y="2547353"/>
            <a:ext cx="3123172" cy="1815011"/>
          </a:xfrm>
          <a:prstGeom prst="bentConnector3">
            <a:avLst>
              <a:gd name="adj1" fmla="val 9262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109">
            <a:extLst>
              <a:ext uri="{FF2B5EF4-FFF2-40B4-BE49-F238E27FC236}">
                <a16:creationId xmlns:a16="http://schemas.microsoft.com/office/drawing/2014/main" id="{0C35D9D4-BF65-DE49-4912-8763B3C01E1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577949" y="4514517"/>
            <a:ext cx="717757" cy="29573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93C535-37B0-47A7-DF98-4CC523DE0C05}"/>
                  </a:ext>
                </a:extLst>
              </p:cNvPr>
              <p:cNvSpPr txBox="1"/>
              <p:nvPr/>
            </p:nvSpPr>
            <p:spPr>
              <a:xfrm>
                <a:off x="9549100" y="1146264"/>
                <a:ext cx="26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93C535-37B0-47A7-DF98-4CC523DE0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100" y="1146264"/>
                <a:ext cx="2642900" cy="369332"/>
              </a:xfrm>
              <a:prstGeom prst="rect">
                <a:avLst/>
              </a:prstGeom>
              <a:blipFill>
                <a:blip r:embed="rId3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0A65BE09-15CC-B514-08CB-24437C32A010}"/>
              </a:ext>
            </a:extLst>
          </p:cNvPr>
          <p:cNvCxnSpPr>
            <a:cxnSpLocks/>
          </p:cNvCxnSpPr>
          <p:nvPr/>
        </p:nvCxnSpPr>
        <p:spPr>
          <a:xfrm>
            <a:off x="6226099" y="4062059"/>
            <a:ext cx="1098835" cy="1189645"/>
          </a:xfrm>
          <a:prstGeom prst="bentConnector3">
            <a:avLst>
              <a:gd name="adj1" fmla="val 2596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5E3F6C2-4792-0099-67A3-C70BC1E711DA}"/>
              </a:ext>
            </a:extLst>
          </p:cNvPr>
          <p:cNvSpPr txBox="1"/>
          <p:nvPr/>
        </p:nvSpPr>
        <p:spPr>
          <a:xfrm>
            <a:off x="838200" y="6218700"/>
            <a:ext cx="109118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100">
                <a:effectLst/>
              </a:rPr>
              <a:t>D. </a:t>
            </a:r>
            <a:r>
              <a:rPr lang="en-CA" sz="1100" err="1">
                <a:effectLst/>
              </a:rPr>
              <a:t>Bahdanau</a:t>
            </a:r>
            <a:r>
              <a:rPr lang="en-CA" sz="1100">
                <a:effectLst/>
              </a:rPr>
              <a:t>, K. Cho, and Y. </a:t>
            </a:r>
            <a:r>
              <a:rPr lang="en-CA" sz="1100" err="1">
                <a:effectLst/>
              </a:rPr>
              <a:t>Bengio</a:t>
            </a:r>
            <a:r>
              <a:rPr lang="en-CA" sz="1100">
                <a:effectLst/>
              </a:rPr>
              <a:t>, “Neural Machine Translation by Jointly Learning to Align and Translate,” in </a:t>
            </a:r>
            <a:r>
              <a:rPr lang="en-CA" sz="1100" i="1">
                <a:effectLst/>
              </a:rPr>
              <a:t>3rd International Conference on Learning Representations (ICLR), </a:t>
            </a:r>
            <a:r>
              <a:rPr lang="en-CA" sz="1100">
                <a:effectLst/>
              </a:rPr>
              <a:t>2015</a:t>
            </a:r>
            <a:r>
              <a:rPr lang="en-CA" sz="1100" i="1"/>
              <a:t>.</a:t>
            </a:r>
            <a:endParaRPr lang="en-CA" sz="110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B914AB17-18F4-94C2-DD0F-B2DEE3B6310C}"/>
                  </a:ext>
                </a:extLst>
              </p:cNvPr>
              <p:cNvSpPr/>
              <p:nvPr/>
            </p:nvSpPr>
            <p:spPr>
              <a:xfrm>
                <a:off x="7324934" y="5016445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B914AB17-18F4-94C2-DD0F-B2DEE3B63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934" y="5016445"/>
                <a:ext cx="470516" cy="470517"/>
              </a:xfrm>
              <a:prstGeom prst="round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109">
            <a:extLst>
              <a:ext uri="{FF2B5EF4-FFF2-40B4-BE49-F238E27FC236}">
                <a16:creationId xmlns:a16="http://schemas.microsoft.com/office/drawing/2014/main" id="{362FAB9B-E622-05ED-4F1A-A285D198C0F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28430" y="4479005"/>
            <a:ext cx="711313" cy="36031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FA18689-9296-FF16-69D5-117E4AF8F569}"/>
              </a:ext>
            </a:extLst>
          </p:cNvPr>
          <p:cNvCxnSpPr/>
          <p:nvPr/>
        </p:nvCxnSpPr>
        <p:spPr>
          <a:xfrm flipV="1">
            <a:off x="8087183" y="4296362"/>
            <a:ext cx="0" cy="718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06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81242-991D-945B-4119-5516A9000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2290CD8E-8B10-856F-1636-420CB4736B2A}"/>
              </a:ext>
            </a:extLst>
          </p:cNvPr>
          <p:cNvSpPr/>
          <p:nvPr/>
        </p:nvSpPr>
        <p:spPr>
          <a:xfrm>
            <a:off x="334384" y="3772342"/>
            <a:ext cx="4352756" cy="2274595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1152AC1-E862-6456-ED81-BF8E0F0CD65E}"/>
              </a:ext>
            </a:extLst>
          </p:cNvPr>
          <p:cNvSpPr/>
          <p:nvPr/>
        </p:nvSpPr>
        <p:spPr>
          <a:xfrm>
            <a:off x="6712182" y="2042737"/>
            <a:ext cx="5145434" cy="4004202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DECODER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E6B850-728F-AEB2-842C-F7A46EE4581C}"/>
              </a:ext>
            </a:extLst>
          </p:cNvPr>
          <p:cNvCxnSpPr>
            <a:cxnSpLocks/>
            <a:stCxn id="8" idx="0"/>
            <a:endCxn id="12" idx="2"/>
          </p:cNvCxnSpPr>
          <p:nvPr/>
        </p:nvCxnSpPr>
        <p:spPr>
          <a:xfrm flipV="1">
            <a:off x="1966505" y="4303504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60351A-274F-15CD-B17B-A783E97089C0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V="1">
            <a:off x="3096702" y="4303506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5E19B1C-C233-2B78-1206-C4773AA6E7EC}"/>
              </a:ext>
            </a:extLst>
          </p:cNvPr>
          <p:cNvCxnSpPr>
            <a:cxnSpLocks/>
            <a:stCxn id="10" idx="0"/>
            <a:endCxn id="14" idx="2"/>
          </p:cNvCxnSpPr>
          <p:nvPr/>
        </p:nvCxnSpPr>
        <p:spPr>
          <a:xfrm flipV="1">
            <a:off x="4225571" y="4303504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6FDC23-4C2E-8BEE-B67E-4DA158D73D8B}"/>
              </a:ext>
            </a:extLst>
          </p:cNvPr>
          <p:cNvCxnSpPr>
            <a:stCxn id="7" idx="0"/>
            <a:endCxn id="11" idx="2"/>
          </p:cNvCxnSpPr>
          <p:nvPr/>
        </p:nvCxnSpPr>
        <p:spPr>
          <a:xfrm flipV="1">
            <a:off x="839991" y="4303503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8710E6-2F81-B867-0C13-D3123FCB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Sequence to Sequence with RNNs + </a:t>
            </a:r>
            <a:r>
              <a:rPr lang="en-US" sz="3600" b="1"/>
              <a:t>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2283F-044B-78F6-756C-77DC908D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64B9D-C437-9AA0-1A62-30068B7E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0752727-DDAB-418F-2A42-4837BFB31BF3}"/>
                  </a:ext>
                </a:extLst>
              </p:cNvPr>
              <p:cNvSpPr/>
              <p:nvPr/>
            </p:nvSpPr>
            <p:spPr>
              <a:xfrm>
                <a:off x="604733" y="5016445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0752727-DDAB-418F-2A42-4837BFB31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5016445"/>
                <a:ext cx="470516" cy="4705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EA1E6FC9-6605-8904-0EE3-2638266B39EC}"/>
                  </a:ext>
                </a:extLst>
              </p:cNvPr>
              <p:cNvSpPr/>
              <p:nvPr/>
            </p:nvSpPr>
            <p:spPr>
              <a:xfrm>
                <a:off x="1731247" y="5016446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EA1E6FC9-6605-8904-0EE3-2638266B3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5016446"/>
                <a:ext cx="470516" cy="4705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EF15B38-C027-3D26-6ADE-4F997634DFD8}"/>
                  </a:ext>
                </a:extLst>
              </p:cNvPr>
              <p:cNvSpPr/>
              <p:nvPr/>
            </p:nvSpPr>
            <p:spPr>
              <a:xfrm>
                <a:off x="2861444" y="5016448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EF15B38-C027-3D26-6ADE-4F997634D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5016448"/>
                <a:ext cx="470516" cy="4705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469A0AA-D0DA-2BFC-3720-8FA277E555E8}"/>
                  </a:ext>
                </a:extLst>
              </p:cNvPr>
              <p:cNvSpPr/>
              <p:nvPr/>
            </p:nvSpPr>
            <p:spPr>
              <a:xfrm>
                <a:off x="3990313" y="5016446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469A0AA-D0DA-2BFC-3720-8FA277E55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5016446"/>
                <a:ext cx="470516" cy="4705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7A9E193-285C-DA1E-246A-EB99DF1D3FAB}"/>
                  </a:ext>
                </a:extLst>
              </p:cNvPr>
              <p:cNvSpPr/>
              <p:nvPr/>
            </p:nvSpPr>
            <p:spPr>
              <a:xfrm>
                <a:off x="604733" y="3832986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7A9E193-285C-DA1E-246A-EB99DF1D3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3832986"/>
                <a:ext cx="470516" cy="4705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BDD06EFE-05DC-4050-48B8-6935FB169545}"/>
                  </a:ext>
                </a:extLst>
              </p:cNvPr>
              <p:cNvSpPr/>
              <p:nvPr/>
            </p:nvSpPr>
            <p:spPr>
              <a:xfrm>
                <a:off x="1731247" y="3832987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BDD06EFE-05DC-4050-48B8-6935FB1695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3832987"/>
                <a:ext cx="470516" cy="4705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B56F40C-2A27-35FF-4133-D820E73E1740}"/>
                  </a:ext>
                </a:extLst>
              </p:cNvPr>
              <p:cNvSpPr/>
              <p:nvPr/>
            </p:nvSpPr>
            <p:spPr>
              <a:xfrm>
                <a:off x="2861444" y="3832989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B56F40C-2A27-35FF-4133-D820E73E1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3832989"/>
                <a:ext cx="470516" cy="4705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F893CFE-85D4-D947-2D88-50A0856A59C1}"/>
                  </a:ext>
                </a:extLst>
              </p:cNvPr>
              <p:cNvSpPr/>
              <p:nvPr/>
            </p:nvSpPr>
            <p:spPr>
              <a:xfrm>
                <a:off x="3990313" y="3832987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F893CFE-85D4-D947-2D88-50A0856A5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3832987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39928621-B06A-5989-7530-C1E286D7457B}"/>
                  </a:ext>
                </a:extLst>
              </p:cNvPr>
              <p:cNvSpPr/>
              <p:nvPr/>
            </p:nvSpPr>
            <p:spPr>
              <a:xfrm>
                <a:off x="7324934" y="5016445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39928621-B06A-5989-7530-C1E286D74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934" y="5016445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2803468F-6516-A6F5-01A2-56ABF86A9671}"/>
                  </a:ext>
                </a:extLst>
              </p:cNvPr>
              <p:cNvSpPr/>
              <p:nvPr/>
            </p:nvSpPr>
            <p:spPr>
              <a:xfrm>
                <a:off x="5755583" y="38268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2803468F-6516-A6F5-01A2-56ABF86A9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83" y="3826800"/>
                <a:ext cx="470516" cy="47051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2464C53-F8F6-B03A-845A-53175F62A056}"/>
              </a:ext>
            </a:extLst>
          </p:cNvPr>
          <p:cNvCxnSpPr>
            <a:stCxn id="43" idx="0"/>
            <a:endCxn id="47" idx="2"/>
          </p:cNvCxnSpPr>
          <p:nvPr/>
        </p:nvCxnSpPr>
        <p:spPr>
          <a:xfrm flipV="1">
            <a:off x="8087183" y="4296362"/>
            <a:ext cx="0" cy="718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27D240CF-EF31-98FD-91A6-A7F905A0C73F}"/>
                  </a:ext>
                </a:extLst>
              </p:cNvPr>
              <p:cNvSpPr/>
              <p:nvPr/>
            </p:nvSpPr>
            <p:spPr>
              <a:xfrm>
                <a:off x="7851925" y="50148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27D240CF-EF31-98FD-91A6-A7F905A0C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925" y="5014800"/>
                <a:ext cx="470516" cy="47051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61709594-B9EC-EF67-6092-E83E656649E7}"/>
                  </a:ext>
                </a:extLst>
              </p:cNvPr>
              <p:cNvSpPr/>
              <p:nvPr/>
            </p:nvSpPr>
            <p:spPr>
              <a:xfrm>
                <a:off x="7851925" y="3825845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61709594-B9EC-EF67-6092-E83E656649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925" y="3825845"/>
                <a:ext cx="470516" cy="47051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F2A69DD-9E66-59D5-6B51-1AFE71628FF5}"/>
              </a:ext>
            </a:extLst>
          </p:cNvPr>
          <p:cNvCxnSpPr>
            <a:cxnSpLocks/>
            <a:endCxn id="63" idx="2"/>
          </p:cNvCxnSpPr>
          <p:nvPr/>
        </p:nvCxnSpPr>
        <p:spPr>
          <a:xfrm flipV="1">
            <a:off x="8090129" y="3114534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D706AF59-2981-0612-E4FF-A7B6EF5AA087}"/>
                  </a:ext>
                </a:extLst>
              </p:cNvPr>
              <p:cNvSpPr/>
              <p:nvPr/>
            </p:nvSpPr>
            <p:spPr>
              <a:xfrm>
                <a:off x="7854871" y="2644017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D706AF59-2981-0612-E4FF-A7B6EF5AA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871" y="2644017"/>
                <a:ext cx="470516" cy="470517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2232440-C60C-1AB4-F865-328FEB8A15C8}"/>
              </a:ext>
            </a:extLst>
          </p:cNvPr>
          <p:cNvCxnSpPr>
            <a:cxnSpLocks/>
            <a:stCxn id="14" idx="3"/>
            <a:endCxn id="37" idx="1"/>
          </p:cNvCxnSpPr>
          <p:nvPr/>
        </p:nvCxnSpPr>
        <p:spPr>
          <a:xfrm flipV="1">
            <a:off x="4460829" y="4062059"/>
            <a:ext cx="1294754" cy="61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D8521CA-9FE8-B739-C7D9-E3DD4F050C8D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1075249" y="4068245"/>
            <a:ext cx="65599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901CF34-B208-8FF1-0544-9C87BAB33570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2201763" y="4068246"/>
            <a:ext cx="659681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A80618A-215E-52A4-B11A-5053B37DF306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3331960" y="4068246"/>
            <a:ext cx="658353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D8BBBCD-60F8-A9DF-4725-3152B8C6B52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28430" y="4479005"/>
            <a:ext cx="711313" cy="36031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A8DE0256-D3DD-0F4E-BAB4-D4C35FC21231}"/>
              </a:ext>
            </a:extLst>
          </p:cNvPr>
          <p:cNvSpPr txBox="1"/>
          <p:nvPr/>
        </p:nvSpPr>
        <p:spPr>
          <a:xfrm>
            <a:off x="5467107" y="4318387"/>
            <a:ext cx="110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Initial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69FB7-DB28-8260-5659-13833B06D9F9}"/>
                  </a:ext>
                </a:extLst>
              </p:cNvPr>
              <p:cNvSpPr/>
              <p:nvPr/>
            </p:nvSpPr>
            <p:spPr>
              <a:xfrm>
                <a:off x="1151093" y="3917726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569FB7-DB28-8260-5659-13833B06D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93" y="3917726"/>
                <a:ext cx="344542" cy="309945"/>
              </a:xfrm>
              <a:prstGeom prst="ellipse">
                <a:avLst/>
              </a:prstGeom>
              <a:blipFill>
                <a:blip r:embed="rId16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7754BB5-4ACA-105F-6329-3A5537C20D24}"/>
                  </a:ext>
                </a:extLst>
              </p:cNvPr>
              <p:cNvSpPr/>
              <p:nvPr/>
            </p:nvSpPr>
            <p:spPr>
              <a:xfrm>
                <a:off x="2277607" y="3916610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7754BB5-4ACA-105F-6329-3A5537C20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07" y="3916610"/>
                <a:ext cx="344542" cy="309945"/>
              </a:xfrm>
              <a:prstGeom prst="ellipse">
                <a:avLst/>
              </a:prstGeom>
              <a:blipFill>
                <a:blip r:embed="rId16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EB30B8C-B8D2-C0F2-32DF-B796640FEA7F}"/>
                  </a:ext>
                </a:extLst>
              </p:cNvPr>
              <p:cNvSpPr/>
              <p:nvPr/>
            </p:nvSpPr>
            <p:spPr>
              <a:xfrm>
                <a:off x="3407804" y="3916610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EB30B8C-B8D2-C0F2-32DF-B796640FE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04" y="3916610"/>
                <a:ext cx="344542" cy="309945"/>
              </a:xfrm>
              <a:prstGeom prst="ellipse">
                <a:avLst/>
              </a:prstGeom>
              <a:blipFill>
                <a:blip r:embed="rId17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95CBB379-C6EE-5B4F-4496-5CC667AAE8FA}"/>
                  </a:ext>
                </a:extLst>
              </p:cNvPr>
              <p:cNvSpPr/>
              <p:nvPr/>
            </p:nvSpPr>
            <p:spPr>
              <a:xfrm>
                <a:off x="604733" y="2964456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95CBB379-C6EE-5B4F-4496-5CC667AAE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2964456"/>
                <a:ext cx="470516" cy="47051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4EA1ED0D-C57D-067E-F57B-10F80FB887B3}"/>
                  </a:ext>
                </a:extLst>
              </p:cNvPr>
              <p:cNvSpPr/>
              <p:nvPr/>
            </p:nvSpPr>
            <p:spPr>
              <a:xfrm>
                <a:off x="1731247" y="2964457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4EA1ED0D-C57D-067E-F57B-10F80FB88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2964457"/>
                <a:ext cx="470516" cy="47051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22BED480-DB25-9398-0031-A20643AD220C}"/>
                  </a:ext>
                </a:extLst>
              </p:cNvPr>
              <p:cNvSpPr/>
              <p:nvPr/>
            </p:nvSpPr>
            <p:spPr>
              <a:xfrm>
                <a:off x="2861444" y="2964459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22BED480-DB25-9398-0031-A20643AD2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2964459"/>
                <a:ext cx="470516" cy="47051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A000292-764C-7884-A7AF-A9355322E937}"/>
                  </a:ext>
                </a:extLst>
              </p:cNvPr>
              <p:cNvSpPr/>
              <p:nvPr/>
            </p:nvSpPr>
            <p:spPr>
              <a:xfrm>
                <a:off x="3990313" y="2964457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A000292-764C-7884-A7AF-A9355322E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2964457"/>
                <a:ext cx="470516" cy="470517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01FB4984-53E1-1BE5-CBC2-75E1F43428AE}"/>
                  </a:ext>
                </a:extLst>
              </p:cNvPr>
              <p:cNvSpPr/>
              <p:nvPr/>
            </p:nvSpPr>
            <p:spPr>
              <a:xfrm>
                <a:off x="604733" y="1876313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01FB4984-53E1-1BE5-CBC2-75E1F4342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1876313"/>
                <a:ext cx="470516" cy="470517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E3DE74D9-E86F-F544-1516-CEC34D4AE634}"/>
                  </a:ext>
                </a:extLst>
              </p:cNvPr>
              <p:cNvSpPr/>
              <p:nvPr/>
            </p:nvSpPr>
            <p:spPr>
              <a:xfrm>
                <a:off x="1731247" y="1876314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E3DE74D9-E86F-F544-1516-CEC34D4AE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1876314"/>
                <a:ext cx="470516" cy="470517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57C56A9D-33AC-8D8F-DE3B-BD74BF975D7A}"/>
                  </a:ext>
                </a:extLst>
              </p:cNvPr>
              <p:cNvSpPr/>
              <p:nvPr/>
            </p:nvSpPr>
            <p:spPr>
              <a:xfrm>
                <a:off x="2861444" y="1876316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57C56A9D-33AC-8D8F-DE3B-BD74BF975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1876316"/>
                <a:ext cx="470516" cy="470517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A4150B5E-C59D-BCB9-0B20-474C2874A8FC}"/>
                  </a:ext>
                </a:extLst>
              </p:cNvPr>
              <p:cNvSpPr/>
              <p:nvPr/>
            </p:nvSpPr>
            <p:spPr>
              <a:xfrm>
                <a:off x="3990313" y="1876314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A4150B5E-C59D-BCB9-0B20-474C2874A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1876314"/>
                <a:ext cx="470516" cy="470517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8B361B6-2723-9687-E2FD-9813A8823396}"/>
              </a:ext>
            </a:extLst>
          </p:cNvPr>
          <p:cNvCxnSpPr>
            <a:cxnSpLocks/>
            <a:stCxn id="18" idx="0"/>
            <a:endCxn id="24" idx="2"/>
          </p:cNvCxnSpPr>
          <p:nvPr/>
        </p:nvCxnSpPr>
        <p:spPr>
          <a:xfrm flipV="1">
            <a:off x="839991" y="2346830"/>
            <a:ext cx="0" cy="617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CCC8045-6D69-A726-BAB4-7D15A52B73A6}"/>
              </a:ext>
            </a:extLst>
          </p:cNvPr>
          <p:cNvCxnSpPr>
            <a:cxnSpLocks/>
            <a:stCxn id="19" idx="0"/>
            <a:endCxn id="26" idx="2"/>
          </p:cNvCxnSpPr>
          <p:nvPr/>
        </p:nvCxnSpPr>
        <p:spPr>
          <a:xfrm flipV="1">
            <a:off x="1966505" y="2346831"/>
            <a:ext cx="0" cy="617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30BEBF-F57A-0418-3D67-E5CD9C7A7156}"/>
              </a:ext>
            </a:extLst>
          </p:cNvPr>
          <p:cNvCxnSpPr>
            <a:cxnSpLocks/>
            <a:stCxn id="21" idx="0"/>
            <a:endCxn id="27" idx="2"/>
          </p:cNvCxnSpPr>
          <p:nvPr/>
        </p:nvCxnSpPr>
        <p:spPr>
          <a:xfrm flipV="1">
            <a:off x="3096702" y="2346833"/>
            <a:ext cx="0" cy="617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B1BEFB5-F303-7287-7F66-F61322E2ABE0}"/>
              </a:ext>
            </a:extLst>
          </p:cNvPr>
          <p:cNvCxnSpPr>
            <a:cxnSpLocks/>
            <a:stCxn id="23" idx="0"/>
            <a:endCxn id="29" idx="2"/>
          </p:cNvCxnSpPr>
          <p:nvPr/>
        </p:nvCxnSpPr>
        <p:spPr>
          <a:xfrm flipV="1">
            <a:off x="4225571" y="2346831"/>
            <a:ext cx="0" cy="617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B78BBC0-B7E8-6F06-0CDD-44B341937FC8}"/>
              </a:ext>
            </a:extLst>
          </p:cNvPr>
          <p:cNvCxnSpPr>
            <a:stCxn id="11" idx="0"/>
            <a:endCxn id="18" idx="2"/>
          </p:cNvCxnSpPr>
          <p:nvPr/>
        </p:nvCxnSpPr>
        <p:spPr>
          <a:xfrm flipV="1">
            <a:off x="839991" y="3434973"/>
            <a:ext cx="0" cy="398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FCC19A2-E71D-0FD3-FD7C-35F162A7C935}"/>
              </a:ext>
            </a:extLst>
          </p:cNvPr>
          <p:cNvCxnSpPr>
            <a:cxnSpLocks/>
            <a:stCxn id="12" idx="0"/>
            <a:endCxn id="19" idx="2"/>
          </p:cNvCxnSpPr>
          <p:nvPr/>
        </p:nvCxnSpPr>
        <p:spPr>
          <a:xfrm flipV="1">
            <a:off x="1966505" y="3434974"/>
            <a:ext cx="0" cy="398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10EB604-9570-BB20-4259-C7833F458290}"/>
              </a:ext>
            </a:extLst>
          </p:cNvPr>
          <p:cNvCxnSpPr>
            <a:cxnSpLocks/>
            <a:stCxn id="13" idx="0"/>
            <a:endCxn id="21" idx="2"/>
          </p:cNvCxnSpPr>
          <p:nvPr/>
        </p:nvCxnSpPr>
        <p:spPr>
          <a:xfrm flipV="1">
            <a:off x="3096702" y="3434976"/>
            <a:ext cx="0" cy="398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E1F7EB6-CAF3-A42B-58A7-88A7F5176D44}"/>
              </a:ext>
            </a:extLst>
          </p:cNvPr>
          <p:cNvCxnSpPr>
            <a:cxnSpLocks/>
            <a:stCxn id="14" idx="0"/>
            <a:endCxn id="23" idx="2"/>
          </p:cNvCxnSpPr>
          <p:nvPr/>
        </p:nvCxnSpPr>
        <p:spPr>
          <a:xfrm flipV="1">
            <a:off x="4225571" y="3434974"/>
            <a:ext cx="0" cy="398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756D83E5-17F1-EB78-CCD9-B3943E56D071}"/>
              </a:ext>
            </a:extLst>
          </p:cNvPr>
          <p:cNvCxnSpPr>
            <a:cxnSpLocks/>
          </p:cNvCxnSpPr>
          <p:nvPr/>
        </p:nvCxnSpPr>
        <p:spPr>
          <a:xfrm flipV="1">
            <a:off x="2096373" y="3434973"/>
            <a:ext cx="0" cy="255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0B13F02-1E46-F109-9C20-E950E93988A8}"/>
              </a:ext>
            </a:extLst>
          </p:cNvPr>
          <p:cNvCxnSpPr>
            <a:cxnSpLocks/>
          </p:cNvCxnSpPr>
          <p:nvPr/>
        </p:nvCxnSpPr>
        <p:spPr>
          <a:xfrm flipV="1">
            <a:off x="3216764" y="3434973"/>
            <a:ext cx="0" cy="255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4B90302-E73E-3BE8-DFF8-E24BF8968F18}"/>
              </a:ext>
            </a:extLst>
          </p:cNvPr>
          <p:cNvCxnSpPr>
            <a:cxnSpLocks/>
          </p:cNvCxnSpPr>
          <p:nvPr/>
        </p:nvCxnSpPr>
        <p:spPr>
          <a:xfrm flipV="1">
            <a:off x="4352227" y="3434973"/>
            <a:ext cx="0" cy="255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7334334-7B73-D275-8B78-35383AD761C2}"/>
                  </a:ext>
                </a:extLst>
              </p:cNvPr>
              <p:cNvSpPr/>
              <p:nvPr/>
            </p:nvSpPr>
            <p:spPr>
              <a:xfrm>
                <a:off x="661140" y="1296394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7334334-7B73-D275-8B78-35383AD76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40" y="1296394"/>
                <a:ext cx="344542" cy="309945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19C73DB-78EA-B677-399C-5B06DEE4E0F1}"/>
                  </a:ext>
                </a:extLst>
              </p:cNvPr>
              <p:cNvSpPr/>
              <p:nvPr/>
            </p:nvSpPr>
            <p:spPr>
              <a:xfrm>
                <a:off x="1794234" y="1296394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19C73DB-78EA-B677-399C-5B06DEE4E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34" y="1296394"/>
                <a:ext cx="344542" cy="309945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0BF51C8-97D0-0E5C-F64D-4FF78C37AB06}"/>
                  </a:ext>
                </a:extLst>
              </p:cNvPr>
              <p:cNvSpPr/>
              <p:nvPr/>
            </p:nvSpPr>
            <p:spPr>
              <a:xfrm>
                <a:off x="2924431" y="1296394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0BF51C8-97D0-0E5C-F64D-4FF78C37A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31" y="1296394"/>
                <a:ext cx="344542" cy="309945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5B3613A-C659-650F-0FF1-2CD603449410}"/>
                  </a:ext>
                </a:extLst>
              </p:cNvPr>
              <p:cNvSpPr/>
              <p:nvPr/>
            </p:nvSpPr>
            <p:spPr>
              <a:xfrm>
                <a:off x="4054628" y="1296394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5B3613A-C659-650F-0FF1-2CD603449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628" y="1296394"/>
                <a:ext cx="344542" cy="309945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C2BA433B-5DE1-5F6E-98DE-99FCDC96654E}"/>
              </a:ext>
            </a:extLst>
          </p:cNvPr>
          <p:cNvCxnSpPr>
            <a:cxnSpLocks/>
          </p:cNvCxnSpPr>
          <p:nvPr/>
        </p:nvCxnSpPr>
        <p:spPr>
          <a:xfrm rot="10800000" flipH="1">
            <a:off x="1727535" y="1452779"/>
            <a:ext cx="56407" cy="2484000"/>
          </a:xfrm>
          <a:prstGeom prst="bentConnector3">
            <a:avLst>
              <a:gd name="adj1" fmla="val -38950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9B562464-E66B-2F16-6F35-1CED712BB88F}"/>
              </a:ext>
            </a:extLst>
          </p:cNvPr>
          <p:cNvCxnSpPr>
            <a:cxnSpLocks/>
          </p:cNvCxnSpPr>
          <p:nvPr/>
        </p:nvCxnSpPr>
        <p:spPr>
          <a:xfrm rot="10800000" flipH="1">
            <a:off x="2860116" y="1447544"/>
            <a:ext cx="56407" cy="2484000"/>
          </a:xfrm>
          <a:prstGeom prst="bentConnector3">
            <a:avLst>
              <a:gd name="adj1" fmla="val -38950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FC7FF664-568C-F8EA-09AC-E86C2FA294D8}"/>
              </a:ext>
            </a:extLst>
          </p:cNvPr>
          <p:cNvCxnSpPr>
            <a:cxnSpLocks/>
          </p:cNvCxnSpPr>
          <p:nvPr/>
        </p:nvCxnSpPr>
        <p:spPr>
          <a:xfrm rot="10800000" flipH="1">
            <a:off x="3990889" y="1447544"/>
            <a:ext cx="56407" cy="2484000"/>
          </a:xfrm>
          <a:prstGeom prst="bentConnector3">
            <a:avLst>
              <a:gd name="adj1" fmla="val -38950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>
            <a:extLst>
              <a:ext uri="{FF2B5EF4-FFF2-40B4-BE49-F238E27FC236}">
                <a16:creationId xmlns:a16="http://schemas.microsoft.com/office/drawing/2014/main" id="{2F977A27-EA3A-CFEB-333C-74EAFBAA4297}"/>
              </a:ext>
            </a:extLst>
          </p:cNvPr>
          <p:cNvCxnSpPr>
            <a:cxnSpLocks/>
          </p:cNvCxnSpPr>
          <p:nvPr/>
        </p:nvCxnSpPr>
        <p:spPr>
          <a:xfrm rot="10800000" flipH="1">
            <a:off x="594522" y="1452779"/>
            <a:ext cx="56407" cy="2484000"/>
          </a:xfrm>
          <a:prstGeom prst="bentConnector3">
            <a:avLst>
              <a:gd name="adj1" fmla="val -38950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CE12AAEC-B174-F876-E1E4-CFBA6AF38621}"/>
              </a:ext>
            </a:extLst>
          </p:cNvPr>
          <p:cNvCxnSpPr>
            <a:cxnSpLocks/>
            <a:stCxn id="24" idx="0"/>
            <a:endCxn id="109" idx="4"/>
          </p:cNvCxnSpPr>
          <p:nvPr/>
        </p:nvCxnSpPr>
        <p:spPr>
          <a:xfrm flipH="1" flipV="1">
            <a:off x="833411" y="1606339"/>
            <a:ext cx="6580" cy="2699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F78845B-D189-FDD6-19AD-2913D5FB5466}"/>
              </a:ext>
            </a:extLst>
          </p:cNvPr>
          <p:cNvCxnSpPr>
            <a:cxnSpLocks/>
            <a:stCxn id="26" idx="0"/>
            <a:endCxn id="112" idx="4"/>
          </p:cNvCxnSpPr>
          <p:nvPr/>
        </p:nvCxnSpPr>
        <p:spPr>
          <a:xfrm flipV="1">
            <a:off x="1966505" y="1606339"/>
            <a:ext cx="0" cy="2699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27AEC7F1-323B-4ABD-7FE4-9BF7FF1E0AEA}"/>
              </a:ext>
            </a:extLst>
          </p:cNvPr>
          <p:cNvCxnSpPr>
            <a:cxnSpLocks/>
            <a:stCxn id="27" idx="0"/>
            <a:endCxn id="115" idx="4"/>
          </p:cNvCxnSpPr>
          <p:nvPr/>
        </p:nvCxnSpPr>
        <p:spPr>
          <a:xfrm flipV="1">
            <a:off x="3096702" y="1606339"/>
            <a:ext cx="0" cy="269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8D89D2EF-F1E3-78B8-B693-D25FCE54A67E}"/>
              </a:ext>
            </a:extLst>
          </p:cNvPr>
          <p:cNvCxnSpPr>
            <a:cxnSpLocks/>
            <a:stCxn id="29" idx="0"/>
            <a:endCxn id="116" idx="4"/>
          </p:cNvCxnSpPr>
          <p:nvPr/>
        </p:nvCxnSpPr>
        <p:spPr>
          <a:xfrm flipV="1">
            <a:off x="4225571" y="1606339"/>
            <a:ext cx="1328" cy="2699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D50260B-AFCA-71E1-72AA-721F7C0345DC}"/>
              </a:ext>
            </a:extLst>
          </p:cNvPr>
          <p:cNvSpPr/>
          <p:nvPr/>
        </p:nvSpPr>
        <p:spPr>
          <a:xfrm>
            <a:off x="604733" y="2543570"/>
            <a:ext cx="3854386" cy="253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softmax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FC8E7178-96BE-009F-CDD7-20461699FB7C}"/>
                  </a:ext>
                </a:extLst>
              </p:cNvPr>
              <p:cNvSpPr txBox="1"/>
              <p:nvPr/>
            </p:nvSpPr>
            <p:spPr>
              <a:xfrm>
                <a:off x="4703278" y="2902457"/>
                <a:ext cx="2102559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Alignment scores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𝑎𝑡𝑡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FC8E7178-96BE-009F-CDD7-20461699F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278" y="2902457"/>
                <a:ext cx="2102559" cy="658514"/>
              </a:xfrm>
              <a:prstGeom prst="rect">
                <a:avLst/>
              </a:prstGeom>
              <a:blipFill>
                <a:blip r:embed="rId29"/>
                <a:stretch>
                  <a:fillRect l="-2616" t="-4630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TextBox 152">
            <a:extLst>
              <a:ext uri="{FF2B5EF4-FFF2-40B4-BE49-F238E27FC236}">
                <a16:creationId xmlns:a16="http://schemas.microsoft.com/office/drawing/2014/main" id="{3421A0D2-7D26-6860-9341-DEEB1D7D7558}"/>
              </a:ext>
            </a:extLst>
          </p:cNvPr>
          <p:cNvSpPr txBox="1"/>
          <p:nvPr/>
        </p:nvSpPr>
        <p:spPr>
          <a:xfrm>
            <a:off x="4706224" y="1782314"/>
            <a:ext cx="2102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Attention weights</a:t>
            </a:r>
          </a:p>
          <a:p>
            <a:r>
              <a:rPr lang="en-US"/>
              <a:t>(normalized alignment scores)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D5ABD050-1C48-37A3-ECA0-406838283534}"/>
                  </a:ext>
                </a:extLst>
              </p:cNvPr>
              <p:cNvSpPr txBox="1"/>
              <p:nvPr/>
            </p:nvSpPr>
            <p:spPr>
              <a:xfrm>
                <a:off x="6930813" y="978767"/>
                <a:ext cx="2642900" cy="10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Compute context vector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D5ABD050-1C48-37A3-ECA0-406838283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813" y="978767"/>
                <a:ext cx="2642900" cy="1041567"/>
              </a:xfrm>
              <a:prstGeom prst="rect">
                <a:avLst/>
              </a:prstGeom>
              <a:blipFill>
                <a:blip r:embed="rId30"/>
                <a:stretch>
                  <a:fillRect t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Elbow Connector 155">
            <a:extLst>
              <a:ext uri="{FF2B5EF4-FFF2-40B4-BE49-F238E27FC236}">
                <a16:creationId xmlns:a16="http://schemas.microsoft.com/office/drawing/2014/main" id="{8BBBB320-0880-1F1B-0034-17603349348E}"/>
              </a:ext>
            </a:extLst>
          </p:cNvPr>
          <p:cNvCxnSpPr>
            <a:cxnSpLocks/>
            <a:stCxn id="109" idx="0"/>
            <a:endCxn id="161" idx="0"/>
          </p:cNvCxnSpPr>
          <p:nvPr/>
        </p:nvCxnSpPr>
        <p:spPr>
          <a:xfrm rot="16200000" flipH="1">
            <a:off x="3708137" y="-1578332"/>
            <a:ext cx="286934" cy="6036387"/>
          </a:xfrm>
          <a:prstGeom prst="bentConnector3">
            <a:avLst>
              <a:gd name="adj1" fmla="val -10445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28E5120-96D1-137A-9723-561AA7831556}"/>
                  </a:ext>
                </a:extLst>
              </p:cNvPr>
              <p:cNvSpPr/>
              <p:nvPr/>
            </p:nvSpPr>
            <p:spPr>
              <a:xfrm>
                <a:off x="6697527" y="1583328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28E5120-96D1-137A-9723-561AA7831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527" y="1583328"/>
                <a:ext cx="344542" cy="309945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Elbow Connector 163">
            <a:extLst>
              <a:ext uri="{FF2B5EF4-FFF2-40B4-BE49-F238E27FC236}">
                <a16:creationId xmlns:a16="http://schemas.microsoft.com/office/drawing/2014/main" id="{E64B9450-27BF-195E-F293-90C0C81E3B88}"/>
              </a:ext>
            </a:extLst>
          </p:cNvPr>
          <p:cNvCxnSpPr>
            <a:cxnSpLocks/>
            <a:stCxn id="37" idx="3"/>
            <a:endCxn id="36" idx="1"/>
          </p:cNvCxnSpPr>
          <p:nvPr/>
        </p:nvCxnSpPr>
        <p:spPr>
          <a:xfrm>
            <a:off x="6226099" y="4062059"/>
            <a:ext cx="1098835" cy="1189645"/>
          </a:xfrm>
          <a:prstGeom prst="bentConnector3">
            <a:avLst>
              <a:gd name="adj1" fmla="val 2596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>
            <a:extLst>
              <a:ext uri="{FF2B5EF4-FFF2-40B4-BE49-F238E27FC236}">
                <a16:creationId xmlns:a16="http://schemas.microsoft.com/office/drawing/2014/main" id="{5196B92C-1C41-3F00-CA02-73498754EA6C}"/>
              </a:ext>
            </a:extLst>
          </p:cNvPr>
          <p:cNvCxnSpPr>
            <a:cxnSpLocks/>
            <a:stCxn id="112" idx="0"/>
            <a:endCxn id="161" idx="0"/>
          </p:cNvCxnSpPr>
          <p:nvPr/>
        </p:nvCxnSpPr>
        <p:spPr>
          <a:xfrm rot="16200000" flipH="1">
            <a:off x="4274684" y="-1011785"/>
            <a:ext cx="286934" cy="4903293"/>
          </a:xfrm>
          <a:prstGeom prst="bentConnector3">
            <a:avLst>
              <a:gd name="adj1" fmla="val -7967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>
            <a:extLst>
              <a:ext uri="{FF2B5EF4-FFF2-40B4-BE49-F238E27FC236}">
                <a16:creationId xmlns:a16="http://schemas.microsoft.com/office/drawing/2014/main" id="{6C80A26E-0A77-F04C-3633-0BDDEDB96991}"/>
              </a:ext>
            </a:extLst>
          </p:cNvPr>
          <p:cNvCxnSpPr>
            <a:cxnSpLocks/>
            <a:stCxn id="115" idx="0"/>
            <a:endCxn id="161" idx="0"/>
          </p:cNvCxnSpPr>
          <p:nvPr/>
        </p:nvCxnSpPr>
        <p:spPr>
          <a:xfrm rot="16200000" flipH="1">
            <a:off x="4839783" y="-446687"/>
            <a:ext cx="286934" cy="3773096"/>
          </a:xfrm>
          <a:prstGeom prst="bentConnector3">
            <a:avLst>
              <a:gd name="adj1" fmla="val -5483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>
            <a:extLst>
              <a:ext uri="{FF2B5EF4-FFF2-40B4-BE49-F238E27FC236}">
                <a16:creationId xmlns:a16="http://schemas.microsoft.com/office/drawing/2014/main" id="{3FD27C1E-8CC0-3C6D-987F-E5D02EF9E165}"/>
              </a:ext>
            </a:extLst>
          </p:cNvPr>
          <p:cNvCxnSpPr>
            <a:cxnSpLocks/>
            <a:stCxn id="116" idx="0"/>
            <a:endCxn id="161" idx="0"/>
          </p:cNvCxnSpPr>
          <p:nvPr/>
        </p:nvCxnSpPr>
        <p:spPr>
          <a:xfrm rot="16200000" flipH="1">
            <a:off x="5404881" y="118412"/>
            <a:ext cx="286934" cy="2642899"/>
          </a:xfrm>
          <a:prstGeom prst="bentConnector3">
            <a:avLst>
              <a:gd name="adj1" fmla="val -2793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C20E8AC-F4D7-A513-4001-5B49ADAEE8DC}"/>
                  </a:ext>
                </a:extLst>
              </p:cNvPr>
              <p:cNvSpPr txBox="1"/>
              <p:nvPr/>
            </p:nvSpPr>
            <p:spPr>
              <a:xfrm>
                <a:off x="6805837" y="2079379"/>
                <a:ext cx="50416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C20E8AC-F4D7-A513-4001-5B49ADAEE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7" y="2079379"/>
                <a:ext cx="5041657" cy="400110"/>
              </a:xfrm>
              <a:prstGeom prst="rect">
                <a:avLst/>
              </a:prstGeom>
              <a:blipFill>
                <a:blip r:embed="rId3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6380DF-745F-1168-6386-76B5BCABDED9}"/>
              </a:ext>
            </a:extLst>
          </p:cNvPr>
          <p:cNvCxnSpPr>
            <a:cxnSpLocks/>
            <a:stCxn id="47" idx="3"/>
            <a:endCxn id="40" idx="1"/>
          </p:cNvCxnSpPr>
          <p:nvPr/>
        </p:nvCxnSpPr>
        <p:spPr>
          <a:xfrm>
            <a:off x="8322441" y="4061104"/>
            <a:ext cx="654102" cy="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E5523C0-542A-8B61-EC32-7819FE4B7148}"/>
              </a:ext>
            </a:extLst>
          </p:cNvPr>
          <p:cNvCxnSpPr>
            <a:cxnSpLocks/>
            <a:stCxn id="39" idx="0"/>
            <a:endCxn id="40" idx="2"/>
          </p:cNvCxnSpPr>
          <p:nvPr/>
        </p:nvCxnSpPr>
        <p:spPr>
          <a:xfrm flipV="1">
            <a:off x="9211801" y="4297317"/>
            <a:ext cx="0" cy="716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5CC5587-DAD8-2286-21E0-7CD68C789213}"/>
                  </a:ext>
                </a:extLst>
              </p:cNvPr>
              <p:cNvSpPr/>
              <p:nvPr/>
            </p:nvSpPr>
            <p:spPr>
              <a:xfrm>
                <a:off x="8976543" y="5013554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5CC5587-DAD8-2286-21E0-7CD68C789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543" y="5013554"/>
                <a:ext cx="470516" cy="470517"/>
              </a:xfrm>
              <a:prstGeom prst="round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DC78E306-C911-6628-1E65-D5C28DED3431}"/>
                  </a:ext>
                </a:extLst>
              </p:cNvPr>
              <p:cNvSpPr/>
              <p:nvPr/>
            </p:nvSpPr>
            <p:spPr>
              <a:xfrm>
                <a:off x="8976543" y="38268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DC78E306-C911-6628-1E65-D5C28DED3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543" y="3826800"/>
                <a:ext cx="470516" cy="470517"/>
              </a:xfrm>
              <a:prstGeom prst="round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25699DA-CB45-7C07-3222-9C9916338752}"/>
                  </a:ext>
                </a:extLst>
              </p:cNvPr>
              <p:cNvSpPr/>
              <p:nvPr/>
            </p:nvSpPr>
            <p:spPr>
              <a:xfrm>
                <a:off x="8435593" y="3903239"/>
                <a:ext cx="344542" cy="30994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25699DA-CB45-7C07-3222-9C99163387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593" y="3903239"/>
                <a:ext cx="344542" cy="309945"/>
              </a:xfrm>
              <a:prstGeom prst="ellipse">
                <a:avLst/>
              </a:prstGeom>
              <a:blipFill>
                <a:blip r:embed="rId35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9744BC3-1814-08E0-68DD-2FA3D53DE672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9214747" y="3112917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A78440F0-C090-29F3-0F4A-CF2CB9DCD5D0}"/>
                  </a:ext>
                </a:extLst>
              </p:cNvPr>
              <p:cNvSpPr/>
              <p:nvPr/>
            </p:nvSpPr>
            <p:spPr>
              <a:xfrm>
                <a:off x="8979489" y="26424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A78440F0-C090-29F3-0F4A-CF2CB9DCD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489" y="2642400"/>
                <a:ext cx="470516" cy="470517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CCE1D6D7-DDC6-8658-9699-808E6A8A955E}"/>
                  </a:ext>
                </a:extLst>
              </p:cNvPr>
              <p:cNvSpPr/>
              <p:nvPr/>
            </p:nvSpPr>
            <p:spPr>
              <a:xfrm>
                <a:off x="8449551" y="5016445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CCE1D6D7-DDC6-8658-9699-808E6A8A9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551" y="5016445"/>
                <a:ext cx="470516" cy="470517"/>
              </a:xfrm>
              <a:prstGeom prst="round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109">
            <a:extLst>
              <a:ext uri="{FF2B5EF4-FFF2-40B4-BE49-F238E27FC236}">
                <a16:creationId xmlns:a16="http://schemas.microsoft.com/office/drawing/2014/main" id="{E2AC863E-3B9A-646D-716B-E5B5A18C592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577949" y="4514517"/>
            <a:ext cx="717757" cy="29573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9636820-84FE-3716-95C1-328B4F38E4B5}"/>
                  </a:ext>
                </a:extLst>
              </p:cNvPr>
              <p:cNvSpPr txBox="1"/>
              <p:nvPr/>
            </p:nvSpPr>
            <p:spPr>
              <a:xfrm>
                <a:off x="9549100" y="1146264"/>
                <a:ext cx="26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9636820-84FE-3716-95C1-328B4F38E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100" y="1146264"/>
                <a:ext cx="2642900" cy="369332"/>
              </a:xfrm>
              <a:prstGeom prst="rect">
                <a:avLst/>
              </a:prstGeom>
              <a:blipFill>
                <a:blip r:embed="rId3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5CAA73-9EB9-4C5C-CE17-81470F564EEE}"/>
              </a:ext>
            </a:extLst>
          </p:cNvPr>
          <p:cNvCxnSpPr>
            <a:cxnSpLocks/>
            <a:stCxn id="30" idx="0"/>
            <a:endCxn id="35" idx="2"/>
          </p:cNvCxnSpPr>
          <p:nvPr/>
        </p:nvCxnSpPr>
        <p:spPr>
          <a:xfrm flipV="1">
            <a:off x="10347483" y="4297317"/>
            <a:ext cx="0" cy="716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6354D56-18FD-84B5-6333-10A4873039F7}"/>
                  </a:ext>
                </a:extLst>
              </p:cNvPr>
              <p:cNvSpPr/>
              <p:nvPr/>
            </p:nvSpPr>
            <p:spPr>
              <a:xfrm>
                <a:off x="10112225" y="5013554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6354D56-18FD-84B5-6333-10A487303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225" y="5013554"/>
                <a:ext cx="470516" cy="470517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76741E82-CE9F-D7A1-84E1-44E6F0912E0A}"/>
                  </a:ext>
                </a:extLst>
              </p:cNvPr>
              <p:cNvSpPr/>
              <p:nvPr/>
            </p:nvSpPr>
            <p:spPr>
              <a:xfrm>
                <a:off x="10112225" y="38268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76741E82-CE9F-D7A1-84E1-44E6F0912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225" y="3826800"/>
                <a:ext cx="470516" cy="470517"/>
              </a:xfrm>
              <a:prstGeom prst="round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04731F9-B12D-AE82-D7ED-AAD045721943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10350429" y="3112917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CC89C4BB-3A2A-E01E-BAFA-C01EDF085EBB}"/>
                  </a:ext>
                </a:extLst>
              </p:cNvPr>
              <p:cNvSpPr/>
              <p:nvPr/>
            </p:nvSpPr>
            <p:spPr>
              <a:xfrm>
                <a:off x="10115171" y="26424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CC89C4BB-3A2A-E01E-BAFA-C01EDF085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171" y="2642400"/>
                <a:ext cx="470516" cy="470517"/>
              </a:xfrm>
              <a:prstGeom prst="round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1A7863BD-5DAE-BAF5-496E-0FE3FF6C720F}"/>
                  </a:ext>
                </a:extLst>
              </p:cNvPr>
              <p:cNvSpPr/>
              <p:nvPr/>
            </p:nvSpPr>
            <p:spPr>
              <a:xfrm>
                <a:off x="9585233" y="5016445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1A7863BD-5DAE-BAF5-496E-0FE3FF6C7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233" y="5016445"/>
                <a:ext cx="470516" cy="470517"/>
              </a:xfrm>
              <a:prstGeom prst="round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109">
            <a:extLst>
              <a:ext uri="{FF2B5EF4-FFF2-40B4-BE49-F238E27FC236}">
                <a16:creationId xmlns:a16="http://schemas.microsoft.com/office/drawing/2014/main" id="{5E0E3DA2-D308-AC60-49A8-35DF2F797DC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713631" y="4514517"/>
            <a:ext cx="717757" cy="29573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B7593F6-CC0B-A8D3-3DCF-C7E8B1F6D508}"/>
              </a:ext>
            </a:extLst>
          </p:cNvPr>
          <p:cNvCxnSpPr>
            <a:cxnSpLocks/>
            <a:stCxn id="40" idx="3"/>
            <a:endCxn id="35" idx="1"/>
          </p:cNvCxnSpPr>
          <p:nvPr/>
        </p:nvCxnSpPr>
        <p:spPr>
          <a:xfrm>
            <a:off x="9447059" y="4062059"/>
            <a:ext cx="6651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6697B84-0920-C07B-143C-8969EA9775AA}"/>
                  </a:ext>
                </a:extLst>
              </p:cNvPr>
              <p:cNvSpPr/>
              <p:nvPr/>
            </p:nvSpPr>
            <p:spPr>
              <a:xfrm>
                <a:off x="9571275" y="3903239"/>
                <a:ext cx="344542" cy="30994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6697B84-0920-C07B-143C-8969EA977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275" y="3903239"/>
                <a:ext cx="344542" cy="309945"/>
              </a:xfrm>
              <a:prstGeom prst="ellipse">
                <a:avLst/>
              </a:prstGeom>
              <a:blipFill>
                <a:blip r:embed="rId42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A1427C1-50C2-2229-85B5-BC3F197FFC5B}"/>
              </a:ext>
            </a:extLst>
          </p:cNvPr>
          <p:cNvCxnSpPr>
            <a:cxnSpLocks/>
            <a:stCxn id="62" idx="0"/>
            <a:endCxn id="65" idx="2"/>
          </p:cNvCxnSpPr>
          <p:nvPr/>
        </p:nvCxnSpPr>
        <p:spPr>
          <a:xfrm flipV="1">
            <a:off x="11503214" y="4297317"/>
            <a:ext cx="0" cy="7174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398F0CAB-7A03-66AE-E9BA-B4F6A75816C1}"/>
                  </a:ext>
                </a:extLst>
              </p:cNvPr>
              <p:cNvSpPr/>
              <p:nvPr/>
            </p:nvSpPr>
            <p:spPr>
              <a:xfrm>
                <a:off x="11267956" y="50148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398F0CAB-7A03-66AE-E9BA-B4F6A7581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956" y="5014800"/>
                <a:ext cx="470516" cy="470517"/>
              </a:xfrm>
              <a:prstGeom prst="roundRect">
                <a:avLst/>
              </a:prstGeom>
              <a:blipFill>
                <a:blip r:embed="rId43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650E5BE0-DCDF-48E1-2B00-83A6AD72CE5E}"/>
                  </a:ext>
                </a:extLst>
              </p:cNvPr>
              <p:cNvSpPr/>
              <p:nvPr/>
            </p:nvSpPr>
            <p:spPr>
              <a:xfrm>
                <a:off x="11267956" y="38268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650E5BE0-DCDF-48E1-2B00-83A6AD72C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956" y="3826800"/>
                <a:ext cx="470516" cy="470517"/>
              </a:xfrm>
              <a:prstGeom prst="roundRect">
                <a:avLst/>
              </a:prstGeom>
              <a:blipFill>
                <a:blip r:embed="rId4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302BA75-D5CE-7380-D728-3A0EB506938F}"/>
              </a:ext>
            </a:extLst>
          </p:cNvPr>
          <p:cNvCxnSpPr>
            <a:cxnSpLocks/>
            <a:endCxn id="68" idx="2"/>
          </p:cNvCxnSpPr>
          <p:nvPr/>
        </p:nvCxnSpPr>
        <p:spPr>
          <a:xfrm flipV="1">
            <a:off x="11506160" y="3112917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D8A9CE47-868D-830F-BA96-B6A63CB23647}"/>
                  </a:ext>
                </a:extLst>
              </p:cNvPr>
              <p:cNvSpPr/>
              <p:nvPr/>
            </p:nvSpPr>
            <p:spPr>
              <a:xfrm>
                <a:off x="11270902" y="26424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D8A9CE47-868D-830F-BA96-B6A63CB23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902" y="2642400"/>
                <a:ext cx="470516" cy="470517"/>
              </a:xfrm>
              <a:prstGeom prst="roundRect">
                <a:avLst/>
              </a:prstGeom>
              <a:blipFill>
                <a:blip r:embed="rId45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A2BF3CA8-B773-2469-8F12-65C4BB86FA0E}"/>
                  </a:ext>
                </a:extLst>
              </p:cNvPr>
              <p:cNvSpPr/>
              <p:nvPr/>
            </p:nvSpPr>
            <p:spPr>
              <a:xfrm>
                <a:off x="10740964" y="5014800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A2BF3CA8-B773-2469-8F12-65C4BB86F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964" y="5014800"/>
                <a:ext cx="470516" cy="470517"/>
              </a:xfrm>
              <a:prstGeom prst="roundRect">
                <a:avLst/>
              </a:prstGeom>
              <a:blipFill>
                <a:blip r:embed="rId46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109">
            <a:extLst>
              <a:ext uri="{FF2B5EF4-FFF2-40B4-BE49-F238E27FC236}">
                <a16:creationId xmlns:a16="http://schemas.microsoft.com/office/drawing/2014/main" id="{DDF0EB5E-BD7C-3480-0F1A-9BBC62C7531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869362" y="4518755"/>
            <a:ext cx="717757" cy="29573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32E445B-A720-5D63-C838-BBB1ED8CF40C}"/>
              </a:ext>
            </a:extLst>
          </p:cNvPr>
          <p:cNvCxnSpPr>
            <a:cxnSpLocks/>
            <a:stCxn id="35" idx="3"/>
            <a:endCxn id="65" idx="1"/>
          </p:cNvCxnSpPr>
          <p:nvPr/>
        </p:nvCxnSpPr>
        <p:spPr>
          <a:xfrm>
            <a:off x="10582741" y="4062059"/>
            <a:ext cx="6852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99013D2-E9F4-B3E2-ABCC-59BAD996BBA9}"/>
                  </a:ext>
                </a:extLst>
              </p:cNvPr>
              <p:cNvSpPr/>
              <p:nvPr/>
            </p:nvSpPr>
            <p:spPr>
              <a:xfrm>
                <a:off x="10727006" y="3902400"/>
                <a:ext cx="344542" cy="30994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99013D2-E9F4-B3E2-ABCC-59BAD996B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006" y="3902400"/>
                <a:ext cx="344542" cy="309945"/>
              </a:xfrm>
              <a:prstGeom prst="ellipse">
                <a:avLst/>
              </a:prstGeom>
              <a:blipFill>
                <a:blip r:embed="rId35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EDCBC571-8D70-F47F-D8BC-052FFE740C8F}"/>
              </a:ext>
            </a:extLst>
          </p:cNvPr>
          <p:cNvSpPr txBox="1"/>
          <p:nvPr/>
        </p:nvSpPr>
        <p:spPr>
          <a:xfrm>
            <a:off x="7061783" y="5449033"/>
            <a:ext cx="99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Context vector</a:t>
            </a:r>
          </a:p>
        </p:txBody>
      </p: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DC6645A3-09EC-B412-DD4F-D27970AEE461}"/>
              </a:ext>
            </a:extLst>
          </p:cNvPr>
          <p:cNvCxnSpPr>
            <a:cxnSpLocks/>
            <a:endCxn id="51" idx="0"/>
          </p:cNvCxnSpPr>
          <p:nvPr/>
        </p:nvCxnSpPr>
        <p:spPr>
          <a:xfrm rot="16200000" flipH="1">
            <a:off x="8107323" y="4438958"/>
            <a:ext cx="720083" cy="43488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BFF732D4-F2CC-4782-8E57-74C3FDD36ECA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44841" y="4437991"/>
            <a:ext cx="720083" cy="43488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02865F26-FC47-A1B1-6918-9EAAE172C34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94159" y="4438800"/>
            <a:ext cx="720083" cy="43488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109">
            <a:extLst>
              <a:ext uri="{FF2B5EF4-FFF2-40B4-BE49-F238E27FC236}">
                <a16:creationId xmlns:a16="http://schemas.microsoft.com/office/drawing/2014/main" id="{9A9E3AAC-330E-85B1-7989-9285E5CB2AF1}"/>
              </a:ext>
            </a:extLst>
          </p:cNvPr>
          <p:cNvCxnSpPr>
            <a:cxnSpLocks/>
          </p:cNvCxnSpPr>
          <p:nvPr/>
        </p:nvCxnSpPr>
        <p:spPr>
          <a:xfrm rot="10800000">
            <a:off x="931935" y="3686967"/>
            <a:ext cx="6192205" cy="0"/>
          </a:xfrm>
          <a:prstGeom prst="bentConnector3">
            <a:avLst>
              <a:gd name="adj1" fmla="val 49672"/>
            </a:avLst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8613348-BE3C-9360-2315-A27986926732}"/>
              </a:ext>
            </a:extLst>
          </p:cNvPr>
          <p:cNvCxnSpPr>
            <a:cxnSpLocks/>
          </p:cNvCxnSpPr>
          <p:nvPr/>
        </p:nvCxnSpPr>
        <p:spPr>
          <a:xfrm flipV="1">
            <a:off x="949186" y="3434973"/>
            <a:ext cx="0" cy="255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5FE89893-4439-91B9-9EFA-AC256CF1AE59}"/>
                  </a:ext>
                </a:extLst>
              </p:cNvPr>
              <p:cNvSpPr/>
              <p:nvPr/>
            </p:nvSpPr>
            <p:spPr>
              <a:xfrm>
                <a:off x="7115459" y="3431883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5FE89893-4439-91B9-9EFA-AC256CF1A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459" y="3431883"/>
                <a:ext cx="470516" cy="470517"/>
              </a:xfrm>
              <a:prstGeom prst="roundRect">
                <a:avLst/>
              </a:prstGeom>
              <a:blipFill>
                <a:blip r:embed="rId47"/>
                <a:stretch>
                  <a:fillRect r="-7595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Elbow Connector 104">
            <a:extLst>
              <a:ext uri="{FF2B5EF4-FFF2-40B4-BE49-F238E27FC236}">
                <a16:creationId xmlns:a16="http://schemas.microsoft.com/office/drawing/2014/main" id="{EAF5989F-6FA1-2F4B-217D-09F39EAC56E1}"/>
              </a:ext>
            </a:extLst>
          </p:cNvPr>
          <p:cNvCxnSpPr>
            <a:cxnSpLocks/>
            <a:stCxn id="161" idx="4"/>
            <a:endCxn id="82" idx="0"/>
          </p:cNvCxnSpPr>
          <p:nvPr/>
        </p:nvCxnSpPr>
        <p:spPr>
          <a:xfrm rot="16200000" flipH="1">
            <a:off x="6638513" y="2124557"/>
            <a:ext cx="954696" cy="492127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FEF2C15C-504A-89A8-9F93-F2BC96558FCC}"/>
              </a:ext>
            </a:extLst>
          </p:cNvPr>
          <p:cNvSpPr txBox="1"/>
          <p:nvPr/>
        </p:nvSpPr>
        <p:spPr>
          <a:xfrm>
            <a:off x="838200" y="6218700"/>
            <a:ext cx="109118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100">
                <a:effectLst/>
              </a:rPr>
              <a:t>D. </a:t>
            </a:r>
            <a:r>
              <a:rPr lang="en-CA" sz="1100" err="1">
                <a:effectLst/>
              </a:rPr>
              <a:t>Bahdanau</a:t>
            </a:r>
            <a:r>
              <a:rPr lang="en-CA" sz="1100">
                <a:effectLst/>
              </a:rPr>
              <a:t>, K. Cho, and Y. </a:t>
            </a:r>
            <a:r>
              <a:rPr lang="en-CA" sz="1100" err="1">
                <a:effectLst/>
              </a:rPr>
              <a:t>Bengio</a:t>
            </a:r>
            <a:r>
              <a:rPr lang="en-CA" sz="1100">
                <a:effectLst/>
              </a:rPr>
              <a:t>, “Neural Machine Translation by Jointly Learning to Align and Translate,” in </a:t>
            </a:r>
            <a:r>
              <a:rPr lang="en-CA" sz="1100" i="1">
                <a:effectLst/>
              </a:rPr>
              <a:t>3rd International Conference on Learning Representations (ICLR), </a:t>
            </a:r>
            <a:r>
              <a:rPr lang="en-CA" sz="1100">
                <a:effectLst/>
              </a:rPr>
              <a:t>2015</a:t>
            </a:r>
            <a:r>
              <a:rPr lang="en-CA" sz="1100" i="1"/>
              <a:t>.</a:t>
            </a:r>
            <a:endParaRPr lang="en-CA" sz="110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B1EBEB71-4A71-19E0-613D-FFFF8EA2B24D}"/>
                  </a:ext>
                </a:extLst>
              </p:cNvPr>
              <p:cNvSpPr/>
              <p:nvPr/>
            </p:nvSpPr>
            <p:spPr>
              <a:xfrm>
                <a:off x="7126667" y="2847969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B1EBEB71-4A71-19E0-613D-FFFF8EA2B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667" y="2847969"/>
                <a:ext cx="470516" cy="470517"/>
              </a:xfrm>
              <a:prstGeom prst="roundRect">
                <a:avLst/>
              </a:prstGeom>
              <a:blipFill>
                <a:blip r:embed="rId48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89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D911A-75DC-8DEF-06C7-E92F47380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074D671-0874-7C4C-A289-513B045FC15B}"/>
              </a:ext>
            </a:extLst>
          </p:cNvPr>
          <p:cNvSpPr/>
          <p:nvPr/>
        </p:nvSpPr>
        <p:spPr>
          <a:xfrm>
            <a:off x="334384" y="3772342"/>
            <a:ext cx="4352756" cy="2274595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B738B46-02D2-29F5-53EB-A2A4F3B0E3FB}"/>
              </a:ext>
            </a:extLst>
          </p:cNvPr>
          <p:cNvSpPr/>
          <p:nvPr/>
        </p:nvSpPr>
        <p:spPr>
          <a:xfrm>
            <a:off x="6712182" y="2042737"/>
            <a:ext cx="5145434" cy="4004202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DECODER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0ABD8C-20B4-31BD-5052-CAEC47906B4D}"/>
              </a:ext>
            </a:extLst>
          </p:cNvPr>
          <p:cNvCxnSpPr>
            <a:cxnSpLocks/>
            <a:stCxn id="8" idx="0"/>
            <a:endCxn id="12" idx="2"/>
          </p:cNvCxnSpPr>
          <p:nvPr/>
        </p:nvCxnSpPr>
        <p:spPr>
          <a:xfrm flipV="1">
            <a:off x="1966505" y="4303504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5EE48A-A772-1BF7-B806-BE1C6CB97B63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V="1">
            <a:off x="3096702" y="4303506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24422B-499E-CBA0-5373-0BD3C78A3F4B}"/>
              </a:ext>
            </a:extLst>
          </p:cNvPr>
          <p:cNvCxnSpPr>
            <a:cxnSpLocks/>
            <a:stCxn id="10" idx="0"/>
            <a:endCxn id="14" idx="2"/>
          </p:cNvCxnSpPr>
          <p:nvPr/>
        </p:nvCxnSpPr>
        <p:spPr>
          <a:xfrm flipV="1">
            <a:off x="4225571" y="4303504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BA0AAA-01A5-83EA-C523-8C90A3BE1B31}"/>
              </a:ext>
            </a:extLst>
          </p:cNvPr>
          <p:cNvCxnSpPr>
            <a:stCxn id="7" idx="0"/>
            <a:endCxn id="11" idx="2"/>
          </p:cNvCxnSpPr>
          <p:nvPr/>
        </p:nvCxnSpPr>
        <p:spPr>
          <a:xfrm flipV="1">
            <a:off x="839991" y="4303503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BA65A3-FA56-7060-332C-53252348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Sequence to Sequence with RNNs + </a:t>
            </a:r>
            <a:r>
              <a:rPr lang="en-US" sz="3600" b="1"/>
              <a:t>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BA7CC-160F-50D0-3BE0-F0A080C5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ABC75-1661-51ED-C91B-96D82293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A88A983-31BE-9F40-C9BD-FD5CE32A6351}"/>
                  </a:ext>
                </a:extLst>
              </p:cNvPr>
              <p:cNvSpPr/>
              <p:nvPr/>
            </p:nvSpPr>
            <p:spPr>
              <a:xfrm>
                <a:off x="604733" y="5016445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A88A983-31BE-9F40-C9BD-FD5CE32A6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5016445"/>
                <a:ext cx="470516" cy="4705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2AC2782A-1A7F-FD89-AA85-46B1F7E1ABFE}"/>
                  </a:ext>
                </a:extLst>
              </p:cNvPr>
              <p:cNvSpPr/>
              <p:nvPr/>
            </p:nvSpPr>
            <p:spPr>
              <a:xfrm>
                <a:off x="1731247" y="5016446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2AC2782A-1A7F-FD89-AA85-46B1F7E1A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5016446"/>
                <a:ext cx="470516" cy="4705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12B27E6-B0B2-628B-4E6A-D147745D9061}"/>
                  </a:ext>
                </a:extLst>
              </p:cNvPr>
              <p:cNvSpPr/>
              <p:nvPr/>
            </p:nvSpPr>
            <p:spPr>
              <a:xfrm>
                <a:off x="2861444" y="5016448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12B27E6-B0B2-628B-4E6A-D147745D90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5016448"/>
                <a:ext cx="470516" cy="4705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06B981A-6E96-DE8F-DA08-864A54DCAA86}"/>
                  </a:ext>
                </a:extLst>
              </p:cNvPr>
              <p:cNvSpPr/>
              <p:nvPr/>
            </p:nvSpPr>
            <p:spPr>
              <a:xfrm>
                <a:off x="3990313" y="5016446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06B981A-6E96-DE8F-DA08-864A54DCA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5016446"/>
                <a:ext cx="470516" cy="4705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401D9A6-EB55-9E74-3D79-85CE2B53AAFD}"/>
                  </a:ext>
                </a:extLst>
              </p:cNvPr>
              <p:cNvSpPr/>
              <p:nvPr/>
            </p:nvSpPr>
            <p:spPr>
              <a:xfrm>
                <a:off x="604733" y="3832986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401D9A6-EB55-9E74-3D79-85CE2B53A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3832986"/>
                <a:ext cx="470516" cy="4705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A2F050F-419E-70CD-F1D2-52C47CA29835}"/>
                  </a:ext>
                </a:extLst>
              </p:cNvPr>
              <p:cNvSpPr/>
              <p:nvPr/>
            </p:nvSpPr>
            <p:spPr>
              <a:xfrm>
                <a:off x="1731247" y="3832987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A2F050F-419E-70CD-F1D2-52C47CA29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3832987"/>
                <a:ext cx="470516" cy="4705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E0D3DD2-4E2A-537C-6BA7-28BC7F1A560F}"/>
                  </a:ext>
                </a:extLst>
              </p:cNvPr>
              <p:cNvSpPr/>
              <p:nvPr/>
            </p:nvSpPr>
            <p:spPr>
              <a:xfrm>
                <a:off x="2861444" y="3832989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E0D3DD2-4E2A-537C-6BA7-28BC7F1A5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3832989"/>
                <a:ext cx="470516" cy="4705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65F8823-4B51-82E2-B41D-68552CCD3AB6}"/>
                  </a:ext>
                </a:extLst>
              </p:cNvPr>
              <p:cNvSpPr/>
              <p:nvPr/>
            </p:nvSpPr>
            <p:spPr>
              <a:xfrm>
                <a:off x="3990313" y="3832987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65F8823-4B51-82E2-B41D-68552CCD3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3832987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700C52B3-0696-5C85-1FE8-E1B478672D45}"/>
                  </a:ext>
                </a:extLst>
              </p:cNvPr>
              <p:cNvSpPr/>
              <p:nvPr/>
            </p:nvSpPr>
            <p:spPr>
              <a:xfrm>
                <a:off x="7324934" y="5016445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700C52B3-0696-5C85-1FE8-E1B478672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934" y="5016445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AB72AF4-2DC6-F7EE-6E0B-CEC1BC9EACBD}"/>
                  </a:ext>
                </a:extLst>
              </p:cNvPr>
              <p:cNvSpPr/>
              <p:nvPr/>
            </p:nvSpPr>
            <p:spPr>
              <a:xfrm>
                <a:off x="5755583" y="38268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AB72AF4-2DC6-F7EE-6E0B-CEC1BC9EA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83" y="3826800"/>
                <a:ext cx="470516" cy="47051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313722-2A60-EEE4-A0F2-0BB6942D5505}"/>
              </a:ext>
            </a:extLst>
          </p:cNvPr>
          <p:cNvCxnSpPr>
            <a:stCxn id="43" idx="0"/>
            <a:endCxn id="47" idx="2"/>
          </p:cNvCxnSpPr>
          <p:nvPr/>
        </p:nvCxnSpPr>
        <p:spPr>
          <a:xfrm flipV="1">
            <a:off x="8087183" y="4296362"/>
            <a:ext cx="0" cy="718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9C9F522B-2A84-698E-412F-7845D06A8AAA}"/>
                  </a:ext>
                </a:extLst>
              </p:cNvPr>
              <p:cNvSpPr/>
              <p:nvPr/>
            </p:nvSpPr>
            <p:spPr>
              <a:xfrm>
                <a:off x="7851925" y="50148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9C9F522B-2A84-698E-412F-7845D06A8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925" y="5014800"/>
                <a:ext cx="470516" cy="47051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38DD934D-ECBE-DF6D-43CB-26BC993F4A94}"/>
                  </a:ext>
                </a:extLst>
              </p:cNvPr>
              <p:cNvSpPr/>
              <p:nvPr/>
            </p:nvSpPr>
            <p:spPr>
              <a:xfrm>
                <a:off x="7851925" y="3825845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38DD934D-ECBE-DF6D-43CB-26BC993F4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925" y="3825845"/>
                <a:ext cx="470516" cy="47051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97F21AF-FD92-DE08-F0FD-09CC4DFD3881}"/>
              </a:ext>
            </a:extLst>
          </p:cNvPr>
          <p:cNvCxnSpPr>
            <a:cxnSpLocks/>
            <a:endCxn id="63" idx="2"/>
          </p:cNvCxnSpPr>
          <p:nvPr/>
        </p:nvCxnSpPr>
        <p:spPr>
          <a:xfrm flipV="1">
            <a:off x="8090129" y="3114534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C05E6363-6A6E-1536-FA9E-AC1037C055D3}"/>
                  </a:ext>
                </a:extLst>
              </p:cNvPr>
              <p:cNvSpPr/>
              <p:nvPr/>
            </p:nvSpPr>
            <p:spPr>
              <a:xfrm>
                <a:off x="7854871" y="2644017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C05E6363-6A6E-1536-FA9E-AC1037C05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871" y="2644017"/>
                <a:ext cx="470516" cy="470517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7A7C21F-2E77-A003-A41F-A021751D2E2F}"/>
              </a:ext>
            </a:extLst>
          </p:cNvPr>
          <p:cNvCxnSpPr>
            <a:cxnSpLocks/>
            <a:stCxn id="14" idx="3"/>
            <a:endCxn id="37" idx="1"/>
          </p:cNvCxnSpPr>
          <p:nvPr/>
        </p:nvCxnSpPr>
        <p:spPr>
          <a:xfrm flipV="1">
            <a:off x="4460829" y="4062059"/>
            <a:ext cx="1294754" cy="61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38B0A97-C505-35B1-0832-866A6A7540CD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1075249" y="4068245"/>
            <a:ext cx="65599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068406B-DD18-7B14-2F5A-A6944E39B97E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2201763" y="4068246"/>
            <a:ext cx="659681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86AD9E1-7788-10DD-39DB-2FBA4D2F4EBA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3331960" y="4068246"/>
            <a:ext cx="658353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4626ABF-36E8-D2AF-C305-EB31E435C2C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28430" y="4479005"/>
            <a:ext cx="711313" cy="36031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48370870-5BA9-37F4-96FE-15480CFF870C}"/>
              </a:ext>
            </a:extLst>
          </p:cNvPr>
          <p:cNvSpPr txBox="1"/>
          <p:nvPr/>
        </p:nvSpPr>
        <p:spPr>
          <a:xfrm>
            <a:off x="5467107" y="4318387"/>
            <a:ext cx="110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Initial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55539B-E1FA-9915-056A-2AAA82F4406C}"/>
                  </a:ext>
                </a:extLst>
              </p:cNvPr>
              <p:cNvSpPr/>
              <p:nvPr/>
            </p:nvSpPr>
            <p:spPr>
              <a:xfrm>
                <a:off x="1151093" y="3917726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55539B-E1FA-9915-056A-2AAA82F44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93" y="3917726"/>
                <a:ext cx="344542" cy="309945"/>
              </a:xfrm>
              <a:prstGeom prst="ellipse">
                <a:avLst/>
              </a:prstGeom>
              <a:blipFill>
                <a:blip r:embed="rId16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0B37273-1F58-508D-8B6C-B9EFFFB6F045}"/>
                  </a:ext>
                </a:extLst>
              </p:cNvPr>
              <p:cNvSpPr/>
              <p:nvPr/>
            </p:nvSpPr>
            <p:spPr>
              <a:xfrm>
                <a:off x="2277607" y="3916610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0B37273-1F58-508D-8B6C-B9EFFFB6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07" y="3916610"/>
                <a:ext cx="344542" cy="309945"/>
              </a:xfrm>
              <a:prstGeom prst="ellipse">
                <a:avLst/>
              </a:prstGeom>
              <a:blipFill>
                <a:blip r:embed="rId16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FA4DCF3-A3B1-5D2B-77BC-560CA3D8F68C}"/>
                  </a:ext>
                </a:extLst>
              </p:cNvPr>
              <p:cNvSpPr/>
              <p:nvPr/>
            </p:nvSpPr>
            <p:spPr>
              <a:xfrm>
                <a:off x="3407804" y="3916610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FA4DCF3-A3B1-5D2B-77BC-560CA3D8F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04" y="3916610"/>
                <a:ext cx="344542" cy="309945"/>
              </a:xfrm>
              <a:prstGeom prst="ellipse">
                <a:avLst/>
              </a:prstGeom>
              <a:blipFill>
                <a:blip r:embed="rId17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240E31D-FB3A-7398-D6A6-9BC04BE6AE33}"/>
                  </a:ext>
                </a:extLst>
              </p:cNvPr>
              <p:cNvSpPr/>
              <p:nvPr/>
            </p:nvSpPr>
            <p:spPr>
              <a:xfrm>
                <a:off x="604733" y="2964456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240E31D-FB3A-7398-D6A6-9BC04BE6A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2964456"/>
                <a:ext cx="470516" cy="47051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350E60ED-D071-88FB-F7DC-6D2873E163D3}"/>
                  </a:ext>
                </a:extLst>
              </p:cNvPr>
              <p:cNvSpPr/>
              <p:nvPr/>
            </p:nvSpPr>
            <p:spPr>
              <a:xfrm>
                <a:off x="1731247" y="2964457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350E60ED-D071-88FB-F7DC-6D2873E163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2964457"/>
                <a:ext cx="470516" cy="47051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D69CC2A-12C3-6105-F795-6ACF85E7393B}"/>
                  </a:ext>
                </a:extLst>
              </p:cNvPr>
              <p:cNvSpPr/>
              <p:nvPr/>
            </p:nvSpPr>
            <p:spPr>
              <a:xfrm>
                <a:off x="2861444" y="2964459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D69CC2A-12C3-6105-F795-6ACF85E73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2964459"/>
                <a:ext cx="470516" cy="47051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6322EE0-A48C-CC65-33F8-645F6062B64D}"/>
                  </a:ext>
                </a:extLst>
              </p:cNvPr>
              <p:cNvSpPr/>
              <p:nvPr/>
            </p:nvSpPr>
            <p:spPr>
              <a:xfrm>
                <a:off x="3990313" y="2964457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16322EE0-A48C-CC65-33F8-645F6062B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2964457"/>
                <a:ext cx="470516" cy="470517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073881B-FFF4-5123-0C0D-8A45242DC9B6}"/>
                  </a:ext>
                </a:extLst>
              </p:cNvPr>
              <p:cNvSpPr/>
              <p:nvPr/>
            </p:nvSpPr>
            <p:spPr>
              <a:xfrm>
                <a:off x="604733" y="1876313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073881B-FFF4-5123-0C0D-8A45242DC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1876313"/>
                <a:ext cx="470516" cy="470517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58E69D2-40AC-D2C5-3537-9EB2EE71144A}"/>
                  </a:ext>
                </a:extLst>
              </p:cNvPr>
              <p:cNvSpPr/>
              <p:nvPr/>
            </p:nvSpPr>
            <p:spPr>
              <a:xfrm>
                <a:off x="1731247" y="1876314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58E69D2-40AC-D2C5-3537-9EB2EE711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1876314"/>
                <a:ext cx="470516" cy="470517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35880D4E-69A1-99E6-FD83-6F35F6BDE0C9}"/>
                  </a:ext>
                </a:extLst>
              </p:cNvPr>
              <p:cNvSpPr/>
              <p:nvPr/>
            </p:nvSpPr>
            <p:spPr>
              <a:xfrm>
                <a:off x="2861444" y="1876316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35880D4E-69A1-99E6-FD83-6F35F6BDE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1876316"/>
                <a:ext cx="470516" cy="470517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0343B91F-90A1-14C8-A3CF-25C51654D799}"/>
                  </a:ext>
                </a:extLst>
              </p:cNvPr>
              <p:cNvSpPr/>
              <p:nvPr/>
            </p:nvSpPr>
            <p:spPr>
              <a:xfrm>
                <a:off x="3990313" y="1876314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0343B91F-90A1-14C8-A3CF-25C51654D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1876314"/>
                <a:ext cx="470516" cy="470517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AA592D-A456-9BE0-4B11-4AABB0FA95C5}"/>
              </a:ext>
            </a:extLst>
          </p:cNvPr>
          <p:cNvCxnSpPr>
            <a:cxnSpLocks/>
            <a:stCxn id="18" idx="0"/>
            <a:endCxn id="24" idx="2"/>
          </p:cNvCxnSpPr>
          <p:nvPr/>
        </p:nvCxnSpPr>
        <p:spPr>
          <a:xfrm flipV="1">
            <a:off x="839991" y="2346830"/>
            <a:ext cx="0" cy="617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CE6289-732B-ED13-9083-9776CBD06B16}"/>
              </a:ext>
            </a:extLst>
          </p:cNvPr>
          <p:cNvCxnSpPr>
            <a:cxnSpLocks/>
            <a:stCxn id="19" idx="0"/>
            <a:endCxn id="26" idx="2"/>
          </p:cNvCxnSpPr>
          <p:nvPr/>
        </p:nvCxnSpPr>
        <p:spPr>
          <a:xfrm flipV="1">
            <a:off x="1966505" y="2346831"/>
            <a:ext cx="0" cy="617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09147EE-7D42-F9ED-DBCC-2556830EA0E1}"/>
              </a:ext>
            </a:extLst>
          </p:cNvPr>
          <p:cNvCxnSpPr>
            <a:cxnSpLocks/>
            <a:stCxn id="21" idx="0"/>
            <a:endCxn id="27" idx="2"/>
          </p:cNvCxnSpPr>
          <p:nvPr/>
        </p:nvCxnSpPr>
        <p:spPr>
          <a:xfrm flipV="1">
            <a:off x="3096702" y="2346833"/>
            <a:ext cx="0" cy="617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76285E9-E877-F71E-164B-7C59C3EC24E5}"/>
              </a:ext>
            </a:extLst>
          </p:cNvPr>
          <p:cNvCxnSpPr>
            <a:cxnSpLocks/>
            <a:stCxn id="23" idx="0"/>
            <a:endCxn id="29" idx="2"/>
          </p:cNvCxnSpPr>
          <p:nvPr/>
        </p:nvCxnSpPr>
        <p:spPr>
          <a:xfrm flipV="1">
            <a:off x="4225571" y="2346831"/>
            <a:ext cx="0" cy="617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B1510E7-83C4-A700-F435-69C1A68ABA7C}"/>
              </a:ext>
            </a:extLst>
          </p:cNvPr>
          <p:cNvCxnSpPr>
            <a:stCxn id="11" idx="0"/>
            <a:endCxn id="18" idx="2"/>
          </p:cNvCxnSpPr>
          <p:nvPr/>
        </p:nvCxnSpPr>
        <p:spPr>
          <a:xfrm flipV="1">
            <a:off x="839991" y="3434973"/>
            <a:ext cx="0" cy="398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FD496D4-8518-F54A-C873-59F480A8C770}"/>
              </a:ext>
            </a:extLst>
          </p:cNvPr>
          <p:cNvCxnSpPr>
            <a:cxnSpLocks/>
            <a:stCxn id="12" idx="0"/>
            <a:endCxn id="19" idx="2"/>
          </p:cNvCxnSpPr>
          <p:nvPr/>
        </p:nvCxnSpPr>
        <p:spPr>
          <a:xfrm flipV="1">
            <a:off x="1966505" y="3434974"/>
            <a:ext cx="0" cy="398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9CF3401-E7A4-A494-12DB-CB958183E421}"/>
              </a:ext>
            </a:extLst>
          </p:cNvPr>
          <p:cNvCxnSpPr>
            <a:cxnSpLocks/>
            <a:stCxn id="13" idx="0"/>
            <a:endCxn id="21" idx="2"/>
          </p:cNvCxnSpPr>
          <p:nvPr/>
        </p:nvCxnSpPr>
        <p:spPr>
          <a:xfrm flipV="1">
            <a:off x="3096702" y="3434976"/>
            <a:ext cx="0" cy="398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FADDAF5-6F08-3F04-CA9E-6AFF0469EFFF}"/>
              </a:ext>
            </a:extLst>
          </p:cNvPr>
          <p:cNvCxnSpPr>
            <a:cxnSpLocks/>
            <a:stCxn id="14" idx="0"/>
            <a:endCxn id="23" idx="2"/>
          </p:cNvCxnSpPr>
          <p:nvPr/>
        </p:nvCxnSpPr>
        <p:spPr>
          <a:xfrm flipV="1">
            <a:off x="4225571" y="3434974"/>
            <a:ext cx="0" cy="398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15F1325-A213-8F6E-452B-64E4034978C7}"/>
              </a:ext>
            </a:extLst>
          </p:cNvPr>
          <p:cNvCxnSpPr>
            <a:cxnSpLocks/>
          </p:cNvCxnSpPr>
          <p:nvPr/>
        </p:nvCxnSpPr>
        <p:spPr>
          <a:xfrm flipV="1">
            <a:off x="2096373" y="3434973"/>
            <a:ext cx="0" cy="255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D88C04CF-4932-A110-E452-C4F8583B11A0}"/>
              </a:ext>
            </a:extLst>
          </p:cNvPr>
          <p:cNvCxnSpPr>
            <a:cxnSpLocks/>
          </p:cNvCxnSpPr>
          <p:nvPr/>
        </p:nvCxnSpPr>
        <p:spPr>
          <a:xfrm flipV="1">
            <a:off x="3216764" y="3434973"/>
            <a:ext cx="0" cy="255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A72D8-85AB-15F9-D82A-7EEC1EA55974}"/>
              </a:ext>
            </a:extLst>
          </p:cNvPr>
          <p:cNvCxnSpPr>
            <a:cxnSpLocks/>
          </p:cNvCxnSpPr>
          <p:nvPr/>
        </p:nvCxnSpPr>
        <p:spPr>
          <a:xfrm flipV="1">
            <a:off x="4352227" y="3434973"/>
            <a:ext cx="0" cy="255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7F2BE53-C9FF-FF17-862A-A63DEFE432ED}"/>
                  </a:ext>
                </a:extLst>
              </p:cNvPr>
              <p:cNvSpPr/>
              <p:nvPr/>
            </p:nvSpPr>
            <p:spPr>
              <a:xfrm>
                <a:off x="661140" y="1296394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7F2BE53-C9FF-FF17-862A-A63DEFE43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40" y="1296394"/>
                <a:ext cx="344542" cy="309945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568B4755-B7DE-E2EE-FC99-59F5A1E51A8A}"/>
                  </a:ext>
                </a:extLst>
              </p:cNvPr>
              <p:cNvSpPr/>
              <p:nvPr/>
            </p:nvSpPr>
            <p:spPr>
              <a:xfrm>
                <a:off x="1794234" y="1296394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568B4755-B7DE-E2EE-FC99-59F5A1E51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34" y="1296394"/>
                <a:ext cx="344542" cy="309945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0DE86D94-FDB8-9E1A-4198-2743D3E455C5}"/>
                  </a:ext>
                </a:extLst>
              </p:cNvPr>
              <p:cNvSpPr/>
              <p:nvPr/>
            </p:nvSpPr>
            <p:spPr>
              <a:xfrm>
                <a:off x="2924431" y="1296394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0DE86D94-FDB8-9E1A-4198-2743D3E45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31" y="1296394"/>
                <a:ext cx="344542" cy="309945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39F4DB7-E26B-E861-2962-CB6D23529353}"/>
                  </a:ext>
                </a:extLst>
              </p:cNvPr>
              <p:cNvSpPr/>
              <p:nvPr/>
            </p:nvSpPr>
            <p:spPr>
              <a:xfrm>
                <a:off x="4054628" y="1296394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39F4DB7-E26B-E861-2962-CB6D23529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628" y="1296394"/>
                <a:ext cx="344542" cy="309945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DE2B7C12-8189-E7F8-B784-59B57B77A065}"/>
              </a:ext>
            </a:extLst>
          </p:cNvPr>
          <p:cNvCxnSpPr>
            <a:cxnSpLocks/>
          </p:cNvCxnSpPr>
          <p:nvPr/>
        </p:nvCxnSpPr>
        <p:spPr>
          <a:xfrm rot="10800000" flipH="1">
            <a:off x="1727535" y="1452779"/>
            <a:ext cx="56407" cy="2484000"/>
          </a:xfrm>
          <a:prstGeom prst="bentConnector3">
            <a:avLst>
              <a:gd name="adj1" fmla="val -38950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FB6DBB71-A153-B319-869E-91A0C5EDCDAC}"/>
              </a:ext>
            </a:extLst>
          </p:cNvPr>
          <p:cNvCxnSpPr>
            <a:cxnSpLocks/>
          </p:cNvCxnSpPr>
          <p:nvPr/>
        </p:nvCxnSpPr>
        <p:spPr>
          <a:xfrm rot="10800000" flipH="1">
            <a:off x="2860116" y="1447544"/>
            <a:ext cx="56407" cy="2484000"/>
          </a:xfrm>
          <a:prstGeom prst="bentConnector3">
            <a:avLst>
              <a:gd name="adj1" fmla="val -38950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637AAFF4-DA60-4533-8AB1-C688E282234D}"/>
              </a:ext>
            </a:extLst>
          </p:cNvPr>
          <p:cNvCxnSpPr>
            <a:cxnSpLocks/>
          </p:cNvCxnSpPr>
          <p:nvPr/>
        </p:nvCxnSpPr>
        <p:spPr>
          <a:xfrm rot="10800000" flipH="1">
            <a:off x="3990889" y="1447544"/>
            <a:ext cx="56407" cy="2484000"/>
          </a:xfrm>
          <a:prstGeom prst="bentConnector3">
            <a:avLst>
              <a:gd name="adj1" fmla="val -38950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>
            <a:extLst>
              <a:ext uri="{FF2B5EF4-FFF2-40B4-BE49-F238E27FC236}">
                <a16:creationId xmlns:a16="http://schemas.microsoft.com/office/drawing/2014/main" id="{710EEEDE-B59D-F876-5F98-0C94E87B09C9}"/>
              </a:ext>
            </a:extLst>
          </p:cNvPr>
          <p:cNvCxnSpPr>
            <a:cxnSpLocks/>
          </p:cNvCxnSpPr>
          <p:nvPr/>
        </p:nvCxnSpPr>
        <p:spPr>
          <a:xfrm rot="10800000" flipH="1">
            <a:off x="594522" y="1452779"/>
            <a:ext cx="56407" cy="2484000"/>
          </a:xfrm>
          <a:prstGeom prst="bentConnector3">
            <a:avLst>
              <a:gd name="adj1" fmla="val -38950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4B4308C1-4036-4EF6-BF50-65806B6AF046}"/>
              </a:ext>
            </a:extLst>
          </p:cNvPr>
          <p:cNvCxnSpPr>
            <a:cxnSpLocks/>
            <a:stCxn id="24" idx="0"/>
            <a:endCxn id="109" idx="4"/>
          </p:cNvCxnSpPr>
          <p:nvPr/>
        </p:nvCxnSpPr>
        <p:spPr>
          <a:xfrm flipH="1" flipV="1">
            <a:off x="833411" y="1606339"/>
            <a:ext cx="6580" cy="2699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E5554759-4B4A-1630-79F7-DE81DE275B31}"/>
              </a:ext>
            </a:extLst>
          </p:cNvPr>
          <p:cNvCxnSpPr>
            <a:cxnSpLocks/>
            <a:stCxn id="26" idx="0"/>
            <a:endCxn id="112" idx="4"/>
          </p:cNvCxnSpPr>
          <p:nvPr/>
        </p:nvCxnSpPr>
        <p:spPr>
          <a:xfrm flipV="1">
            <a:off x="1966505" y="1606339"/>
            <a:ext cx="0" cy="2699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1AFB1CA7-A32B-3C62-0717-5DB92AEF7771}"/>
              </a:ext>
            </a:extLst>
          </p:cNvPr>
          <p:cNvCxnSpPr>
            <a:cxnSpLocks/>
            <a:stCxn id="27" idx="0"/>
            <a:endCxn id="115" idx="4"/>
          </p:cNvCxnSpPr>
          <p:nvPr/>
        </p:nvCxnSpPr>
        <p:spPr>
          <a:xfrm flipV="1">
            <a:off x="3096702" y="1606339"/>
            <a:ext cx="0" cy="269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D233F25D-00B5-51BF-FC5F-21761010B78F}"/>
              </a:ext>
            </a:extLst>
          </p:cNvPr>
          <p:cNvCxnSpPr>
            <a:cxnSpLocks/>
            <a:stCxn id="29" idx="0"/>
            <a:endCxn id="116" idx="4"/>
          </p:cNvCxnSpPr>
          <p:nvPr/>
        </p:nvCxnSpPr>
        <p:spPr>
          <a:xfrm flipV="1">
            <a:off x="4225571" y="1606339"/>
            <a:ext cx="1328" cy="2699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21A7149-E967-0864-3653-7B1CED8773CD}"/>
              </a:ext>
            </a:extLst>
          </p:cNvPr>
          <p:cNvSpPr/>
          <p:nvPr/>
        </p:nvSpPr>
        <p:spPr>
          <a:xfrm>
            <a:off x="604733" y="2543570"/>
            <a:ext cx="3854386" cy="253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softmax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B995F4C-B074-6FB7-7F84-B3A7154D57D6}"/>
                  </a:ext>
                </a:extLst>
              </p:cNvPr>
              <p:cNvSpPr txBox="1"/>
              <p:nvPr/>
            </p:nvSpPr>
            <p:spPr>
              <a:xfrm>
                <a:off x="4703278" y="2902457"/>
                <a:ext cx="2102559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Alignment scores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𝑎𝑡𝑡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B995F4C-B074-6FB7-7F84-B3A7154D5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278" y="2902457"/>
                <a:ext cx="2102559" cy="658514"/>
              </a:xfrm>
              <a:prstGeom prst="rect">
                <a:avLst/>
              </a:prstGeom>
              <a:blipFill>
                <a:blip r:embed="rId29"/>
                <a:stretch>
                  <a:fillRect l="-2616" t="-4630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TextBox 152">
            <a:extLst>
              <a:ext uri="{FF2B5EF4-FFF2-40B4-BE49-F238E27FC236}">
                <a16:creationId xmlns:a16="http://schemas.microsoft.com/office/drawing/2014/main" id="{89B1F4B0-D504-B5E6-4F97-E395090F7295}"/>
              </a:ext>
            </a:extLst>
          </p:cNvPr>
          <p:cNvSpPr txBox="1"/>
          <p:nvPr/>
        </p:nvSpPr>
        <p:spPr>
          <a:xfrm>
            <a:off x="4706224" y="1782314"/>
            <a:ext cx="2102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Attention weights</a:t>
            </a:r>
          </a:p>
          <a:p>
            <a:r>
              <a:rPr lang="en-US"/>
              <a:t>(normalized alignment scores)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EB6DA39-9900-0D06-2E7E-3509B665AA64}"/>
                  </a:ext>
                </a:extLst>
              </p:cNvPr>
              <p:cNvSpPr txBox="1"/>
              <p:nvPr/>
            </p:nvSpPr>
            <p:spPr>
              <a:xfrm>
                <a:off x="6930813" y="978767"/>
                <a:ext cx="2642900" cy="10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Compute context vector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EB6DA39-9900-0D06-2E7E-3509B665A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813" y="978767"/>
                <a:ext cx="2642900" cy="1041567"/>
              </a:xfrm>
              <a:prstGeom prst="rect">
                <a:avLst/>
              </a:prstGeom>
              <a:blipFill>
                <a:blip r:embed="rId30"/>
                <a:stretch>
                  <a:fillRect t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Elbow Connector 155">
            <a:extLst>
              <a:ext uri="{FF2B5EF4-FFF2-40B4-BE49-F238E27FC236}">
                <a16:creationId xmlns:a16="http://schemas.microsoft.com/office/drawing/2014/main" id="{4734B7F2-5706-4FA4-B625-43B7A8D88A31}"/>
              </a:ext>
            </a:extLst>
          </p:cNvPr>
          <p:cNvCxnSpPr>
            <a:cxnSpLocks/>
            <a:stCxn id="109" idx="0"/>
            <a:endCxn id="161" idx="0"/>
          </p:cNvCxnSpPr>
          <p:nvPr/>
        </p:nvCxnSpPr>
        <p:spPr>
          <a:xfrm rot="16200000" flipH="1">
            <a:off x="3708137" y="-1578332"/>
            <a:ext cx="286934" cy="6036387"/>
          </a:xfrm>
          <a:prstGeom prst="bentConnector3">
            <a:avLst>
              <a:gd name="adj1" fmla="val -10445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6584BA47-BBAE-F024-9DD1-45F17231E1DE}"/>
                  </a:ext>
                </a:extLst>
              </p:cNvPr>
              <p:cNvSpPr/>
              <p:nvPr/>
            </p:nvSpPr>
            <p:spPr>
              <a:xfrm>
                <a:off x="6697527" y="1583328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6584BA47-BBAE-F024-9DD1-45F17231E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527" y="1583328"/>
                <a:ext cx="344542" cy="309945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Elbow Connector 163">
            <a:extLst>
              <a:ext uri="{FF2B5EF4-FFF2-40B4-BE49-F238E27FC236}">
                <a16:creationId xmlns:a16="http://schemas.microsoft.com/office/drawing/2014/main" id="{C0CA77B3-D43E-B2C4-CC22-B60428C329B5}"/>
              </a:ext>
            </a:extLst>
          </p:cNvPr>
          <p:cNvCxnSpPr>
            <a:cxnSpLocks/>
            <a:stCxn id="37" idx="3"/>
            <a:endCxn id="36" idx="1"/>
          </p:cNvCxnSpPr>
          <p:nvPr/>
        </p:nvCxnSpPr>
        <p:spPr>
          <a:xfrm>
            <a:off x="6226099" y="4062059"/>
            <a:ext cx="1098835" cy="1189645"/>
          </a:xfrm>
          <a:prstGeom prst="bentConnector3">
            <a:avLst>
              <a:gd name="adj1" fmla="val 2596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>
            <a:extLst>
              <a:ext uri="{FF2B5EF4-FFF2-40B4-BE49-F238E27FC236}">
                <a16:creationId xmlns:a16="http://schemas.microsoft.com/office/drawing/2014/main" id="{42E19718-2C95-684B-A982-EDF8F64CA1CC}"/>
              </a:ext>
            </a:extLst>
          </p:cNvPr>
          <p:cNvCxnSpPr>
            <a:cxnSpLocks/>
            <a:stCxn id="112" idx="0"/>
            <a:endCxn id="161" idx="0"/>
          </p:cNvCxnSpPr>
          <p:nvPr/>
        </p:nvCxnSpPr>
        <p:spPr>
          <a:xfrm rot="16200000" flipH="1">
            <a:off x="4274684" y="-1011785"/>
            <a:ext cx="286934" cy="4903293"/>
          </a:xfrm>
          <a:prstGeom prst="bentConnector3">
            <a:avLst>
              <a:gd name="adj1" fmla="val -7967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>
            <a:extLst>
              <a:ext uri="{FF2B5EF4-FFF2-40B4-BE49-F238E27FC236}">
                <a16:creationId xmlns:a16="http://schemas.microsoft.com/office/drawing/2014/main" id="{A91D3484-421B-AF3F-49F9-FF95F68C078A}"/>
              </a:ext>
            </a:extLst>
          </p:cNvPr>
          <p:cNvCxnSpPr>
            <a:cxnSpLocks/>
            <a:stCxn id="115" idx="0"/>
            <a:endCxn id="161" idx="0"/>
          </p:cNvCxnSpPr>
          <p:nvPr/>
        </p:nvCxnSpPr>
        <p:spPr>
          <a:xfrm rot="16200000" flipH="1">
            <a:off x="4839783" y="-446687"/>
            <a:ext cx="286934" cy="3773096"/>
          </a:xfrm>
          <a:prstGeom prst="bentConnector3">
            <a:avLst>
              <a:gd name="adj1" fmla="val -5483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>
            <a:extLst>
              <a:ext uri="{FF2B5EF4-FFF2-40B4-BE49-F238E27FC236}">
                <a16:creationId xmlns:a16="http://schemas.microsoft.com/office/drawing/2014/main" id="{C8923458-51B9-5F10-89A3-BF17408999F5}"/>
              </a:ext>
            </a:extLst>
          </p:cNvPr>
          <p:cNvCxnSpPr>
            <a:cxnSpLocks/>
            <a:stCxn id="116" idx="0"/>
            <a:endCxn id="161" idx="0"/>
          </p:cNvCxnSpPr>
          <p:nvPr/>
        </p:nvCxnSpPr>
        <p:spPr>
          <a:xfrm rot="16200000" flipH="1">
            <a:off x="5404881" y="118412"/>
            <a:ext cx="286934" cy="2642899"/>
          </a:xfrm>
          <a:prstGeom prst="bentConnector3">
            <a:avLst>
              <a:gd name="adj1" fmla="val -2793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D1648D55-A84F-3005-9965-3BF42E1FE5D9}"/>
                  </a:ext>
                </a:extLst>
              </p:cNvPr>
              <p:cNvSpPr txBox="1"/>
              <p:nvPr/>
            </p:nvSpPr>
            <p:spPr>
              <a:xfrm>
                <a:off x="6805837" y="2079379"/>
                <a:ext cx="50416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D1648D55-A84F-3005-9965-3BF42E1FE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7" y="2079379"/>
                <a:ext cx="5041657" cy="400110"/>
              </a:xfrm>
              <a:prstGeom prst="rect">
                <a:avLst/>
              </a:prstGeom>
              <a:blipFill>
                <a:blip r:embed="rId3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AE4453-FD27-F66F-3EB0-B0C26DEB4C73}"/>
              </a:ext>
            </a:extLst>
          </p:cNvPr>
          <p:cNvCxnSpPr>
            <a:cxnSpLocks/>
            <a:stCxn id="47" idx="3"/>
            <a:endCxn id="40" idx="1"/>
          </p:cNvCxnSpPr>
          <p:nvPr/>
        </p:nvCxnSpPr>
        <p:spPr>
          <a:xfrm>
            <a:off x="8322441" y="4061104"/>
            <a:ext cx="654102" cy="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9743133-E46A-A4FF-168E-C8F9D59E4D06}"/>
              </a:ext>
            </a:extLst>
          </p:cNvPr>
          <p:cNvCxnSpPr>
            <a:cxnSpLocks/>
            <a:stCxn id="39" idx="0"/>
            <a:endCxn id="40" idx="2"/>
          </p:cNvCxnSpPr>
          <p:nvPr/>
        </p:nvCxnSpPr>
        <p:spPr>
          <a:xfrm flipV="1">
            <a:off x="9211801" y="4297317"/>
            <a:ext cx="0" cy="716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7F512873-297A-7785-0C8D-C6CF64D1C2C4}"/>
                  </a:ext>
                </a:extLst>
              </p:cNvPr>
              <p:cNvSpPr/>
              <p:nvPr/>
            </p:nvSpPr>
            <p:spPr>
              <a:xfrm>
                <a:off x="8976543" y="5013554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7F512873-297A-7785-0C8D-C6CF64D1C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543" y="5013554"/>
                <a:ext cx="470516" cy="470517"/>
              </a:xfrm>
              <a:prstGeom prst="round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06F8C3CC-E226-7011-B74A-009148A3FFE0}"/>
                  </a:ext>
                </a:extLst>
              </p:cNvPr>
              <p:cNvSpPr/>
              <p:nvPr/>
            </p:nvSpPr>
            <p:spPr>
              <a:xfrm>
                <a:off x="8976543" y="38268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06F8C3CC-E226-7011-B74A-009148A3F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543" y="3826800"/>
                <a:ext cx="470516" cy="470517"/>
              </a:xfrm>
              <a:prstGeom prst="round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F51568F-4459-8282-210C-BAECA73BEAB6}"/>
                  </a:ext>
                </a:extLst>
              </p:cNvPr>
              <p:cNvSpPr/>
              <p:nvPr/>
            </p:nvSpPr>
            <p:spPr>
              <a:xfrm>
                <a:off x="8435593" y="3903239"/>
                <a:ext cx="344542" cy="30994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F51568F-4459-8282-210C-BAECA73B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593" y="3903239"/>
                <a:ext cx="344542" cy="309945"/>
              </a:xfrm>
              <a:prstGeom prst="ellipse">
                <a:avLst/>
              </a:prstGeom>
              <a:blipFill>
                <a:blip r:embed="rId35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AFA1EA8-44FA-EBFC-C718-77C2BF951181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9214747" y="3112917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6B065D5C-1C78-49FA-F985-91D749032CB5}"/>
                  </a:ext>
                </a:extLst>
              </p:cNvPr>
              <p:cNvSpPr/>
              <p:nvPr/>
            </p:nvSpPr>
            <p:spPr>
              <a:xfrm>
                <a:off x="8979489" y="26424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6B065D5C-1C78-49FA-F985-91D749032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489" y="2642400"/>
                <a:ext cx="470516" cy="470517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C3362C35-D08D-7BF5-5451-9B4FA974AE31}"/>
                  </a:ext>
                </a:extLst>
              </p:cNvPr>
              <p:cNvSpPr/>
              <p:nvPr/>
            </p:nvSpPr>
            <p:spPr>
              <a:xfrm>
                <a:off x="8449551" y="5016445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C3362C35-D08D-7BF5-5451-9B4FA974A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551" y="5016445"/>
                <a:ext cx="470516" cy="470517"/>
              </a:xfrm>
              <a:prstGeom prst="round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109">
            <a:extLst>
              <a:ext uri="{FF2B5EF4-FFF2-40B4-BE49-F238E27FC236}">
                <a16:creationId xmlns:a16="http://schemas.microsoft.com/office/drawing/2014/main" id="{5E3D2228-F275-774D-33DF-CCC0ADD1360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577949" y="4514517"/>
            <a:ext cx="717757" cy="29573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81B66CC-50D6-6FB7-4DC2-90370C2CE315}"/>
                  </a:ext>
                </a:extLst>
              </p:cNvPr>
              <p:cNvSpPr txBox="1"/>
              <p:nvPr/>
            </p:nvSpPr>
            <p:spPr>
              <a:xfrm>
                <a:off x="9549100" y="1146264"/>
                <a:ext cx="26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81B66CC-50D6-6FB7-4DC2-90370C2CE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100" y="1146264"/>
                <a:ext cx="2642900" cy="369332"/>
              </a:xfrm>
              <a:prstGeom prst="rect">
                <a:avLst/>
              </a:prstGeom>
              <a:blipFill>
                <a:blip r:embed="rId3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3EF195-6C1E-4121-0D43-7F454E109A87}"/>
              </a:ext>
            </a:extLst>
          </p:cNvPr>
          <p:cNvCxnSpPr>
            <a:cxnSpLocks/>
            <a:stCxn id="30" idx="0"/>
            <a:endCxn id="35" idx="2"/>
          </p:cNvCxnSpPr>
          <p:nvPr/>
        </p:nvCxnSpPr>
        <p:spPr>
          <a:xfrm flipV="1">
            <a:off x="10347483" y="4297317"/>
            <a:ext cx="0" cy="716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B8C8EDE8-7A65-7F56-3D96-E18D72684E11}"/>
                  </a:ext>
                </a:extLst>
              </p:cNvPr>
              <p:cNvSpPr/>
              <p:nvPr/>
            </p:nvSpPr>
            <p:spPr>
              <a:xfrm>
                <a:off x="10112225" y="5013554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B8C8EDE8-7A65-7F56-3D96-E18D72684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225" y="5013554"/>
                <a:ext cx="470516" cy="470517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BF9A4764-E43F-7EF0-DF3B-CEEE03A66B9B}"/>
                  </a:ext>
                </a:extLst>
              </p:cNvPr>
              <p:cNvSpPr/>
              <p:nvPr/>
            </p:nvSpPr>
            <p:spPr>
              <a:xfrm>
                <a:off x="10112225" y="38268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BF9A4764-E43F-7EF0-DF3B-CEEE03A66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225" y="3826800"/>
                <a:ext cx="470516" cy="470517"/>
              </a:xfrm>
              <a:prstGeom prst="round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3EBD077-4821-5393-FBA9-3EB10E4EA5B5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10350429" y="3112917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9D5AD14A-8522-16E8-3045-731A94C37E7A}"/>
                  </a:ext>
                </a:extLst>
              </p:cNvPr>
              <p:cNvSpPr/>
              <p:nvPr/>
            </p:nvSpPr>
            <p:spPr>
              <a:xfrm>
                <a:off x="10115171" y="26424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9D5AD14A-8522-16E8-3045-731A94C37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171" y="2642400"/>
                <a:ext cx="470516" cy="470517"/>
              </a:xfrm>
              <a:prstGeom prst="round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F6CC1852-5E2D-478B-B3AC-6F45EBE5F3E9}"/>
                  </a:ext>
                </a:extLst>
              </p:cNvPr>
              <p:cNvSpPr/>
              <p:nvPr/>
            </p:nvSpPr>
            <p:spPr>
              <a:xfrm>
                <a:off x="9585233" y="5016445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F6CC1852-5E2D-478B-B3AC-6F45EBE5F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233" y="5016445"/>
                <a:ext cx="470516" cy="470517"/>
              </a:xfrm>
              <a:prstGeom prst="round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109">
            <a:extLst>
              <a:ext uri="{FF2B5EF4-FFF2-40B4-BE49-F238E27FC236}">
                <a16:creationId xmlns:a16="http://schemas.microsoft.com/office/drawing/2014/main" id="{621E1B4F-CE4E-0093-BADE-32A4A7D4DE6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713631" y="4514517"/>
            <a:ext cx="717757" cy="29573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4F44242-540E-9447-9CF4-E934241AADD0}"/>
              </a:ext>
            </a:extLst>
          </p:cNvPr>
          <p:cNvCxnSpPr>
            <a:cxnSpLocks/>
            <a:stCxn id="40" idx="3"/>
            <a:endCxn id="35" idx="1"/>
          </p:cNvCxnSpPr>
          <p:nvPr/>
        </p:nvCxnSpPr>
        <p:spPr>
          <a:xfrm>
            <a:off x="9447059" y="4062059"/>
            <a:ext cx="6651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C3E9278-A9F7-9DE0-7716-353EB0FAF3BE}"/>
                  </a:ext>
                </a:extLst>
              </p:cNvPr>
              <p:cNvSpPr/>
              <p:nvPr/>
            </p:nvSpPr>
            <p:spPr>
              <a:xfrm>
                <a:off x="9571275" y="3903239"/>
                <a:ext cx="344542" cy="30994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C3E9278-A9F7-9DE0-7716-353EB0FA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275" y="3903239"/>
                <a:ext cx="344542" cy="309945"/>
              </a:xfrm>
              <a:prstGeom prst="ellipse">
                <a:avLst/>
              </a:prstGeom>
              <a:blipFill>
                <a:blip r:embed="rId42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3206B2D-2067-1C0D-FE82-A39139FF1D98}"/>
              </a:ext>
            </a:extLst>
          </p:cNvPr>
          <p:cNvCxnSpPr>
            <a:cxnSpLocks/>
            <a:stCxn id="62" idx="0"/>
            <a:endCxn id="65" idx="2"/>
          </p:cNvCxnSpPr>
          <p:nvPr/>
        </p:nvCxnSpPr>
        <p:spPr>
          <a:xfrm flipV="1">
            <a:off x="11503214" y="4297317"/>
            <a:ext cx="0" cy="7174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F7913C27-9522-598F-59BC-E433574E0A02}"/>
                  </a:ext>
                </a:extLst>
              </p:cNvPr>
              <p:cNvSpPr/>
              <p:nvPr/>
            </p:nvSpPr>
            <p:spPr>
              <a:xfrm>
                <a:off x="11267956" y="50148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F7913C27-9522-598F-59BC-E433574E0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956" y="5014800"/>
                <a:ext cx="470516" cy="470517"/>
              </a:xfrm>
              <a:prstGeom prst="roundRect">
                <a:avLst/>
              </a:prstGeom>
              <a:blipFill>
                <a:blip r:embed="rId43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E5213784-5F2F-92FD-47B6-BC79CBFA0667}"/>
                  </a:ext>
                </a:extLst>
              </p:cNvPr>
              <p:cNvSpPr/>
              <p:nvPr/>
            </p:nvSpPr>
            <p:spPr>
              <a:xfrm>
                <a:off x="11267956" y="38268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E5213784-5F2F-92FD-47B6-BC79CBFA0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956" y="3826800"/>
                <a:ext cx="470516" cy="470517"/>
              </a:xfrm>
              <a:prstGeom prst="roundRect">
                <a:avLst/>
              </a:prstGeom>
              <a:blipFill>
                <a:blip r:embed="rId44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3A4FBB-1867-CA7C-FA2E-92C9374171CA}"/>
              </a:ext>
            </a:extLst>
          </p:cNvPr>
          <p:cNvCxnSpPr>
            <a:cxnSpLocks/>
            <a:endCxn id="68" idx="2"/>
          </p:cNvCxnSpPr>
          <p:nvPr/>
        </p:nvCxnSpPr>
        <p:spPr>
          <a:xfrm flipV="1">
            <a:off x="11506160" y="3112917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82DC8A9E-41C3-0B4E-EBB0-5ECC1A583A88}"/>
                  </a:ext>
                </a:extLst>
              </p:cNvPr>
              <p:cNvSpPr/>
              <p:nvPr/>
            </p:nvSpPr>
            <p:spPr>
              <a:xfrm>
                <a:off x="11270902" y="26424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82DC8A9E-41C3-0B4E-EBB0-5ECC1A583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902" y="2642400"/>
                <a:ext cx="470516" cy="470517"/>
              </a:xfrm>
              <a:prstGeom prst="roundRect">
                <a:avLst/>
              </a:prstGeom>
              <a:blipFill>
                <a:blip r:embed="rId45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FC6088A6-3AC4-03E2-DCD1-105D9E5FCC50}"/>
                  </a:ext>
                </a:extLst>
              </p:cNvPr>
              <p:cNvSpPr/>
              <p:nvPr/>
            </p:nvSpPr>
            <p:spPr>
              <a:xfrm>
                <a:off x="10740964" y="5014800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FC6088A6-3AC4-03E2-DCD1-105D9E5FC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964" y="5014800"/>
                <a:ext cx="470516" cy="470517"/>
              </a:xfrm>
              <a:prstGeom prst="roundRect">
                <a:avLst/>
              </a:prstGeom>
              <a:blipFill>
                <a:blip r:embed="rId46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109">
            <a:extLst>
              <a:ext uri="{FF2B5EF4-FFF2-40B4-BE49-F238E27FC236}">
                <a16:creationId xmlns:a16="http://schemas.microsoft.com/office/drawing/2014/main" id="{1F85D18A-31AC-BE03-5789-8B177A63E6D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869362" y="4518755"/>
            <a:ext cx="717757" cy="29573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A6B748E-087B-9928-BB36-DC115DB9EDBB}"/>
              </a:ext>
            </a:extLst>
          </p:cNvPr>
          <p:cNvCxnSpPr>
            <a:cxnSpLocks/>
            <a:stCxn id="35" idx="3"/>
            <a:endCxn id="65" idx="1"/>
          </p:cNvCxnSpPr>
          <p:nvPr/>
        </p:nvCxnSpPr>
        <p:spPr>
          <a:xfrm>
            <a:off x="10582741" y="4062059"/>
            <a:ext cx="6852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8165A80-F12D-6926-6748-E232FF1D2D39}"/>
                  </a:ext>
                </a:extLst>
              </p:cNvPr>
              <p:cNvSpPr/>
              <p:nvPr/>
            </p:nvSpPr>
            <p:spPr>
              <a:xfrm>
                <a:off x="10727006" y="3902400"/>
                <a:ext cx="344542" cy="30994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8165A80-F12D-6926-6748-E232FF1D2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006" y="3902400"/>
                <a:ext cx="344542" cy="309945"/>
              </a:xfrm>
              <a:prstGeom prst="ellipse">
                <a:avLst/>
              </a:prstGeom>
              <a:blipFill>
                <a:blip r:embed="rId35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9B29C796-AEC7-F707-0AFB-4B02FAB6EDC4}"/>
              </a:ext>
            </a:extLst>
          </p:cNvPr>
          <p:cNvSpPr txBox="1"/>
          <p:nvPr/>
        </p:nvSpPr>
        <p:spPr>
          <a:xfrm>
            <a:off x="7061783" y="5449033"/>
            <a:ext cx="99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Context vector</a:t>
            </a:r>
          </a:p>
        </p:txBody>
      </p: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A7639EBB-C1B3-6871-7569-6FF14A9297FC}"/>
              </a:ext>
            </a:extLst>
          </p:cNvPr>
          <p:cNvCxnSpPr>
            <a:cxnSpLocks/>
            <a:endCxn id="51" idx="0"/>
          </p:cNvCxnSpPr>
          <p:nvPr/>
        </p:nvCxnSpPr>
        <p:spPr>
          <a:xfrm rot="16200000" flipH="1">
            <a:off x="8107323" y="4438958"/>
            <a:ext cx="720083" cy="43488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59E3AA37-EB81-7FEF-6078-997ADFB247AD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44841" y="4437991"/>
            <a:ext cx="720083" cy="43488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21FFF3D3-EE47-2E0C-E609-C87E4BAB697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94159" y="4438800"/>
            <a:ext cx="720083" cy="43488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109">
            <a:extLst>
              <a:ext uri="{FF2B5EF4-FFF2-40B4-BE49-F238E27FC236}">
                <a16:creationId xmlns:a16="http://schemas.microsoft.com/office/drawing/2014/main" id="{E4BA5B50-0FAB-D40E-F763-280C34D04A13}"/>
              </a:ext>
            </a:extLst>
          </p:cNvPr>
          <p:cNvCxnSpPr>
            <a:cxnSpLocks/>
          </p:cNvCxnSpPr>
          <p:nvPr/>
        </p:nvCxnSpPr>
        <p:spPr>
          <a:xfrm rot="10800000">
            <a:off x="931935" y="3686967"/>
            <a:ext cx="6192205" cy="0"/>
          </a:xfrm>
          <a:prstGeom prst="bentConnector3">
            <a:avLst>
              <a:gd name="adj1" fmla="val 49672"/>
            </a:avLst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0FF94F-796C-D76B-7325-C29789F075F4}"/>
              </a:ext>
            </a:extLst>
          </p:cNvPr>
          <p:cNvCxnSpPr>
            <a:cxnSpLocks/>
          </p:cNvCxnSpPr>
          <p:nvPr/>
        </p:nvCxnSpPr>
        <p:spPr>
          <a:xfrm flipV="1">
            <a:off x="949186" y="3434973"/>
            <a:ext cx="0" cy="255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38634C9F-AC81-A8E9-CA0F-53648B4EC815}"/>
                  </a:ext>
                </a:extLst>
              </p:cNvPr>
              <p:cNvSpPr/>
              <p:nvPr/>
            </p:nvSpPr>
            <p:spPr>
              <a:xfrm>
                <a:off x="7115459" y="3431883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38634C9F-AC81-A8E9-CA0F-53648B4EC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459" y="3431883"/>
                <a:ext cx="470516" cy="470517"/>
              </a:xfrm>
              <a:prstGeom prst="roundRect">
                <a:avLst/>
              </a:prstGeom>
              <a:blipFill>
                <a:blip r:embed="rId47"/>
                <a:stretch>
                  <a:fillRect r="-7595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6D5731F2-7008-2D96-63A6-B59DA5CC3515}"/>
              </a:ext>
            </a:extLst>
          </p:cNvPr>
          <p:cNvSpPr txBox="1"/>
          <p:nvPr/>
        </p:nvSpPr>
        <p:spPr>
          <a:xfrm>
            <a:off x="838200" y="6218700"/>
            <a:ext cx="109118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100">
                <a:effectLst/>
              </a:rPr>
              <a:t>D. </a:t>
            </a:r>
            <a:r>
              <a:rPr lang="en-CA" sz="1100" err="1">
                <a:effectLst/>
              </a:rPr>
              <a:t>Bahdanau</a:t>
            </a:r>
            <a:r>
              <a:rPr lang="en-CA" sz="1100">
                <a:effectLst/>
              </a:rPr>
              <a:t>, K. Cho, and Y. </a:t>
            </a:r>
            <a:r>
              <a:rPr lang="en-CA" sz="1100" err="1">
                <a:effectLst/>
              </a:rPr>
              <a:t>Bengio</a:t>
            </a:r>
            <a:r>
              <a:rPr lang="en-CA" sz="1100">
                <a:effectLst/>
              </a:rPr>
              <a:t>, “Neural Machine Translation by Jointly Learning to Align and Translate,” in </a:t>
            </a:r>
            <a:r>
              <a:rPr lang="en-CA" sz="1100" i="1">
                <a:effectLst/>
              </a:rPr>
              <a:t>3rd International Conference on Learning Representations (ICLR), </a:t>
            </a:r>
            <a:r>
              <a:rPr lang="en-CA" sz="1100">
                <a:effectLst/>
              </a:rPr>
              <a:t>2015</a:t>
            </a:r>
            <a:r>
              <a:rPr lang="en-CA" sz="1100" i="1"/>
              <a:t>.</a:t>
            </a:r>
            <a:endParaRPr lang="en-CA" sz="1100">
              <a:effectLst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AB0CD9-5C43-5099-06D5-82239A674A95}"/>
              </a:ext>
            </a:extLst>
          </p:cNvPr>
          <p:cNvSpPr txBox="1"/>
          <p:nvPr/>
        </p:nvSpPr>
        <p:spPr>
          <a:xfrm>
            <a:off x="309378" y="4474152"/>
            <a:ext cx="5240215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Encoder is </a:t>
            </a:r>
            <a:r>
              <a:rPr lang="en-US" b="1"/>
              <a:t>bi-directional</a:t>
            </a:r>
            <a:r>
              <a:rPr lang="en-US"/>
              <a:t>: allows for the annotation of each word to summarize </a:t>
            </a:r>
            <a:r>
              <a:rPr lang="en-US" b="1"/>
              <a:t>both preceding and following words</a:t>
            </a:r>
            <a:r>
              <a:rPr lang="en-US"/>
              <a:t>.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939BECD-3257-6C71-2F56-1A322A4F61DC}"/>
              </a:ext>
            </a:extLst>
          </p:cNvPr>
          <p:cNvCxnSpPr>
            <a:cxnSpLocks/>
          </p:cNvCxnSpPr>
          <p:nvPr/>
        </p:nvCxnSpPr>
        <p:spPr>
          <a:xfrm flipH="1">
            <a:off x="1070665" y="4225076"/>
            <a:ext cx="665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3CE4000-458D-FCF6-8F1E-B09CC123219D}"/>
              </a:ext>
            </a:extLst>
          </p:cNvPr>
          <p:cNvCxnSpPr>
            <a:cxnSpLocks/>
          </p:cNvCxnSpPr>
          <p:nvPr/>
        </p:nvCxnSpPr>
        <p:spPr>
          <a:xfrm flipH="1">
            <a:off x="2194949" y="4225076"/>
            <a:ext cx="665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19818D-409E-18F8-976E-25495CBA9F14}"/>
              </a:ext>
            </a:extLst>
          </p:cNvPr>
          <p:cNvCxnSpPr>
            <a:cxnSpLocks/>
          </p:cNvCxnSpPr>
          <p:nvPr/>
        </p:nvCxnSpPr>
        <p:spPr>
          <a:xfrm flipH="1">
            <a:off x="3325147" y="4225076"/>
            <a:ext cx="66516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8FEF463-AD2C-5AA7-D2C4-FDEC0D18B4CE}"/>
              </a:ext>
            </a:extLst>
          </p:cNvPr>
          <p:cNvSpPr txBox="1"/>
          <p:nvPr/>
        </p:nvSpPr>
        <p:spPr>
          <a:xfrm>
            <a:off x="9407701" y="787501"/>
            <a:ext cx="2439793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All steps are </a:t>
            </a:r>
            <a:r>
              <a:rPr lang="en-US" b="1"/>
              <a:t>differentiable</a:t>
            </a:r>
            <a:r>
              <a:rPr lang="en-US"/>
              <a:t>, so we can backpropagate through everything</a:t>
            </a:r>
          </a:p>
        </p:txBody>
      </p: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FA9703C1-DF6D-B4A2-77E3-23A6A9569702}"/>
              </a:ext>
            </a:extLst>
          </p:cNvPr>
          <p:cNvCxnSpPr>
            <a:cxnSpLocks/>
            <a:endCxn id="82" idx="0"/>
          </p:cNvCxnSpPr>
          <p:nvPr/>
        </p:nvCxnSpPr>
        <p:spPr>
          <a:xfrm rot="16200000" flipH="1">
            <a:off x="6638513" y="2124557"/>
            <a:ext cx="954696" cy="492127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42189A06-8909-3296-9B8A-264649CD57C2}"/>
                  </a:ext>
                </a:extLst>
              </p:cNvPr>
              <p:cNvSpPr/>
              <p:nvPr/>
            </p:nvSpPr>
            <p:spPr>
              <a:xfrm>
                <a:off x="7126667" y="2847969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42189A06-8909-3296-9B8A-264649CD5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667" y="2847969"/>
                <a:ext cx="470516" cy="470517"/>
              </a:xfrm>
              <a:prstGeom prst="roundRect">
                <a:avLst/>
              </a:prstGeom>
              <a:blipFill>
                <a:blip r:embed="rId48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64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A524-1E56-075D-C690-4D24C21F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Captioning with Visual Attention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D8FBCF-589B-F6B2-E76B-15E24302F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594354"/>
            <a:ext cx="7777456" cy="32091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8BE4B-350A-26B3-40C9-2DB4005F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89CC0-39BB-5F73-4332-D88CC933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8C2810-2DC5-85A6-24A8-E05205D17D9F}"/>
              </a:ext>
            </a:extLst>
          </p:cNvPr>
          <p:cNvSpPr txBox="1">
            <a:spLocks/>
          </p:cNvSpPr>
          <p:nvPr/>
        </p:nvSpPr>
        <p:spPr>
          <a:xfrm>
            <a:off x="838200" y="1260629"/>
            <a:ext cx="10515600" cy="271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 can similarly use attention for image captioning (image </a:t>
            </a:r>
            <a:r>
              <a:rPr lang="en-US">
                <a:sym typeface="Wingdings" pitchFamily="2" charset="2"/>
              </a:rPr>
              <a:t> text)</a:t>
            </a:r>
            <a:endParaRPr lang="en-US"/>
          </a:p>
          <a:p>
            <a:r>
              <a:rPr lang="en-US"/>
              <a:t>Builds directly on previous work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B1546-E4CE-FD92-BE34-804FC7A4E844}"/>
              </a:ext>
            </a:extLst>
          </p:cNvPr>
          <p:cNvSpPr txBox="1"/>
          <p:nvPr/>
        </p:nvSpPr>
        <p:spPr>
          <a:xfrm>
            <a:off x="838200" y="6171561"/>
            <a:ext cx="106203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>
                <a:effectLst/>
              </a:rPr>
              <a:t>K. Xu </a:t>
            </a:r>
            <a:r>
              <a:rPr lang="en-CA" sz="1100" i="1">
                <a:effectLst/>
              </a:rPr>
              <a:t>et al.</a:t>
            </a:r>
            <a:r>
              <a:rPr lang="en-CA" sz="1100">
                <a:effectLst/>
              </a:rPr>
              <a:t>, “Show, Attend and Tell: Neural Image Caption Generation with Visual Attention,” in </a:t>
            </a:r>
            <a:r>
              <a:rPr lang="en-CA" sz="1100" i="1"/>
              <a:t>PMLR</a:t>
            </a:r>
            <a:r>
              <a:rPr lang="en-CA" sz="1100"/>
              <a:t>, </a:t>
            </a:r>
            <a:r>
              <a:rPr lang="en-CA" sz="1100">
                <a:effectLst/>
              </a:rPr>
              <a:t>2015, pp. 2048–2057.</a:t>
            </a:r>
          </a:p>
        </p:txBody>
      </p:sp>
    </p:spTree>
    <p:extLst>
      <p:ext uri="{BB962C8B-B14F-4D97-AF65-F5344CB8AC3E}">
        <p14:creationId xmlns:p14="http://schemas.microsoft.com/office/powerpoint/2010/main" val="37988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BD9D8-20A4-1708-4648-946C1DD35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Rectangle 1023">
            <a:extLst>
              <a:ext uri="{FF2B5EF4-FFF2-40B4-BE49-F238E27FC236}">
                <a16:creationId xmlns:a16="http://schemas.microsoft.com/office/drawing/2014/main" id="{93399CFC-2779-741C-5676-F46FF3A9DAE5}"/>
              </a:ext>
            </a:extLst>
          </p:cNvPr>
          <p:cNvSpPr/>
          <p:nvPr/>
        </p:nvSpPr>
        <p:spPr>
          <a:xfrm>
            <a:off x="2389227" y="3601580"/>
            <a:ext cx="3136654" cy="2448363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53D4CE9-8D2A-28BF-9CF1-BDA6754FFF2D}"/>
              </a:ext>
            </a:extLst>
          </p:cNvPr>
          <p:cNvSpPr/>
          <p:nvPr/>
        </p:nvSpPr>
        <p:spPr>
          <a:xfrm>
            <a:off x="6721090" y="3285080"/>
            <a:ext cx="5326016" cy="2770178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DECODER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32E311-7F6A-20D3-C191-959B2BFBA505}"/>
              </a:ext>
            </a:extLst>
          </p:cNvPr>
          <p:cNvGrpSpPr>
            <a:grpSpLocks/>
          </p:cNvGrpSpPr>
          <p:nvPr/>
        </p:nvGrpSpPr>
        <p:grpSpPr>
          <a:xfrm>
            <a:off x="5524650" y="1638005"/>
            <a:ext cx="1000799" cy="1000799"/>
            <a:chOff x="4135120" y="3516788"/>
            <a:chExt cx="1117600" cy="1084580"/>
          </a:xfrm>
          <a:solidFill>
            <a:srgbClr val="D2BFFF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AD26968-493F-C4F9-ED9C-811D332C4212}"/>
                </a:ext>
              </a:extLst>
            </p:cNvPr>
            <p:cNvSpPr/>
            <p:nvPr/>
          </p:nvSpPr>
          <p:spPr>
            <a:xfrm>
              <a:off x="4135120" y="351678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DEF28CF-5ABA-DE02-D8B1-557E792ECE5C}"/>
                </a:ext>
              </a:extLst>
            </p:cNvPr>
            <p:cNvSpPr/>
            <p:nvPr/>
          </p:nvSpPr>
          <p:spPr>
            <a:xfrm>
              <a:off x="4248257" y="367172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21AE53-D966-E0D8-9787-9D810B07D6EC}"/>
                </a:ext>
              </a:extLst>
            </p:cNvPr>
            <p:cNvSpPr/>
            <p:nvPr/>
          </p:nvSpPr>
          <p:spPr>
            <a:xfrm>
              <a:off x="4382663" y="382666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E9FDFD9-92D3-9320-0009-C7EAD3CFF290}"/>
                    </a:ext>
                  </a:extLst>
                </p:cNvPr>
                <p:cNvSpPr/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grpFill/>
                <a:ln>
                  <a:solidFill>
                    <a:srgbClr val="9F90C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𝑡𝑖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E9FDFD9-92D3-9320-0009-C7EAD3CFF2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9F90C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88BEA5B-9289-6F6E-04EF-A476368C8AE5}"/>
              </a:ext>
            </a:extLst>
          </p:cNvPr>
          <p:cNvCxnSpPr>
            <a:cxnSpLocks/>
            <a:stCxn id="25" idx="3"/>
            <a:endCxn id="36" idx="1"/>
          </p:cNvCxnSpPr>
          <p:nvPr/>
        </p:nvCxnSpPr>
        <p:spPr>
          <a:xfrm>
            <a:off x="4441314" y="2352862"/>
            <a:ext cx="14063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ABF7AB8-A685-A4AF-AA0B-C3DF77C16AE3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4340001" y="2208392"/>
            <a:ext cx="1406321" cy="14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C80C732-F6DD-00ED-5152-2780E621C6A2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4311668" y="2066919"/>
            <a:ext cx="13142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238D98B-F9FC-E1F7-2552-1BAAC938747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205186" y="1923948"/>
            <a:ext cx="13194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184BDF8-E20C-6EBF-D073-945E52DE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Captioning with Visual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1ADD1-55D2-D9AA-7B36-C49396696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25A3B-DC02-F207-BE14-CFB30E79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An image from the MSCOCO test set (Karpathy splits).  ">
            <a:extLst>
              <a:ext uri="{FF2B5EF4-FFF2-40B4-BE49-F238E27FC236}">
                <a16:creationId xmlns:a16="http://schemas.microsoft.com/office/drawing/2014/main" id="{21E4ECF0-6BDA-DBB8-3E84-2451F07271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4" y="3709031"/>
            <a:ext cx="2016974" cy="13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nual Operation 6">
            <a:extLst>
              <a:ext uri="{FF2B5EF4-FFF2-40B4-BE49-F238E27FC236}">
                <a16:creationId xmlns:a16="http://schemas.microsoft.com/office/drawing/2014/main" id="{B742D8E9-2949-F5FF-8C46-E7355512F60C}"/>
              </a:ext>
            </a:extLst>
          </p:cNvPr>
          <p:cNvSpPr/>
          <p:nvPr/>
        </p:nvSpPr>
        <p:spPr>
          <a:xfrm rot="16200000">
            <a:off x="2333322" y="4001845"/>
            <a:ext cx="1342548" cy="756920"/>
          </a:xfrm>
          <a:prstGeom prst="flowChartManualOpera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/>
              <a:t>CNN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37308-A0B1-01BC-A528-69A1ADAE3F83}"/>
              </a:ext>
            </a:extLst>
          </p:cNvPr>
          <p:cNvSpPr txBox="1"/>
          <p:nvPr/>
        </p:nvSpPr>
        <p:spPr>
          <a:xfrm>
            <a:off x="291434" y="5051579"/>
            <a:ext cx="201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Input image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D4BCDA-CB8F-EC6D-B93C-E1548647B87B}"/>
              </a:ext>
            </a:extLst>
          </p:cNvPr>
          <p:cNvGrpSpPr/>
          <p:nvPr/>
        </p:nvGrpSpPr>
        <p:grpSpPr>
          <a:xfrm>
            <a:off x="3764966" y="3931356"/>
            <a:ext cx="1000799" cy="1002159"/>
            <a:chOff x="4135120" y="3516788"/>
            <a:chExt cx="1117600" cy="108458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0C9A66-5829-5F6D-0040-3CB816D185EA}"/>
                </a:ext>
              </a:extLst>
            </p:cNvPr>
            <p:cNvSpPr/>
            <p:nvPr/>
          </p:nvSpPr>
          <p:spPr>
            <a:xfrm>
              <a:off x="4135120" y="3516788"/>
              <a:ext cx="756920" cy="61976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B78979-B831-A1FD-9229-275C6E54240A}"/>
                </a:ext>
              </a:extLst>
            </p:cNvPr>
            <p:cNvSpPr/>
            <p:nvPr/>
          </p:nvSpPr>
          <p:spPr>
            <a:xfrm>
              <a:off x="4248257" y="3671728"/>
              <a:ext cx="756920" cy="61976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3310C1-63AA-20A8-FFBF-CD23B140B18A}"/>
                </a:ext>
              </a:extLst>
            </p:cNvPr>
            <p:cNvSpPr/>
            <p:nvPr/>
          </p:nvSpPr>
          <p:spPr>
            <a:xfrm>
              <a:off x="4382663" y="3826668"/>
              <a:ext cx="756920" cy="61976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904D7BB-ED27-3E6B-23CE-8BA9AF2234F6}"/>
                    </a:ext>
                  </a:extLst>
                </p:cNvPr>
                <p:cNvSpPr/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904D7BB-ED27-3E6B-23CE-8BA9AF2234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DD51430-DC62-C5C6-C2E7-BC3F34909556}"/>
              </a:ext>
            </a:extLst>
          </p:cNvPr>
          <p:cNvSpPr txBox="1"/>
          <p:nvPr/>
        </p:nvSpPr>
        <p:spPr>
          <a:xfrm>
            <a:off x="2389227" y="5051579"/>
            <a:ext cx="123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Feature extraction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D5F49B-1F4E-9F37-59A7-FFBD06B90486}"/>
              </a:ext>
            </a:extLst>
          </p:cNvPr>
          <p:cNvSpPr txBox="1"/>
          <p:nvPr/>
        </p:nvSpPr>
        <p:spPr>
          <a:xfrm>
            <a:off x="3525344" y="5051579"/>
            <a:ext cx="20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Annotation vectors</a:t>
            </a:r>
          </a:p>
          <a:p>
            <a:pPr algn="ctr"/>
            <a:r>
              <a:rPr lang="en-US"/>
              <a:t>(feature vectors)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B64165-F6B9-3C87-2C00-1036A5511E23}"/>
              </a:ext>
            </a:extLst>
          </p:cNvPr>
          <p:cNvCxnSpPr>
            <a:cxnSpLocks/>
            <a:stCxn id="9" idx="0"/>
            <a:endCxn id="25" idx="2"/>
          </p:cNvCxnSpPr>
          <p:nvPr/>
        </p:nvCxnSpPr>
        <p:spPr>
          <a:xfrm flipH="1" flipV="1">
            <a:off x="4102407" y="2638804"/>
            <a:ext cx="1466" cy="12925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CE18DD-DF76-5259-0AB0-E5833018DBCA}"/>
              </a:ext>
            </a:extLst>
          </p:cNvPr>
          <p:cNvGrpSpPr>
            <a:grpSpLocks/>
          </p:cNvGrpSpPr>
          <p:nvPr/>
        </p:nvGrpSpPr>
        <p:grpSpPr>
          <a:xfrm>
            <a:off x="3440515" y="1638005"/>
            <a:ext cx="1000799" cy="1000799"/>
            <a:chOff x="4135120" y="3516788"/>
            <a:chExt cx="1117600" cy="1084580"/>
          </a:xfrm>
          <a:solidFill>
            <a:srgbClr val="D2BF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71A01B-D3B1-28B4-2E58-945E3E0D6C31}"/>
                </a:ext>
              </a:extLst>
            </p:cNvPr>
            <p:cNvSpPr/>
            <p:nvPr/>
          </p:nvSpPr>
          <p:spPr>
            <a:xfrm>
              <a:off x="4135120" y="351678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EABADD-F553-1AB5-ABB9-79FC19CEA3A5}"/>
                </a:ext>
              </a:extLst>
            </p:cNvPr>
            <p:cNvSpPr/>
            <p:nvPr/>
          </p:nvSpPr>
          <p:spPr>
            <a:xfrm>
              <a:off x="4248257" y="367172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3F34A4-2A73-91AC-36F4-DBD8B99E0C58}"/>
                </a:ext>
              </a:extLst>
            </p:cNvPr>
            <p:cNvSpPr/>
            <p:nvPr/>
          </p:nvSpPr>
          <p:spPr>
            <a:xfrm>
              <a:off x="4382663" y="382666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F2E2F7C-DE4A-2DFB-4AC7-5D18BF5D9AA4}"/>
                    </a:ext>
                  </a:extLst>
                </p:cNvPr>
                <p:cNvSpPr/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grpFill/>
                <a:ln>
                  <a:solidFill>
                    <a:srgbClr val="9F90C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𝑡𝑖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F2E2F7C-DE4A-2DFB-4AC7-5D18BF5D9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9F90C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46487E-BB94-D677-7AAA-1634DEF8FB9C}"/>
                  </a:ext>
                </a:extLst>
              </p:cNvPr>
              <p:cNvSpPr txBox="1"/>
              <p:nvPr/>
            </p:nvSpPr>
            <p:spPr>
              <a:xfrm>
                <a:off x="274946" y="1677129"/>
                <a:ext cx="3190605" cy="180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𝑎𝑡𝑡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/>
                  <a:t> is an MLP</a:t>
                </a:r>
              </a:p>
              <a:p>
                <a:pPr algn="ctr"/>
                <a:endParaRPr lang="en-CA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att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𝑡𝑖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𝑡𝑘</m:t>
                                  </m:r>
                                </m:sub>
                              </m:s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46487E-BB94-D677-7AAA-1634DEF8F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46" y="1677129"/>
                <a:ext cx="3190605" cy="1808957"/>
              </a:xfrm>
              <a:prstGeom prst="rect">
                <a:avLst/>
              </a:prstGeom>
              <a:blipFill>
                <a:blip r:embed="rId7"/>
                <a:stretch>
                  <a:fillRect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9D667B-B496-4D6D-EA85-E2740911561B}"/>
              </a:ext>
            </a:extLst>
          </p:cNvPr>
          <p:cNvCxnSpPr>
            <a:cxnSpLocks/>
            <a:stCxn id="15" idx="3"/>
            <a:endCxn id="1073" idx="2"/>
          </p:cNvCxnSpPr>
          <p:nvPr/>
        </p:nvCxnSpPr>
        <p:spPr>
          <a:xfrm flipV="1">
            <a:off x="4765765" y="4646298"/>
            <a:ext cx="1243339" cy="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0C7E0CC5-8FD5-0358-C8E5-D04CDFA1EE94}"/>
                  </a:ext>
                </a:extLst>
              </p:cNvPr>
              <p:cNvSpPr/>
              <p:nvPr/>
            </p:nvSpPr>
            <p:spPr>
              <a:xfrm>
                <a:off x="7709566" y="3412316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0C7E0CC5-8FD5-0358-C8E5-D04CDFA1EE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566" y="3412316"/>
                <a:ext cx="470516" cy="4705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F72A356-13CC-0B20-43F5-00E84A5C53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62069" y="2992640"/>
                <a:ext cx="503999" cy="50468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att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F72A356-13CC-0B20-43F5-00E84A5C5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069" y="2992640"/>
                <a:ext cx="503999" cy="504682"/>
              </a:xfrm>
              <a:prstGeom prst="ellipse">
                <a:avLst/>
              </a:prstGeom>
              <a:blipFill>
                <a:blip r:embed="rId9"/>
                <a:stretch>
                  <a:fillRect l="-8333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F9DF4DB4-A24B-2777-9996-62AA21464D6E}"/>
                  </a:ext>
                </a:extLst>
              </p:cNvPr>
              <p:cNvSpPr/>
              <p:nvPr/>
            </p:nvSpPr>
            <p:spPr>
              <a:xfrm>
                <a:off x="6845778" y="3412951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F9DF4DB4-A24B-2777-9996-62AA21464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78" y="3412951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BB8C29B7-F03B-7E1F-D0A0-15349A543B3F}"/>
                  </a:ext>
                </a:extLst>
              </p:cNvPr>
              <p:cNvSpPr/>
              <p:nvPr/>
            </p:nvSpPr>
            <p:spPr>
              <a:xfrm>
                <a:off x="7264722" y="4411925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BB8C29B7-F03B-7E1F-D0A0-15349A543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722" y="4411925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7" name="Elbow Connector 1026">
            <a:extLst>
              <a:ext uri="{FF2B5EF4-FFF2-40B4-BE49-F238E27FC236}">
                <a16:creationId xmlns:a16="http://schemas.microsoft.com/office/drawing/2014/main" id="{88BB3D1F-E91A-8DA9-4742-4623EA455948}"/>
              </a:ext>
            </a:extLst>
          </p:cNvPr>
          <p:cNvCxnSpPr>
            <a:cxnSpLocks/>
            <a:stCxn id="36" idx="2"/>
            <a:endCxn id="1073" idx="0"/>
          </p:cNvCxnSpPr>
          <p:nvPr/>
        </p:nvCxnSpPr>
        <p:spPr>
          <a:xfrm flipH="1">
            <a:off x="6181375" y="2638804"/>
            <a:ext cx="5167" cy="18525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2" name="Rounded Rectangle 1031">
                <a:extLst>
                  <a:ext uri="{FF2B5EF4-FFF2-40B4-BE49-F238E27FC236}">
                    <a16:creationId xmlns:a16="http://schemas.microsoft.com/office/drawing/2014/main" id="{93BB4CB6-E257-0EFD-F20B-85383E3A5A02}"/>
                  </a:ext>
                </a:extLst>
              </p:cNvPr>
              <p:cNvSpPr/>
              <p:nvPr/>
            </p:nvSpPr>
            <p:spPr>
              <a:xfrm>
                <a:off x="7787289" y="4410151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2" name="Rounded Rectangle 1031">
                <a:extLst>
                  <a:ext uri="{FF2B5EF4-FFF2-40B4-BE49-F238E27FC236}">
                    <a16:creationId xmlns:a16="http://schemas.microsoft.com/office/drawing/2014/main" id="{93BB4CB6-E257-0EFD-F20B-85383E3A5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289" y="4410151"/>
                <a:ext cx="470516" cy="47051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3" name="Rounded Rectangle 1032">
                <a:extLst>
                  <a:ext uri="{FF2B5EF4-FFF2-40B4-BE49-F238E27FC236}">
                    <a16:creationId xmlns:a16="http://schemas.microsoft.com/office/drawing/2014/main" id="{FEF5CBBF-8892-AE27-59EE-0415F469C2AB}"/>
                  </a:ext>
                </a:extLst>
              </p:cNvPr>
              <p:cNvSpPr/>
              <p:nvPr/>
            </p:nvSpPr>
            <p:spPr>
              <a:xfrm>
                <a:off x="7709566" y="2522123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3" name="Rounded Rectangle 1032">
                <a:extLst>
                  <a:ext uri="{FF2B5EF4-FFF2-40B4-BE49-F238E27FC236}">
                    <a16:creationId xmlns:a16="http://schemas.microsoft.com/office/drawing/2014/main" id="{FEF5CBBF-8892-AE27-59EE-0415F469C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566" y="2522123"/>
                <a:ext cx="470516" cy="47051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9" name="Elbow Connector 1038">
            <a:extLst>
              <a:ext uri="{FF2B5EF4-FFF2-40B4-BE49-F238E27FC236}">
                <a16:creationId xmlns:a16="http://schemas.microsoft.com/office/drawing/2014/main" id="{B47262ED-50FF-6099-3A69-AF445CBE776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26122" y="3956691"/>
            <a:ext cx="527318" cy="37960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Arrow Connector 1043">
            <a:extLst>
              <a:ext uri="{FF2B5EF4-FFF2-40B4-BE49-F238E27FC236}">
                <a16:creationId xmlns:a16="http://schemas.microsoft.com/office/drawing/2014/main" id="{8B8CCEA7-B139-3D6D-8145-C3767005EBC7}"/>
              </a:ext>
            </a:extLst>
          </p:cNvPr>
          <p:cNvCxnSpPr>
            <a:stCxn id="60" idx="3"/>
            <a:endCxn id="27" idx="1"/>
          </p:cNvCxnSpPr>
          <p:nvPr/>
        </p:nvCxnSpPr>
        <p:spPr>
          <a:xfrm flipV="1">
            <a:off x="7316294" y="3647575"/>
            <a:ext cx="393272" cy="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Arrow Connector 1055">
            <a:extLst>
              <a:ext uri="{FF2B5EF4-FFF2-40B4-BE49-F238E27FC236}">
                <a16:creationId xmlns:a16="http://schemas.microsoft.com/office/drawing/2014/main" id="{F9938B71-1D8D-8A63-9F1D-1FB8B70B9ACA}"/>
              </a:ext>
            </a:extLst>
          </p:cNvPr>
          <p:cNvCxnSpPr>
            <a:stCxn id="7" idx="2"/>
          </p:cNvCxnSpPr>
          <p:nvPr/>
        </p:nvCxnSpPr>
        <p:spPr>
          <a:xfrm flipV="1">
            <a:off x="3383056" y="4377245"/>
            <a:ext cx="396366" cy="30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Arrow Connector 1063">
            <a:extLst>
              <a:ext uri="{FF2B5EF4-FFF2-40B4-BE49-F238E27FC236}">
                <a16:creationId xmlns:a16="http://schemas.microsoft.com/office/drawing/2014/main" id="{3DCD2694-890F-7B59-4C19-15638F6D1E0C}"/>
              </a:ext>
            </a:extLst>
          </p:cNvPr>
          <p:cNvCxnSpPr>
            <a:stCxn id="1032" idx="0"/>
          </p:cNvCxnSpPr>
          <p:nvPr/>
        </p:nvCxnSpPr>
        <p:spPr>
          <a:xfrm flipV="1">
            <a:off x="8022547" y="3882833"/>
            <a:ext cx="0" cy="527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Arrow Connector 1065">
            <a:extLst>
              <a:ext uri="{FF2B5EF4-FFF2-40B4-BE49-F238E27FC236}">
                <a16:creationId xmlns:a16="http://schemas.microsoft.com/office/drawing/2014/main" id="{73FC6344-026A-492A-8F22-1367ABC16D8E}"/>
              </a:ext>
            </a:extLst>
          </p:cNvPr>
          <p:cNvCxnSpPr>
            <a:cxnSpLocks/>
            <a:stCxn id="27" idx="0"/>
            <a:endCxn id="1033" idx="2"/>
          </p:cNvCxnSpPr>
          <p:nvPr/>
        </p:nvCxnSpPr>
        <p:spPr>
          <a:xfrm flipV="1">
            <a:off x="7944824" y="2992640"/>
            <a:ext cx="0" cy="4196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0ED9BD71-4E4E-1384-5106-2B189A884B14}"/>
                  </a:ext>
                </a:extLst>
              </p:cNvPr>
              <p:cNvSpPr txBox="1"/>
              <p:nvPr/>
            </p:nvSpPr>
            <p:spPr>
              <a:xfrm>
                <a:off x="6545700" y="1135208"/>
                <a:ext cx="2642900" cy="10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Compute context vector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𝑡𝑖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0ED9BD71-4E4E-1384-5106-2B189A884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700" y="1135208"/>
                <a:ext cx="2642900" cy="1041567"/>
              </a:xfrm>
              <a:prstGeom prst="rect">
                <a:avLst/>
              </a:prstGeom>
              <a:blipFill>
                <a:blip r:embed="rId14"/>
                <a:stretch>
                  <a:fillRect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BB98F344-7845-2763-0A42-80F950E0A9F3}"/>
                  </a:ext>
                </a:extLst>
              </p:cNvPr>
              <p:cNvSpPr/>
              <p:nvPr/>
            </p:nvSpPr>
            <p:spPr>
              <a:xfrm>
                <a:off x="6009104" y="4491325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BB98F344-7845-2763-0A42-80F950E0A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104" y="4491325"/>
                <a:ext cx="344542" cy="30994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2" name="TextBox 1081">
                <a:extLst>
                  <a:ext uri="{FF2B5EF4-FFF2-40B4-BE49-F238E27FC236}">
                    <a16:creationId xmlns:a16="http://schemas.microsoft.com/office/drawing/2014/main" id="{CCE11F09-828B-F8CA-F5F6-1356DAD2C9A1}"/>
                  </a:ext>
                </a:extLst>
              </p:cNvPr>
              <p:cNvSpPr txBox="1"/>
              <p:nvPr/>
            </p:nvSpPr>
            <p:spPr>
              <a:xfrm>
                <a:off x="9381011" y="1580179"/>
                <a:ext cx="2496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082" name="TextBox 1081">
                <a:extLst>
                  <a:ext uri="{FF2B5EF4-FFF2-40B4-BE49-F238E27FC236}">
                    <a16:creationId xmlns:a16="http://schemas.microsoft.com/office/drawing/2014/main" id="{CCE11F09-828B-F8CA-F5F6-1356DAD2C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011" y="1580179"/>
                <a:ext cx="2496292" cy="400110"/>
              </a:xfrm>
              <a:prstGeom prst="rect">
                <a:avLst/>
              </a:prstGeom>
              <a:blipFill>
                <a:blip r:embed="rId1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1080">
            <a:extLst>
              <a:ext uri="{FF2B5EF4-FFF2-40B4-BE49-F238E27FC236}">
                <a16:creationId xmlns:a16="http://schemas.microsoft.com/office/drawing/2014/main" id="{C46AD9EC-A473-BEA5-1452-C42C5C10EC8F}"/>
              </a:ext>
            </a:extLst>
          </p:cNvPr>
          <p:cNvCxnSpPr>
            <a:cxnSpLocks/>
            <a:stCxn id="1073" idx="4"/>
            <a:endCxn id="63" idx="2"/>
          </p:cNvCxnSpPr>
          <p:nvPr/>
        </p:nvCxnSpPr>
        <p:spPr>
          <a:xfrm rot="16200000" flipH="1">
            <a:off x="6800091" y="4182553"/>
            <a:ext cx="81172" cy="1318605"/>
          </a:xfrm>
          <a:prstGeom prst="bentConnector3">
            <a:avLst>
              <a:gd name="adj1" fmla="val 38162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653753C-F3FE-66C2-C83D-2F7D0557FBE2}"/>
              </a:ext>
            </a:extLst>
          </p:cNvPr>
          <p:cNvSpPr txBox="1"/>
          <p:nvPr/>
        </p:nvSpPr>
        <p:spPr>
          <a:xfrm>
            <a:off x="7264722" y="5196930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[START]</a:t>
            </a: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AA9F9A43-EC27-BD01-1910-39F74CED3C7D}"/>
              </a:ext>
            </a:extLst>
          </p:cNvPr>
          <p:cNvSpPr txBox="1"/>
          <p:nvPr/>
        </p:nvSpPr>
        <p:spPr>
          <a:xfrm>
            <a:off x="838200" y="6171561"/>
            <a:ext cx="106203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>
                <a:effectLst/>
              </a:rPr>
              <a:t>K. Xu </a:t>
            </a:r>
            <a:r>
              <a:rPr lang="en-CA" sz="1100" i="1">
                <a:effectLst/>
              </a:rPr>
              <a:t>et al.</a:t>
            </a:r>
            <a:r>
              <a:rPr lang="en-CA" sz="1100">
                <a:effectLst/>
              </a:rPr>
              <a:t>, “Show, Attend and Tell: Neural Image Caption Generation with Visual Attention,” in </a:t>
            </a:r>
            <a:r>
              <a:rPr lang="en-CA" sz="1100" i="1"/>
              <a:t>PMLR</a:t>
            </a:r>
            <a:r>
              <a:rPr lang="en-CA" sz="1100"/>
              <a:t>, </a:t>
            </a:r>
            <a:r>
              <a:rPr lang="en-CA" sz="1100">
                <a:effectLst/>
              </a:rPr>
              <a:t>2015, pp. 2048–2057.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0F61614C-726F-8206-29F1-52F9FBE51BF3}"/>
              </a:ext>
            </a:extLst>
          </p:cNvPr>
          <p:cNvSpPr txBox="1"/>
          <p:nvPr/>
        </p:nvSpPr>
        <p:spPr>
          <a:xfrm>
            <a:off x="7455848" y="2126509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AF2F2F1A-5364-2229-6F00-11555541DD8C}"/>
              </a:ext>
            </a:extLst>
          </p:cNvPr>
          <p:cNvSpPr txBox="1"/>
          <p:nvPr/>
        </p:nvSpPr>
        <p:spPr>
          <a:xfrm>
            <a:off x="8400770" y="3487912"/>
            <a:ext cx="3538994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/>
              <a:t>Different context vector at every time step</a:t>
            </a:r>
          </a:p>
          <a:p>
            <a:endParaRPr lang="en-US" sz="2000"/>
          </a:p>
          <a:p>
            <a:r>
              <a:rPr lang="en-US" sz="2000"/>
              <a:t>Each context vector attends to different image regions.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83C85D79-3368-558A-094D-F36F63B57160}"/>
                  </a:ext>
                </a:extLst>
              </p:cNvPr>
              <p:cNvSpPr txBox="1"/>
              <p:nvPr/>
            </p:nvSpPr>
            <p:spPr>
              <a:xfrm>
                <a:off x="521595" y="1180535"/>
                <a:ext cx="36835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1800" b="0" i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/>
                  <a:t>corresponds to a part of the image</a:t>
                </a:r>
              </a:p>
            </p:txBody>
          </p:sp>
        </mc:Choice>
        <mc:Fallback xmlns=""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83C85D79-3368-558A-094D-F36F63B57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95" y="1180535"/>
                <a:ext cx="3683591" cy="369332"/>
              </a:xfrm>
              <a:prstGeom prst="rect">
                <a:avLst/>
              </a:prstGeom>
              <a:blipFill>
                <a:blip r:embed="rId17"/>
                <a:stretch>
                  <a:fillRect t="-10000" r="-99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9" name="Elbow Connector 1058">
            <a:extLst>
              <a:ext uri="{FF2B5EF4-FFF2-40B4-BE49-F238E27FC236}">
                <a16:creationId xmlns:a16="http://schemas.microsoft.com/office/drawing/2014/main" id="{490297CC-5D14-FB5D-5EAA-B4A8C7CAE2F3}"/>
              </a:ext>
            </a:extLst>
          </p:cNvPr>
          <p:cNvCxnSpPr>
            <a:cxnSpLocks/>
            <a:endCxn id="31" idx="6"/>
          </p:cNvCxnSpPr>
          <p:nvPr/>
        </p:nvCxnSpPr>
        <p:spPr>
          <a:xfrm rot="10800000">
            <a:off x="4366068" y="3244981"/>
            <a:ext cx="2479720" cy="402598"/>
          </a:xfrm>
          <a:prstGeom prst="bentConnector3">
            <a:avLst>
              <a:gd name="adj1" fmla="val 1388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209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541AE-88FF-667A-645F-0C2A8232C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Rectangle 1023">
            <a:extLst>
              <a:ext uri="{FF2B5EF4-FFF2-40B4-BE49-F238E27FC236}">
                <a16:creationId xmlns:a16="http://schemas.microsoft.com/office/drawing/2014/main" id="{C1993F7A-04BD-A2D7-58FD-19CE26F9DBF7}"/>
              </a:ext>
            </a:extLst>
          </p:cNvPr>
          <p:cNvSpPr/>
          <p:nvPr/>
        </p:nvSpPr>
        <p:spPr>
          <a:xfrm>
            <a:off x="2389227" y="3601580"/>
            <a:ext cx="3136654" cy="2448363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CCC4BB8-A783-F90E-4D23-58D80B2CC311}"/>
              </a:ext>
            </a:extLst>
          </p:cNvPr>
          <p:cNvSpPr/>
          <p:nvPr/>
        </p:nvSpPr>
        <p:spPr>
          <a:xfrm>
            <a:off x="6721090" y="3285080"/>
            <a:ext cx="5326016" cy="2770178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DECODER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2AF36E-4F76-2986-ECF0-CA21A0BE3E4B}"/>
              </a:ext>
            </a:extLst>
          </p:cNvPr>
          <p:cNvGrpSpPr>
            <a:grpSpLocks/>
          </p:cNvGrpSpPr>
          <p:nvPr/>
        </p:nvGrpSpPr>
        <p:grpSpPr>
          <a:xfrm>
            <a:off x="5524650" y="1638005"/>
            <a:ext cx="1000799" cy="1000799"/>
            <a:chOff x="4135120" y="3516788"/>
            <a:chExt cx="1117600" cy="1084580"/>
          </a:xfrm>
          <a:solidFill>
            <a:srgbClr val="D2BFFF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4890E11-F3A5-ED6F-E1EE-732184AB80A1}"/>
                </a:ext>
              </a:extLst>
            </p:cNvPr>
            <p:cNvSpPr/>
            <p:nvPr/>
          </p:nvSpPr>
          <p:spPr>
            <a:xfrm>
              <a:off x="4135120" y="351678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82CBA8-1EC9-E764-9DAB-95DEB7128AD1}"/>
                </a:ext>
              </a:extLst>
            </p:cNvPr>
            <p:cNvSpPr/>
            <p:nvPr/>
          </p:nvSpPr>
          <p:spPr>
            <a:xfrm>
              <a:off x="4248257" y="367172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D7D519-4B00-0397-F945-DE757C90522C}"/>
                </a:ext>
              </a:extLst>
            </p:cNvPr>
            <p:cNvSpPr/>
            <p:nvPr/>
          </p:nvSpPr>
          <p:spPr>
            <a:xfrm>
              <a:off x="4382663" y="382666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343FAFC-89B0-D105-5A62-C0E2376E9AE1}"/>
                    </a:ext>
                  </a:extLst>
                </p:cNvPr>
                <p:cNvSpPr/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grpFill/>
                <a:ln>
                  <a:solidFill>
                    <a:srgbClr val="9F90C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𝑡𝑖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343FAFC-89B0-D105-5A62-C0E2376E9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9F90C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ADA576-637D-E902-6EDE-55F990658D6F}"/>
              </a:ext>
            </a:extLst>
          </p:cNvPr>
          <p:cNvCxnSpPr>
            <a:cxnSpLocks/>
            <a:stCxn id="25" idx="3"/>
            <a:endCxn id="36" idx="1"/>
          </p:cNvCxnSpPr>
          <p:nvPr/>
        </p:nvCxnSpPr>
        <p:spPr>
          <a:xfrm>
            <a:off x="4441314" y="2352862"/>
            <a:ext cx="14063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01BC22F-F010-78F3-50BB-142EF7FE9C3D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4340001" y="2208392"/>
            <a:ext cx="1406321" cy="14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4569681-C423-0A68-316F-A6A8665023A9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4311668" y="2066919"/>
            <a:ext cx="13142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37A4F2A-48A0-C284-CF17-C3D3BC1B909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205186" y="1923948"/>
            <a:ext cx="13194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5227933-0A8B-50A0-3522-74A2CAD3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Captioning with Visual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385DA-A3E6-FB3F-B349-1D5B1EB1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50A5D-158A-5228-00FE-E9C54EE4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An image from the MSCOCO test set (Karpathy splits).  ">
            <a:extLst>
              <a:ext uri="{FF2B5EF4-FFF2-40B4-BE49-F238E27FC236}">
                <a16:creationId xmlns:a16="http://schemas.microsoft.com/office/drawing/2014/main" id="{24FFC68F-A9B0-F291-C7C3-34BC27E485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4" y="3709031"/>
            <a:ext cx="2016974" cy="13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nual Operation 6">
            <a:extLst>
              <a:ext uri="{FF2B5EF4-FFF2-40B4-BE49-F238E27FC236}">
                <a16:creationId xmlns:a16="http://schemas.microsoft.com/office/drawing/2014/main" id="{D2497145-DFA6-C9B2-CA0F-D4B8B1FA45D3}"/>
              </a:ext>
            </a:extLst>
          </p:cNvPr>
          <p:cNvSpPr/>
          <p:nvPr/>
        </p:nvSpPr>
        <p:spPr>
          <a:xfrm rot="16200000">
            <a:off x="2333322" y="4001845"/>
            <a:ext cx="1342548" cy="756920"/>
          </a:xfrm>
          <a:prstGeom prst="flowChartManualOpera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/>
              <a:t>CNN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59D3A8-FF4F-43E9-8E5B-02BD1F4683D1}"/>
              </a:ext>
            </a:extLst>
          </p:cNvPr>
          <p:cNvSpPr txBox="1"/>
          <p:nvPr/>
        </p:nvSpPr>
        <p:spPr>
          <a:xfrm>
            <a:off x="291434" y="5051579"/>
            <a:ext cx="201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Input image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F7FE10-620D-E3FB-CD77-912F53978433}"/>
              </a:ext>
            </a:extLst>
          </p:cNvPr>
          <p:cNvGrpSpPr/>
          <p:nvPr/>
        </p:nvGrpSpPr>
        <p:grpSpPr>
          <a:xfrm>
            <a:off x="3764966" y="3931356"/>
            <a:ext cx="1000799" cy="1002159"/>
            <a:chOff x="4135120" y="3516788"/>
            <a:chExt cx="1117600" cy="108458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0B85C7-A904-012A-04FE-AA40818FAE4D}"/>
                </a:ext>
              </a:extLst>
            </p:cNvPr>
            <p:cNvSpPr/>
            <p:nvPr/>
          </p:nvSpPr>
          <p:spPr>
            <a:xfrm>
              <a:off x="4135120" y="3516788"/>
              <a:ext cx="756920" cy="61976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A753E6-AAC3-ABDF-2F75-CEE9C6087624}"/>
                </a:ext>
              </a:extLst>
            </p:cNvPr>
            <p:cNvSpPr/>
            <p:nvPr/>
          </p:nvSpPr>
          <p:spPr>
            <a:xfrm>
              <a:off x="4248257" y="3671728"/>
              <a:ext cx="756920" cy="61976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2F2472-EA27-7A28-3B99-ED443841BD29}"/>
                </a:ext>
              </a:extLst>
            </p:cNvPr>
            <p:cNvSpPr/>
            <p:nvPr/>
          </p:nvSpPr>
          <p:spPr>
            <a:xfrm>
              <a:off x="4382663" y="3826668"/>
              <a:ext cx="756920" cy="61976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4E577CF-C0B4-90A4-DE0D-AD2445C82EBC}"/>
                    </a:ext>
                  </a:extLst>
                </p:cNvPr>
                <p:cNvSpPr/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4E577CF-C0B4-90A4-DE0D-AD2445C82E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315F137-9EE0-B0F0-C1D0-D491361A6B32}"/>
              </a:ext>
            </a:extLst>
          </p:cNvPr>
          <p:cNvSpPr txBox="1"/>
          <p:nvPr/>
        </p:nvSpPr>
        <p:spPr>
          <a:xfrm>
            <a:off x="2389227" y="5051579"/>
            <a:ext cx="123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Feature extraction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1A4D8A-283B-2341-1BB9-40CA5B1D7371}"/>
              </a:ext>
            </a:extLst>
          </p:cNvPr>
          <p:cNvSpPr txBox="1"/>
          <p:nvPr/>
        </p:nvSpPr>
        <p:spPr>
          <a:xfrm>
            <a:off x="3525344" y="5051579"/>
            <a:ext cx="20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Annotation vectors</a:t>
            </a:r>
          </a:p>
          <a:p>
            <a:pPr algn="ctr"/>
            <a:r>
              <a:rPr lang="en-US"/>
              <a:t>(feature vectors)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777FA1-40D7-3DF5-B98A-9CB9A702D6C1}"/>
              </a:ext>
            </a:extLst>
          </p:cNvPr>
          <p:cNvCxnSpPr>
            <a:cxnSpLocks/>
            <a:stCxn id="9" idx="0"/>
            <a:endCxn id="25" idx="2"/>
          </p:cNvCxnSpPr>
          <p:nvPr/>
        </p:nvCxnSpPr>
        <p:spPr>
          <a:xfrm flipH="1" flipV="1">
            <a:off x="4102407" y="2638804"/>
            <a:ext cx="1466" cy="12925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AFF430-4FE6-C7FD-B490-BEF1657800BB}"/>
              </a:ext>
            </a:extLst>
          </p:cNvPr>
          <p:cNvGrpSpPr>
            <a:grpSpLocks/>
          </p:cNvGrpSpPr>
          <p:nvPr/>
        </p:nvGrpSpPr>
        <p:grpSpPr>
          <a:xfrm>
            <a:off x="3440515" y="1638005"/>
            <a:ext cx="1000799" cy="1000799"/>
            <a:chOff x="4135120" y="3516788"/>
            <a:chExt cx="1117600" cy="1084580"/>
          </a:xfrm>
          <a:solidFill>
            <a:srgbClr val="D2BF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E026BB-5CAB-8F20-7778-833933BCAAF1}"/>
                </a:ext>
              </a:extLst>
            </p:cNvPr>
            <p:cNvSpPr/>
            <p:nvPr/>
          </p:nvSpPr>
          <p:spPr>
            <a:xfrm>
              <a:off x="4135120" y="351678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EC4285F-8233-D335-A57E-B299C48843AF}"/>
                </a:ext>
              </a:extLst>
            </p:cNvPr>
            <p:cNvSpPr/>
            <p:nvPr/>
          </p:nvSpPr>
          <p:spPr>
            <a:xfrm>
              <a:off x="4248257" y="367172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5C2529-68E1-B3FC-A281-62347412F980}"/>
                </a:ext>
              </a:extLst>
            </p:cNvPr>
            <p:cNvSpPr/>
            <p:nvPr/>
          </p:nvSpPr>
          <p:spPr>
            <a:xfrm>
              <a:off x="4382663" y="382666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2413572-AA8A-ACBF-C214-70E0A8FAA237}"/>
                    </a:ext>
                  </a:extLst>
                </p:cNvPr>
                <p:cNvSpPr/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grpFill/>
                <a:ln>
                  <a:solidFill>
                    <a:srgbClr val="9F90C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𝑡𝑖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2413572-AA8A-ACBF-C214-70E0A8FAA2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9F90C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0A49F4-0B31-6CBB-A3FC-A6A43ED24D46}"/>
              </a:ext>
            </a:extLst>
          </p:cNvPr>
          <p:cNvCxnSpPr>
            <a:cxnSpLocks/>
            <a:stCxn id="15" idx="3"/>
            <a:endCxn id="1073" idx="2"/>
          </p:cNvCxnSpPr>
          <p:nvPr/>
        </p:nvCxnSpPr>
        <p:spPr>
          <a:xfrm flipV="1">
            <a:off x="4765765" y="4646298"/>
            <a:ext cx="1243339" cy="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A6FD011-F367-14C0-4BBA-F719A6A4E7E1}"/>
                  </a:ext>
                </a:extLst>
              </p:cNvPr>
              <p:cNvSpPr/>
              <p:nvPr/>
            </p:nvSpPr>
            <p:spPr>
              <a:xfrm>
                <a:off x="7709566" y="3412316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A6FD011-F367-14C0-4BBA-F719A6A4E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566" y="3412316"/>
                <a:ext cx="470516" cy="4705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459EA82-05B2-60DB-7D18-2A25431D84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62069" y="2992640"/>
                <a:ext cx="503999" cy="50468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att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459EA82-05B2-60DB-7D18-2A25431D8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069" y="2992640"/>
                <a:ext cx="503999" cy="504682"/>
              </a:xfrm>
              <a:prstGeom prst="ellipse">
                <a:avLst/>
              </a:prstGeom>
              <a:blipFill>
                <a:blip r:embed="rId8"/>
                <a:stretch>
                  <a:fillRect l="-8333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B8C3F16-EAAF-CAF2-0D92-603DDB1EF96C}"/>
                  </a:ext>
                </a:extLst>
              </p:cNvPr>
              <p:cNvSpPr/>
              <p:nvPr/>
            </p:nvSpPr>
            <p:spPr>
              <a:xfrm>
                <a:off x="6845778" y="3412951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B8C3F16-EAAF-CAF2-0D92-603DDB1EF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78" y="3412951"/>
                <a:ext cx="470516" cy="4705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65040064-6E31-A092-2FAB-441AA2434EBB}"/>
                  </a:ext>
                </a:extLst>
              </p:cNvPr>
              <p:cNvSpPr/>
              <p:nvPr/>
            </p:nvSpPr>
            <p:spPr>
              <a:xfrm>
                <a:off x="7264722" y="4411925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65040064-6E31-A092-2FAB-441AA2434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722" y="4411925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7" name="Elbow Connector 1026">
            <a:extLst>
              <a:ext uri="{FF2B5EF4-FFF2-40B4-BE49-F238E27FC236}">
                <a16:creationId xmlns:a16="http://schemas.microsoft.com/office/drawing/2014/main" id="{55F3F489-5802-0B9D-2F50-372E40FD3B87}"/>
              </a:ext>
            </a:extLst>
          </p:cNvPr>
          <p:cNvCxnSpPr>
            <a:cxnSpLocks/>
            <a:stCxn id="36" idx="2"/>
            <a:endCxn id="1073" idx="0"/>
          </p:cNvCxnSpPr>
          <p:nvPr/>
        </p:nvCxnSpPr>
        <p:spPr>
          <a:xfrm flipH="1">
            <a:off x="6181375" y="2638804"/>
            <a:ext cx="5167" cy="18525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2" name="Rounded Rectangle 1031">
                <a:extLst>
                  <a:ext uri="{FF2B5EF4-FFF2-40B4-BE49-F238E27FC236}">
                    <a16:creationId xmlns:a16="http://schemas.microsoft.com/office/drawing/2014/main" id="{CD8912A6-72BE-8DD0-4DF6-335DA18200F9}"/>
                  </a:ext>
                </a:extLst>
              </p:cNvPr>
              <p:cNvSpPr/>
              <p:nvPr/>
            </p:nvSpPr>
            <p:spPr>
              <a:xfrm>
                <a:off x="7787289" y="4410151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2" name="Rounded Rectangle 1031">
                <a:extLst>
                  <a:ext uri="{FF2B5EF4-FFF2-40B4-BE49-F238E27FC236}">
                    <a16:creationId xmlns:a16="http://schemas.microsoft.com/office/drawing/2014/main" id="{CD8912A6-72BE-8DD0-4DF6-335DA1820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289" y="4410151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3" name="Rounded Rectangle 1032">
                <a:extLst>
                  <a:ext uri="{FF2B5EF4-FFF2-40B4-BE49-F238E27FC236}">
                    <a16:creationId xmlns:a16="http://schemas.microsoft.com/office/drawing/2014/main" id="{9EE80D1C-7342-53C6-713D-4407545CA310}"/>
                  </a:ext>
                </a:extLst>
              </p:cNvPr>
              <p:cNvSpPr/>
              <p:nvPr/>
            </p:nvSpPr>
            <p:spPr>
              <a:xfrm>
                <a:off x="7709566" y="2522123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3" name="Rounded Rectangle 1032">
                <a:extLst>
                  <a:ext uri="{FF2B5EF4-FFF2-40B4-BE49-F238E27FC236}">
                    <a16:creationId xmlns:a16="http://schemas.microsoft.com/office/drawing/2014/main" id="{9EE80D1C-7342-53C6-713D-4407545CA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566" y="2522123"/>
                <a:ext cx="470516" cy="47051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9" name="Elbow Connector 1038">
            <a:extLst>
              <a:ext uri="{FF2B5EF4-FFF2-40B4-BE49-F238E27FC236}">
                <a16:creationId xmlns:a16="http://schemas.microsoft.com/office/drawing/2014/main" id="{BBC0FBA9-8F2C-3535-DE1B-389D4014407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26122" y="3956691"/>
            <a:ext cx="527318" cy="37960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Arrow Connector 1043">
            <a:extLst>
              <a:ext uri="{FF2B5EF4-FFF2-40B4-BE49-F238E27FC236}">
                <a16:creationId xmlns:a16="http://schemas.microsoft.com/office/drawing/2014/main" id="{98CE87F9-4B79-13B0-9725-0AE6F5ABEAC6}"/>
              </a:ext>
            </a:extLst>
          </p:cNvPr>
          <p:cNvCxnSpPr>
            <a:stCxn id="60" idx="3"/>
            <a:endCxn id="27" idx="1"/>
          </p:cNvCxnSpPr>
          <p:nvPr/>
        </p:nvCxnSpPr>
        <p:spPr>
          <a:xfrm flipV="1">
            <a:off x="7316294" y="3647575"/>
            <a:ext cx="393272" cy="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Arrow Connector 1055">
            <a:extLst>
              <a:ext uri="{FF2B5EF4-FFF2-40B4-BE49-F238E27FC236}">
                <a16:creationId xmlns:a16="http://schemas.microsoft.com/office/drawing/2014/main" id="{CB1ADCBF-CFB0-6E22-A6D1-45D8F805102F}"/>
              </a:ext>
            </a:extLst>
          </p:cNvPr>
          <p:cNvCxnSpPr>
            <a:stCxn id="7" idx="2"/>
          </p:cNvCxnSpPr>
          <p:nvPr/>
        </p:nvCxnSpPr>
        <p:spPr>
          <a:xfrm flipV="1">
            <a:off x="3383056" y="4377245"/>
            <a:ext cx="396366" cy="30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Arrow Connector 1063">
            <a:extLst>
              <a:ext uri="{FF2B5EF4-FFF2-40B4-BE49-F238E27FC236}">
                <a16:creationId xmlns:a16="http://schemas.microsoft.com/office/drawing/2014/main" id="{DE575411-6427-95D1-B63B-D28E2906E355}"/>
              </a:ext>
            </a:extLst>
          </p:cNvPr>
          <p:cNvCxnSpPr>
            <a:stCxn id="1032" idx="0"/>
          </p:cNvCxnSpPr>
          <p:nvPr/>
        </p:nvCxnSpPr>
        <p:spPr>
          <a:xfrm flipV="1">
            <a:off x="8022547" y="3882833"/>
            <a:ext cx="0" cy="527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Arrow Connector 1065">
            <a:extLst>
              <a:ext uri="{FF2B5EF4-FFF2-40B4-BE49-F238E27FC236}">
                <a16:creationId xmlns:a16="http://schemas.microsoft.com/office/drawing/2014/main" id="{62E65937-6BF7-CD12-3965-1262FE92DDBA}"/>
              </a:ext>
            </a:extLst>
          </p:cNvPr>
          <p:cNvCxnSpPr>
            <a:cxnSpLocks/>
            <a:stCxn id="27" idx="0"/>
            <a:endCxn id="1033" idx="2"/>
          </p:cNvCxnSpPr>
          <p:nvPr/>
        </p:nvCxnSpPr>
        <p:spPr>
          <a:xfrm flipV="1">
            <a:off x="7944824" y="2992640"/>
            <a:ext cx="0" cy="4196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5244AD39-4BC7-0600-E142-82D02BA1DDF8}"/>
                  </a:ext>
                </a:extLst>
              </p:cNvPr>
              <p:cNvSpPr txBox="1"/>
              <p:nvPr/>
            </p:nvSpPr>
            <p:spPr>
              <a:xfrm>
                <a:off x="6545700" y="1135208"/>
                <a:ext cx="2642900" cy="10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Compute context vector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𝑡𝑖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5244AD39-4BC7-0600-E142-82D02BA1D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700" y="1135208"/>
                <a:ext cx="2642900" cy="1041567"/>
              </a:xfrm>
              <a:prstGeom prst="rect">
                <a:avLst/>
              </a:prstGeom>
              <a:blipFill>
                <a:blip r:embed="rId13"/>
                <a:stretch>
                  <a:fillRect t="-63855" b="-1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0E3C7226-6E5E-8FE9-EA3B-86A7D97906C4}"/>
                  </a:ext>
                </a:extLst>
              </p:cNvPr>
              <p:cNvSpPr/>
              <p:nvPr/>
            </p:nvSpPr>
            <p:spPr>
              <a:xfrm>
                <a:off x="6009104" y="4491325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0E3C7226-6E5E-8FE9-EA3B-86A7D9790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104" y="4491325"/>
                <a:ext cx="344542" cy="30994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1" name="Straight Arrow Connector 1080">
            <a:extLst>
              <a:ext uri="{FF2B5EF4-FFF2-40B4-BE49-F238E27FC236}">
                <a16:creationId xmlns:a16="http://schemas.microsoft.com/office/drawing/2014/main" id="{8D5B94E8-5D3D-F717-1EE3-A14CBB5D8B26}"/>
              </a:ext>
            </a:extLst>
          </p:cNvPr>
          <p:cNvCxnSpPr>
            <a:cxnSpLocks/>
            <a:stCxn id="1073" idx="4"/>
            <a:endCxn id="12" idx="2"/>
          </p:cNvCxnSpPr>
          <p:nvPr/>
        </p:nvCxnSpPr>
        <p:spPr>
          <a:xfrm rot="16200000" flipH="1">
            <a:off x="7401443" y="3581202"/>
            <a:ext cx="79398" cy="2519534"/>
          </a:xfrm>
          <a:prstGeom prst="bentConnector3">
            <a:avLst>
              <a:gd name="adj1" fmla="val 3879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2" name="TextBox 1081">
                <a:extLst>
                  <a:ext uri="{FF2B5EF4-FFF2-40B4-BE49-F238E27FC236}">
                    <a16:creationId xmlns:a16="http://schemas.microsoft.com/office/drawing/2014/main" id="{0A2723D2-6BB9-29C3-C9B0-02456D7CCD52}"/>
                  </a:ext>
                </a:extLst>
              </p:cNvPr>
              <p:cNvSpPr txBox="1"/>
              <p:nvPr/>
            </p:nvSpPr>
            <p:spPr>
              <a:xfrm>
                <a:off x="9381011" y="1580179"/>
                <a:ext cx="2496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082" name="TextBox 1081">
                <a:extLst>
                  <a:ext uri="{FF2B5EF4-FFF2-40B4-BE49-F238E27FC236}">
                    <a16:creationId xmlns:a16="http://schemas.microsoft.com/office/drawing/2014/main" id="{0A2723D2-6BB9-29C3-C9B0-02456D7CC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011" y="1580179"/>
                <a:ext cx="2496292" cy="400110"/>
              </a:xfrm>
              <a:prstGeom prst="rect">
                <a:avLst/>
              </a:prstGeom>
              <a:blipFill>
                <a:blip r:embed="rId1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615E7A-DC7D-8670-4E9C-96B8DA1C14F7}"/>
                  </a:ext>
                </a:extLst>
              </p:cNvPr>
              <p:cNvSpPr/>
              <p:nvPr/>
            </p:nvSpPr>
            <p:spPr>
              <a:xfrm>
                <a:off x="8910495" y="3413204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615E7A-DC7D-8670-4E9C-96B8DA1C1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95" y="3413204"/>
                <a:ext cx="470516" cy="47051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1F77F405-1620-21E4-3BFC-B27F953109EB}"/>
                  </a:ext>
                </a:extLst>
              </p:cNvPr>
              <p:cNvSpPr/>
              <p:nvPr/>
            </p:nvSpPr>
            <p:spPr>
              <a:xfrm>
                <a:off x="8465651" y="4410151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1F77F405-1620-21E4-3BFC-B27F95310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651" y="4410151"/>
                <a:ext cx="470516" cy="470517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60883F61-9A26-13A2-D584-B4AE47B296DC}"/>
                  </a:ext>
                </a:extLst>
              </p:cNvPr>
              <p:cNvSpPr/>
              <p:nvPr/>
            </p:nvSpPr>
            <p:spPr>
              <a:xfrm>
                <a:off x="8988218" y="4411039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60883F61-9A26-13A2-D584-B4AE47B29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218" y="4411039"/>
                <a:ext cx="470516" cy="47051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67F9B554-1D3D-329F-F7AF-578749D2FBE4}"/>
                  </a:ext>
                </a:extLst>
              </p:cNvPr>
              <p:cNvSpPr/>
              <p:nvPr/>
            </p:nvSpPr>
            <p:spPr>
              <a:xfrm>
                <a:off x="8910495" y="2523011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67F9B554-1D3D-329F-F7AF-578749D2F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95" y="2523011"/>
                <a:ext cx="470516" cy="47051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54C989DA-A550-10A1-1E61-C512DDFB650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627051" y="3957579"/>
            <a:ext cx="527318" cy="37960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7F6CDC-4A0D-EE12-161C-631BC3EC741D}"/>
              </a:ext>
            </a:extLst>
          </p:cNvPr>
          <p:cNvCxnSpPr>
            <a:cxnSpLocks/>
            <a:stCxn id="27" idx="3"/>
            <a:endCxn id="3" idx="1"/>
          </p:cNvCxnSpPr>
          <p:nvPr/>
        </p:nvCxnSpPr>
        <p:spPr>
          <a:xfrm>
            <a:off x="8180082" y="3647575"/>
            <a:ext cx="730413" cy="8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4E68E71-A8FB-87C1-6C69-FE639EF84C9F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9223476" y="3883721"/>
            <a:ext cx="0" cy="527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27C03C7-5760-D041-2FA2-EBFE235CD1CF}"/>
              </a:ext>
            </a:extLst>
          </p:cNvPr>
          <p:cNvCxnSpPr>
            <a:cxnSpLocks/>
            <a:stCxn id="3" idx="0"/>
            <a:endCxn id="28" idx="2"/>
          </p:cNvCxnSpPr>
          <p:nvPr/>
        </p:nvCxnSpPr>
        <p:spPr>
          <a:xfrm flipV="1">
            <a:off x="9145753" y="2993528"/>
            <a:ext cx="0" cy="4196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080">
            <a:extLst>
              <a:ext uri="{FF2B5EF4-FFF2-40B4-BE49-F238E27FC236}">
                <a16:creationId xmlns:a16="http://schemas.microsoft.com/office/drawing/2014/main" id="{D876B0AA-EB38-87A5-949F-D16E9C73B3D8}"/>
              </a:ext>
            </a:extLst>
          </p:cNvPr>
          <p:cNvCxnSpPr>
            <a:cxnSpLocks/>
            <a:stCxn id="1073" idx="4"/>
            <a:endCxn id="63" idx="2"/>
          </p:cNvCxnSpPr>
          <p:nvPr/>
        </p:nvCxnSpPr>
        <p:spPr>
          <a:xfrm rot="16200000" flipH="1">
            <a:off x="6800091" y="4182553"/>
            <a:ext cx="81172" cy="1318605"/>
          </a:xfrm>
          <a:prstGeom prst="bentConnector3">
            <a:avLst>
              <a:gd name="adj1" fmla="val 38162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084A5CF-81CB-EF79-54A7-F9A0B704D0AA}"/>
              </a:ext>
            </a:extLst>
          </p:cNvPr>
          <p:cNvSpPr txBox="1"/>
          <p:nvPr/>
        </p:nvSpPr>
        <p:spPr>
          <a:xfrm>
            <a:off x="7264722" y="5196930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[START]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4030FB-A45B-E942-E771-0450CE00EECE}"/>
              </a:ext>
            </a:extLst>
          </p:cNvPr>
          <p:cNvSpPr txBox="1"/>
          <p:nvPr/>
        </p:nvSpPr>
        <p:spPr>
          <a:xfrm>
            <a:off x="8465998" y="5196930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A80959-D98A-D637-A09B-ABAF730AC9D9}"/>
              </a:ext>
            </a:extLst>
          </p:cNvPr>
          <p:cNvSpPr txBox="1"/>
          <p:nvPr/>
        </p:nvSpPr>
        <p:spPr>
          <a:xfrm>
            <a:off x="9620469" y="5207335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bird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12A37AB4-A336-671B-623B-83BE813B8A53}"/>
                  </a:ext>
                </a:extLst>
              </p:cNvPr>
              <p:cNvSpPr/>
              <p:nvPr/>
            </p:nvSpPr>
            <p:spPr>
              <a:xfrm>
                <a:off x="10111423" y="3412951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12A37AB4-A336-671B-623B-83BE813B8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423" y="3412951"/>
                <a:ext cx="470516" cy="47051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C4E1F920-A0DD-5786-9DF6-021D4A8B7053}"/>
                  </a:ext>
                </a:extLst>
              </p:cNvPr>
              <p:cNvSpPr/>
              <p:nvPr/>
            </p:nvSpPr>
            <p:spPr>
              <a:xfrm>
                <a:off x="9666579" y="4410151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C4E1F920-A0DD-5786-9DF6-021D4A8B7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79" y="4410151"/>
                <a:ext cx="470516" cy="470517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CC7F1459-814B-753A-D94B-690B14426FAC}"/>
                  </a:ext>
                </a:extLst>
              </p:cNvPr>
              <p:cNvSpPr/>
              <p:nvPr/>
            </p:nvSpPr>
            <p:spPr>
              <a:xfrm>
                <a:off x="10189146" y="4410151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CC7F1459-814B-753A-D94B-690B14426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146" y="4410151"/>
                <a:ext cx="470516" cy="470517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13826162-73FC-F347-7111-B8BE077EE020}"/>
                  </a:ext>
                </a:extLst>
              </p:cNvPr>
              <p:cNvSpPr/>
              <p:nvPr/>
            </p:nvSpPr>
            <p:spPr>
              <a:xfrm>
                <a:off x="10111423" y="2523751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13826162-73FC-F347-7111-B8BE077EE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423" y="2523751"/>
                <a:ext cx="470516" cy="470517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AE5EE7E0-BDA4-6C35-663D-75E4E1475AE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827979" y="3961590"/>
            <a:ext cx="527318" cy="37960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679A751A-24B1-682D-49A8-F68490635721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10424404" y="3882833"/>
            <a:ext cx="0" cy="527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3062A85E-91D0-F561-E690-2B6AA2F6F5D8}"/>
              </a:ext>
            </a:extLst>
          </p:cNvPr>
          <p:cNvCxnSpPr>
            <a:cxnSpLocks/>
            <a:stCxn id="55" idx="0"/>
            <a:endCxn id="59" idx="2"/>
          </p:cNvCxnSpPr>
          <p:nvPr/>
        </p:nvCxnSpPr>
        <p:spPr>
          <a:xfrm flipV="1">
            <a:off x="10346681" y="2994268"/>
            <a:ext cx="0" cy="418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028">
            <a:extLst>
              <a:ext uri="{FF2B5EF4-FFF2-40B4-BE49-F238E27FC236}">
                <a16:creationId xmlns:a16="http://schemas.microsoft.com/office/drawing/2014/main" id="{54C0B336-45C3-AF34-64A2-4B2FE1EBF7BB}"/>
              </a:ext>
            </a:extLst>
          </p:cNvPr>
          <p:cNvSpPr txBox="1"/>
          <p:nvPr/>
        </p:nvSpPr>
        <p:spPr>
          <a:xfrm>
            <a:off x="10865688" y="5207335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flying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ounded Rectangle 1029">
                <a:extLst>
                  <a:ext uri="{FF2B5EF4-FFF2-40B4-BE49-F238E27FC236}">
                    <a16:creationId xmlns:a16="http://schemas.microsoft.com/office/drawing/2014/main" id="{EB9D233B-0960-B965-8E1A-4D98935BBF91}"/>
                  </a:ext>
                </a:extLst>
              </p:cNvPr>
              <p:cNvSpPr/>
              <p:nvPr/>
            </p:nvSpPr>
            <p:spPr>
              <a:xfrm>
                <a:off x="11356642" y="3412951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0" name="Rounded Rectangle 1029">
                <a:extLst>
                  <a:ext uri="{FF2B5EF4-FFF2-40B4-BE49-F238E27FC236}">
                    <a16:creationId xmlns:a16="http://schemas.microsoft.com/office/drawing/2014/main" id="{EB9D233B-0960-B965-8E1A-4D98935BB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642" y="3412951"/>
                <a:ext cx="470516" cy="470517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Rounded Rectangle 1030">
                <a:extLst>
                  <a:ext uri="{FF2B5EF4-FFF2-40B4-BE49-F238E27FC236}">
                    <a16:creationId xmlns:a16="http://schemas.microsoft.com/office/drawing/2014/main" id="{284F72A7-D235-8A29-F11D-C2E5C9499FB6}"/>
                  </a:ext>
                </a:extLst>
              </p:cNvPr>
              <p:cNvSpPr/>
              <p:nvPr/>
            </p:nvSpPr>
            <p:spPr>
              <a:xfrm>
                <a:off x="10911798" y="4410151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1" name="Rounded Rectangle 1030">
                <a:extLst>
                  <a:ext uri="{FF2B5EF4-FFF2-40B4-BE49-F238E27FC236}">
                    <a16:creationId xmlns:a16="http://schemas.microsoft.com/office/drawing/2014/main" id="{284F72A7-D235-8A29-F11D-C2E5C9499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798" y="4410151"/>
                <a:ext cx="470516" cy="470517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Rounded Rectangle 1033">
                <a:extLst>
                  <a:ext uri="{FF2B5EF4-FFF2-40B4-BE49-F238E27FC236}">
                    <a16:creationId xmlns:a16="http://schemas.microsoft.com/office/drawing/2014/main" id="{2EE71B66-45EA-7673-6308-F6D397B781D7}"/>
                  </a:ext>
                </a:extLst>
              </p:cNvPr>
              <p:cNvSpPr/>
              <p:nvPr/>
            </p:nvSpPr>
            <p:spPr>
              <a:xfrm>
                <a:off x="11434365" y="4410151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4" name="Rounded Rectangle 1033">
                <a:extLst>
                  <a:ext uri="{FF2B5EF4-FFF2-40B4-BE49-F238E27FC236}">
                    <a16:creationId xmlns:a16="http://schemas.microsoft.com/office/drawing/2014/main" id="{2EE71B66-45EA-7673-6308-F6D397B78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365" y="4410151"/>
                <a:ext cx="470516" cy="470517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5" name="Rounded Rectangle 1034">
                <a:extLst>
                  <a:ext uri="{FF2B5EF4-FFF2-40B4-BE49-F238E27FC236}">
                    <a16:creationId xmlns:a16="http://schemas.microsoft.com/office/drawing/2014/main" id="{E0DD1550-48ED-0ACF-C2AF-1DAE503F830F}"/>
                  </a:ext>
                </a:extLst>
              </p:cNvPr>
              <p:cNvSpPr/>
              <p:nvPr/>
            </p:nvSpPr>
            <p:spPr>
              <a:xfrm>
                <a:off x="11356642" y="2523751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5" name="Rounded Rectangle 1034">
                <a:extLst>
                  <a:ext uri="{FF2B5EF4-FFF2-40B4-BE49-F238E27FC236}">
                    <a16:creationId xmlns:a16="http://schemas.microsoft.com/office/drawing/2014/main" id="{E0DD1550-48ED-0ACF-C2AF-1DAE503F8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642" y="2523751"/>
                <a:ext cx="470516" cy="470517"/>
              </a:xfrm>
              <a:prstGeom prst="round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6" name="Elbow Connector 1035">
            <a:extLst>
              <a:ext uri="{FF2B5EF4-FFF2-40B4-BE49-F238E27FC236}">
                <a16:creationId xmlns:a16="http://schemas.microsoft.com/office/drawing/2014/main" id="{4CE63025-AFB6-3BF1-0757-F31F0027C4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073198" y="3961590"/>
            <a:ext cx="527318" cy="37960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F2CAC7D7-05F2-5676-4A7C-5B0235EF62A7}"/>
              </a:ext>
            </a:extLst>
          </p:cNvPr>
          <p:cNvCxnSpPr>
            <a:cxnSpLocks/>
            <a:stCxn id="1034" idx="0"/>
          </p:cNvCxnSpPr>
          <p:nvPr/>
        </p:nvCxnSpPr>
        <p:spPr>
          <a:xfrm flipV="1">
            <a:off x="11669623" y="3882833"/>
            <a:ext cx="0" cy="527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A4F2B4DD-415B-8149-DD93-9B204CFD3D4A}"/>
              </a:ext>
            </a:extLst>
          </p:cNvPr>
          <p:cNvCxnSpPr>
            <a:cxnSpLocks/>
            <a:stCxn id="1030" idx="0"/>
            <a:endCxn id="1035" idx="2"/>
          </p:cNvCxnSpPr>
          <p:nvPr/>
        </p:nvCxnSpPr>
        <p:spPr>
          <a:xfrm flipV="1">
            <a:off x="11591900" y="2994268"/>
            <a:ext cx="0" cy="418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>
            <a:extLst>
              <a:ext uri="{FF2B5EF4-FFF2-40B4-BE49-F238E27FC236}">
                <a16:creationId xmlns:a16="http://schemas.microsoft.com/office/drawing/2014/main" id="{3C078336-DED6-80C3-4B4C-2634483AFFCD}"/>
              </a:ext>
            </a:extLst>
          </p:cNvPr>
          <p:cNvSpPr txBox="1"/>
          <p:nvPr/>
        </p:nvSpPr>
        <p:spPr>
          <a:xfrm>
            <a:off x="838200" y="6171561"/>
            <a:ext cx="106203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>
                <a:effectLst/>
              </a:rPr>
              <a:t>K. Xu </a:t>
            </a:r>
            <a:r>
              <a:rPr lang="en-CA" sz="1100" i="1">
                <a:effectLst/>
              </a:rPr>
              <a:t>et al.</a:t>
            </a:r>
            <a:r>
              <a:rPr lang="en-CA" sz="1100">
                <a:effectLst/>
              </a:rPr>
              <a:t>, “Show, Attend and Tell: Neural Image Caption Generation with Visual Attention,” in </a:t>
            </a:r>
            <a:r>
              <a:rPr lang="en-CA" sz="1100" i="1"/>
              <a:t>PMLR</a:t>
            </a:r>
            <a:r>
              <a:rPr lang="en-CA" sz="1100"/>
              <a:t>, </a:t>
            </a:r>
            <a:r>
              <a:rPr lang="en-CA" sz="1100">
                <a:effectLst/>
              </a:rPr>
              <a:t>2015, pp. 2048–2057.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87177877-4EF3-6C13-6FF5-728DDE3F82E0}"/>
              </a:ext>
            </a:extLst>
          </p:cNvPr>
          <p:cNvSpPr txBox="1"/>
          <p:nvPr/>
        </p:nvSpPr>
        <p:spPr>
          <a:xfrm>
            <a:off x="7455848" y="2126509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C9901BDC-800D-0ADC-BBCB-414C16CB3EE7}"/>
              </a:ext>
            </a:extLst>
          </p:cNvPr>
          <p:cNvSpPr txBox="1"/>
          <p:nvPr/>
        </p:nvSpPr>
        <p:spPr>
          <a:xfrm>
            <a:off x="8649405" y="2127600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bird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11C9DA16-AEA9-83E3-F1C5-75AA36A43065}"/>
              </a:ext>
            </a:extLst>
          </p:cNvPr>
          <p:cNvSpPr txBox="1"/>
          <p:nvPr/>
        </p:nvSpPr>
        <p:spPr>
          <a:xfrm>
            <a:off x="9850139" y="2126509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flying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7B659481-F643-59D8-8325-B00383E7E1BB}"/>
              </a:ext>
            </a:extLst>
          </p:cNvPr>
          <p:cNvSpPr txBox="1"/>
          <p:nvPr/>
        </p:nvSpPr>
        <p:spPr>
          <a:xfrm>
            <a:off x="11095358" y="2126509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[END]</a:t>
            </a:r>
          </a:p>
        </p:txBody>
      </p:sp>
      <p:cxnSp>
        <p:nvCxnSpPr>
          <p:cNvPr id="1046" name="Straight Arrow Connector 1080">
            <a:extLst>
              <a:ext uri="{FF2B5EF4-FFF2-40B4-BE49-F238E27FC236}">
                <a16:creationId xmlns:a16="http://schemas.microsoft.com/office/drawing/2014/main" id="{C61BE08C-D244-5EDF-9F6B-84D84CAC649D}"/>
              </a:ext>
            </a:extLst>
          </p:cNvPr>
          <p:cNvCxnSpPr>
            <a:cxnSpLocks/>
            <a:stCxn id="1073" idx="4"/>
            <a:endCxn id="57" idx="2"/>
          </p:cNvCxnSpPr>
          <p:nvPr/>
        </p:nvCxnSpPr>
        <p:spPr>
          <a:xfrm rot="16200000" flipH="1">
            <a:off x="8001907" y="2980738"/>
            <a:ext cx="79398" cy="3720462"/>
          </a:xfrm>
          <a:prstGeom prst="bentConnector3">
            <a:avLst>
              <a:gd name="adj1" fmla="val 3879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Arrow Connector 1080">
            <a:extLst>
              <a:ext uri="{FF2B5EF4-FFF2-40B4-BE49-F238E27FC236}">
                <a16:creationId xmlns:a16="http://schemas.microsoft.com/office/drawing/2014/main" id="{34C237A4-A7C3-97B5-8EAE-C5F52AA8FA7B}"/>
              </a:ext>
            </a:extLst>
          </p:cNvPr>
          <p:cNvCxnSpPr>
            <a:cxnSpLocks/>
            <a:stCxn id="1073" idx="4"/>
            <a:endCxn id="1031" idx="2"/>
          </p:cNvCxnSpPr>
          <p:nvPr/>
        </p:nvCxnSpPr>
        <p:spPr>
          <a:xfrm rot="16200000" flipH="1">
            <a:off x="8624516" y="2358128"/>
            <a:ext cx="79398" cy="4965681"/>
          </a:xfrm>
          <a:prstGeom prst="bentConnector3">
            <a:avLst>
              <a:gd name="adj1" fmla="val 3879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9AA05F-8C68-D0CE-BEC3-84123B7FE029}"/>
                  </a:ext>
                </a:extLst>
              </p:cNvPr>
              <p:cNvSpPr txBox="1"/>
              <p:nvPr/>
            </p:nvSpPr>
            <p:spPr>
              <a:xfrm>
                <a:off x="274946" y="1677129"/>
                <a:ext cx="3190605" cy="180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𝑎𝑡𝑡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/>
                  <a:t> is an MLP</a:t>
                </a:r>
              </a:p>
              <a:p>
                <a:pPr algn="ctr"/>
                <a:endParaRPr lang="en-CA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att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𝑡𝑖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𝑡𝑘</m:t>
                                  </m:r>
                                </m:sub>
                              </m:s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9AA05F-8C68-D0CE-BEC3-84123B7FE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46" y="1677129"/>
                <a:ext cx="3190605" cy="1808957"/>
              </a:xfrm>
              <a:prstGeom prst="rect">
                <a:avLst/>
              </a:prstGeom>
              <a:blipFill>
                <a:blip r:embed="rId28"/>
                <a:stretch>
                  <a:fillRect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6BA89C-017A-964C-3EAC-819623547B63}"/>
                  </a:ext>
                </a:extLst>
              </p:cNvPr>
              <p:cNvSpPr txBox="1"/>
              <p:nvPr/>
            </p:nvSpPr>
            <p:spPr>
              <a:xfrm>
                <a:off x="521595" y="1180535"/>
                <a:ext cx="36835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1800" b="0" i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/>
                  <a:t>corresponds to a part of the image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6BA89C-017A-964C-3EAC-81962354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95" y="1180535"/>
                <a:ext cx="3683591" cy="369332"/>
              </a:xfrm>
              <a:prstGeom prst="rect">
                <a:avLst/>
              </a:prstGeom>
              <a:blipFill>
                <a:blip r:embed="rId29"/>
                <a:stretch>
                  <a:fillRect t="-10000" r="-99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DCF0ACF-3197-B18C-EF85-65660BEA456F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9381011" y="3647575"/>
            <a:ext cx="730412" cy="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A80704B-094F-EA86-390F-F79912890E73}"/>
              </a:ext>
            </a:extLst>
          </p:cNvPr>
          <p:cNvCxnSpPr>
            <a:cxnSpLocks/>
            <a:endCxn id="1030" idx="1"/>
          </p:cNvCxnSpPr>
          <p:nvPr/>
        </p:nvCxnSpPr>
        <p:spPr>
          <a:xfrm>
            <a:off x="10581939" y="3647575"/>
            <a:ext cx="774703" cy="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3" name="Rounded Rectangle 1052">
                <a:extLst>
                  <a:ext uri="{FF2B5EF4-FFF2-40B4-BE49-F238E27FC236}">
                    <a16:creationId xmlns:a16="http://schemas.microsoft.com/office/drawing/2014/main" id="{44BE7C50-4C57-3F51-1ECB-5E23217A7540}"/>
                  </a:ext>
                </a:extLst>
              </p:cNvPr>
              <p:cNvSpPr/>
              <p:nvPr/>
            </p:nvSpPr>
            <p:spPr>
              <a:xfrm>
                <a:off x="4810342" y="3009445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3" name="Rounded Rectangle 1052">
                <a:extLst>
                  <a:ext uri="{FF2B5EF4-FFF2-40B4-BE49-F238E27FC236}">
                    <a16:creationId xmlns:a16="http://schemas.microsoft.com/office/drawing/2014/main" id="{44BE7C50-4C57-3F51-1ECB-5E23217A7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342" y="3009445"/>
                <a:ext cx="470516" cy="470517"/>
              </a:xfrm>
              <a:prstGeom prst="roundRect">
                <a:avLst/>
              </a:prstGeom>
              <a:blipFill>
                <a:blip r:embed="rId30"/>
                <a:stretch>
                  <a:fillRect l="-2532" r="-3797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5" name="Straight Arrow Connector 1054">
            <a:extLst>
              <a:ext uri="{FF2B5EF4-FFF2-40B4-BE49-F238E27FC236}">
                <a16:creationId xmlns:a16="http://schemas.microsoft.com/office/drawing/2014/main" id="{1119BC45-A03A-5B40-C632-8C447A1820F4}"/>
              </a:ext>
            </a:extLst>
          </p:cNvPr>
          <p:cNvCxnSpPr>
            <a:stCxn id="1053" idx="1"/>
            <a:endCxn id="31" idx="6"/>
          </p:cNvCxnSpPr>
          <p:nvPr/>
        </p:nvCxnSpPr>
        <p:spPr>
          <a:xfrm flipH="1">
            <a:off x="4366068" y="3244704"/>
            <a:ext cx="444274" cy="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Elbow Connector 1058">
            <a:extLst>
              <a:ext uri="{FF2B5EF4-FFF2-40B4-BE49-F238E27FC236}">
                <a16:creationId xmlns:a16="http://schemas.microsoft.com/office/drawing/2014/main" id="{DAC2854D-0B79-6E42-9142-D185F1987F40}"/>
              </a:ext>
            </a:extLst>
          </p:cNvPr>
          <p:cNvCxnSpPr>
            <a:endCxn id="63" idx="1"/>
          </p:cNvCxnSpPr>
          <p:nvPr/>
        </p:nvCxnSpPr>
        <p:spPr>
          <a:xfrm rot="16200000" flipH="1">
            <a:off x="6810732" y="4193193"/>
            <a:ext cx="733569" cy="17441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Elbow Connector 1060">
            <a:extLst>
              <a:ext uri="{FF2B5EF4-FFF2-40B4-BE49-F238E27FC236}">
                <a16:creationId xmlns:a16="http://schemas.microsoft.com/office/drawing/2014/main" id="{A38C381D-072C-68CF-7E1D-48114AF84400}"/>
              </a:ext>
            </a:extLst>
          </p:cNvPr>
          <p:cNvCxnSpPr>
            <a:stCxn id="27" idx="3"/>
            <a:endCxn id="12" idx="1"/>
          </p:cNvCxnSpPr>
          <p:nvPr/>
        </p:nvCxnSpPr>
        <p:spPr>
          <a:xfrm>
            <a:off x="8180082" y="3647575"/>
            <a:ext cx="285569" cy="99783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Elbow Connector 1061">
            <a:extLst>
              <a:ext uri="{FF2B5EF4-FFF2-40B4-BE49-F238E27FC236}">
                <a16:creationId xmlns:a16="http://schemas.microsoft.com/office/drawing/2014/main" id="{7CDE684C-CEC7-947C-ECDC-502711CAC5E4}"/>
              </a:ext>
            </a:extLst>
          </p:cNvPr>
          <p:cNvCxnSpPr>
            <a:cxnSpLocks/>
            <a:stCxn id="3" idx="3"/>
            <a:endCxn id="57" idx="1"/>
          </p:cNvCxnSpPr>
          <p:nvPr/>
        </p:nvCxnSpPr>
        <p:spPr>
          <a:xfrm>
            <a:off x="9381011" y="3648463"/>
            <a:ext cx="285568" cy="99694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Elbow Connector 1066">
            <a:extLst>
              <a:ext uri="{FF2B5EF4-FFF2-40B4-BE49-F238E27FC236}">
                <a16:creationId xmlns:a16="http://schemas.microsoft.com/office/drawing/2014/main" id="{37A3BF98-F58E-DC2F-9052-CA9128F8ED78}"/>
              </a:ext>
            </a:extLst>
          </p:cNvPr>
          <p:cNvCxnSpPr>
            <a:cxnSpLocks/>
            <a:stCxn id="55" idx="3"/>
            <a:endCxn id="1031" idx="1"/>
          </p:cNvCxnSpPr>
          <p:nvPr/>
        </p:nvCxnSpPr>
        <p:spPr>
          <a:xfrm>
            <a:off x="10581939" y="3648210"/>
            <a:ext cx="329859" cy="9972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02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541AE-88FF-667A-645F-0C2A8232C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Rectangle 1023">
            <a:extLst>
              <a:ext uri="{FF2B5EF4-FFF2-40B4-BE49-F238E27FC236}">
                <a16:creationId xmlns:a16="http://schemas.microsoft.com/office/drawing/2014/main" id="{C1993F7A-04BD-A2D7-58FD-19CE26F9DBF7}"/>
              </a:ext>
            </a:extLst>
          </p:cNvPr>
          <p:cNvSpPr/>
          <p:nvPr/>
        </p:nvSpPr>
        <p:spPr>
          <a:xfrm>
            <a:off x="2389227" y="3601580"/>
            <a:ext cx="3136654" cy="2448363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CCC4BB8-A783-F90E-4D23-58D80B2CC311}"/>
              </a:ext>
            </a:extLst>
          </p:cNvPr>
          <p:cNvSpPr/>
          <p:nvPr/>
        </p:nvSpPr>
        <p:spPr>
          <a:xfrm>
            <a:off x="6721090" y="3285080"/>
            <a:ext cx="5326016" cy="2770178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DECODER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2AF36E-4F76-2986-ECF0-CA21A0BE3E4B}"/>
              </a:ext>
            </a:extLst>
          </p:cNvPr>
          <p:cNvGrpSpPr>
            <a:grpSpLocks/>
          </p:cNvGrpSpPr>
          <p:nvPr/>
        </p:nvGrpSpPr>
        <p:grpSpPr>
          <a:xfrm>
            <a:off x="5524650" y="1638005"/>
            <a:ext cx="1000799" cy="1000799"/>
            <a:chOff x="4135120" y="3516788"/>
            <a:chExt cx="1117600" cy="1084580"/>
          </a:xfrm>
          <a:solidFill>
            <a:srgbClr val="D2BFFF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4890E11-F3A5-ED6F-E1EE-732184AB80A1}"/>
                </a:ext>
              </a:extLst>
            </p:cNvPr>
            <p:cNvSpPr/>
            <p:nvPr/>
          </p:nvSpPr>
          <p:spPr>
            <a:xfrm>
              <a:off x="4135120" y="351678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82CBA8-1EC9-E764-9DAB-95DEB7128AD1}"/>
                </a:ext>
              </a:extLst>
            </p:cNvPr>
            <p:cNvSpPr/>
            <p:nvPr/>
          </p:nvSpPr>
          <p:spPr>
            <a:xfrm>
              <a:off x="4248257" y="367172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D7D519-4B00-0397-F945-DE757C90522C}"/>
                </a:ext>
              </a:extLst>
            </p:cNvPr>
            <p:cNvSpPr/>
            <p:nvPr/>
          </p:nvSpPr>
          <p:spPr>
            <a:xfrm>
              <a:off x="4382663" y="382666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343FAFC-89B0-D105-5A62-C0E2376E9AE1}"/>
                    </a:ext>
                  </a:extLst>
                </p:cNvPr>
                <p:cNvSpPr/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grpFill/>
                <a:ln>
                  <a:solidFill>
                    <a:srgbClr val="9F90C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𝑡𝑖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343FAFC-89B0-D105-5A62-C0E2376E9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9F90C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ADA576-637D-E902-6EDE-55F990658D6F}"/>
              </a:ext>
            </a:extLst>
          </p:cNvPr>
          <p:cNvCxnSpPr>
            <a:cxnSpLocks/>
            <a:stCxn id="25" idx="3"/>
            <a:endCxn id="36" idx="1"/>
          </p:cNvCxnSpPr>
          <p:nvPr/>
        </p:nvCxnSpPr>
        <p:spPr>
          <a:xfrm>
            <a:off x="4441314" y="2352862"/>
            <a:ext cx="14063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01BC22F-F010-78F3-50BB-142EF7FE9C3D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4340001" y="2208392"/>
            <a:ext cx="1406321" cy="14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4569681-C423-0A68-316F-A6A8665023A9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4311668" y="2066919"/>
            <a:ext cx="13142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37A4F2A-48A0-C284-CF17-C3D3BC1B909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205186" y="1923948"/>
            <a:ext cx="13194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5227933-0A8B-50A0-3522-74A2CAD3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Captioning with Visual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385DA-A3E6-FB3F-B349-1D5B1EB1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50A5D-158A-5228-00FE-E9C54EE4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An image from the MSCOCO test set (Karpathy splits).  ">
            <a:extLst>
              <a:ext uri="{FF2B5EF4-FFF2-40B4-BE49-F238E27FC236}">
                <a16:creationId xmlns:a16="http://schemas.microsoft.com/office/drawing/2014/main" id="{24FFC68F-A9B0-F291-C7C3-34BC27E485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4" y="3709031"/>
            <a:ext cx="2016974" cy="13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nual Operation 6">
            <a:extLst>
              <a:ext uri="{FF2B5EF4-FFF2-40B4-BE49-F238E27FC236}">
                <a16:creationId xmlns:a16="http://schemas.microsoft.com/office/drawing/2014/main" id="{D2497145-DFA6-C9B2-CA0F-D4B8B1FA45D3}"/>
              </a:ext>
            </a:extLst>
          </p:cNvPr>
          <p:cNvSpPr/>
          <p:nvPr/>
        </p:nvSpPr>
        <p:spPr>
          <a:xfrm rot="16200000">
            <a:off x="2333322" y="4001845"/>
            <a:ext cx="1342548" cy="756920"/>
          </a:xfrm>
          <a:prstGeom prst="flowChartManualOpera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/>
              <a:t>CNN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59D3A8-FF4F-43E9-8E5B-02BD1F4683D1}"/>
              </a:ext>
            </a:extLst>
          </p:cNvPr>
          <p:cNvSpPr txBox="1"/>
          <p:nvPr/>
        </p:nvSpPr>
        <p:spPr>
          <a:xfrm>
            <a:off x="291434" y="5051579"/>
            <a:ext cx="201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Input image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F7FE10-620D-E3FB-CD77-912F53978433}"/>
              </a:ext>
            </a:extLst>
          </p:cNvPr>
          <p:cNvGrpSpPr/>
          <p:nvPr/>
        </p:nvGrpSpPr>
        <p:grpSpPr>
          <a:xfrm>
            <a:off x="3764966" y="3931356"/>
            <a:ext cx="1000799" cy="1002159"/>
            <a:chOff x="4135120" y="3516788"/>
            <a:chExt cx="1117600" cy="108458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0B85C7-A904-012A-04FE-AA40818FAE4D}"/>
                </a:ext>
              </a:extLst>
            </p:cNvPr>
            <p:cNvSpPr/>
            <p:nvPr/>
          </p:nvSpPr>
          <p:spPr>
            <a:xfrm>
              <a:off x="4135120" y="3516788"/>
              <a:ext cx="756920" cy="61976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A753E6-AAC3-ABDF-2F75-CEE9C6087624}"/>
                </a:ext>
              </a:extLst>
            </p:cNvPr>
            <p:cNvSpPr/>
            <p:nvPr/>
          </p:nvSpPr>
          <p:spPr>
            <a:xfrm>
              <a:off x="4248257" y="3671728"/>
              <a:ext cx="756920" cy="61976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2F2472-EA27-7A28-3B99-ED443841BD29}"/>
                </a:ext>
              </a:extLst>
            </p:cNvPr>
            <p:cNvSpPr/>
            <p:nvPr/>
          </p:nvSpPr>
          <p:spPr>
            <a:xfrm>
              <a:off x="4382663" y="3826668"/>
              <a:ext cx="756920" cy="61976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4E577CF-C0B4-90A4-DE0D-AD2445C82EBC}"/>
                    </a:ext>
                  </a:extLst>
                </p:cNvPr>
                <p:cNvSpPr/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4E577CF-C0B4-90A4-DE0D-AD2445C82E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315F137-9EE0-B0F0-C1D0-D491361A6B32}"/>
              </a:ext>
            </a:extLst>
          </p:cNvPr>
          <p:cNvSpPr txBox="1"/>
          <p:nvPr/>
        </p:nvSpPr>
        <p:spPr>
          <a:xfrm>
            <a:off x="2389227" y="5051579"/>
            <a:ext cx="123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Feature extraction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1A4D8A-283B-2341-1BB9-40CA5B1D7371}"/>
              </a:ext>
            </a:extLst>
          </p:cNvPr>
          <p:cNvSpPr txBox="1"/>
          <p:nvPr/>
        </p:nvSpPr>
        <p:spPr>
          <a:xfrm>
            <a:off x="3525344" y="5051579"/>
            <a:ext cx="20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Annotation vectors</a:t>
            </a:r>
          </a:p>
          <a:p>
            <a:pPr algn="ctr"/>
            <a:r>
              <a:rPr lang="en-US"/>
              <a:t>(feature vectors)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777FA1-40D7-3DF5-B98A-9CB9A702D6C1}"/>
              </a:ext>
            </a:extLst>
          </p:cNvPr>
          <p:cNvCxnSpPr>
            <a:cxnSpLocks/>
            <a:stCxn id="9" idx="0"/>
            <a:endCxn id="25" idx="2"/>
          </p:cNvCxnSpPr>
          <p:nvPr/>
        </p:nvCxnSpPr>
        <p:spPr>
          <a:xfrm flipH="1" flipV="1">
            <a:off x="4102407" y="2638804"/>
            <a:ext cx="1466" cy="12925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AFF430-4FE6-C7FD-B490-BEF1657800BB}"/>
              </a:ext>
            </a:extLst>
          </p:cNvPr>
          <p:cNvGrpSpPr>
            <a:grpSpLocks/>
          </p:cNvGrpSpPr>
          <p:nvPr/>
        </p:nvGrpSpPr>
        <p:grpSpPr>
          <a:xfrm>
            <a:off x="3440515" y="1638005"/>
            <a:ext cx="1000799" cy="1000799"/>
            <a:chOff x="4135120" y="3516788"/>
            <a:chExt cx="1117600" cy="1084580"/>
          </a:xfrm>
          <a:solidFill>
            <a:srgbClr val="D2BF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E026BB-5CAB-8F20-7778-833933BCAAF1}"/>
                </a:ext>
              </a:extLst>
            </p:cNvPr>
            <p:cNvSpPr/>
            <p:nvPr/>
          </p:nvSpPr>
          <p:spPr>
            <a:xfrm>
              <a:off x="4135120" y="351678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EC4285F-8233-D335-A57E-B299C48843AF}"/>
                </a:ext>
              </a:extLst>
            </p:cNvPr>
            <p:cNvSpPr/>
            <p:nvPr/>
          </p:nvSpPr>
          <p:spPr>
            <a:xfrm>
              <a:off x="4248257" y="367172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5C2529-68E1-B3FC-A281-62347412F980}"/>
                </a:ext>
              </a:extLst>
            </p:cNvPr>
            <p:cNvSpPr/>
            <p:nvPr/>
          </p:nvSpPr>
          <p:spPr>
            <a:xfrm>
              <a:off x="4382663" y="3826668"/>
              <a:ext cx="756920" cy="619760"/>
            </a:xfrm>
            <a:prstGeom prst="rect">
              <a:avLst/>
            </a:prstGeom>
            <a:grpFill/>
            <a:ln>
              <a:solidFill>
                <a:srgbClr val="9F90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2413572-AA8A-ACBF-C214-70E0A8FAA237}"/>
                    </a:ext>
                  </a:extLst>
                </p:cNvPr>
                <p:cNvSpPr/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grpFill/>
                <a:ln>
                  <a:solidFill>
                    <a:srgbClr val="9F90C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𝑡𝑖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2413572-AA8A-ACBF-C214-70E0A8FAA2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981608"/>
                  <a:ext cx="756920" cy="61976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9F90C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0A49F4-0B31-6CBB-A3FC-A6A43ED24D46}"/>
              </a:ext>
            </a:extLst>
          </p:cNvPr>
          <p:cNvCxnSpPr>
            <a:cxnSpLocks/>
            <a:stCxn id="15" idx="3"/>
            <a:endCxn id="1073" idx="2"/>
          </p:cNvCxnSpPr>
          <p:nvPr/>
        </p:nvCxnSpPr>
        <p:spPr>
          <a:xfrm flipV="1">
            <a:off x="4765765" y="4646298"/>
            <a:ext cx="1243339" cy="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A6FD011-F367-14C0-4BBA-F719A6A4E7E1}"/>
                  </a:ext>
                </a:extLst>
              </p:cNvPr>
              <p:cNvSpPr/>
              <p:nvPr/>
            </p:nvSpPr>
            <p:spPr>
              <a:xfrm>
                <a:off x="7709566" y="3412316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A6FD011-F367-14C0-4BBA-F719A6A4E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566" y="3412316"/>
                <a:ext cx="470516" cy="4705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459EA82-05B2-60DB-7D18-2A25431D84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62069" y="2992640"/>
                <a:ext cx="503999" cy="50468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att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459EA82-05B2-60DB-7D18-2A25431D8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069" y="2992640"/>
                <a:ext cx="503999" cy="504682"/>
              </a:xfrm>
              <a:prstGeom prst="ellipse">
                <a:avLst/>
              </a:prstGeom>
              <a:blipFill>
                <a:blip r:embed="rId8"/>
                <a:stretch>
                  <a:fillRect l="-8333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08B36147-3241-1500-4E58-A113DC59AE01}"/>
              </a:ext>
            </a:extLst>
          </p:cNvPr>
          <p:cNvSpPr/>
          <p:nvPr/>
        </p:nvSpPr>
        <p:spPr>
          <a:xfrm>
            <a:off x="4749095" y="1405192"/>
            <a:ext cx="369981" cy="14597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tIns="0" bIns="0" rtlCol="0" anchor="ctr">
            <a:noAutofit/>
          </a:bodyPr>
          <a:lstStyle/>
          <a:p>
            <a:r>
              <a:rPr lang="en-US" spc="-1100" err="1"/>
              <a:t>softmax</a:t>
            </a:r>
            <a:endParaRPr lang="en-US" spc="-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B8C3F16-EAAF-CAF2-0D92-603DDB1EF96C}"/>
                  </a:ext>
                </a:extLst>
              </p:cNvPr>
              <p:cNvSpPr/>
              <p:nvPr/>
            </p:nvSpPr>
            <p:spPr>
              <a:xfrm>
                <a:off x="6845778" y="3412951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B8C3F16-EAAF-CAF2-0D92-603DDB1EF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78" y="3412951"/>
                <a:ext cx="470516" cy="4705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65040064-6E31-A092-2FAB-441AA2434EBB}"/>
                  </a:ext>
                </a:extLst>
              </p:cNvPr>
              <p:cNvSpPr/>
              <p:nvPr/>
            </p:nvSpPr>
            <p:spPr>
              <a:xfrm>
                <a:off x="7264722" y="4411925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65040064-6E31-A092-2FAB-441AA2434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722" y="4411925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7" name="Elbow Connector 1026">
            <a:extLst>
              <a:ext uri="{FF2B5EF4-FFF2-40B4-BE49-F238E27FC236}">
                <a16:creationId xmlns:a16="http://schemas.microsoft.com/office/drawing/2014/main" id="{55F3F489-5802-0B9D-2F50-372E40FD3B87}"/>
              </a:ext>
            </a:extLst>
          </p:cNvPr>
          <p:cNvCxnSpPr>
            <a:cxnSpLocks/>
            <a:stCxn id="36" idx="2"/>
            <a:endCxn id="1073" idx="0"/>
          </p:cNvCxnSpPr>
          <p:nvPr/>
        </p:nvCxnSpPr>
        <p:spPr>
          <a:xfrm flipH="1">
            <a:off x="6181375" y="2638804"/>
            <a:ext cx="5167" cy="18525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2" name="Rounded Rectangle 1031">
                <a:extLst>
                  <a:ext uri="{FF2B5EF4-FFF2-40B4-BE49-F238E27FC236}">
                    <a16:creationId xmlns:a16="http://schemas.microsoft.com/office/drawing/2014/main" id="{CD8912A6-72BE-8DD0-4DF6-335DA18200F9}"/>
                  </a:ext>
                </a:extLst>
              </p:cNvPr>
              <p:cNvSpPr/>
              <p:nvPr/>
            </p:nvSpPr>
            <p:spPr>
              <a:xfrm>
                <a:off x="7787289" y="4410151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2" name="Rounded Rectangle 1031">
                <a:extLst>
                  <a:ext uri="{FF2B5EF4-FFF2-40B4-BE49-F238E27FC236}">
                    <a16:creationId xmlns:a16="http://schemas.microsoft.com/office/drawing/2014/main" id="{CD8912A6-72BE-8DD0-4DF6-335DA1820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289" y="4410151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3" name="Rounded Rectangle 1032">
                <a:extLst>
                  <a:ext uri="{FF2B5EF4-FFF2-40B4-BE49-F238E27FC236}">
                    <a16:creationId xmlns:a16="http://schemas.microsoft.com/office/drawing/2014/main" id="{9EE80D1C-7342-53C6-713D-4407545CA310}"/>
                  </a:ext>
                </a:extLst>
              </p:cNvPr>
              <p:cNvSpPr/>
              <p:nvPr/>
            </p:nvSpPr>
            <p:spPr>
              <a:xfrm>
                <a:off x="7709566" y="2522123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3" name="Rounded Rectangle 1032">
                <a:extLst>
                  <a:ext uri="{FF2B5EF4-FFF2-40B4-BE49-F238E27FC236}">
                    <a16:creationId xmlns:a16="http://schemas.microsoft.com/office/drawing/2014/main" id="{9EE80D1C-7342-53C6-713D-4407545CA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566" y="2522123"/>
                <a:ext cx="470516" cy="47051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9" name="Elbow Connector 1038">
            <a:extLst>
              <a:ext uri="{FF2B5EF4-FFF2-40B4-BE49-F238E27FC236}">
                <a16:creationId xmlns:a16="http://schemas.microsoft.com/office/drawing/2014/main" id="{BBC0FBA9-8F2C-3535-DE1B-389D4014407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26122" y="3956691"/>
            <a:ext cx="527318" cy="37960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Arrow Connector 1043">
            <a:extLst>
              <a:ext uri="{FF2B5EF4-FFF2-40B4-BE49-F238E27FC236}">
                <a16:creationId xmlns:a16="http://schemas.microsoft.com/office/drawing/2014/main" id="{98CE87F9-4B79-13B0-9725-0AE6F5ABEAC6}"/>
              </a:ext>
            </a:extLst>
          </p:cNvPr>
          <p:cNvCxnSpPr>
            <a:stCxn id="60" idx="3"/>
            <a:endCxn id="27" idx="1"/>
          </p:cNvCxnSpPr>
          <p:nvPr/>
        </p:nvCxnSpPr>
        <p:spPr>
          <a:xfrm flipV="1">
            <a:off x="7316294" y="3647575"/>
            <a:ext cx="393272" cy="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Arrow Connector 1055">
            <a:extLst>
              <a:ext uri="{FF2B5EF4-FFF2-40B4-BE49-F238E27FC236}">
                <a16:creationId xmlns:a16="http://schemas.microsoft.com/office/drawing/2014/main" id="{CB1ADCBF-CFB0-6E22-A6D1-45D8F805102F}"/>
              </a:ext>
            </a:extLst>
          </p:cNvPr>
          <p:cNvCxnSpPr>
            <a:stCxn id="7" idx="2"/>
          </p:cNvCxnSpPr>
          <p:nvPr/>
        </p:nvCxnSpPr>
        <p:spPr>
          <a:xfrm flipV="1">
            <a:off x="3383056" y="4377245"/>
            <a:ext cx="396366" cy="30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Arrow Connector 1063">
            <a:extLst>
              <a:ext uri="{FF2B5EF4-FFF2-40B4-BE49-F238E27FC236}">
                <a16:creationId xmlns:a16="http://schemas.microsoft.com/office/drawing/2014/main" id="{DE575411-6427-95D1-B63B-D28E2906E355}"/>
              </a:ext>
            </a:extLst>
          </p:cNvPr>
          <p:cNvCxnSpPr>
            <a:stCxn id="1032" idx="0"/>
          </p:cNvCxnSpPr>
          <p:nvPr/>
        </p:nvCxnSpPr>
        <p:spPr>
          <a:xfrm flipV="1">
            <a:off x="8022547" y="3882833"/>
            <a:ext cx="0" cy="527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Arrow Connector 1065">
            <a:extLst>
              <a:ext uri="{FF2B5EF4-FFF2-40B4-BE49-F238E27FC236}">
                <a16:creationId xmlns:a16="http://schemas.microsoft.com/office/drawing/2014/main" id="{62E65937-6BF7-CD12-3965-1262FE92DDBA}"/>
              </a:ext>
            </a:extLst>
          </p:cNvPr>
          <p:cNvCxnSpPr>
            <a:cxnSpLocks/>
            <a:stCxn id="27" idx="0"/>
            <a:endCxn id="1033" idx="2"/>
          </p:cNvCxnSpPr>
          <p:nvPr/>
        </p:nvCxnSpPr>
        <p:spPr>
          <a:xfrm flipV="1">
            <a:off x="7944824" y="2992640"/>
            <a:ext cx="0" cy="4196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5244AD39-4BC7-0600-E142-82D02BA1DDF8}"/>
                  </a:ext>
                </a:extLst>
              </p:cNvPr>
              <p:cNvSpPr txBox="1"/>
              <p:nvPr/>
            </p:nvSpPr>
            <p:spPr>
              <a:xfrm>
                <a:off x="6545700" y="1135208"/>
                <a:ext cx="2642900" cy="10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Compute context vector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𝑡𝑖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5244AD39-4BC7-0600-E142-82D02BA1D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700" y="1135208"/>
                <a:ext cx="2642900" cy="1041567"/>
              </a:xfrm>
              <a:prstGeom prst="rect">
                <a:avLst/>
              </a:prstGeom>
              <a:blipFill>
                <a:blip r:embed="rId13"/>
                <a:stretch>
                  <a:fillRect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0E3C7226-6E5E-8FE9-EA3B-86A7D97906C4}"/>
                  </a:ext>
                </a:extLst>
              </p:cNvPr>
              <p:cNvSpPr/>
              <p:nvPr/>
            </p:nvSpPr>
            <p:spPr>
              <a:xfrm>
                <a:off x="6009104" y="4491325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0E3C7226-6E5E-8FE9-EA3B-86A7D9790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104" y="4491325"/>
                <a:ext cx="344542" cy="30994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1" name="Straight Arrow Connector 1080">
            <a:extLst>
              <a:ext uri="{FF2B5EF4-FFF2-40B4-BE49-F238E27FC236}">
                <a16:creationId xmlns:a16="http://schemas.microsoft.com/office/drawing/2014/main" id="{8D5B94E8-5D3D-F717-1EE3-A14CBB5D8B26}"/>
              </a:ext>
            </a:extLst>
          </p:cNvPr>
          <p:cNvCxnSpPr>
            <a:cxnSpLocks/>
            <a:stCxn id="1073" idx="4"/>
            <a:endCxn id="12" idx="2"/>
          </p:cNvCxnSpPr>
          <p:nvPr/>
        </p:nvCxnSpPr>
        <p:spPr>
          <a:xfrm rot="16200000" flipH="1">
            <a:off x="7401443" y="3581202"/>
            <a:ext cx="79398" cy="2519534"/>
          </a:xfrm>
          <a:prstGeom prst="bentConnector3">
            <a:avLst>
              <a:gd name="adj1" fmla="val 3879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2" name="TextBox 1081">
                <a:extLst>
                  <a:ext uri="{FF2B5EF4-FFF2-40B4-BE49-F238E27FC236}">
                    <a16:creationId xmlns:a16="http://schemas.microsoft.com/office/drawing/2014/main" id="{0A2723D2-6BB9-29C3-C9B0-02456D7CCD52}"/>
                  </a:ext>
                </a:extLst>
              </p:cNvPr>
              <p:cNvSpPr txBox="1"/>
              <p:nvPr/>
            </p:nvSpPr>
            <p:spPr>
              <a:xfrm>
                <a:off x="9381011" y="1580179"/>
                <a:ext cx="2496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C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082" name="TextBox 1081">
                <a:extLst>
                  <a:ext uri="{FF2B5EF4-FFF2-40B4-BE49-F238E27FC236}">
                    <a16:creationId xmlns:a16="http://schemas.microsoft.com/office/drawing/2014/main" id="{0A2723D2-6BB9-29C3-C9B0-02456D7CC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011" y="1580179"/>
                <a:ext cx="2496292" cy="400110"/>
              </a:xfrm>
              <a:prstGeom prst="rect">
                <a:avLst/>
              </a:prstGeom>
              <a:blipFill>
                <a:blip r:embed="rId1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615E7A-DC7D-8670-4E9C-96B8DA1C14F7}"/>
                  </a:ext>
                </a:extLst>
              </p:cNvPr>
              <p:cNvSpPr/>
              <p:nvPr/>
            </p:nvSpPr>
            <p:spPr>
              <a:xfrm>
                <a:off x="8910495" y="3413204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615E7A-DC7D-8670-4E9C-96B8DA1C1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95" y="3413204"/>
                <a:ext cx="470516" cy="47051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1F77F405-1620-21E4-3BFC-B27F953109EB}"/>
                  </a:ext>
                </a:extLst>
              </p:cNvPr>
              <p:cNvSpPr/>
              <p:nvPr/>
            </p:nvSpPr>
            <p:spPr>
              <a:xfrm>
                <a:off x="8465651" y="4410151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1F77F405-1620-21E4-3BFC-B27F95310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651" y="4410151"/>
                <a:ext cx="470516" cy="470517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60883F61-9A26-13A2-D584-B4AE47B296DC}"/>
                  </a:ext>
                </a:extLst>
              </p:cNvPr>
              <p:cNvSpPr/>
              <p:nvPr/>
            </p:nvSpPr>
            <p:spPr>
              <a:xfrm>
                <a:off x="8988218" y="4411039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60883F61-9A26-13A2-D584-B4AE47B29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218" y="4411039"/>
                <a:ext cx="470516" cy="47051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67F9B554-1D3D-329F-F7AF-578749D2FBE4}"/>
                  </a:ext>
                </a:extLst>
              </p:cNvPr>
              <p:cNvSpPr/>
              <p:nvPr/>
            </p:nvSpPr>
            <p:spPr>
              <a:xfrm>
                <a:off x="8910495" y="2523011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67F9B554-1D3D-329F-F7AF-578749D2F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95" y="2523011"/>
                <a:ext cx="470516" cy="47051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54C989DA-A550-10A1-1E61-C512DDFB650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627051" y="3957579"/>
            <a:ext cx="527318" cy="37960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7F6CDC-4A0D-EE12-161C-631BC3EC741D}"/>
              </a:ext>
            </a:extLst>
          </p:cNvPr>
          <p:cNvCxnSpPr>
            <a:cxnSpLocks/>
            <a:stCxn id="27" idx="3"/>
            <a:endCxn id="3" idx="1"/>
          </p:cNvCxnSpPr>
          <p:nvPr/>
        </p:nvCxnSpPr>
        <p:spPr>
          <a:xfrm>
            <a:off x="8180082" y="3647575"/>
            <a:ext cx="730413" cy="8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4E68E71-A8FB-87C1-6C69-FE639EF84C9F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9223476" y="3883721"/>
            <a:ext cx="0" cy="527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27C03C7-5760-D041-2FA2-EBFE235CD1CF}"/>
              </a:ext>
            </a:extLst>
          </p:cNvPr>
          <p:cNvCxnSpPr>
            <a:cxnSpLocks/>
            <a:stCxn id="3" idx="0"/>
            <a:endCxn id="28" idx="2"/>
          </p:cNvCxnSpPr>
          <p:nvPr/>
        </p:nvCxnSpPr>
        <p:spPr>
          <a:xfrm flipV="1">
            <a:off x="9145753" y="2993528"/>
            <a:ext cx="0" cy="4196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080">
            <a:extLst>
              <a:ext uri="{FF2B5EF4-FFF2-40B4-BE49-F238E27FC236}">
                <a16:creationId xmlns:a16="http://schemas.microsoft.com/office/drawing/2014/main" id="{D876B0AA-EB38-87A5-949F-D16E9C73B3D8}"/>
              </a:ext>
            </a:extLst>
          </p:cNvPr>
          <p:cNvCxnSpPr>
            <a:cxnSpLocks/>
            <a:stCxn id="1073" idx="4"/>
            <a:endCxn id="63" idx="2"/>
          </p:cNvCxnSpPr>
          <p:nvPr/>
        </p:nvCxnSpPr>
        <p:spPr>
          <a:xfrm rot="16200000" flipH="1">
            <a:off x="6800091" y="4182553"/>
            <a:ext cx="81172" cy="1318605"/>
          </a:xfrm>
          <a:prstGeom prst="bentConnector3">
            <a:avLst>
              <a:gd name="adj1" fmla="val 38162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084A5CF-81CB-EF79-54A7-F9A0B704D0AA}"/>
              </a:ext>
            </a:extLst>
          </p:cNvPr>
          <p:cNvSpPr txBox="1"/>
          <p:nvPr/>
        </p:nvSpPr>
        <p:spPr>
          <a:xfrm>
            <a:off x="7264722" y="5196930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[START]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4030FB-A45B-E942-E771-0450CE00EECE}"/>
              </a:ext>
            </a:extLst>
          </p:cNvPr>
          <p:cNvSpPr txBox="1"/>
          <p:nvPr/>
        </p:nvSpPr>
        <p:spPr>
          <a:xfrm>
            <a:off x="8465998" y="5196930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A80959-D98A-D637-A09B-ABAF730AC9D9}"/>
              </a:ext>
            </a:extLst>
          </p:cNvPr>
          <p:cNvSpPr txBox="1"/>
          <p:nvPr/>
        </p:nvSpPr>
        <p:spPr>
          <a:xfrm>
            <a:off x="9620469" y="5207335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bird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12A37AB4-A336-671B-623B-83BE813B8A53}"/>
                  </a:ext>
                </a:extLst>
              </p:cNvPr>
              <p:cNvSpPr/>
              <p:nvPr/>
            </p:nvSpPr>
            <p:spPr>
              <a:xfrm>
                <a:off x="10111423" y="3412951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12A37AB4-A336-671B-623B-83BE813B8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423" y="3412951"/>
                <a:ext cx="470516" cy="47051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C4E1F920-A0DD-5786-9DF6-021D4A8B7053}"/>
                  </a:ext>
                </a:extLst>
              </p:cNvPr>
              <p:cNvSpPr/>
              <p:nvPr/>
            </p:nvSpPr>
            <p:spPr>
              <a:xfrm>
                <a:off x="9666579" y="4410151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C4E1F920-A0DD-5786-9DF6-021D4A8B7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79" y="4410151"/>
                <a:ext cx="470516" cy="470517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CC7F1459-814B-753A-D94B-690B14426FAC}"/>
                  </a:ext>
                </a:extLst>
              </p:cNvPr>
              <p:cNvSpPr/>
              <p:nvPr/>
            </p:nvSpPr>
            <p:spPr>
              <a:xfrm>
                <a:off x="10189146" y="4410151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CC7F1459-814B-753A-D94B-690B14426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146" y="4410151"/>
                <a:ext cx="470516" cy="470517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13826162-73FC-F347-7111-B8BE077EE020}"/>
                  </a:ext>
                </a:extLst>
              </p:cNvPr>
              <p:cNvSpPr/>
              <p:nvPr/>
            </p:nvSpPr>
            <p:spPr>
              <a:xfrm>
                <a:off x="10111423" y="2523751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13826162-73FC-F347-7111-B8BE077EE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423" y="2523751"/>
                <a:ext cx="470516" cy="470517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AE5EE7E0-BDA4-6C35-663D-75E4E1475AE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827979" y="3961590"/>
            <a:ext cx="527318" cy="37960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679A751A-24B1-682D-49A8-F68490635721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10424404" y="3882833"/>
            <a:ext cx="0" cy="527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3062A85E-91D0-F561-E690-2B6AA2F6F5D8}"/>
              </a:ext>
            </a:extLst>
          </p:cNvPr>
          <p:cNvCxnSpPr>
            <a:cxnSpLocks/>
            <a:stCxn id="55" idx="0"/>
            <a:endCxn id="59" idx="2"/>
          </p:cNvCxnSpPr>
          <p:nvPr/>
        </p:nvCxnSpPr>
        <p:spPr>
          <a:xfrm flipV="1">
            <a:off x="10346681" y="2994268"/>
            <a:ext cx="0" cy="418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028">
            <a:extLst>
              <a:ext uri="{FF2B5EF4-FFF2-40B4-BE49-F238E27FC236}">
                <a16:creationId xmlns:a16="http://schemas.microsoft.com/office/drawing/2014/main" id="{54C0B336-45C3-AF34-64A2-4B2FE1EBF7BB}"/>
              </a:ext>
            </a:extLst>
          </p:cNvPr>
          <p:cNvSpPr txBox="1"/>
          <p:nvPr/>
        </p:nvSpPr>
        <p:spPr>
          <a:xfrm>
            <a:off x="10865688" y="5207335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flying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ounded Rectangle 1029">
                <a:extLst>
                  <a:ext uri="{FF2B5EF4-FFF2-40B4-BE49-F238E27FC236}">
                    <a16:creationId xmlns:a16="http://schemas.microsoft.com/office/drawing/2014/main" id="{EB9D233B-0960-B965-8E1A-4D98935BBF91}"/>
                  </a:ext>
                </a:extLst>
              </p:cNvPr>
              <p:cNvSpPr/>
              <p:nvPr/>
            </p:nvSpPr>
            <p:spPr>
              <a:xfrm>
                <a:off x="11356642" y="3412951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0" name="Rounded Rectangle 1029">
                <a:extLst>
                  <a:ext uri="{FF2B5EF4-FFF2-40B4-BE49-F238E27FC236}">
                    <a16:creationId xmlns:a16="http://schemas.microsoft.com/office/drawing/2014/main" id="{EB9D233B-0960-B965-8E1A-4D98935BB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642" y="3412951"/>
                <a:ext cx="470516" cy="470517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Rounded Rectangle 1030">
                <a:extLst>
                  <a:ext uri="{FF2B5EF4-FFF2-40B4-BE49-F238E27FC236}">
                    <a16:creationId xmlns:a16="http://schemas.microsoft.com/office/drawing/2014/main" id="{284F72A7-D235-8A29-F11D-C2E5C9499FB6}"/>
                  </a:ext>
                </a:extLst>
              </p:cNvPr>
              <p:cNvSpPr/>
              <p:nvPr/>
            </p:nvSpPr>
            <p:spPr>
              <a:xfrm>
                <a:off x="10911798" y="4410151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1" name="Rounded Rectangle 1030">
                <a:extLst>
                  <a:ext uri="{FF2B5EF4-FFF2-40B4-BE49-F238E27FC236}">
                    <a16:creationId xmlns:a16="http://schemas.microsoft.com/office/drawing/2014/main" id="{284F72A7-D235-8A29-F11D-C2E5C9499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798" y="4410151"/>
                <a:ext cx="470516" cy="470517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Rounded Rectangle 1033">
                <a:extLst>
                  <a:ext uri="{FF2B5EF4-FFF2-40B4-BE49-F238E27FC236}">
                    <a16:creationId xmlns:a16="http://schemas.microsoft.com/office/drawing/2014/main" id="{2EE71B66-45EA-7673-6308-F6D397B781D7}"/>
                  </a:ext>
                </a:extLst>
              </p:cNvPr>
              <p:cNvSpPr/>
              <p:nvPr/>
            </p:nvSpPr>
            <p:spPr>
              <a:xfrm>
                <a:off x="11434365" y="4410151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4" name="Rounded Rectangle 1033">
                <a:extLst>
                  <a:ext uri="{FF2B5EF4-FFF2-40B4-BE49-F238E27FC236}">
                    <a16:creationId xmlns:a16="http://schemas.microsoft.com/office/drawing/2014/main" id="{2EE71B66-45EA-7673-6308-F6D397B78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365" y="4410151"/>
                <a:ext cx="470516" cy="470517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5" name="Rounded Rectangle 1034">
                <a:extLst>
                  <a:ext uri="{FF2B5EF4-FFF2-40B4-BE49-F238E27FC236}">
                    <a16:creationId xmlns:a16="http://schemas.microsoft.com/office/drawing/2014/main" id="{E0DD1550-48ED-0ACF-C2AF-1DAE503F830F}"/>
                  </a:ext>
                </a:extLst>
              </p:cNvPr>
              <p:cNvSpPr/>
              <p:nvPr/>
            </p:nvSpPr>
            <p:spPr>
              <a:xfrm>
                <a:off x="11356642" y="2523751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5" name="Rounded Rectangle 1034">
                <a:extLst>
                  <a:ext uri="{FF2B5EF4-FFF2-40B4-BE49-F238E27FC236}">
                    <a16:creationId xmlns:a16="http://schemas.microsoft.com/office/drawing/2014/main" id="{E0DD1550-48ED-0ACF-C2AF-1DAE503F8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642" y="2523751"/>
                <a:ext cx="470516" cy="470517"/>
              </a:xfrm>
              <a:prstGeom prst="round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6" name="Elbow Connector 1035">
            <a:extLst>
              <a:ext uri="{FF2B5EF4-FFF2-40B4-BE49-F238E27FC236}">
                <a16:creationId xmlns:a16="http://schemas.microsoft.com/office/drawing/2014/main" id="{4CE63025-AFB6-3BF1-0757-F31F0027C4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073198" y="3961590"/>
            <a:ext cx="527318" cy="37960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F2CAC7D7-05F2-5676-4A7C-5B0235EF62A7}"/>
              </a:ext>
            </a:extLst>
          </p:cNvPr>
          <p:cNvCxnSpPr>
            <a:cxnSpLocks/>
            <a:stCxn id="1034" idx="0"/>
          </p:cNvCxnSpPr>
          <p:nvPr/>
        </p:nvCxnSpPr>
        <p:spPr>
          <a:xfrm flipV="1">
            <a:off x="11669623" y="3882833"/>
            <a:ext cx="0" cy="527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A4F2B4DD-415B-8149-DD93-9B204CFD3D4A}"/>
              </a:ext>
            </a:extLst>
          </p:cNvPr>
          <p:cNvCxnSpPr>
            <a:cxnSpLocks/>
            <a:stCxn id="1030" idx="0"/>
            <a:endCxn id="1035" idx="2"/>
          </p:cNvCxnSpPr>
          <p:nvPr/>
        </p:nvCxnSpPr>
        <p:spPr>
          <a:xfrm flipV="1">
            <a:off x="11591900" y="2994268"/>
            <a:ext cx="0" cy="418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>
            <a:extLst>
              <a:ext uri="{FF2B5EF4-FFF2-40B4-BE49-F238E27FC236}">
                <a16:creationId xmlns:a16="http://schemas.microsoft.com/office/drawing/2014/main" id="{3C078336-DED6-80C3-4B4C-2634483AFFCD}"/>
              </a:ext>
            </a:extLst>
          </p:cNvPr>
          <p:cNvSpPr txBox="1"/>
          <p:nvPr/>
        </p:nvSpPr>
        <p:spPr>
          <a:xfrm>
            <a:off x="838200" y="6171561"/>
            <a:ext cx="106203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>
                <a:effectLst/>
              </a:rPr>
              <a:t>K. Xu </a:t>
            </a:r>
            <a:r>
              <a:rPr lang="en-CA" sz="1100" i="1">
                <a:effectLst/>
              </a:rPr>
              <a:t>et al.</a:t>
            </a:r>
            <a:r>
              <a:rPr lang="en-CA" sz="1100">
                <a:effectLst/>
              </a:rPr>
              <a:t>, “Show, Attend and Tell: Neural Image Caption Generation with Visual Attention,” in </a:t>
            </a:r>
            <a:r>
              <a:rPr lang="en-CA" sz="1100" i="1"/>
              <a:t>PMLR</a:t>
            </a:r>
            <a:r>
              <a:rPr lang="en-CA" sz="1100"/>
              <a:t>, </a:t>
            </a:r>
            <a:r>
              <a:rPr lang="en-CA" sz="1100">
                <a:effectLst/>
              </a:rPr>
              <a:t>2015, pp. 2048–2057.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87177877-4EF3-6C13-6FF5-728DDE3F82E0}"/>
              </a:ext>
            </a:extLst>
          </p:cNvPr>
          <p:cNvSpPr txBox="1"/>
          <p:nvPr/>
        </p:nvSpPr>
        <p:spPr>
          <a:xfrm>
            <a:off x="7455848" y="2126509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C9901BDC-800D-0ADC-BBCB-414C16CB3EE7}"/>
              </a:ext>
            </a:extLst>
          </p:cNvPr>
          <p:cNvSpPr txBox="1"/>
          <p:nvPr/>
        </p:nvSpPr>
        <p:spPr>
          <a:xfrm>
            <a:off x="8649405" y="2127600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bird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11C9DA16-AEA9-83E3-F1C5-75AA36A43065}"/>
              </a:ext>
            </a:extLst>
          </p:cNvPr>
          <p:cNvSpPr txBox="1"/>
          <p:nvPr/>
        </p:nvSpPr>
        <p:spPr>
          <a:xfrm>
            <a:off x="9850139" y="2126509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flying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7B659481-F643-59D8-8325-B00383E7E1BB}"/>
              </a:ext>
            </a:extLst>
          </p:cNvPr>
          <p:cNvSpPr txBox="1"/>
          <p:nvPr/>
        </p:nvSpPr>
        <p:spPr>
          <a:xfrm>
            <a:off x="11095358" y="2126509"/>
            <a:ext cx="99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[END]</a:t>
            </a:r>
          </a:p>
        </p:txBody>
      </p:sp>
      <p:cxnSp>
        <p:nvCxnSpPr>
          <p:cNvPr id="1046" name="Straight Arrow Connector 1080">
            <a:extLst>
              <a:ext uri="{FF2B5EF4-FFF2-40B4-BE49-F238E27FC236}">
                <a16:creationId xmlns:a16="http://schemas.microsoft.com/office/drawing/2014/main" id="{C61BE08C-D244-5EDF-9F6B-84D84CAC649D}"/>
              </a:ext>
            </a:extLst>
          </p:cNvPr>
          <p:cNvCxnSpPr>
            <a:cxnSpLocks/>
            <a:stCxn id="1073" idx="4"/>
            <a:endCxn id="57" idx="2"/>
          </p:cNvCxnSpPr>
          <p:nvPr/>
        </p:nvCxnSpPr>
        <p:spPr>
          <a:xfrm rot="16200000" flipH="1">
            <a:off x="8001907" y="2980738"/>
            <a:ext cx="79398" cy="3720462"/>
          </a:xfrm>
          <a:prstGeom prst="bentConnector3">
            <a:avLst>
              <a:gd name="adj1" fmla="val 3879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Arrow Connector 1080">
            <a:extLst>
              <a:ext uri="{FF2B5EF4-FFF2-40B4-BE49-F238E27FC236}">
                <a16:creationId xmlns:a16="http://schemas.microsoft.com/office/drawing/2014/main" id="{34C237A4-A7C3-97B5-8EAE-C5F52AA8FA7B}"/>
              </a:ext>
            </a:extLst>
          </p:cNvPr>
          <p:cNvCxnSpPr>
            <a:cxnSpLocks/>
            <a:stCxn id="1073" idx="4"/>
            <a:endCxn id="1031" idx="2"/>
          </p:cNvCxnSpPr>
          <p:nvPr/>
        </p:nvCxnSpPr>
        <p:spPr>
          <a:xfrm rot="16200000" flipH="1">
            <a:off x="8624516" y="2358128"/>
            <a:ext cx="79398" cy="4965681"/>
          </a:xfrm>
          <a:prstGeom prst="bentConnector3">
            <a:avLst>
              <a:gd name="adj1" fmla="val 3879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9AA05F-8C68-D0CE-BEC3-84123B7FE029}"/>
                  </a:ext>
                </a:extLst>
              </p:cNvPr>
              <p:cNvSpPr txBox="1"/>
              <p:nvPr/>
            </p:nvSpPr>
            <p:spPr>
              <a:xfrm>
                <a:off x="274946" y="1677129"/>
                <a:ext cx="3190605" cy="180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𝑎𝑡𝑡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/>
                  <a:t> is an MLP</a:t>
                </a:r>
              </a:p>
              <a:p>
                <a:pPr algn="ctr"/>
                <a:endParaRPr lang="en-CA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att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𝑡𝑖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𝑡𝑘</m:t>
                                  </m:r>
                                </m:sub>
                              </m:s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9AA05F-8C68-D0CE-BEC3-84123B7FE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46" y="1677129"/>
                <a:ext cx="3190605" cy="1808957"/>
              </a:xfrm>
              <a:prstGeom prst="rect">
                <a:avLst/>
              </a:prstGeom>
              <a:blipFill>
                <a:blip r:embed="rId28"/>
                <a:stretch>
                  <a:fillRect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6BA89C-017A-964C-3EAC-819623547B63}"/>
                  </a:ext>
                </a:extLst>
              </p:cNvPr>
              <p:cNvSpPr txBox="1"/>
              <p:nvPr/>
            </p:nvSpPr>
            <p:spPr>
              <a:xfrm>
                <a:off x="521595" y="1180535"/>
                <a:ext cx="36835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CA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1800" b="0" i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/>
                  <a:t>corresponds to a part of the image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36BA89C-017A-964C-3EAC-81962354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95" y="1180535"/>
                <a:ext cx="3683591" cy="369332"/>
              </a:xfrm>
              <a:prstGeom prst="rect">
                <a:avLst/>
              </a:prstGeom>
              <a:blipFill>
                <a:blip r:embed="rId29"/>
                <a:stretch>
                  <a:fillRect t="-10000" r="-82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DCF0ACF-3197-B18C-EF85-65660BEA456F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9381011" y="3647575"/>
            <a:ext cx="730412" cy="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A80704B-094F-EA86-390F-F79912890E73}"/>
              </a:ext>
            </a:extLst>
          </p:cNvPr>
          <p:cNvCxnSpPr>
            <a:cxnSpLocks/>
            <a:endCxn id="1030" idx="1"/>
          </p:cNvCxnSpPr>
          <p:nvPr/>
        </p:nvCxnSpPr>
        <p:spPr>
          <a:xfrm>
            <a:off x="10581939" y="3647575"/>
            <a:ext cx="774703" cy="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3" name="Rounded Rectangle 1052">
                <a:extLst>
                  <a:ext uri="{FF2B5EF4-FFF2-40B4-BE49-F238E27FC236}">
                    <a16:creationId xmlns:a16="http://schemas.microsoft.com/office/drawing/2014/main" id="{44BE7C50-4C57-3F51-1ECB-5E23217A7540}"/>
                  </a:ext>
                </a:extLst>
              </p:cNvPr>
              <p:cNvSpPr/>
              <p:nvPr/>
            </p:nvSpPr>
            <p:spPr>
              <a:xfrm>
                <a:off x="4810342" y="3009445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3" name="Rounded Rectangle 1052">
                <a:extLst>
                  <a:ext uri="{FF2B5EF4-FFF2-40B4-BE49-F238E27FC236}">
                    <a16:creationId xmlns:a16="http://schemas.microsoft.com/office/drawing/2014/main" id="{44BE7C50-4C57-3F51-1ECB-5E23217A7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342" y="3009445"/>
                <a:ext cx="470516" cy="470517"/>
              </a:xfrm>
              <a:prstGeom prst="roundRect">
                <a:avLst/>
              </a:prstGeom>
              <a:blipFill>
                <a:blip r:embed="rId30"/>
                <a:stretch>
                  <a:fillRect l="-2532" r="-3797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5" name="Straight Arrow Connector 1054">
            <a:extLst>
              <a:ext uri="{FF2B5EF4-FFF2-40B4-BE49-F238E27FC236}">
                <a16:creationId xmlns:a16="http://schemas.microsoft.com/office/drawing/2014/main" id="{1119BC45-A03A-5B40-C632-8C447A1820F4}"/>
              </a:ext>
            </a:extLst>
          </p:cNvPr>
          <p:cNvCxnSpPr>
            <a:stCxn id="1053" idx="1"/>
            <a:endCxn id="31" idx="6"/>
          </p:cNvCxnSpPr>
          <p:nvPr/>
        </p:nvCxnSpPr>
        <p:spPr>
          <a:xfrm flipH="1">
            <a:off x="4366068" y="3244704"/>
            <a:ext cx="444274" cy="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Elbow Connector 1058">
            <a:extLst>
              <a:ext uri="{FF2B5EF4-FFF2-40B4-BE49-F238E27FC236}">
                <a16:creationId xmlns:a16="http://schemas.microsoft.com/office/drawing/2014/main" id="{DAC2854D-0B79-6E42-9142-D185F1987F40}"/>
              </a:ext>
            </a:extLst>
          </p:cNvPr>
          <p:cNvCxnSpPr>
            <a:endCxn id="63" idx="1"/>
          </p:cNvCxnSpPr>
          <p:nvPr/>
        </p:nvCxnSpPr>
        <p:spPr>
          <a:xfrm rot="16200000" flipH="1">
            <a:off x="6810732" y="4193193"/>
            <a:ext cx="733569" cy="17441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Elbow Connector 1060">
            <a:extLst>
              <a:ext uri="{FF2B5EF4-FFF2-40B4-BE49-F238E27FC236}">
                <a16:creationId xmlns:a16="http://schemas.microsoft.com/office/drawing/2014/main" id="{A38C381D-072C-68CF-7E1D-48114AF84400}"/>
              </a:ext>
            </a:extLst>
          </p:cNvPr>
          <p:cNvCxnSpPr>
            <a:stCxn id="27" idx="3"/>
            <a:endCxn id="12" idx="1"/>
          </p:cNvCxnSpPr>
          <p:nvPr/>
        </p:nvCxnSpPr>
        <p:spPr>
          <a:xfrm>
            <a:off x="8180082" y="3647575"/>
            <a:ext cx="285569" cy="99783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Elbow Connector 1061">
            <a:extLst>
              <a:ext uri="{FF2B5EF4-FFF2-40B4-BE49-F238E27FC236}">
                <a16:creationId xmlns:a16="http://schemas.microsoft.com/office/drawing/2014/main" id="{7CDE684C-CEC7-947C-ECDC-502711CAC5E4}"/>
              </a:ext>
            </a:extLst>
          </p:cNvPr>
          <p:cNvCxnSpPr>
            <a:cxnSpLocks/>
            <a:stCxn id="3" idx="3"/>
            <a:endCxn id="57" idx="1"/>
          </p:cNvCxnSpPr>
          <p:nvPr/>
        </p:nvCxnSpPr>
        <p:spPr>
          <a:xfrm>
            <a:off x="9381011" y="3648463"/>
            <a:ext cx="285568" cy="99694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Elbow Connector 1066">
            <a:extLst>
              <a:ext uri="{FF2B5EF4-FFF2-40B4-BE49-F238E27FC236}">
                <a16:creationId xmlns:a16="http://schemas.microsoft.com/office/drawing/2014/main" id="{37A3BF98-F58E-DC2F-9052-CA9128F8ED78}"/>
              </a:ext>
            </a:extLst>
          </p:cNvPr>
          <p:cNvCxnSpPr>
            <a:cxnSpLocks/>
            <a:stCxn id="55" idx="3"/>
            <a:endCxn id="1031" idx="1"/>
          </p:cNvCxnSpPr>
          <p:nvPr/>
        </p:nvCxnSpPr>
        <p:spPr>
          <a:xfrm>
            <a:off x="10581939" y="3648210"/>
            <a:ext cx="329859" cy="9972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3917A8-5937-3BC5-3960-FAC6EB857769}"/>
              </a:ext>
            </a:extLst>
          </p:cNvPr>
          <p:cNvSpPr txBox="1"/>
          <p:nvPr/>
        </p:nvSpPr>
        <p:spPr>
          <a:xfrm>
            <a:off x="318947" y="1077911"/>
            <a:ext cx="5198482" cy="193899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All steps are </a:t>
            </a:r>
            <a:r>
              <a:rPr lang="en-US" sz="2400" b="1" dirty="0"/>
              <a:t>differentiable</a:t>
            </a:r>
            <a:r>
              <a:rPr lang="en-US" sz="2400" dirty="0"/>
              <a:t>, so we can backpropagate through everything.</a:t>
            </a:r>
          </a:p>
          <a:p>
            <a:endParaRPr lang="en-US" sz="2400" dirty="0"/>
          </a:p>
          <a:p>
            <a:r>
              <a:rPr lang="en-US" sz="2400" dirty="0"/>
              <a:t>Each context vector attends to different image regions.</a:t>
            </a:r>
          </a:p>
        </p:txBody>
      </p:sp>
    </p:spTree>
    <p:extLst>
      <p:ext uri="{BB962C8B-B14F-4D97-AF65-F5344CB8AC3E}">
        <p14:creationId xmlns:p14="http://schemas.microsoft.com/office/powerpoint/2010/main" val="2201896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66105-CB07-0BE9-5DED-6E95BD1CF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23D82E-92E3-482C-FE70-6B4E7E01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Captioning with Visual Attention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771433-CF91-DC4B-2995-E3C337175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22" b="1"/>
          <a:stretch/>
        </p:blipFill>
        <p:spPr>
          <a:xfrm>
            <a:off x="1083297" y="3061860"/>
            <a:ext cx="10591014" cy="22946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5D89A-9B68-73A6-CD2B-CCFEACBB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F8726-C4DF-4509-A4F5-4B87659D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18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86F591-CAAB-F052-A071-F5DF771C88F4}"/>
              </a:ext>
            </a:extLst>
          </p:cNvPr>
          <p:cNvSpPr txBox="1">
            <a:spLocks/>
          </p:cNvSpPr>
          <p:nvPr/>
        </p:nvSpPr>
        <p:spPr>
          <a:xfrm>
            <a:off x="838200" y="1260629"/>
            <a:ext cx="10515600" cy="271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Visualization of the attention for each generated word</a:t>
            </a:r>
          </a:p>
          <a:p>
            <a:pPr lvl="1"/>
            <a:r>
              <a:rPr lang="en-US"/>
              <a:t>Gives insight to “where” and “what” the attention focused on when generating each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50046-8EDF-16CE-EB10-51F21C1A90A7}"/>
              </a:ext>
            </a:extLst>
          </p:cNvPr>
          <p:cNvSpPr txBox="1"/>
          <p:nvPr/>
        </p:nvSpPr>
        <p:spPr>
          <a:xfrm>
            <a:off x="584461" y="2839919"/>
            <a:ext cx="168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deterministic “soft” attention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AA498-FB77-EE40-EE02-DF4989BC4AB3}"/>
              </a:ext>
            </a:extLst>
          </p:cNvPr>
          <p:cNvSpPr txBox="1"/>
          <p:nvPr/>
        </p:nvSpPr>
        <p:spPr>
          <a:xfrm>
            <a:off x="584461" y="4495149"/>
            <a:ext cx="1809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stochastic </a:t>
            </a:r>
          </a:p>
          <a:p>
            <a:r>
              <a:rPr lang="en-US"/>
              <a:t>“hard” attention</a:t>
            </a:r>
          </a:p>
          <a:p>
            <a:r>
              <a:rPr lang="en-US"/>
              <a:t>(requires RL)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8FC216-A051-99BB-E48B-90132F0476B6}"/>
              </a:ext>
            </a:extLst>
          </p:cNvPr>
          <p:cNvSpPr txBox="1"/>
          <p:nvPr/>
        </p:nvSpPr>
        <p:spPr>
          <a:xfrm>
            <a:off x="838200" y="6171561"/>
            <a:ext cx="106203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>
                <a:effectLst/>
              </a:rPr>
              <a:t>K. Xu </a:t>
            </a:r>
            <a:r>
              <a:rPr lang="en-CA" sz="1100" i="1">
                <a:effectLst/>
              </a:rPr>
              <a:t>et al.</a:t>
            </a:r>
            <a:r>
              <a:rPr lang="en-CA" sz="1100">
                <a:effectLst/>
              </a:rPr>
              <a:t>, “Show, Attend and Tell: Neural Image Caption Generation with Visual Attention,” in </a:t>
            </a:r>
            <a:r>
              <a:rPr lang="en-CA" sz="1100" i="1"/>
              <a:t>PMLR</a:t>
            </a:r>
            <a:r>
              <a:rPr lang="en-CA" sz="1100"/>
              <a:t>, </a:t>
            </a:r>
            <a:r>
              <a:rPr lang="en-CA" sz="1100">
                <a:effectLst/>
              </a:rPr>
              <a:t>2015, pp. 2048–2057.</a:t>
            </a:r>
          </a:p>
        </p:txBody>
      </p:sp>
    </p:spTree>
    <p:extLst>
      <p:ext uri="{BB962C8B-B14F-4D97-AF65-F5344CB8AC3E}">
        <p14:creationId xmlns:p14="http://schemas.microsoft.com/office/powerpoint/2010/main" val="267464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EE54D-B845-2758-0F48-47244944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Captioning with Visual Attention</a:t>
            </a:r>
          </a:p>
        </p:txBody>
      </p:sp>
      <p:pic>
        <p:nvPicPr>
          <p:cNvPr id="8" name="Content Placeholder 7" descr="A collage of several pictures of people in a boat&#10;&#10;Description automatically generated">
            <a:extLst>
              <a:ext uri="{FF2B5EF4-FFF2-40B4-BE49-F238E27FC236}">
                <a16:creationId xmlns:a16="http://schemas.microsoft.com/office/drawing/2014/main" id="{CEB98150-99C9-1575-1B4D-ED6D9B862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0662"/>
            <a:ext cx="10515600" cy="437611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7F75E-CA04-3F9E-8ED6-43E04186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03ACB-0EB3-DC40-070A-A0695C22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86D2E-66D7-ACB0-6E4C-5D839E209CED}"/>
              </a:ext>
            </a:extLst>
          </p:cNvPr>
          <p:cNvSpPr txBox="1"/>
          <p:nvPr/>
        </p:nvSpPr>
        <p:spPr>
          <a:xfrm>
            <a:off x="838200" y="6171561"/>
            <a:ext cx="106203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>
                <a:effectLst/>
              </a:rPr>
              <a:t>K. Xu </a:t>
            </a:r>
            <a:r>
              <a:rPr lang="en-CA" sz="1100" i="1">
                <a:effectLst/>
              </a:rPr>
              <a:t>et al.</a:t>
            </a:r>
            <a:r>
              <a:rPr lang="en-CA" sz="1100">
                <a:effectLst/>
              </a:rPr>
              <a:t>, “Show, Attend and Tell: Neural Image Caption Generation with Visual Attention,” in </a:t>
            </a:r>
            <a:r>
              <a:rPr lang="en-CA" sz="1100" i="1"/>
              <a:t>PMLR</a:t>
            </a:r>
            <a:r>
              <a:rPr lang="en-CA" sz="1100"/>
              <a:t>, </a:t>
            </a:r>
            <a:r>
              <a:rPr lang="en-CA" sz="1100">
                <a:effectLst/>
              </a:rPr>
              <a:t>2015, pp. 2048–2057.</a:t>
            </a:r>
          </a:p>
        </p:txBody>
      </p:sp>
    </p:spTree>
    <p:extLst>
      <p:ext uri="{BB962C8B-B14F-4D97-AF65-F5344CB8AC3E}">
        <p14:creationId xmlns:p14="http://schemas.microsoft.com/office/powerpoint/2010/main" val="148987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2C42-F23E-28AB-1CA7-22B09ADA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851A-FF5C-9C71-876D-9B9D0981D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8"/>
            <a:ext cx="10515600" cy="5095721"/>
          </a:xfrm>
        </p:spPr>
        <p:txBody>
          <a:bodyPr>
            <a:normAutofit/>
          </a:bodyPr>
          <a:lstStyle/>
          <a:p>
            <a:r>
              <a:rPr lang="en-US" sz="2000" dirty="0"/>
              <a:t>What is attention?</a:t>
            </a:r>
          </a:p>
          <a:p>
            <a:r>
              <a:rPr lang="en-US" sz="2000" dirty="0"/>
              <a:t>Attention pre-transformers:</a:t>
            </a:r>
          </a:p>
          <a:p>
            <a:pPr lvl="1"/>
            <a:r>
              <a:rPr lang="en-US" sz="1800" dirty="0"/>
              <a:t>RNN + Attention in machine translation (NLP)</a:t>
            </a:r>
          </a:p>
          <a:p>
            <a:pPr lvl="1"/>
            <a:r>
              <a:rPr lang="en-US" sz="1800" dirty="0"/>
              <a:t>RNN + Attention in image captioning (CV)</a:t>
            </a:r>
          </a:p>
          <a:p>
            <a:r>
              <a:rPr lang="en-US" sz="2000" dirty="0"/>
              <a:t>Attention Is All You Need:</a:t>
            </a:r>
          </a:p>
          <a:p>
            <a:pPr lvl="1"/>
            <a:r>
              <a:rPr lang="en-US" sz="1800" dirty="0"/>
              <a:t>Motivation</a:t>
            </a:r>
          </a:p>
          <a:p>
            <a:pPr lvl="1"/>
            <a:r>
              <a:rPr lang="en-US" sz="1800" dirty="0"/>
              <a:t>Attention decoupled from the RNN</a:t>
            </a:r>
          </a:p>
          <a:p>
            <a:pPr lvl="1"/>
            <a:r>
              <a:rPr lang="en-US" sz="1800" dirty="0"/>
              <a:t>Transformer architecture</a:t>
            </a:r>
          </a:p>
          <a:p>
            <a:pPr lvl="1"/>
            <a:r>
              <a:rPr lang="en-US" sz="1800" dirty="0"/>
              <a:t>Masked training</a:t>
            </a:r>
          </a:p>
          <a:p>
            <a:pPr lvl="1"/>
            <a:r>
              <a:rPr lang="en-US" sz="1800" dirty="0"/>
              <a:t>Impact</a:t>
            </a:r>
          </a:p>
          <a:p>
            <a:r>
              <a:rPr lang="en-US" sz="2000" dirty="0"/>
              <a:t>Transformers in other domains (CV):</a:t>
            </a:r>
          </a:p>
          <a:p>
            <a:pPr lvl="1"/>
            <a:r>
              <a:rPr lang="en-US" sz="1800" dirty="0"/>
              <a:t>Early adoption (Image transformer)</a:t>
            </a:r>
          </a:p>
          <a:p>
            <a:pPr lvl="1"/>
            <a:r>
              <a:rPr lang="en-US" sz="1800" dirty="0"/>
              <a:t>Visual transformers</a:t>
            </a:r>
          </a:p>
          <a:p>
            <a:r>
              <a:rPr lang="en-US" sz="2000" dirty="0"/>
              <a:t>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A6087-122E-8F09-79AA-ADD6DFCC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E693D-4F64-3156-7FE3-EC5C992F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06E0-BA20-50B0-28A5-96357CA0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Attention is All you Need (2017)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BF954-9925-DAFE-E1AE-4909D06A1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Key Idea:</a:t>
            </a:r>
            <a:r>
              <a:rPr lang="en-US"/>
              <a:t> </a:t>
            </a:r>
          </a:p>
          <a:p>
            <a:pPr lvl="1"/>
            <a:r>
              <a:rPr lang="en-US" sz="2600"/>
              <a:t>Decouple attention from RNNs</a:t>
            </a:r>
          </a:p>
          <a:p>
            <a:pPr lvl="1"/>
            <a:r>
              <a:rPr lang="en-US" sz="2600"/>
              <a:t>Use self-attention to make this efficient</a:t>
            </a:r>
          </a:p>
          <a:p>
            <a:endParaRPr lang="en-US"/>
          </a:p>
          <a:p>
            <a:r>
              <a:rPr lang="en-US" b="1"/>
              <a:t>Contributions:</a:t>
            </a:r>
            <a:r>
              <a:rPr lang="en-US"/>
              <a:t> </a:t>
            </a:r>
          </a:p>
          <a:p>
            <a:pPr lvl="1"/>
            <a:r>
              <a:rPr lang="en-US" sz="2600"/>
              <a:t>Multi-head attention</a:t>
            </a:r>
          </a:p>
          <a:p>
            <a:pPr lvl="1"/>
            <a:r>
              <a:rPr lang="en-US" sz="2600"/>
              <a:t>Transformer architecture</a:t>
            </a:r>
          </a:p>
          <a:p>
            <a:pPr lvl="1"/>
            <a:endParaRPr lang="en-US"/>
          </a:p>
          <a:p>
            <a:r>
              <a:rPr lang="en-US"/>
              <a:t>Highly impactful (as we’ll touch on later)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9755F-5F76-EFE8-8238-4F0BE21C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8763A-7863-3FC9-E50B-3DF8186A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65C8B-C7F2-FBDF-FDD9-77126CB338DF}"/>
              </a:ext>
            </a:extLst>
          </p:cNvPr>
          <p:cNvSpPr txBox="1"/>
          <p:nvPr/>
        </p:nvSpPr>
        <p:spPr>
          <a:xfrm>
            <a:off x="838200" y="6171561"/>
            <a:ext cx="106203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100">
                <a:effectLst/>
              </a:rPr>
              <a:t>A. Vaswani </a:t>
            </a:r>
            <a:r>
              <a:rPr lang="en-CA" sz="1100" i="1">
                <a:effectLst/>
              </a:rPr>
              <a:t>et al.</a:t>
            </a:r>
            <a:r>
              <a:rPr lang="en-CA" sz="1100">
                <a:effectLst/>
              </a:rPr>
              <a:t>, “Attention is All you Need,” in </a:t>
            </a:r>
            <a:r>
              <a:rPr lang="en-CA" sz="1100" i="1">
                <a:effectLst/>
              </a:rPr>
              <a:t>Advances in Neural Information Processing Systems (</a:t>
            </a:r>
            <a:r>
              <a:rPr lang="en-CA" sz="1100" i="1" err="1">
                <a:effectLst/>
              </a:rPr>
              <a:t>NeurIPS</a:t>
            </a:r>
            <a:r>
              <a:rPr lang="en-CA" sz="1100" i="1">
                <a:effectLst/>
              </a:rPr>
              <a:t>)</a:t>
            </a:r>
            <a:r>
              <a:rPr lang="en-CA" sz="1100">
                <a:effectLst/>
              </a:rPr>
              <a:t>, 2017.</a:t>
            </a:r>
          </a:p>
        </p:txBody>
      </p:sp>
      <p:pic>
        <p:nvPicPr>
          <p:cNvPr id="8" name="Picture 7" descr="A close-up of a list of information&#10;&#10;Description automatically generated">
            <a:extLst>
              <a:ext uri="{FF2B5EF4-FFF2-40B4-BE49-F238E27FC236}">
                <a16:creationId xmlns:a16="http://schemas.microsoft.com/office/drawing/2014/main" id="{F743E372-B215-1BD7-3875-EBA835ED1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394" y="1647825"/>
            <a:ext cx="4555906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44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949E-21CC-333E-5CF8-BFB62F55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Attention we’ve seen so far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B13E1-AAFA-4C09-4075-2D2A8332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4C6B7-C3D1-67DC-3BDC-D78B471F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21</a:t>
            </a:fld>
            <a:endParaRPr lang="en-US"/>
          </a:p>
        </p:txBody>
      </p:sp>
      <p:sp>
        <p:nvSpPr>
          <p:cNvPr id="177" name="Content Placeholder 2">
            <a:extLst>
              <a:ext uri="{FF2B5EF4-FFF2-40B4-BE49-F238E27FC236}">
                <a16:creationId xmlns:a16="http://schemas.microsoft.com/office/drawing/2014/main" id="{10C4E461-BEC2-1715-8DF0-56E3AFA14980}"/>
              </a:ext>
            </a:extLst>
          </p:cNvPr>
          <p:cNvSpPr txBox="1">
            <a:spLocks/>
          </p:cNvSpPr>
          <p:nvPr/>
        </p:nvSpPr>
        <p:spPr>
          <a:xfrm>
            <a:off x="838200" y="1260629"/>
            <a:ext cx="10515600" cy="38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/>
              <a:t>Now known as </a:t>
            </a:r>
            <a:r>
              <a:rPr lang="en-US" b="1">
                <a:solidFill>
                  <a:srgbClr val="C00000"/>
                </a:solidFill>
              </a:rPr>
              <a:t>“additive”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recurrent</a:t>
            </a: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/>
              <a:t>attention </a:t>
            </a:r>
            <a:r>
              <a:rPr lang="en-US"/>
              <a:t>(type of encoder-decoder attention)</a:t>
            </a:r>
            <a:endParaRPr lang="en-US" strike="sngStrik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DA943F-3241-6AB8-9D17-E090254F40F3}"/>
              </a:ext>
            </a:extLst>
          </p:cNvPr>
          <p:cNvGrpSpPr/>
          <p:nvPr/>
        </p:nvGrpSpPr>
        <p:grpSpPr>
          <a:xfrm>
            <a:off x="1773689" y="1789723"/>
            <a:ext cx="8208511" cy="4504230"/>
            <a:chOff x="1773689" y="1789723"/>
            <a:chExt cx="8208511" cy="450423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E92BBD5-7E15-E1DD-63A1-02B5FA8A26BC}"/>
                </a:ext>
              </a:extLst>
            </p:cNvPr>
            <p:cNvCxnSpPr>
              <a:cxnSpLocks/>
              <a:stCxn id="104" idx="3"/>
              <a:endCxn id="3" idx="1"/>
            </p:cNvCxnSpPr>
            <p:nvPr/>
          </p:nvCxnSpPr>
          <p:spPr>
            <a:xfrm>
              <a:off x="5433645" y="2024982"/>
              <a:ext cx="1223128" cy="45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2B2B6C9-F065-9B80-CB1E-93A2AE03F010}"/>
                </a:ext>
              </a:extLst>
            </p:cNvPr>
            <p:cNvGrpSpPr/>
            <p:nvPr/>
          </p:nvGrpSpPr>
          <p:grpSpPr>
            <a:xfrm>
              <a:off x="1773689" y="1789723"/>
              <a:ext cx="8208511" cy="4504230"/>
              <a:chOff x="127420" y="1603887"/>
              <a:chExt cx="8208511" cy="4504230"/>
            </a:xfrm>
          </p:grpSpPr>
          <p:cxnSp>
            <p:nvCxnSpPr>
              <p:cNvPr id="167" name="Elbow Connector 166">
                <a:extLst>
                  <a:ext uri="{FF2B5EF4-FFF2-40B4-BE49-F238E27FC236}">
                    <a16:creationId xmlns:a16="http://schemas.microsoft.com/office/drawing/2014/main" id="{B2206896-1D3F-EEBB-E237-5AF47CEF8170}"/>
                  </a:ext>
                </a:extLst>
              </p:cNvPr>
              <p:cNvCxnSpPr>
                <a:cxnSpLocks/>
                <a:stCxn id="44" idx="1"/>
              </p:cNvCxnSpPr>
              <p:nvPr/>
            </p:nvCxnSpPr>
            <p:spPr>
              <a:xfrm rot="10800000" flipH="1">
                <a:off x="5010505" y="2555205"/>
                <a:ext cx="236572" cy="3315965"/>
              </a:xfrm>
              <a:prstGeom prst="bentConnector4">
                <a:avLst>
                  <a:gd name="adj1" fmla="val -96630"/>
                  <a:gd name="adj2" fmla="val 94271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Elbow Connector 148">
                <a:extLst>
                  <a:ext uri="{FF2B5EF4-FFF2-40B4-BE49-F238E27FC236}">
                    <a16:creationId xmlns:a16="http://schemas.microsoft.com/office/drawing/2014/main" id="{332822CD-8249-BA79-6A5F-1947E30E205E}"/>
                  </a:ext>
                </a:extLst>
              </p:cNvPr>
              <p:cNvCxnSpPr>
                <a:cxnSpLocks/>
                <a:stCxn id="43" idx="1"/>
              </p:cNvCxnSpPr>
              <p:nvPr/>
            </p:nvCxnSpPr>
            <p:spPr>
              <a:xfrm rot="10800000" flipH="1">
                <a:off x="3881636" y="2555205"/>
                <a:ext cx="238964" cy="3315967"/>
              </a:xfrm>
              <a:prstGeom prst="bentConnector4">
                <a:avLst>
                  <a:gd name="adj1" fmla="val -95663"/>
                  <a:gd name="adj2" fmla="val 94089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Elbow Connector 144">
                <a:extLst>
                  <a:ext uri="{FF2B5EF4-FFF2-40B4-BE49-F238E27FC236}">
                    <a16:creationId xmlns:a16="http://schemas.microsoft.com/office/drawing/2014/main" id="{7D21DA07-A145-313B-6DAC-FE74A31B3AE8}"/>
                  </a:ext>
                </a:extLst>
              </p:cNvPr>
              <p:cNvCxnSpPr>
                <a:cxnSpLocks/>
                <a:stCxn id="42" idx="1"/>
              </p:cNvCxnSpPr>
              <p:nvPr/>
            </p:nvCxnSpPr>
            <p:spPr>
              <a:xfrm rot="10800000" flipH="1">
                <a:off x="2751439" y="2555205"/>
                <a:ext cx="231550" cy="3315965"/>
              </a:xfrm>
              <a:prstGeom prst="bentConnector4">
                <a:avLst>
                  <a:gd name="adj1" fmla="val -98726"/>
                  <a:gd name="adj2" fmla="val 94089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lbow Connector 139">
                <a:extLst>
                  <a:ext uri="{FF2B5EF4-FFF2-40B4-BE49-F238E27FC236}">
                    <a16:creationId xmlns:a16="http://schemas.microsoft.com/office/drawing/2014/main" id="{A472C2F8-D2BC-C345-10B1-272F1E0E1095}"/>
                  </a:ext>
                </a:extLst>
              </p:cNvPr>
              <p:cNvCxnSpPr>
                <a:cxnSpLocks/>
                <a:stCxn id="41" idx="1"/>
              </p:cNvCxnSpPr>
              <p:nvPr/>
            </p:nvCxnSpPr>
            <p:spPr>
              <a:xfrm rot="10800000" flipH="1">
                <a:off x="1624924" y="2555204"/>
                <a:ext cx="229731" cy="3315964"/>
              </a:xfrm>
              <a:prstGeom prst="bentConnector4">
                <a:avLst>
                  <a:gd name="adj1" fmla="val -99508"/>
                  <a:gd name="adj2" fmla="val 94089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EA4492D2-ED42-84E0-2DC7-4B50E50006D6}"/>
                  </a:ext>
                </a:extLst>
              </p:cNvPr>
              <p:cNvCxnSpPr>
                <a:cxnSpLocks/>
                <a:stCxn id="42" idx="0"/>
                <a:endCxn id="80" idx="4"/>
              </p:cNvCxnSpPr>
              <p:nvPr/>
            </p:nvCxnSpPr>
            <p:spPr>
              <a:xfrm flipV="1">
                <a:off x="2986697" y="5240089"/>
                <a:ext cx="665" cy="39582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F289EAB0-3065-57D1-A2A0-0D9292BE4C51}"/>
                  </a:ext>
                </a:extLst>
              </p:cNvPr>
              <p:cNvCxnSpPr>
                <a:cxnSpLocks/>
                <a:stCxn id="43" idx="0"/>
                <a:endCxn id="81" idx="4"/>
              </p:cNvCxnSpPr>
              <p:nvPr/>
            </p:nvCxnSpPr>
            <p:spPr>
              <a:xfrm flipV="1">
                <a:off x="4116894" y="5240089"/>
                <a:ext cx="1" cy="39582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766E4DDB-6D33-D7C6-3A41-9803BF2CBFA6}"/>
                  </a:ext>
                </a:extLst>
              </p:cNvPr>
              <p:cNvCxnSpPr>
                <a:cxnSpLocks/>
                <a:stCxn id="44" idx="0"/>
                <a:endCxn id="82" idx="4"/>
              </p:cNvCxnSpPr>
              <p:nvPr/>
            </p:nvCxnSpPr>
            <p:spPr>
              <a:xfrm flipV="1">
                <a:off x="5245763" y="5207192"/>
                <a:ext cx="0" cy="4287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5EC37017-6119-916C-7AC2-1F4F7F1664C4}"/>
                  </a:ext>
                </a:extLst>
              </p:cNvPr>
              <p:cNvCxnSpPr>
                <a:cxnSpLocks/>
                <a:stCxn id="41" idx="0"/>
                <a:endCxn id="76" idx="4"/>
              </p:cNvCxnSpPr>
              <p:nvPr/>
            </p:nvCxnSpPr>
            <p:spPr>
              <a:xfrm flipH="1" flipV="1">
                <a:off x="1856501" y="5240089"/>
                <a:ext cx="3682" cy="3958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ounded Rectangle 40">
                    <a:extLst>
                      <a:ext uri="{FF2B5EF4-FFF2-40B4-BE49-F238E27FC236}">
                        <a16:creationId xmlns:a16="http://schemas.microsoft.com/office/drawing/2014/main" id="{4725FF13-9081-6870-AB7C-288B24CF2BAE}"/>
                      </a:ext>
                    </a:extLst>
                  </p:cNvPr>
                  <p:cNvSpPr/>
                  <p:nvPr/>
                </p:nvSpPr>
                <p:spPr>
                  <a:xfrm>
                    <a:off x="1624925" y="5635909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ounded Rectangle 40">
                    <a:extLst>
                      <a:ext uri="{FF2B5EF4-FFF2-40B4-BE49-F238E27FC236}">
                        <a16:creationId xmlns:a16="http://schemas.microsoft.com/office/drawing/2014/main" id="{4725FF13-9081-6870-AB7C-288B24CF2B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4925" y="5635909"/>
                    <a:ext cx="470516" cy="470517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ounded Rectangle 41">
                    <a:extLst>
                      <a:ext uri="{FF2B5EF4-FFF2-40B4-BE49-F238E27FC236}">
                        <a16:creationId xmlns:a16="http://schemas.microsoft.com/office/drawing/2014/main" id="{5E112913-B5D9-E9B3-73AE-DEFDA6731504}"/>
                      </a:ext>
                    </a:extLst>
                  </p:cNvPr>
                  <p:cNvSpPr/>
                  <p:nvPr/>
                </p:nvSpPr>
                <p:spPr>
                  <a:xfrm>
                    <a:off x="2751439" y="5635910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ounded Rectangle 41">
                    <a:extLst>
                      <a:ext uri="{FF2B5EF4-FFF2-40B4-BE49-F238E27FC236}">
                        <a16:creationId xmlns:a16="http://schemas.microsoft.com/office/drawing/2014/main" id="{5E112913-B5D9-E9B3-73AE-DEFDA67315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1439" y="5635910"/>
                    <a:ext cx="470516" cy="470517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DC33D21F-94CF-BA2D-2BED-83418122653B}"/>
                      </a:ext>
                    </a:extLst>
                  </p:cNvPr>
                  <p:cNvSpPr/>
                  <p:nvPr/>
                </p:nvSpPr>
                <p:spPr>
                  <a:xfrm>
                    <a:off x="3881636" y="5635912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DC33D21F-94CF-BA2D-2BED-8341812265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1636" y="5635912"/>
                    <a:ext cx="470516" cy="470517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ounded Rectangle 43">
                    <a:extLst>
                      <a:ext uri="{FF2B5EF4-FFF2-40B4-BE49-F238E27FC236}">
                        <a16:creationId xmlns:a16="http://schemas.microsoft.com/office/drawing/2014/main" id="{710F4D72-B474-64C1-4487-1AFDBEBB1158}"/>
                      </a:ext>
                    </a:extLst>
                  </p:cNvPr>
                  <p:cNvSpPr/>
                  <p:nvPr/>
                </p:nvSpPr>
                <p:spPr>
                  <a:xfrm>
                    <a:off x="5010505" y="5635910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Rounded Rectangle 43">
                    <a:extLst>
                      <a:ext uri="{FF2B5EF4-FFF2-40B4-BE49-F238E27FC236}">
                        <a16:creationId xmlns:a16="http://schemas.microsoft.com/office/drawing/2014/main" id="{710F4D72-B474-64C1-4487-1AFDBEBB11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0505" y="5635910"/>
                    <a:ext cx="470516" cy="470517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ounded Rectangle 54">
                    <a:extLst>
                      <a:ext uri="{FF2B5EF4-FFF2-40B4-BE49-F238E27FC236}">
                        <a16:creationId xmlns:a16="http://schemas.microsoft.com/office/drawing/2014/main" id="{F5E6F3AE-2A7E-2086-A3A9-815E3EFFD691}"/>
                      </a:ext>
                    </a:extLst>
                  </p:cNvPr>
                  <p:cNvSpPr/>
                  <p:nvPr/>
                </p:nvSpPr>
                <p:spPr>
                  <a:xfrm>
                    <a:off x="1624925" y="3923285"/>
                    <a:ext cx="470516" cy="470517"/>
                  </a:xfrm>
                  <a:prstGeom prst="roundRect">
                    <a:avLst/>
                  </a:prstGeom>
                  <a:solidFill>
                    <a:srgbClr val="D2BFFF"/>
                  </a:solidFill>
                  <a:ln>
                    <a:solidFill>
                      <a:srgbClr val="BBAAE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Rounded Rectangle 54">
                    <a:extLst>
                      <a:ext uri="{FF2B5EF4-FFF2-40B4-BE49-F238E27FC236}">
                        <a16:creationId xmlns:a16="http://schemas.microsoft.com/office/drawing/2014/main" id="{F5E6F3AE-2A7E-2086-A3A9-815E3EFFD6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4925" y="3923285"/>
                    <a:ext cx="470516" cy="470517"/>
                  </a:xfrm>
                  <a:prstGeom prst="round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rgbClr val="BBAAE6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ounded Rectangle 55">
                    <a:extLst>
                      <a:ext uri="{FF2B5EF4-FFF2-40B4-BE49-F238E27FC236}">
                        <a16:creationId xmlns:a16="http://schemas.microsoft.com/office/drawing/2014/main" id="{31C021DD-1BA2-89A3-B9CA-122179494FFC}"/>
                      </a:ext>
                    </a:extLst>
                  </p:cNvPr>
                  <p:cNvSpPr/>
                  <p:nvPr/>
                </p:nvSpPr>
                <p:spPr>
                  <a:xfrm>
                    <a:off x="2751439" y="3923286"/>
                    <a:ext cx="470516" cy="470517"/>
                  </a:xfrm>
                  <a:prstGeom prst="roundRect">
                    <a:avLst/>
                  </a:prstGeom>
                  <a:solidFill>
                    <a:srgbClr val="D2BFFF"/>
                  </a:solidFill>
                  <a:ln>
                    <a:solidFill>
                      <a:srgbClr val="BBAAE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Rounded Rectangle 55">
                    <a:extLst>
                      <a:ext uri="{FF2B5EF4-FFF2-40B4-BE49-F238E27FC236}">
                        <a16:creationId xmlns:a16="http://schemas.microsoft.com/office/drawing/2014/main" id="{31C021DD-1BA2-89A3-B9CA-122179494F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1439" y="3923286"/>
                    <a:ext cx="470516" cy="470517"/>
                  </a:xfrm>
                  <a:prstGeom prst="round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rgbClr val="BBAAE6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ounded Rectangle 56">
                    <a:extLst>
                      <a:ext uri="{FF2B5EF4-FFF2-40B4-BE49-F238E27FC236}">
                        <a16:creationId xmlns:a16="http://schemas.microsoft.com/office/drawing/2014/main" id="{181BBDBB-4072-F8D1-1D99-6EDDBE47BDA7}"/>
                      </a:ext>
                    </a:extLst>
                  </p:cNvPr>
                  <p:cNvSpPr/>
                  <p:nvPr/>
                </p:nvSpPr>
                <p:spPr>
                  <a:xfrm>
                    <a:off x="3881636" y="3923288"/>
                    <a:ext cx="470516" cy="470517"/>
                  </a:xfrm>
                  <a:prstGeom prst="roundRect">
                    <a:avLst/>
                  </a:prstGeom>
                  <a:solidFill>
                    <a:srgbClr val="D2BFFF"/>
                  </a:solidFill>
                  <a:ln>
                    <a:solidFill>
                      <a:srgbClr val="BBAAE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ounded Rectangle 56">
                    <a:extLst>
                      <a:ext uri="{FF2B5EF4-FFF2-40B4-BE49-F238E27FC236}">
                        <a16:creationId xmlns:a16="http://schemas.microsoft.com/office/drawing/2014/main" id="{181BBDBB-4072-F8D1-1D99-6EDDBE47BDA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1636" y="3923288"/>
                    <a:ext cx="470516" cy="470517"/>
                  </a:xfrm>
                  <a:prstGeom prst="round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rgbClr val="BBAAE6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ounded Rectangle 57">
                    <a:extLst>
                      <a:ext uri="{FF2B5EF4-FFF2-40B4-BE49-F238E27FC236}">
                        <a16:creationId xmlns:a16="http://schemas.microsoft.com/office/drawing/2014/main" id="{FA74E786-FCCF-656E-430F-48CF5F04FD05}"/>
                      </a:ext>
                    </a:extLst>
                  </p:cNvPr>
                  <p:cNvSpPr/>
                  <p:nvPr/>
                </p:nvSpPr>
                <p:spPr>
                  <a:xfrm>
                    <a:off x="5010505" y="3923286"/>
                    <a:ext cx="470516" cy="470517"/>
                  </a:xfrm>
                  <a:prstGeom prst="roundRect">
                    <a:avLst/>
                  </a:prstGeom>
                  <a:solidFill>
                    <a:srgbClr val="D2BFFF"/>
                  </a:solidFill>
                  <a:ln>
                    <a:solidFill>
                      <a:srgbClr val="BBAAE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ounded Rectangle 57">
                    <a:extLst>
                      <a:ext uri="{FF2B5EF4-FFF2-40B4-BE49-F238E27FC236}">
                        <a16:creationId xmlns:a16="http://schemas.microsoft.com/office/drawing/2014/main" id="{FA74E786-FCCF-656E-430F-48CF5F04FD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0505" y="3923286"/>
                    <a:ext cx="470516" cy="470517"/>
                  </a:xfrm>
                  <a:prstGeom prst="round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rgbClr val="BBAAE6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ounded Rectangle 58">
                    <a:extLst>
                      <a:ext uri="{FF2B5EF4-FFF2-40B4-BE49-F238E27FC236}">
                        <a16:creationId xmlns:a16="http://schemas.microsoft.com/office/drawing/2014/main" id="{6A05B97D-792F-4B12-2AE8-29C1A890EB84}"/>
                      </a:ext>
                    </a:extLst>
                  </p:cNvPr>
                  <p:cNvSpPr/>
                  <p:nvPr/>
                </p:nvSpPr>
                <p:spPr>
                  <a:xfrm>
                    <a:off x="1624925" y="2835142"/>
                    <a:ext cx="470516" cy="470517"/>
                  </a:xfrm>
                  <a:prstGeom prst="roundRect">
                    <a:avLst/>
                  </a:prstGeom>
                  <a:solidFill>
                    <a:srgbClr val="D2BFFF"/>
                  </a:solidFill>
                  <a:ln>
                    <a:solidFill>
                      <a:srgbClr val="BBAAE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Rounded Rectangle 58">
                    <a:extLst>
                      <a:ext uri="{FF2B5EF4-FFF2-40B4-BE49-F238E27FC236}">
                        <a16:creationId xmlns:a16="http://schemas.microsoft.com/office/drawing/2014/main" id="{6A05B97D-792F-4B12-2AE8-29C1A890EB8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4925" y="2835142"/>
                    <a:ext cx="470516" cy="470517"/>
                  </a:xfrm>
                  <a:prstGeom prst="round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rgbClr val="BBAAE6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ounded Rectangle 59">
                    <a:extLst>
                      <a:ext uri="{FF2B5EF4-FFF2-40B4-BE49-F238E27FC236}">
                        <a16:creationId xmlns:a16="http://schemas.microsoft.com/office/drawing/2014/main" id="{3D2908DC-AFA5-0CD1-AB2C-480C4735568C}"/>
                      </a:ext>
                    </a:extLst>
                  </p:cNvPr>
                  <p:cNvSpPr/>
                  <p:nvPr/>
                </p:nvSpPr>
                <p:spPr>
                  <a:xfrm>
                    <a:off x="2751439" y="2835143"/>
                    <a:ext cx="470516" cy="470517"/>
                  </a:xfrm>
                  <a:prstGeom prst="roundRect">
                    <a:avLst/>
                  </a:prstGeom>
                  <a:solidFill>
                    <a:srgbClr val="D2BFFF"/>
                  </a:solidFill>
                  <a:ln>
                    <a:solidFill>
                      <a:srgbClr val="BBAAE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Rounded Rectangle 59">
                    <a:extLst>
                      <a:ext uri="{FF2B5EF4-FFF2-40B4-BE49-F238E27FC236}">
                        <a16:creationId xmlns:a16="http://schemas.microsoft.com/office/drawing/2014/main" id="{3D2908DC-AFA5-0CD1-AB2C-480C473556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1439" y="2835143"/>
                    <a:ext cx="470516" cy="470517"/>
                  </a:xfrm>
                  <a:prstGeom prst="round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rgbClr val="BBAAE6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ounded Rectangle 60">
                    <a:extLst>
                      <a:ext uri="{FF2B5EF4-FFF2-40B4-BE49-F238E27FC236}">
                        <a16:creationId xmlns:a16="http://schemas.microsoft.com/office/drawing/2014/main" id="{C38677DC-839D-823F-85F5-6FAEFE859781}"/>
                      </a:ext>
                    </a:extLst>
                  </p:cNvPr>
                  <p:cNvSpPr/>
                  <p:nvPr/>
                </p:nvSpPr>
                <p:spPr>
                  <a:xfrm>
                    <a:off x="3881636" y="2835145"/>
                    <a:ext cx="470516" cy="470517"/>
                  </a:xfrm>
                  <a:prstGeom prst="roundRect">
                    <a:avLst/>
                  </a:prstGeom>
                  <a:solidFill>
                    <a:srgbClr val="D2BFFF"/>
                  </a:solidFill>
                  <a:ln>
                    <a:solidFill>
                      <a:srgbClr val="BBAAE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Rounded Rectangle 60">
                    <a:extLst>
                      <a:ext uri="{FF2B5EF4-FFF2-40B4-BE49-F238E27FC236}">
                        <a16:creationId xmlns:a16="http://schemas.microsoft.com/office/drawing/2014/main" id="{C38677DC-839D-823F-85F5-6FAEFE8597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1636" y="2835145"/>
                    <a:ext cx="470516" cy="470517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rgbClr val="BBAAE6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ounded Rectangle 61">
                    <a:extLst>
                      <a:ext uri="{FF2B5EF4-FFF2-40B4-BE49-F238E27FC236}">
                        <a16:creationId xmlns:a16="http://schemas.microsoft.com/office/drawing/2014/main" id="{FDC3ED3D-8B83-7F8A-71F6-4C52F759BD95}"/>
                      </a:ext>
                    </a:extLst>
                  </p:cNvPr>
                  <p:cNvSpPr/>
                  <p:nvPr/>
                </p:nvSpPr>
                <p:spPr>
                  <a:xfrm>
                    <a:off x="5010505" y="2835143"/>
                    <a:ext cx="470516" cy="470517"/>
                  </a:xfrm>
                  <a:prstGeom prst="roundRect">
                    <a:avLst/>
                  </a:prstGeom>
                  <a:solidFill>
                    <a:srgbClr val="D2BFFF"/>
                  </a:solidFill>
                  <a:ln>
                    <a:solidFill>
                      <a:srgbClr val="BBAAE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Rounded Rectangle 61">
                    <a:extLst>
                      <a:ext uri="{FF2B5EF4-FFF2-40B4-BE49-F238E27FC236}">
                        <a16:creationId xmlns:a16="http://schemas.microsoft.com/office/drawing/2014/main" id="{FDC3ED3D-8B83-7F8A-71F6-4C52F759BD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0505" y="2835143"/>
                    <a:ext cx="470516" cy="470517"/>
                  </a:xfrm>
                  <a:prstGeom prst="round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rgbClr val="BBAAE6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772D9B72-0560-A05F-397F-70FED1C96F52}"/>
                  </a:ext>
                </a:extLst>
              </p:cNvPr>
              <p:cNvCxnSpPr>
                <a:cxnSpLocks/>
                <a:stCxn id="55" idx="0"/>
                <a:endCxn id="59" idx="2"/>
              </p:cNvCxnSpPr>
              <p:nvPr/>
            </p:nvCxnSpPr>
            <p:spPr>
              <a:xfrm flipV="1">
                <a:off x="1860183" y="3305659"/>
                <a:ext cx="0" cy="6176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7CE28612-45B2-31CC-72EF-549D1B7E0CD2}"/>
                  </a:ext>
                </a:extLst>
              </p:cNvPr>
              <p:cNvCxnSpPr>
                <a:cxnSpLocks/>
                <a:stCxn id="56" idx="0"/>
                <a:endCxn id="60" idx="2"/>
              </p:cNvCxnSpPr>
              <p:nvPr/>
            </p:nvCxnSpPr>
            <p:spPr>
              <a:xfrm flipV="1">
                <a:off x="2986697" y="3305660"/>
                <a:ext cx="0" cy="6176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14E37316-9CEA-FA39-A796-AF53EF3CC398}"/>
                  </a:ext>
                </a:extLst>
              </p:cNvPr>
              <p:cNvCxnSpPr>
                <a:cxnSpLocks/>
                <a:stCxn id="57" idx="0"/>
                <a:endCxn id="61" idx="2"/>
              </p:cNvCxnSpPr>
              <p:nvPr/>
            </p:nvCxnSpPr>
            <p:spPr>
              <a:xfrm flipV="1">
                <a:off x="4116894" y="3305662"/>
                <a:ext cx="0" cy="6176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91C53A2F-23C0-14CC-A6F7-51FDFC38F982}"/>
                  </a:ext>
                </a:extLst>
              </p:cNvPr>
              <p:cNvCxnSpPr>
                <a:cxnSpLocks/>
                <a:stCxn id="58" idx="0"/>
                <a:endCxn id="62" idx="2"/>
              </p:cNvCxnSpPr>
              <p:nvPr/>
            </p:nvCxnSpPr>
            <p:spPr>
              <a:xfrm flipV="1">
                <a:off x="5245763" y="3305660"/>
                <a:ext cx="0" cy="6176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7238925D-9978-A766-A5D3-236FD762E840}"/>
                  </a:ext>
                </a:extLst>
              </p:cNvPr>
              <p:cNvCxnSpPr>
                <a:cxnSpLocks/>
                <a:stCxn id="76" idx="0"/>
                <a:endCxn id="55" idx="2"/>
              </p:cNvCxnSpPr>
              <p:nvPr/>
            </p:nvCxnSpPr>
            <p:spPr>
              <a:xfrm flipV="1">
                <a:off x="1856501" y="4393802"/>
                <a:ext cx="3682" cy="34160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5AD57F50-8291-63E3-DA5C-D3259402ADF5}"/>
                  </a:ext>
                </a:extLst>
              </p:cNvPr>
              <p:cNvCxnSpPr>
                <a:cxnSpLocks/>
                <a:stCxn id="80" idx="0"/>
                <a:endCxn id="56" idx="2"/>
              </p:cNvCxnSpPr>
              <p:nvPr/>
            </p:nvCxnSpPr>
            <p:spPr>
              <a:xfrm flipH="1" flipV="1">
                <a:off x="2986697" y="4393803"/>
                <a:ext cx="665" cy="3416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B52B7F53-C91B-8150-015D-9A03FE63775B}"/>
                  </a:ext>
                </a:extLst>
              </p:cNvPr>
              <p:cNvCxnSpPr>
                <a:cxnSpLocks/>
                <a:stCxn id="81" idx="0"/>
                <a:endCxn id="57" idx="2"/>
              </p:cNvCxnSpPr>
              <p:nvPr/>
            </p:nvCxnSpPr>
            <p:spPr>
              <a:xfrm flipH="1" flipV="1">
                <a:off x="4116894" y="4393805"/>
                <a:ext cx="1" cy="34160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07910505-0A6C-0E47-0EAA-1328904C91C6}"/>
                  </a:ext>
                </a:extLst>
              </p:cNvPr>
              <p:cNvCxnSpPr>
                <a:cxnSpLocks/>
                <a:stCxn id="82" idx="0"/>
                <a:endCxn id="58" idx="2"/>
              </p:cNvCxnSpPr>
              <p:nvPr/>
            </p:nvCxnSpPr>
            <p:spPr>
              <a:xfrm flipV="1">
                <a:off x="5245763" y="4393803"/>
                <a:ext cx="0" cy="30870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0CF12A74-7EC8-1727-7993-F056569BE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3554" y="5240089"/>
                <a:ext cx="0" cy="27725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BB44D113-AB79-A081-70A2-EA99D6F388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11887" y="5240089"/>
                <a:ext cx="0" cy="2772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3AA942DE-AE7C-AD4A-C61F-3537F52765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1132" y="5240089"/>
                <a:ext cx="0" cy="2772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E3BD17C5-30BE-1DF0-040C-520C4E23B2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72419" y="5207192"/>
                <a:ext cx="0" cy="3101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1225919-BFDF-9A52-8FEC-C159CD71B701}"/>
                  </a:ext>
                </a:extLst>
              </p:cNvPr>
              <p:cNvSpPr/>
              <p:nvPr/>
            </p:nvSpPr>
            <p:spPr>
              <a:xfrm>
                <a:off x="1624925" y="3502399"/>
                <a:ext cx="3854386" cy="2536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err="1"/>
                  <a:t>softmax</a:t>
                </a:r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959D3DCA-7197-F730-F47C-03FE750660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04501" y="4735407"/>
                    <a:ext cx="503999" cy="50468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att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959D3DCA-7197-F730-F47C-03FE750660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4501" y="4735407"/>
                    <a:ext cx="503999" cy="504682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 l="-8235" r="-47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ounded Rectangle 76">
                    <a:extLst>
                      <a:ext uri="{FF2B5EF4-FFF2-40B4-BE49-F238E27FC236}">
                        <a16:creationId xmlns:a16="http://schemas.microsoft.com/office/drawing/2014/main" id="{88A65B8F-7284-C9B2-2DA9-2D68FB044D6F}"/>
                      </a:ext>
                    </a:extLst>
                  </p:cNvPr>
                  <p:cNvSpPr/>
                  <p:nvPr/>
                </p:nvSpPr>
                <p:spPr>
                  <a:xfrm>
                    <a:off x="5886127" y="5637600"/>
                    <a:ext cx="470516" cy="470517"/>
                  </a:xfrm>
                  <a:prstGeom prst="round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ounded Rectangle 76">
                    <a:extLst>
                      <a:ext uri="{FF2B5EF4-FFF2-40B4-BE49-F238E27FC236}">
                        <a16:creationId xmlns:a16="http://schemas.microsoft.com/office/drawing/2014/main" id="{88A65B8F-7284-C9B2-2DA9-2D68FB044D6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6127" y="5637600"/>
                    <a:ext cx="470516" cy="470517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l="-7595" r="-2532"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448A9E62-14A2-5F60-9A7F-59793B6F99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35362" y="4735407"/>
                    <a:ext cx="503999" cy="50468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att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448A9E62-14A2-5F60-9A7F-59793B6F99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5362" y="4735407"/>
                    <a:ext cx="503999" cy="504682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 l="-8333" r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10408983-4C7C-15FF-F227-270DA80F87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864895" y="4735407"/>
                    <a:ext cx="503999" cy="50468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att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10408983-4C7C-15FF-F227-270DA80F87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4895" y="4735407"/>
                    <a:ext cx="503999" cy="504682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 l="-8235" r="-47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CB8DB10B-2B51-66CF-953D-7422A098E8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993763" y="4702510"/>
                    <a:ext cx="503999" cy="50468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att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CB8DB10B-2B51-66CF-953D-7422A098E8D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3763" y="4702510"/>
                    <a:ext cx="503999" cy="504682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 l="-8235" r="-47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95D4E224-94D3-85FC-523B-39FAF3A2309A}"/>
                  </a:ext>
                </a:extLst>
              </p:cNvPr>
              <p:cNvCxnSpPr>
                <a:cxnSpLocks/>
                <a:stCxn id="77" idx="0"/>
              </p:cNvCxnSpPr>
              <p:nvPr/>
            </p:nvCxnSpPr>
            <p:spPr>
              <a:xfrm rot="16200000" flipV="1">
                <a:off x="4000440" y="3516655"/>
                <a:ext cx="104063" cy="4137828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C54AEC4-4507-3326-656B-ECAAACD3DDEC}"/>
                  </a:ext>
                </a:extLst>
              </p:cNvPr>
              <p:cNvSpPr/>
              <p:nvPr/>
            </p:nvSpPr>
            <p:spPr>
              <a:xfrm>
                <a:off x="1624925" y="2301569"/>
                <a:ext cx="3854386" cy="2536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err="1"/>
                  <a:t>mul</a:t>
                </a:r>
                <a:r>
                  <a:rPr lang="en-US"/>
                  <a:t> + add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CA21FB61-C376-EFE0-8941-21C05779DB57}"/>
                      </a:ext>
                    </a:extLst>
                  </p:cNvPr>
                  <p:cNvSpPr txBox="1"/>
                  <p:nvPr/>
                </p:nvSpPr>
                <p:spPr>
                  <a:xfrm>
                    <a:off x="5769164" y="3912943"/>
                    <a:ext cx="256675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/>
                      <a:t>Alignment scores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𝑡𝑖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att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CA21FB61-C376-EFE0-8941-21C05779DB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9164" y="3912943"/>
                    <a:ext cx="2566751" cy="64633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900" t="-4717" b="-75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B3C05534-E86C-7782-242B-49710991C5CA}"/>
                      </a:ext>
                    </a:extLst>
                  </p:cNvPr>
                  <p:cNvSpPr txBox="1"/>
                  <p:nvPr/>
                </p:nvSpPr>
                <p:spPr>
                  <a:xfrm>
                    <a:off x="5769164" y="2756927"/>
                    <a:ext cx="256673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/>
                      <a:t>Attention weights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softmax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B3C05534-E86C-7782-242B-49710991C5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9164" y="2756927"/>
                    <a:ext cx="2566737" cy="64633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900" t="-5660" b="-66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ounded Rectangle 103">
                    <a:extLst>
                      <a:ext uri="{FF2B5EF4-FFF2-40B4-BE49-F238E27FC236}">
                        <a16:creationId xmlns:a16="http://schemas.microsoft.com/office/drawing/2014/main" id="{F507CECD-7E6B-A17D-BF29-C78999C7D099}"/>
                      </a:ext>
                    </a:extLst>
                  </p:cNvPr>
                  <p:cNvSpPr/>
                  <p:nvPr/>
                </p:nvSpPr>
                <p:spPr>
                  <a:xfrm>
                    <a:off x="3316860" y="1603887"/>
                    <a:ext cx="470516" cy="470517"/>
                  </a:xfrm>
                  <a:prstGeom prst="round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Rounded Rectangle 103">
                    <a:extLst>
                      <a:ext uri="{FF2B5EF4-FFF2-40B4-BE49-F238E27FC236}">
                        <a16:creationId xmlns:a16="http://schemas.microsoft.com/office/drawing/2014/main" id="{F507CECD-7E6B-A17D-BF29-C78999C7D0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6860" y="1603887"/>
                    <a:ext cx="470516" cy="470517"/>
                  </a:xfrm>
                  <a:prstGeom prst="round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1F067F96-A59A-B9E2-DE9A-A673515B47E5}"/>
                  </a:ext>
                </a:extLst>
              </p:cNvPr>
              <p:cNvCxnSpPr>
                <a:cxnSpLocks/>
                <a:stCxn id="59" idx="0"/>
              </p:cNvCxnSpPr>
              <p:nvPr/>
            </p:nvCxnSpPr>
            <p:spPr>
              <a:xfrm flipV="1">
                <a:off x="1860183" y="2555204"/>
                <a:ext cx="0" cy="2799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53D9F13A-3C76-FA71-8F07-F392AC49DD75}"/>
                  </a:ext>
                </a:extLst>
              </p:cNvPr>
              <p:cNvCxnSpPr>
                <a:cxnSpLocks/>
                <a:stCxn id="60" idx="0"/>
              </p:cNvCxnSpPr>
              <p:nvPr/>
            </p:nvCxnSpPr>
            <p:spPr>
              <a:xfrm flipV="1">
                <a:off x="2986697" y="2555204"/>
                <a:ext cx="7390" cy="2799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3696AE4B-482C-FDE7-D004-A101F4D060BE}"/>
                  </a:ext>
                </a:extLst>
              </p:cNvPr>
              <p:cNvCxnSpPr>
                <a:cxnSpLocks/>
                <a:stCxn id="61" idx="0"/>
              </p:cNvCxnSpPr>
              <p:nvPr/>
            </p:nvCxnSpPr>
            <p:spPr>
              <a:xfrm flipV="1">
                <a:off x="4116894" y="2555204"/>
                <a:ext cx="0" cy="27994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BE5049B7-B00A-4BFE-F15B-A6922F2F0837}"/>
                  </a:ext>
                </a:extLst>
              </p:cNvPr>
              <p:cNvCxnSpPr>
                <a:cxnSpLocks/>
                <a:stCxn id="62" idx="0"/>
              </p:cNvCxnSpPr>
              <p:nvPr/>
            </p:nvCxnSpPr>
            <p:spPr>
              <a:xfrm flipH="1" flipV="1">
                <a:off x="5245762" y="2555204"/>
                <a:ext cx="1" cy="2799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B3D7529B-81C6-89B7-5397-280B625EB240}"/>
                  </a:ext>
                </a:extLst>
              </p:cNvPr>
              <p:cNvCxnSpPr>
                <a:cxnSpLocks/>
                <a:stCxn id="101" idx="0"/>
                <a:endCxn id="104" idx="2"/>
              </p:cNvCxnSpPr>
              <p:nvPr/>
            </p:nvCxnSpPr>
            <p:spPr>
              <a:xfrm flipV="1">
                <a:off x="3552118" y="2074404"/>
                <a:ext cx="0" cy="22716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FE5BFF37-1216-657C-C883-FBB7A4A33F1F}"/>
                      </a:ext>
                    </a:extLst>
                  </p:cNvPr>
                  <p:cNvSpPr txBox="1"/>
                  <p:nvPr/>
                </p:nvSpPr>
                <p:spPr>
                  <a:xfrm>
                    <a:off x="5769164" y="1703272"/>
                    <a:ext cx="2566733" cy="10415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/>
                      <a:t>Context vector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𝑡𝑖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CA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FE5BFF37-1216-657C-C883-FBB7A4A33F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9164" y="1703272"/>
                    <a:ext cx="2566733" cy="104156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900" t="-35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5A19BF0-27E5-F3B6-1313-29C3835A3B79}"/>
                  </a:ext>
                </a:extLst>
              </p:cNvPr>
              <p:cNvSpPr txBox="1"/>
              <p:nvPr/>
            </p:nvSpPr>
            <p:spPr>
              <a:xfrm>
                <a:off x="127589" y="5696896"/>
                <a:ext cx="11464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Input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EA104DA5-757F-8E92-34A5-37E3D03D8AE0}"/>
                      </a:ext>
                    </a:extLst>
                  </p:cNvPr>
                  <p:cNvSpPr txBox="1"/>
                  <p:nvPr/>
                </p:nvSpPr>
                <p:spPr>
                  <a:xfrm>
                    <a:off x="5769176" y="4710721"/>
                    <a:ext cx="2566755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CA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att</m:t>
                            </m:r>
                          </m:sub>
                        </m:sSub>
                      </m:oMath>
                    </a14:m>
                    <a:r>
                      <a:rPr lang="en-US">
                        <a:solidFill>
                          <a:srgbClr val="C00000"/>
                        </a:solidFill>
                      </a:rPr>
                      <a:t>: simple feedforward network (e.g. MLP)</a:t>
                    </a:r>
                    <a:endParaRPr lang="en-US"/>
                  </a:p>
                </p:txBody>
              </p:sp>
            </mc:Choice>
            <mc:Fallback xmlns="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EA104DA5-757F-8E92-34A5-37E3D03D8A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9176" y="4710721"/>
                    <a:ext cx="2566755" cy="64633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896" t="-4717" r="-1659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818102F-5873-7698-2217-E409BE46DD5C}"/>
                  </a:ext>
                </a:extLst>
              </p:cNvPr>
              <p:cNvSpPr txBox="1"/>
              <p:nvPr/>
            </p:nvSpPr>
            <p:spPr>
              <a:xfrm>
                <a:off x="127590" y="3970255"/>
                <a:ext cx="1146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/>
                  <a:t>Alignment</a:t>
                </a:r>
                <a:endParaRPr lang="en-US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165F083-93B0-2A5E-3996-07CF58CED1F6}"/>
                  </a:ext>
                </a:extLst>
              </p:cNvPr>
              <p:cNvSpPr txBox="1"/>
              <p:nvPr/>
            </p:nvSpPr>
            <p:spPr>
              <a:xfrm>
                <a:off x="127420" y="2882804"/>
                <a:ext cx="11464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Attention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2">
                  <a:extLst>
                    <a:ext uri="{FF2B5EF4-FFF2-40B4-BE49-F238E27FC236}">
                      <a16:creationId xmlns:a16="http://schemas.microsoft.com/office/drawing/2014/main" id="{5D8EDD9E-2F2F-8470-3128-AFCD1CF46195}"/>
                    </a:ext>
                  </a:extLst>
                </p:cNvPr>
                <p:cNvSpPr/>
                <p:nvPr/>
              </p:nvSpPr>
              <p:spPr>
                <a:xfrm>
                  <a:off x="6656773" y="1794242"/>
                  <a:ext cx="470516" cy="470517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ounded Rectangle 2">
                  <a:extLst>
                    <a:ext uri="{FF2B5EF4-FFF2-40B4-BE49-F238E27FC236}">
                      <a16:creationId xmlns:a16="http://schemas.microsoft.com/office/drawing/2014/main" id="{5D8EDD9E-2F2F-8470-3128-AFCD1CF461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6773" y="1794242"/>
                  <a:ext cx="470516" cy="470517"/>
                </a:xfrm>
                <a:prstGeom prst="round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55ACCC8D-49C8-5E32-E0B3-4BCC6E294709}"/>
                    </a:ext>
                  </a:extLst>
                </p:cNvPr>
                <p:cNvSpPr/>
                <p:nvPr/>
              </p:nvSpPr>
              <p:spPr>
                <a:xfrm>
                  <a:off x="5867832" y="1940633"/>
                  <a:ext cx="234318" cy="16869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0" tIns="4680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100" dirty="0" smtClean="0">
                            <a:solidFill>
                              <a:schemeClr val="tx1"/>
                            </a:solidFill>
                          </a:rPr>
                          <m:t>•••</m:t>
                        </m:r>
                      </m:oMath>
                    </m:oMathPara>
                  </a14:m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55ACCC8D-49C8-5E32-E0B3-4BCC6E2947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832" y="1940633"/>
                  <a:ext cx="234318" cy="168696"/>
                </a:xfrm>
                <a:prstGeom prst="roundRect">
                  <a:avLst/>
                </a:prstGeom>
                <a:blipFill>
                  <a:blip r:embed="rId24"/>
                  <a:stretch>
                    <a:fillRect l="-10526" r="-7895"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2497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4951-288E-43BC-CE72-FCEC6FE1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Parallelization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CA879-DA4B-4C5C-1BB9-F49BEAFDE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72C54-1092-BF27-615F-BA8A1F2C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22</a:t>
            </a:fld>
            <a:endParaRPr lang="en-US"/>
          </a:p>
        </p:txBody>
      </p:sp>
      <p:pic>
        <p:nvPicPr>
          <p:cNvPr id="1034" name="Picture 10" descr="NVIDIA A100 | AI and High Performance Computing - Leadtek">
            <a:extLst>
              <a:ext uri="{FF2B5EF4-FFF2-40B4-BE49-F238E27FC236}">
                <a16:creationId xmlns:a16="http://schemas.microsoft.com/office/drawing/2014/main" id="{D3143847-F7C3-E75B-1825-D2C20E9C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8" y="1241046"/>
            <a:ext cx="3499178" cy="379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NN vs Transformers or how scalability made possible Generative AI?">
            <a:extLst>
              <a:ext uri="{FF2B5EF4-FFF2-40B4-BE49-F238E27FC236}">
                <a16:creationId xmlns:a16="http://schemas.microsoft.com/office/drawing/2014/main" id="{119C08C5-04F9-4EA7-4472-640BD7B3D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45" y="1241046"/>
            <a:ext cx="6635782" cy="331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6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D345-D9AD-18BE-604F-5BE28B32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Parallelization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44D45-4197-1C8C-E136-1DEDDDED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8F0BD-76D7-A8D9-76DB-6238CE75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 descr="Hopper, Ampere Sweep MLPerf Training Tests | NVIDIA Blogs">
            <a:extLst>
              <a:ext uri="{FF2B5EF4-FFF2-40B4-BE49-F238E27FC236}">
                <a16:creationId xmlns:a16="http://schemas.microsoft.com/office/drawing/2014/main" id="{FA47B805-44F8-B2E4-B252-BAC49F090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63" y="1335908"/>
            <a:ext cx="8279674" cy="46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01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5C7D-E74D-6E6C-444A-FC2C4C39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with Recurrent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304DD-B0EF-2634-7601-F5B61A91B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Scalability issues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Performance degrades as the distance between words increases</a:t>
            </a:r>
          </a:p>
          <a:p>
            <a:pPr>
              <a:spcAft>
                <a:spcPts val="600"/>
              </a:spcAft>
            </a:pPr>
            <a:r>
              <a:rPr lang="en-US" dirty="0"/>
              <a:t>Parallelization limitations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Recurrent processes lacks ability to be parallelized</a:t>
            </a:r>
          </a:p>
          <a:p>
            <a:pPr>
              <a:spcAft>
                <a:spcPts val="600"/>
              </a:spcAft>
            </a:pPr>
            <a:r>
              <a:rPr lang="en-US" dirty="0"/>
              <a:t>Memory constraints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RNNs have limited memory and struggle with long-range dependencies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Diluted impact of earlier elements on output as sequence progresses</a:t>
            </a:r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/>
              <a:t>Potential solution: </a:t>
            </a:r>
            <a:r>
              <a:rPr lang="en-US" dirty="0"/>
              <a:t>decouple attention from RNNs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How? Separate the attention mechanism into smaller, self-contained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AEC59-42ED-D313-E66A-AA30C58F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4136F-E8DB-3DFF-6A3F-29985522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86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7B89B-5377-BE81-7316-6FD78637E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792B-4B2D-BF0B-B45E-BF098008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Decoupling from RNNs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A90FB-359A-109D-C12C-D185C838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FA664-BB87-39E1-6B65-60AF0BAA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1981ED-4796-CBD3-4A0E-E3ED16A20784}"/>
              </a:ext>
            </a:extLst>
          </p:cNvPr>
          <p:cNvSpPr txBox="1">
            <a:spLocks/>
          </p:cNvSpPr>
          <p:nvPr/>
        </p:nvSpPr>
        <p:spPr>
          <a:xfrm>
            <a:off x="960500" y="1137850"/>
            <a:ext cx="2985519" cy="13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6E4ABF-B3AC-81B1-C7C3-24BDAA4C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0515600" cy="4916334"/>
          </a:xfrm>
        </p:spPr>
        <p:txBody>
          <a:bodyPr>
            <a:normAutofit/>
          </a:bodyPr>
          <a:lstStyle/>
          <a:p>
            <a:r>
              <a:rPr lang="en-US" b="1" dirty="0"/>
              <a:t>Recall: </a:t>
            </a:r>
            <a:r>
              <a:rPr lang="en-US" dirty="0"/>
              <a:t>attention determines the </a:t>
            </a:r>
            <a:r>
              <a:rPr lang="en-US" b="1" dirty="0"/>
              <a:t>importance of elements</a:t>
            </a:r>
            <a:r>
              <a:rPr lang="en-US" dirty="0"/>
              <a:t> to be passed forward in the model.</a:t>
            </a:r>
          </a:p>
          <a:p>
            <a:pPr lvl="1"/>
            <a:r>
              <a:rPr lang="en-US" sz="2600" dirty="0"/>
              <a:t>These weights lets the model pay </a:t>
            </a:r>
            <a:r>
              <a:rPr lang="en-US" sz="2600" b="1" dirty="0"/>
              <a:t>attention</a:t>
            </a:r>
            <a:r>
              <a:rPr lang="en-US" sz="2600" dirty="0"/>
              <a:t> to the </a:t>
            </a:r>
            <a:r>
              <a:rPr lang="en-US" sz="2600" b="1" dirty="0"/>
              <a:t>most significant parts of the inputs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Objective</a:t>
            </a:r>
            <a:r>
              <a:rPr lang="en-US" dirty="0"/>
              <a:t>: a more general attention mechanism not confined to RNNs </a:t>
            </a:r>
          </a:p>
          <a:p>
            <a:pPr lvl="1"/>
            <a:r>
              <a:rPr lang="en-US" sz="2600" dirty="0"/>
              <a:t>We need a modified procedure to: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600" dirty="0"/>
              <a:t>Determine weights based on context that indicate the elements to attend to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600" dirty="0"/>
              <a:t>Apply these weights to enhance attended features</a:t>
            </a:r>
          </a:p>
        </p:txBody>
      </p:sp>
    </p:spTree>
    <p:extLst>
      <p:ext uri="{BB962C8B-B14F-4D97-AF65-F5344CB8AC3E}">
        <p14:creationId xmlns:p14="http://schemas.microsoft.com/office/powerpoint/2010/main" val="658126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858D-BBB9-8DA7-677E-63BDAAED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Decoupling from RNNs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70054-4D5C-18C9-E159-C935E8C7D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RNN Notation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ABDC5-DF88-F79A-932B-3C247DFD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82255-2014-B38C-5C7C-3C7EF62B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2FC34D-2014-4F0D-5D40-1CB79FB65841}"/>
                  </a:ext>
                </a:extLst>
              </p:cNvPr>
              <p:cNvSpPr/>
              <p:nvPr/>
            </p:nvSpPr>
            <p:spPr>
              <a:xfrm>
                <a:off x="2252905" y="4119002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2FC34D-2014-4F0D-5D40-1CB79FB65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5" y="4119002"/>
                <a:ext cx="470516" cy="47051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CAE06B-EC20-A27B-48D3-DF1B0A92DE6A}"/>
                  </a:ext>
                </a:extLst>
              </p:cNvPr>
              <p:cNvSpPr txBox="1"/>
              <p:nvPr/>
            </p:nvSpPr>
            <p:spPr>
              <a:xfrm>
                <a:off x="3256257" y="4169594"/>
                <a:ext cx="5679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Context vector for position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/>
                  <a:t> in target sequence</a:t>
                </a:r>
                <a:endParaRPr lang="en-US" b="1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CAE06B-EC20-A27B-48D3-DF1B0A92D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57" y="4169594"/>
                <a:ext cx="5679475" cy="369332"/>
              </a:xfrm>
              <a:prstGeom prst="rect">
                <a:avLst/>
              </a:prstGeom>
              <a:blipFill>
                <a:blip r:embed="rId3"/>
                <a:stretch>
                  <a:fillRect l="-85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4C3C0FA-2B58-50F6-7C4E-F40F35EC5F8D}"/>
                  </a:ext>
                </a:extLst>
              </p:cNvPr>
              <p:cNvSpPr/>
              <p:nvPr/>
            </p:nvSpPr>
            <p:spPr>
              <a:xfrm>
                <a:off x="2252905" y="2169589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4C3C0FA-2B58-50F6-7C4E-F40F35EC5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5" y="2169589"/>
                <a:ext cx="470516" cy="4705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2E21668-FBA2-4FAE-9E56-33B0D5A472CD}"/>
                  </a:ext>
                </a:extLst>
              </p:cNvPr>
              <p:cNvSpPr/>
              <p:nvPr/>
            </p:nvSpPr>
            <p:spPr>
              <a:xfrm>
                <a:off x="2252905" y="3469098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2E21668-FBA2-4FAE-9E56-33B0D5A47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5" y="3469098"/>
                <a:ext cx="470516" cy="4705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EB0932-8344-64D9-E824-6A392B1C5427}"/>
                  </a:ext>
                </a:extLst>
              </p:cNvPr>
              <p:cNvSpPr txBox="1"/>
              <p:nvPr/>
            </p:nvSpPr>
            <p:spPr>
              <a:xfrm>
                <a:off x="3256257" y="3528590"/>
                <a:ext cx="5679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Hidden states for position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/>
                  <a:t> in target sequence</a:t>
                </a:r>
                <a:endParaRPr lang="en-US" b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EB0932-8344-64D9-E824-6A392B1C5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57" y="3528590"/>
                <a:ext cx="5679475" cy="369332"/>
              </a:xfrm>
              <a:prstGeom prst="rect">
                <a:avLst/>
              </a:prstGeom>
              <a:blipFill>
                <a:blip r:embed="rId6"/>
                <a:stretch>
                  <a:fillRect l="-8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B73670-FDF6-F329-CA04-9D693606EA24}"/>
                  </a:ext>
                </a:extLst>
              </p:cNvPr>
              <p:cNvSpPr txBox="1"/>
              <p:nvPr/>
            </p:nvSpPr>
            <p:spPr>
              <a:xfrm>
                <a:off x="3256260" y="2216346"/>
                <a:ext cx="5679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Input for position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/>
                  <a:t> in source sequence</a:t>
                </a:r>
                <a:endParaRPr lang="en-US" b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B73670-FDF6-F329-CA04-9D693606E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60" y="2216346"/>
                <a:ext cx="5679475" cy="369332"/>
              </a:xfrm>
              <a:prstGeom prst="rect">
                <a:avLst/>
              </a:prstGeom>
              <a:blipFill>
                <a:blip r:embed="rId7"/>
                <a:stretch>
                  <a:fillRect l="-8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AA608A6-EA8B-89AA-B8EB-851CB31EAEE0}"/>
                  </a:ext>
                </a:extLst>
              </p:cNvPr>
              <p:cNvSpPr/>
              <p:nvPr/>
            </p:nvSpPr>
            <p:spPr>
              <a:xfrm>
                <a:off x="2252905" y="2819194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AA608A6-EA8B-89AA-B8EB-851CB31EA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5" y="2819194"/>
                <a:ext cx="470516" cy="4705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83E679-1D06-BD95-DBEA-438FC69C4E28}"/>
                  </a:ext>
                </a:extLst>
              </p:cNvPr>
              <p:cNvSpPr txBox="1"/>
              <p:nvPr/>
            </p:nvSpPr>
            <p:spPr>
              <a:xfrm>
                <a:off x="3256258" y="2862046"/>
                <a:ext cx="5679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Hidden states for position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in source sequence</a:t>
                </a:r>
                <a:endParaRPr 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83E679-1D06-BD95-DBEA-438FC69C4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58" y="2862046"/>
                <a:ext cx="5679475" cy="369332"/>
              </a:xfrm>
              <a:prstGeom prst="rect">
                <a:avLst/>
              </a:prstGeom>
              <a:blipFill>
                <a:blip r:embed="rId9"/>
                <a:stretch>
                  <a:fillRect l="-85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0612FBBB-530B-BD0F-88A4-4AA1F155C232}"/>
                  </a:ext>
                </a:extLst>
              </p:cNvPr>
              <p:cNvSpPr/>
              <p:nvPr/>
            </p:nvSpPr>
            <p:spPr>
              <a:xfrm>
                <a:off x="2252905" y="4768607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0612FBBB-530B-BD0F-88A4-4AA1F155C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5" y="4768607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97F150-1D93-D962-5976-0B3E88646A8A}"/>
                  </a:ext>
                </a:extLst>
              </p:cNvPr>
              <p:cNvSpPr txBox="1"/>
              <p:nvPr/>
            </p:nvSpPr>
            <p:spPr>
              <a:xfrm>
                <a:off x="3256256" y="4819199"/>
                <a:ext cx="5679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Output for position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/>
                  <a:t> in target sequence</a:t>
                </a:r>
                <a:endParaRPr lang="en-US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97F150-1D93-D962-5976-0B3E88646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56" y="4819199"/>
                <a:ext cx="5679475" cy="369332"/>
              </a:xfrm>
              <a:prstGeom prst="rect">
                <a:avLst/>
              </a:prstGeom>
              <a:blipFill>
                <a:blip r:embed="rId11"/>
                <a:stretch>
                  <a:fillRect l="-8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073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20">
                <a:extLst>
                  <a:ext uri="{FF2B5EF4-FFF2-40B4-BE49-F238E27FC236}">
                    <a16:creationId xmlns:a16="http://schemas.microsoft.com/office/drawing/2014/main" id="{4B88F00F-E0AC-1891-A7AE-5BF07EFF91D8}"/>
                  </a:ext>
                </a:extLst>
              </p:cNvPr>
              <p:cNvSpPr/>
              <p:nvPr/>
            </p:nvSpPr>
            <p:spPr>
              <a:xfrm>
                <a:off x="9468579" y="4768606"/>
                <a:ext cx="470516" cy="470517"/>
              </a:xfrm>
              <a:prstGeom prst="roundRect">
                <a:avLst/>
              </a:prstGeom>
              <a:solidFill>
                <a:srgbClr val="FF50C6">
                  <a:alpha val="42000"/>
                </a:srgbClr>
              </a:solidFill>
              <a:ln>
                <a:solidFill>
                  <a:srgbClr val="CA3F9E">
                    <a:alpha val="69804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20">
                <a:extLst>
                  <a:ext uri="{FF2B5EF4-FFF2-40B4-BE49-F238E27FC236}">
                    <a16:creationId xmlns:a16="http://schemas.microsoft.com/office/drawing/2014/main" id="{4B88F00F-E0AC-1891-A7AE-5BF07EFF9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579" y="4768606"/>
                <a:ext cx="470516" cy="47051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A3F9E">
                    <a:alpha val="69804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0DF858D-BBB9-8DA7-677E-63BDAAED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Decoupling from RNNs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70054-4D5C-18C9-E159-C935E8C7D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0515600" cy="720755"/>
          </a:xfrm>
        </p:spPr>
        <p:txBody>
          <a:bodyPr/>
          <a:lstStyle/>
          <a:p>
            <a:r>
              <a:rPr lang="en-US"/>
              <a:t>New Notation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ABDC5-DF88-F79A-932B-3C247DFD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82255-2014-B38C-5C7C-3C7EF62B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2FC34D-2014-4F0D-5D40-1CB79FB65841}"/>
                  </a:ext>
                </a:extLst>
              </p:cNvPr>
              <p:cNvSpPr/>
              <p:nvPr/>
            </p:nvSpPr>
            <p:spPr>
              <a:xfrm>
                <a:off x="2252905" y="4119002"/>
                <a:ext cx="470516" cy="47051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2FC34D-2014-4F0D-5D40-1CB79FB65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5" y="4119002"/>
                <a:ext cx="470516" cy="4705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4C3C0FA-2B58-50F6-7C4E-F40F35EC5F8D}"/>
                  </a:ext>
                </a:extLst>
              </p:cNvPr>
              <p:cNvSpPr/>
              <p:nvPr/>
            </p:nvSpPr>
            <p:spPr>
              <a:xfrm>
                <a:off x="2252905" y="2169589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4C3C0FA-2B58-50F6-7C4E-F40F35EC5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5" y="2169589"/>
                <a:ext cx="470516" cy="4705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2E21668-FBA2-4FAE-9E56-33B0D5A472CD}"/>
                  </a:ext>
                </a:extLst>
              </p:cNvPr>
              <p:cNvSpPr/>
              <p:nvPr/>
            </p:nvSpPr>
            <p:spPr>
              <a:xfrm>
                <a:off x="2252905" y="3469098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2E21668-FBA2-4FAE-9E56-33B0D5A47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5" y="3469098"/>
                <a:ext cx="470516" cy="4705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AA608A6-EA8B-89AA-B8EB-851CB31EAEE0}"/>
                  </a:ext>
                </a:extLst>
              </p:cNvPr>
              <p:cNvSpPr/>
              <p:nvPr/>
            </p:nvSpPr>
            <p:spPr>
              <a:xfrm>
                <a:off x="2252905" y="2819194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AA608A6-EA8B-89AA-B8EB-851CB31EA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5" y="2819194"/>
                <a:ext cx="470516" cy="4705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0612FBBB-530B-BD0F-88A4-4AA1F155C232}"/>
                  </a:ext>
                </a:extLst>
              </p:cNvPr>
              <p:cNvSpPr/>
              <p:nvPr/>
            </p:nvSpPr>
            <p:spPr>
              <a:xfrm>
                <a:off x="2252905" y="4768607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0612FBBB-530B-BD0F-88A4-4AA1F155C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5" y="4768607"/>
                <a:ext cx="470516" cy="4705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16">
                <a:extLst>
                  <a:ext uri="{FF2B5EF4-FFF2-40B4-BE49-F238E27FC236}">
                    <a16:creationId xmlns:a16="http://schemas.microsoft.com/office/drawing/2014/main" id="{C40317A7-B36E-110E-722E-A66E66AEC36B}"/>
                  </a:ext>
                </a:extLst>
              </p:cNvPr>
              <p:cNvSpPr/>
              <p:nvPr/>
            </p:nvSpPr>
            <p:spPr>
              <a:xfrm>
                <a:off x="9468579" y="2819194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16">
                <a:extLst>
                  <a:ext uri="{FF2B5EF4-FFF2-40B4-BE49-F238E27FC236}">
                    <a16:creationId xmlns:a16="http://schemas.microsoft.com/office/drawing/2014/main" id="{C40317A7-B36E-110E-722E-A66E66AEC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579" y="2819194"/>
                <a:ext cx="470516" cy="4705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7B665F3F-9A3A-3C61-613E-6E580BEECAF5}"/>
                  </a:ext>
                </a:extLst>
              </p:cNvPr>
              <p:cNvSpPr/>
              <p:nvPr/>
            </p:nvSpPr>
            <p:spPr>
              <a:xfrm>
                <a:off x="9468579" y="4109887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7B665F3F-9A3A-3C61-613E-6E580BEEC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579" y="4109887"/>
                <a:ext cx="470516" cy="4705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6">
                <a:extLst>
                  <a:ext uri="{FF2B5EF4-FFF2-40B4-BE49-F238E27FC236}">
                    <a16:creationId xmlns:a16="http://schemas.microsoft.com/office/drawing/2014/main" id="{166AB459-21B4-1BAF-B491-CFD149823C37}"/>
                  </a:ext>
                </a:extLst>
              </p:cNvPr>
              <p:cNvSpPr/>
              <p:nvPr/>
            </p:nvSpPr>
            <p:spPr>
              <a:xfrm>
                <a:off x="9468579" y="3469098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6">
                <a:extLst>
                  <a:ext uri="{FF2B5EF4-FFF2-40B4-BE49-F238E27FC236}">
                    <a16:creationId xmlns:a16="http://schemas.microsoft.com/office/drawing/2014/main" id="{166AB459-21B4-1BAF-B491-CFD149823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579" y="3469098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2EDA12-CF16-9BCF-B54A-786F49B05B9A}"/>
              </a:ext>
            </a:extLst>
          </p:cNvPr>
          <p:cNvCxnSpPr>
            <a:cxnSpLocks/>
          </p:cNvCxnSpPr>
          <p:nvPr/>
        </p:nvCxnSpPr>
        <p:spPr>
          <a:xfrm>
            <a:off x="3488924" y="3746377"/>
            <a:ext cx="53621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2435BA25-BFB2-787E-2689-33EC4189AF71}"/>
              </a:ext>
            </a:extLst>
          </p:cNvPr>
          <p:cNvSpPr/>
          <p:nvPr/>
        </p:nvSpPr>
        <p:spPr>
          <a:xfrm>
            <a:off x="1622620" y="681036"/>
            <a:ext cx="1731085" cy="6040437"/>
          </a:xfrm>
          <a:prstGeom prst="mathMultiply">
            <a:avLst>
              <a:gd name="adj1" fmla="val 14129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490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410939D8-CAE5-C99E-F257-9FA09B1CA419}"/>
                  </a:ext>
                </a:extLst>
              </p:cNvPr>
              <p:cNvSpPr/>
              <p:nvPr/>
            </p:nvSpPr>
            <p:spPr>
              <a:xfrm>
                <a:off x="2252904" y="4768605"/>
                <a:ext cx="470516" cy="470517"/>
              </a:xfrm>
              <a:prstGeom prst="roundRect">
                <a:avLst/>
              </a:prstGeom>
              <a:solidFill>
                <a:srgbClr val="FF50C6">
                  <a:alpha val="42000"/>
                </a:srgbClr>
              </a:solidFill>
              <a:ln>
                <a:solidFill>
                  <a:srgbClr val="CA3F9E">
                    <a:alpha val="69804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410939D8-CAE5-C99E-F257-9FA09B1CA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4" y="4768605"/>
                <a:ext cx="470516" cy="47051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A3F9E">
                    <a:alpha val="69804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0DF858D-BBB9-8DA7-677E-63BDAAED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Decoupling from RNNs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70054-4D5C-18C9-E159-C935E8C7D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0515600" cy="1031834"/>
          </a:xfrm>
        </p:spPr>
        <p:txBody>
          <a:bodyPr/>
          <a:lstStyle/>
          <a:p>
            <a:r>
              <a:rPr lang="en-US"/>
              <a:t>New Notation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ABDC5-DF88-F79A-932B-3C247DFD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82255-2014-B38C-5C7C-3C7EF62B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16">
                <a:extLst>
                  <a:ext uri="{FF2B5EF4-FFF2-40B4-BE49-F238E27FC236}">
                    <a16:creationId xmlns:a16="http://schemas.microsoft.com/office/drawing/2014/main" id="{C40317A7-B36E-110E-722E-A66E66AEC36B}"/>
                  </a:ext>
                </a:extLst>
              </p:cNvPr>
              <p:cNvSpPr/>
              <p:nvPr/>
            </p:nvSpPr>
            <p:spPr>
              <a:xfrm>
                <a:off x="2252905" y="2819194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16">
                <a:extLst>
                  <a:ext uri="{FF2B5EF4-FFF2-40B4-BE49-F238E27FC236}">
                    <a16:creationId xmlns:a16="http://schemas.microsoft.com/office/drawing/2014/main" id="{C40317A7-B36E-110E-722E-A66E66AEC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5" y="2819194"/>
                <a:ext cx="470516" cy="4705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7B665F3F-9A3A-3C61-613E-6E580BEECAF5}"/>
                  </a:ext>
                </a:extLst>
              </p:cNvPr>
              <p:cNvSpPr/>
              <p:nvPr/>
            </p:nvSpPr>
            <p:spPr>
              <a:xfrm>
                <a:off x="2252905" y="4109887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7B665F3F-9A3A-3C61-613E-6E580BEEC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5" y="4109887"/>
                <a:ext cx="470516" cy="4705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6">
                <a:extLst>
                  <a:ext uri="{FF2B5EF4-FFF2-40B4-BE49-F238E27FC236}">
                    <a16:creationId xmlns:a16="http://schemas.microsoft.com/office/drawing/2014/main" id="{166AB459-21B4-1BAF-B491-CFD149823C37}"/>
                  </a:ext>
                </a:extLst>
              </p:cNvPr>
              <p:cNvSpPr/>
              <p:nvPr/>
            </p:nvSpPr>
            <p:spPr>
              <a:xfrm>
                <a:off x="2252905" y="3469098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6">
                <a:extLst>
                  <a:ext uri="{FF2B5EF4-FFF2-40B4-BE49-F238E27FC236}">
                    <a16:creationId xmlns:a16="http://schemas.microsoft.com/office/drawing/2014/main" id="{166AB459-21B4-1BAF-B491-CFD149823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5" y="3469098"/>
                <a:ext cx="470516" cy="4705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86A6C0-8BEA-BCDB-6D1F-58D7318985F1}"/>
                  </a:ext>
                </a:extLst>
              </p:cNvPr>
              <p:cNvSpPr txBox="1"/>
              <p:nvPr/>
            </p:nvSpPr>
            <p:spPr>
              <a:xfrm>
                <a:off x="3256257" y="4169594"/>
                <a:ext cx="6851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Query</a:t>
                </a:r>
                <a:r>
                  <a:rPr lang="en-US" dirty="0"/>
                  <a:t> vector for position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/>
                  <a:t> in a (same/different) arbitrary sequence</a:t>
                </a:r>
                <a:endParaRPr lang="en-US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86A6C0-8BEA-BCDB-6D1F-58D731898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57" y="4169594"/>
                <a:ext cx="6851839" cy="369332"/>
              </a:xfrm>
              <a:prstGeom prst="rect">
                <a:avLst/>
              </a:prstGeom>
              <a:blipFill>
                <a:blip r:embed="rId6"/>
                <a:stretch>
                  <a:fillRect l="-712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4569BB-FEFF-29AA-3983-7D08ADBC0644}"/>
                  </a:ext>
                </a:extLst>
              </p:cNvPr>
              <p:cNvSpPr txBox="1"/>
              <p:nvPr/>
            </p:nvSpPr>
            <p:spPr>
              <a:xfrm>
                <a:off x="3256257" y="3528590"/>
                <a:ext cx="5679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Value</a:t>
                </a:r>
                <a:r>
                  <a:rPr lang="en-US"/>
                  <a:t> vector for position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/>
                  <a:t> in an arbitrary sequence</a:t>
                </a:r>
                <a:endParaRPr lang="en-US" b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4569BB-FEFF-29AA-3983-7D08ADBC0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57" y="3528590"/>
                <a:ext cx="5679475" cy="369332"/>
              </a:xfrm>
              <a:prstGeom prst="rect">
                <a:avLst/>
              </a:prstGeom>
              <a:blipFill>
                <a:blip r:embed="rId7"/>
                <a:stretch>
                  <a:fillRect l="-8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52F8A4-A178-542B-CD55-2F63F32070C1}"/>
                  </a:ext>
                </a:extLst>
              </p:cNvPr>
              <p:cNvSpPr txBox="1"/>
              <p:nvPr/>
            </p:nvSpPr>
            <p:spPr>
              <a:xfrm>
                <a:off x="3256258" y="2862046"/>
                <a:ext cx="5679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Key</a:t>
                </a:r>
                <a:r>
                  <a:rPr lang="en-US"/>
                  <a:t> vector for position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/>
                  <a:t> in an arbitrary sequence</a:t>
                </a:r>
                <a:endParaRPr lang="en-US" b="1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52F8A4-A178-542B-CD55-2F63F3207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58" y="2862046"/>
                <a:ext cx="5679475" cy="369332"/>
              </a:xfrm>
              <a:prstGeom prst="rect">
                <a:avLst/>
              </a:prstGeom>
              <a:blipFill>
                <a:blip r:embed="rId8"/>
                <a:stretch>
                  <a:fillRect l="-85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972E1D-72FC-63D9-86D2-F7C098F6769C}"/>
                  </a:ext>
                </a:extLst>
              </p:cNvPr>
              <p:cNvSpPr txBox="1"/>
              <p:nvPr/>
            </p:nvSpPr>
            <p:spPr>
              <a:xfrm>
                <a:off x="3256256" y="4819199"/>
                <a:ext cx="5679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Output</a:t>
                </a:r>
                <a:r>
                  <a:rPr lang="en-US"/>
                  <a:t> vector corresponding to position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b="1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972E1D-72FC-63D9-86D2-F7C098F67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56" y="4819199"/>
                <a:ext cx="5679475" cy="369332"/>
              </a:xfrm>
              <a:prstGeom prst="rect">
                <a:avLst/>
              </a:prstGeom>
              <a:blipFill>
                <a:blip r:embed="rId9"/>
                <a:stretch>
                  <a:fillRect l="-85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743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7B89B-5377-BE81-7316-6FD78637E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792B-4B2D-BF0B-B45E-BF098008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A more general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A90FB-359A-109D-C12C-D185C838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FA664-BB87-39E1-6B65-60AF0BAA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8E40D30D-E06B-6DD9-49DB-F8C9B2A99E43}"/>
                  </a:ext>
                </a:extLst>
              </p:cNvPr>
              <p:cNvSpPr/>
              <p:nvPr/>
            </p:nvSpPr>
            <p:spPr>
              <a:xfrm>
                <a:off x="3710762" y="4119802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8E40D30D-E06B-6DD9-49DB-F8C9B2A99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62" y="4119802"/>
                <a:ext cx="470516" cy="4705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19B5E32-FE1F-C822-1AD2-2B2B4BE4CC9F}"/>
                  </a:ext>
                </a:extLst>
              </p:cNvPr>
              <p:cNvSpPr/>
              <p:nvPr/>
            </p:nvSpPr>
            <p:spPr>
              <a:xfrm>
                <a:off x="3710762" y="4672970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219B5E32-FE1F-C822-1AD2-2B2B4BE4C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62" y="4672970"/>
                <a:ext cx="470516" cy="4705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723BBA7E-0AD7-01BB-0377-17CD829E104E}"/>
                  </a:ext>
                </a:extLst>
              </p:cNvPr>
              <p:cNvSpPr/>
              <p:nvPr/>
            </p:nvSpPr>
            <p:spPr>
              <a:xfrm>
                <a:off x="3710762" y="5226138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723BBA7E-0AD7-01BB-0377-17CD829E1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62" y="5226138"/>
                <a:ext cx="470516" cy="4705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A838436E-CBDD-F3EF-8211-3359C5C9FF97}"/>
                  </a:ext>
                </a:extLst>
              </p:cNvPr>
              <p:cNvSpPr/>
              <p:nvPr/>
            </p:nvSpPr>
            <p:spPr>
              <a:xfrm>
                <a:off x="5218145" y="4121511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A838436E-CBDD-F3EF-8211-3359C5C9F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45" y="4121511"/>
                <a:ext cx="470516" cy="4705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696EBAEB-F252-6C97-F4BB-AC990CCA5065}"/>
                  </a:ext>
                </a:extLst>
              </p:cNvPr>
              <p:cNvSpPr/>
              <p:nvPr/>
            </p:nvSpPr>
            <p:spPr>
              <a:xfrm>
                <a:off x="5218145" y="4671631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696EBAEB-F252-6C97-F4BB-AC990CCA5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45" y="4671631"/>
                <a:ext cx="470516" cy="4705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D7774CCD-36D2-C8FF-4EC8-F29E34F878B5}"/>
                  </a:ext>
                </a:extLst>
              </p:cNvPr>
              <p:cNvSpPr/>
              <p:nvPr/>
            </p:nvSpPr>
            <p:spPr>
              <a:xfrm>
                <a:off x="5218145" y="5226031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D7774CCD-36D2-C8FF-4EC8-F29E34F87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45" y="5226031"/>
                <a:ext cx="470516" cy="4705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71B9E8F-050D-79B0-101D-2A2414BE7562}"/>
              </a:ext>
            </a:extLst>
          </p:cNvPr>
          <p:cNvCxnSpPr>
            <a:cxnSpLocks/>
            <a:stCxn id="81" idx="6"/>
            <a:endCxn id="57" idx="1"/>
          </p:cNvCxnSpPr>
          <p:nvPr/>
        </p:nvCxnSpPr>
        <p:spPr>
          <a:xfrm flipV="1">
            <a:off x="4924462" y="5461290"/>
            <a:ext cx="293683" cy="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364BCF0-550F-1AC5-9C26-3556665BBF02}"/>
              </a:ext>
            </a:extLst>
          </p:cNvPr>
          <p:cNvCxnSpPr>
            <a:cxnSpLocks/>
            <a:stCxn id="76" idx="6"/>
            <a:endCxn id="55" idx="1"/>
          </p:cNvCxnSpPr>
          <p:nvPr/>
        </p:nvCxnSpPr>
        <p:spPr>
          <a:xfrm>
            <a:off x="4924462" y="4355060"/>
            <a:ext cx="293683" cy="1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F67E6F3-E9E9-A8BB-DB6C-E992792490FE}"/>
              </a:ext>
            </a:extLst>
          </p:cNvPr>
          <p:cNvCxnSpPr>
            <a:cxnSpLocks/>
            <a:stCxn id="80" idx="6"/>
            <a:endCxn id="56" idx="1"/>
          </p:cNvCxnSpPr>
          <p:nvPr/>
        </p:nvCxnSpPr>
        <p:spPr>
          <a:xfrm flipV="1">
            <a:off x="4924462" y="4906890"/>
            <a:ext cx="293683" cy="13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5AF13E3-6773-C3AE-6999-A56ECD56989C}"/>
              </a:ext>
            </a:extLst>
          </p:cNvPr>
          <p:cNvCxnSpPr>
            <a:cxnSpLocks/>
            <a:stCxn id="41" idx="3"/>
            <a:endCxn id="76" idx="2"/>
          </p:cNvCxnSpPr>
          <p:nvPr/>
        </p:nvCxnSpPr>
        <p:spPr>
          <a:xfrm flipV="1">
            <a:off x="4181278" y="4355060"/>
            <a:ext cx="23918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91F00D2-DF5D-203F-55A3-8D8A6979B16E}"/>
              </a:ext>
            </a:extLst>
          </p:cNvPr>
          <p:cNvSpPr/>
          <p:nvPr/>
        </p:nvSpPr>
        <p:spPr>
          <a:xfrm>
            <a:off x="5102455" y="3678983"/>
            <a:ext cx="2160000" cy="253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softmax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14C7A63-1D31-6478-D803-614B7CEB89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20463" y="4102719"/>
                <a:ext cx="503999" cy="50468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att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14C7A63-1D31-6478-D803-614B7CEB8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463" y="4102719"/>
                <a:ext cx="503999" cy="504682"/>
              </a:xfrm>
              <a:prstGeom prst="ellipse">
                <a:avLst/>
              </a:prstGeom>
              <a:blipFill>
                <a:blip r:embed="rId9"/>
                <a:stretch>
                  <a:fillRect l="-8235" r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C9AB352-761F-85AF-8E9C-ACE5D6BDB6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20463" y="4655887"/>
                <a:ext cx="503999" cy="50468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att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C9AB352-761F-85AF-8E9C-ACE5D6BDB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463" y="4655887"/>
                <a:ext cx="503999" cy="504682"/>
              </a:xfrm>
              <a:prstGeom prst="ellipse">
                <a:avLst/>
              </a:prstGeom>
              <a:blipFill>
                <a:blip r:embed="rId9"/>
                <a:stretch>
                  <a:fillRect l="-8235" r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7A47A72-D966-5545-9973-39A23C3DC6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20463" y="5209055"/>
                <a:ext cx="503999" cy="50468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att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7A47A72-D966-5545-9973-39A23C3DC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463" y="5209055"/>
                <a:ext cx="503999" cy="504682"/>
              </a:xfrm>
              <a:prstGeom prst="ellipse">
                <a:avLst/>
              </a:prstGeom>
              <a:blipFill>
                <a:blip r:embed="rId10"/>
                <a:stretch>
                  <a:fillRect l="-8235" r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656343FF-DAFA-55D0-F23C-33476A9D7E64}"/>
              </a:ext>
            </a:extLst>
          </p:cNvPr>
          <p:cNvSpPr/>
          <p:nvPr/>
        </p:nvSpPr>
        <p:spPr>
          <a:xfrm>
            <a:off x="5102455" y="1516613"/>
            <a:ext cx="2160000" cy="253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mul</a:t>
            </a:r>
            <a:r>
              <a:rPr lang="en-US"/>
              <a:t> + add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0B5FAB76-7FBD-BC84-5A09-D38863585AE4}"/>
                  </a:ext>
                </a:extLst>
              </p:cNvPr>
              <p:cNvSpPr/>
              <p:nvPr/>
            </p:nvSpPr>
            <p:spPr>
              <a:xfrm>
                <a:off x="5218145" y="833946"/>
                <a:ext cx="470516" cy="470517"/>
              </a:xfrm>
              <a:prstGeom prst="roundRect">
                <a:avLst/>
              </a:prstGeom>
              <a:solidFill>
                <a:srgbClr val="FF50C6">
                  <a:alpha val="42000"/>
                </a:srgbClr>
              </a:solidFill>
              <a:ln>
                <a:solidFill>
                  <a:srgbClr val="CA3F9E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0B5FAB76-7FBD-BC84-5A09-D38863585A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45" y="833946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CA3F9E">
                    <a:alpha val="70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3AA54B0F-A41C-E33F-E24F-7FB293CCC62C}"/>
              </a:ext>
            </a:extLst>
          </p:cNvPr>
          <p:cNvCxnSpPr>
            <a:cxnSpLocks/>
          </p:cNvCxnSpPr>
          <p:nvPr/>
        </p:nvCxnSpPr>
        <p:spPr>
          <a:xfrm flipV="1">
            <a:off x="5450400" y="1304463"/>
            <a:ext cx="0" cy="218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9A62F6C-006B-57C8-E1C4-2F35C80A7203}"/>
                  </a:ext>
                </a:extLst>
              </p:cNvPr>
              <p:cNvSpPr txBox="1"/>
              <p:nvPr/>
            </p:nvSpPr>
            <p:spPr>
              <a:xfrm>
                <a:off x="7261200" y="882479"/>
                <a:ext cx="2570400" cy="10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Output vectors </a:t>
                </a:r>
                <a:endParaRPr lang="en-CA" b="1" i="1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   ∈</m:t>
                      </m:r>
                      <m:sSup>
                        <m:sSup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CA" b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9A62F6C-006B-57C8-E1C4-2F35C80A7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0" y="882479"/>
                <a:ext cx="2570400" cy="1041567"/>
              </a:xfrm>
              <a:prstGeom prst="rect">
                <a:avLst/>
              </a:prstGeom>
              <a:blipFill>
                <a:blip r:embed="rId12"/>
                <a:stretch>
                  <a:fillRect l="-1896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>
            <a:extLst>
              <a:ext uri="{FF2B5EF4-FFF2-40B4-BE49-F238E27FC236}">
                <a16:creationId xmlns:a16="http://schemas.microsoft.com/office/drawing/2014/main" id="{1E59888F-4741-C938-B403-36E1A049D88B}"/>
              </a:ext>
            </a:extLst>
          </p:cNvPr>
          <p:cNvSpPr txBox="1"/>
          <p:nvPr/>
        </p:nvSpPr>
        <p:spPr>
          <a:xfrm>
            <a:off x="2369203" y="2548599"/>
            <a:ext cx="114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Attention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EF1142-A7A7-0ED3-E029-4696B5CA7692}"/>
              </a:ext>
            </a:extLst>
          </p:cNvPr>
          <p:cNvCxnSpPr>
            <a:cxnSpLocks/>
            <a:stCxn id="42" idx="3"/>
            <a:endCxn id="80" idx="2"/>
          </p:cNvCxnSpPr>
          <p:nvPr/>
        </p:nvCxnSpPr>
        <p:spPr>
          <a:xfrm flipV="1">
            <a:off x="4181278" y="4908228"/>
            <a:ext cx="23918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5B543C-22CD-AFE2-D120-B2C6148D4D8B}"/>
              </a:ext>
            </a:extLst>
          </p:cNvPr>
          <p:cNvCxnSpPr>
            <a:cxnSpLocks/>
            <a:stCxn id="43" idx="3"/>
            <a:endCxn id="81" idx="2"/>
          </p:cNvCxnSpPr>
          <p:nvPr/>
        </p:nvCxnSpPr>
        <p:spPr>
          <a:xfrm flipV="1">
            <a:off x="4181278" y="5461396"/>
            <a:ext cx="23918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8674A2E4-558D-D6A9-20F6-6CFCE9E2BD56}"/>
                  </a:ext>
                </a:extLst>
              </p:cNvPr>
              <p:cNvSpPr/>
              <p:nvPr/>
            </p:nvSpPr>
            <p:spPr>
              <a:xfrm>
                <a:off x="5218145" y="1942831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8674A2E4-558D-D6A9-20F6-6CFCE9E2B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45" y="1942831"/>
                <a:ext cx="470516" cy="47051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8711AA2-7E49-08EC-8992-B7CEBA84AE1C}"/>
                  </a:ext>
                </a:extLst>
              </p:cNvPr>
              <p:cNvSpPr/>
              <p:nvPr/>
            </p:nvSpPr>
            <p:spPr>
              <a:xfrm>
                <a:off x="5218145" y="250701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8711AA2-7E49-08EC-8992-B7CEBA84A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45" y="2507010"/>
                <a:ext cx="470516" cy="47051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C430D44C-E889-AE7C-0A31-5964DF8B7B16}"/>
                  </a:ext>
                </a:extLst>
              </p:cNvPr>
              <p:cNvSpPr/>
              <p:nvPr/>
            </p:nvSpPr>
            <p:spPr>
              <a:xfrm>
                <a:off x="5218145" y="3059074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C430D44C-E889-AE7C-0A31-5964DF8B7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45" y="3059074"/>
                <a:ext cx="470516" cy="470517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C1F05F9-1396-9689-AE6C-8A485E7C19F6}"/>
              </a:ext>
            </a:extLst>
          </p:cNvPr>
          <p:cNvCxnSpPr>
            <a:cxnSpLocks/>
          </p:cNvCxnSpPr>
          <p:nvPr/>
        </p:nvCxnSpPr>
        <p:spPr>
          <a:xfrm flipV="1">
            <a:off x="5450400" y="3942226"/>
            <a:ext cx="0" cy="179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B717704-3B2C-EA85-0F83-C0FE08D2F886}"/>
              </a:ext>
            </a:extLst>
          </p:cNvPr>
          <p:cNvCxnSpPr>
            <a:cxnSpLocks/>
          </p:cNvCxnSpPr>
          <p:nvPr/>
        </p:nvCxnSpPr>
        <p:spPr>
          <a:xfrm flipV="1">
            <a:off x="5450400" y="3529591"/>
            <a:ext cx="0" cy="1572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1CB2275-99E8-8197-873A-CCE88F8A8CFE}"/>
              </a:ext>
            </a:extLst>
          </p:cNvPr>
          <p:cNvCxnSpPr>
            <a:cxnSpLocks/>
          </p:cNvCxnSpPr>
          <p:nvPr/>
        </p:nvCxnSpPr>
        <p:spPr>
          <a:xfrm flipV="1">
            <a:off x="5450400" y="1763183"/>
            <a:ext cx="0" cy="179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62739E7F-14ED-0805-254F-8F962BC1478B}"/>
              </a:ext>
            </a:extLst>
          </p:cNvPr>
          <p:cNvCxnSpPr>
            <a:cxnSpLocks/>
            <a:stCxn id="15" idx="0"/>
            <a:endCxn id="101" idx="1"/>
          </p:cNvCxnSpPr>
          <p:nvPr/>
        </p:nvCxnSpPr>
        <p:spPr>
          <a:xfrm rot="5400000" flipH="1" flipV="1">
            <a:off x="4367873" y="1222416"/>
            <a:ext cx="313566" cy="115559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1981ED-4796-CBD3-4A0E-E3ED16A20784}"/>
              </a:ext>
            </a:extLst>
          </p:cNvPr>
          <p:cNvSpPr txBox="1">
            <a:spLocks/>
          </p:cNvSpPr>
          <p:nvPr/>
        </p:nvSpPr>
        <p:spPr>
          <a:xfrm>
            <a:off x="960500" y="1137850"/>
            <a:ext cx="2985519" cy="13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ED521B-549F-E7B6-E955-499F5615FC08}"/>
                  </a:ext>
                </a:extLst>
              </p:cNvPr>
              <p:cNvSpPr txBox="1"/>
              <p:nvPr/>
            </p:nvSpPr>
            <p:spPr>
              <a:xfrm>
                <a:off x="7261199" y="5472570"/>
                <a:ext cx="2570400" cy="976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Keys: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CA" dirty="0"/>
                  <a:t> </a:t>
                </a:r>
              </a:p>
              <a:p>
                <a:r>
                  <a:rPr lang="en-US" dirty="0"/>
                  <a:t>Values: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Query: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ED521B-549F-E7B6-E955-499F5615F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99" y="5472570"/>
                <a:ext cx="2570400" cy="976229"/>
              </a:xfrm>
              <a:prstGeom prst="rect">
                <a:avLst/>
              </a:prstGeom>
              <a:blipFill>
                <a:blip r:embed="rId16"/>
                <a:stretch>
                  <a:fillRect l="-1896" t="-3125" b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A39D17D-E0AD-15AA-E008-AFED1456061E}"/>
                  </a:ext>
                </a:extLst>
              </p:cNvPr>
              <p:cNvSpPr/>
              <p:nvPr/>
            </p:nvSpPr>
            <p:spPr>
              <a:xfrm>
                <a:off x="4437204" y="5951186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𝐣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A39D17D-E0AD-15AA-E008-AFED14560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204" y="5951186"/>
                <a:ext cx="470516" cy="470517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B4A57F-ACC7-57E5-6699-92AFBB9BB54B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672462" y="5713737"/>
            <a:ext cx="1" cy="2374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79F65EF-4A91-5497-024B-BBB035A65661}"/>
                  </a:ext>
                </a:extLst>
              </p:cNvPr>
              <p:cNvSpPr/>
              <p:nvPr/>
            </p:nvSpPr>
            <p:spPr>
              <a:xfrm>
                <a:off x="3711600" y="1956997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79F65EF-4A91-5497-024B-BBB035A65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00" y="1956997"/>
                <a:ext cx="470516" cy="47051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C6071ED-9D9A-8336-0876-D35D1CD70179}"/>
                  </a:ext>
                </a:extLst>
              </p:cNvPr>
              <p:cNvSpPr/>
              <p:nvPr/>
            </p:nvSpPr>
            <p:spPr>
              <a:xfrm>
                <a:off x="3711600" y="2510165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C6071ED-9D9A-8336-0876-D35D1CD70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00" y="2510165"/>
                <a:ext cx="470516" cy="47051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FBDB2DB2-298D-D4CB-C154-8E6B49A35F65}"/>
                  </a:ext>
                </a:extLst>
              </p:cNvPr>
              <p:cNvSpPr/>
              <p:nvPr/>
            </p:nvSpPr>
            <p:spPr>
              <a:xfrm>
                <a:off x="3711600" y="3063333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FBDB2DB2-298D-D4CB-C154-8E6B49A35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00" y="3063333"/>
                <a:ext cx="470516" cy="47051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0017B36-7C57-45AE-F24A-DDE015A88881}"/>
              </a:ext>
            </a:extLst>
          </p:cNvPr>
          <p:cNvSpPr txBox="1"/>
          <p:nvPr/>
        </p:nvSpPr>
        <p:spPr>
          <a:xfrm>
            <a:off x="833490" y="5209055"/>
            <a:ext cx="268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Goal: </a:t>
            </a:r>
            <a:r>
              <a:rPr lang="en-US"/>
              <a:t>find the “alignment” or “compatibility” of keys with a query to scale values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EE0436-2298-4E1A-8116-63331402954A}"/>
              </a:ext>
            </a:extLst>
          </p:cNvPr>
          <p:cNvSpPr txBox="1"/>
          <p:nvPr/>
        </p:nvSpPr>
        <p:spPr>
          <a:xfrm>
            <a:off x="2369205" y="4170394"/>
            <a:ext cx="114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/>
              <a:t>Alignment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EFBCD7-6D30-5153-A962-44D46D6728BC}"/>
                  </a:ext>
                </a:extLst>
              </p:cNvPr>
              <p:cNvSpPr txBox="1"/>
              <p:nvPr/>
            </p:nvSpPr>
            <p:spPr>
              <a:xfrm>
                <a:off x="945766" y="1101631"/>
                <a:ext cx="24028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𝐴𝑡𝑡𝑒𝑛𝑡𝑖𝑜𝑛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EFBCD7-6D30-5153-A962-44D46D672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66" y="1101631"/>
                <a:ext cx="2402824" cy="461665"/>
              </a:xfrm>
              <a:prstGeom prst="rect">
                <a:avLst/>
              </a:prstGeom>
              <a:blipFill>
                <a:blip r:embed="rId21"/>
                <a:stretch>
                  <a:fillRect l="-508" r="-786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EDEA82-D80F-BD39-4FE5-D6E58DA44FC7}"/>
                  </a:ext>
                </a:extLst>
              </p:cNvPr>
              <p:cNvSpPr txBox="1"/>
              <p:nvPr/>
            </p:nvSpPr>
            <p:spPr>
              <a:xfrm>
                <a:off x="7262455" y="4068554"/>
                <a:ext cx="2570400" cy="692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Alignment scores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att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EDEA82-D80F-BD39-4FE5-D6E58DA44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455" y="4068554"/>
                <a:ext cx="2570400" cy="692369"/>
              </a:xfrm>
              <a:prstGeom prst="rect">
                <a:avLst/>
              </a:prstGeom>
              <a:blipFill>
                <a:blip r:embed="rId22"/>
                <a:stretch>
                  <a:fillRect l="-1896" t="-4386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DE3B54-C9FB-422F-14FC-03DB459D1DA4}"/>
                  </a:ext>
                </a:extLst>
              </p:cNvPr>
              <p:cNvSpPr txBox="1"/>
              <p:nvPr/>
            </p:nvSpPr>
            <p:spPr>
              <a:xfrm>
                <a:off x="7261199" y="5090036"/>
                <a:ext cx="2570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att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DE3B54-C9FB-422F-14FC-03DB459D1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99" y="5090036"/>
                <a:ext cx="2570400" cy="369332"/>
              </a:xfrm>
              <a:prstGeom prst="rect">
                <a:avLst/>
              </a:prstGeom>
              <a:blipFill>
                <a:blip r:embed="rId23"/>
                <a:stretch>
                  <a:fillRect l="-71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143083-7399-6B4F-219E-707362746879}"/>
                  </a:ext>
                </a:extLst>
              </p:cNvPr>
              <p:cNvSpPr txBox="1"/>
              <p:nvPr/>
            </p:nvSpPr>
            <p:spPr>
              <a:xfrm>
                <a:off x="7261200" y="2539947"/>
                <a:ext cx="2571569" cy="6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Attention weights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143083-7399-6B4F-219E-707362746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0" y="2539947"/>
                <a:ext cx="2571569" cy="672620"/>
              </a:xfrm>
              <a:prstGeom prst="rect">
                <a:avLst/>
              </a:prstGeom>
              <a:blipFill>
                <a:blip r:embed="rId24"/>
                <a:stretch>
                  <a:fillRect l="-1896" t="-545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0BD96A-9274-83C8-D7E6-ECD3514F7CA5}"/>
                  </a:ext>
                </a:extLst>
              </p:cNvPr>
              <p:cNvSpPr txBox="1"/>
              <p:nvPr/>
            </p:nvSpPr>
            <p:spPr>
              <a:xfrm>
                <a:off x="8963694" y="5277922"/>
                <a:ext cx="2566731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CA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∈{1, …,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0BD96A-9274-83C8-D7E6-ECD3514F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694" y="5277922"/>
                <a:ext cx="2566731" cy="916982"/>
              </a:xfrm>
              <a:prstGeom prst="rect">
                <a:avLst/>
              </a:prstGeom>
              <a:blipFill>
                <a:blip r:embed="rId2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69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D280-6719-2894-8A93-02E13A2C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Attention?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9FE85-120B-9F64-5811-72572CA50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notion of </a:t>
            </a:r>
            <a:r>
              <a:rPr lang="en-US" b="1" dirty="0"/>
              <a:t>exploiting context</a:t>
            </a:r>
            <a:r>
              <a:rPr lang="en-US" dirty="0"/>
              <a:t> is not new</a:t>
            </a:r>
            <a:endParaRPr lang="en-US" b="1" dirty="0"/>
          </a:p>
          <a:p>
            <a:pPr lvl="1"/>
            <a:r>
              <a:rPr lang="en-US" b="1" dirty="0"/>
              <a:t>CNN</a:t>
            </a:r>
            <a:r>
              <a:rPr lang="en-US" dirty="0"/>
              <a:t> – context from </a:t>
            </a:r>
            <a:r>
              <a:rPr lang="en-US" b="1" dirty="0"/>
              <a:t>spatial locality </a:t>
            </a:r>
            <a:r>
              <a:rPr lang="en-US" dirty="0"/>
              <a:t>(useful for images)</a:t>
            </a:r>
          </a:p>
          <a:p>
            <a:pPr lvl="1"/>
            <a:r>
              <a:rPr lang="en-US" b="1" dirty="0"/>
              <a:t>RNN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context from </a:t>
            </a:r>
            <a:r>
              <a:rPr lang="en-US" b="1" dirty="0"/>
              <a:t>temporal locality </a:t>
            </a:r>
            <a:r>
              <a:rPr lang="en-US" dirty="0"/>
              <a:t>(useful for sequences/time-series data)</a:t>
            </a:r>
          </a:p>
          <a:p>
            <a:pPr lvl="1"/>
            <a:r>
              <a:rPr lang="en-US" dirty="0"/>
              <a:t>Embedding priors into models forces them to pay “attention” to relevant features for a given problem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we now call “attention” in DL</a:t>
            </a:r>
          </a:p>
          <a:p>
            <a:pPr lvl="1"/>
            <a:r>
              <a:rPr lang="en-US" dirty="0"/>
              <a:t>The idea of paying “attention” to the most relevant or important parts of the input at a given step</a:t>
            </a:r>
          </a:p>
          <a:p>
            <a:pPr lvl="1"/>
            <a:r>
              <a:rPr lang="en-US" dirty="0"/>
              <a:t>Very useful in </a:t>
            </a:r>
            <a:r>
              <a:rPr lang="en-US" b="1" dirty="0"/>
              <a:t>sequence-to-sequence</a:t>
            </a:r>
            <a:r>
              <a:rPr lang="en-US" dirty="0"/>
              <a:t> modelling</a:t>
            </a:r>
          </a:p>
          <a:p>
            <a:pPr lvl="1"/>
            <a:r>
              <a:rPr lang="en-US" dirty="0"/>
              <a:t>Ideally, we’d like to </a:t>
            </a:r>
            <a:r>
              <a:rPr lang="en-US" b="1" dirty="0"/>
              <a:t>learn</a:t>
            </a:r>
            <a:r>
              <a:rPr lang="en-US" dirty="0"/>
              <a:t> this!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8C7BD-7815-B166-4C5A-E1E91693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969C2-A072-108B-0629-AEEF3307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3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EE9F1-B9A5-8959-4B24-CB8F6B291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C4CD4420-5332-F0B4-ADC2-B000854E57DE}"/>
                  </a:ext>
                </a:extLst>
              </p:cNvPr>
              <p:cNvSpPr/>
              <p:nvPr/>
            </p:nvSpPr>
            <p:spPr>
              <a:xfrm>
                <a:off x="5218145" y="833946"/>
                <a:ext cx="470516" cy="470517"/>
              </a:xfrm>
              <a:prstGeom prst="roundRect">
                <a:avLst/>
              </a:prstGeom>
              <a:solidFill>
                <a:srgbClr val="FF50C6">
                  <a:alpha val="42000"/>
                </a:srgbClr>
              </a:solidFill>
              <a:ln>
                <a:solidFill>
                  <a:srgbClr val="CA3F9E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C4CD4420-5332-F0B4-ADC2-B000854E5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45" y="833946"/>
                <a:ext cx="470516" cy="4705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A3F9E">
                    <a:alpha val="70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3E63F880-9512-1218-B715-281C77A63390}"/>
                  </a:ext>
                </a:extLst>
              </p:cNvPr>
              <p:cNvSpPr/>
              <p:nvPr/>
            </p:nvSpPr>
            <p:spPr>
              <a:xfrm>
                <a:off x="5938757" y="823217"/>
                <a:ext cx="470516" cy="470517"/>
              </a:xfrm>
              <a:prstGeom prst="roundRect">
                <a:avLst/>
              </a:prstGeom>
              <a:solidFill>
                <a:srgbClr val="FF50C6">
                  <a:alpha val="42000"/>
                </a:srgbClr>
              </a:solidFill>
              <a:ln>
                <a:solidFill>
                  <a:srgbClr val="CA3F9E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3E63F880-9512-1218-B715-281C77A63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757" y="823217"/>
                <a:ext cx="470516" cy="4705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A3F9E">
                    <a:alpha val="70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FFCFBE62-D4BC-ECC5-E075-35EFDC107910}"/>
                  </a:ext>
                </a:extLst>
              </p:cNvPr>
              <p:cNvSpPr/>
              <p:nvPr/>
            </p:nvSpPr>
            <p:spPr>
              <a:xfrm>
                <a:off x="6670101" y="823216"/>
                <a:ext cx="470516" cy="470517"/>
              </a:xfrm>
              <a:prstGeom prst="roundRect">
                <a:avLst/>
              </a:prstGeom>
              <a:solidFill>
                <a:srgbClr val="FF50C6">
                  <a:alpha val="42000"/>
                </a:srgbClr>
              </a:solidFill>
              <a:ln>
                <a:solidFill>
                  <a:srgbClr val="CA3F9E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FFCFBE62-D4BC-ECC5-E075-35EFDC107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01" y="823216"/>
                <a:ext cx="470516" cy="4705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A3F9E">
                    <a:alpha val="70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1DB9FC-0DB5-EA5C-7901-D5F878006F5A}"/>
                  </a:ext>
                </a:extLst>
              </p:cNvPr>
              <p:cNvSpPr txBox="1"/>
              <p:nvPr/>
            </p:nvSpPr>
            <p:spPr>
              <a:xfrm>
                <a:off x="7261200" y="5472570"/>
                <a:ext cx="2566731" cy="976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Keys: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CA" b="1" dirty="0"/>
                  <a:t> </a:t>
                </a:r>
              </a:p>
              <a:p>
                <a:r>
                  <a:rPr lang="en-US" dirty="0"/>
                  <a:t>Values: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Query: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1DB9FC-0DB5-EA5C-7901-D5F878006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0" y="5472570"/>
                <a:ext cx="2566731" cy="976229"/>
              </a:xfrm>
              <a:prstGeom prst="rect">
                <a:avLst/>
              </a:prstGeom>
              <a:blipFill>
                <a:blip r:embed="rId6"/>
                <a:stretch>
                  <a:fillRect l="-1900" t="-3125" b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6B95C8E-CE7B-52D7-2D52-D57CF397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A more general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BC599-501C-3E2A-B692-79ECF6A5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E0217-C8D7-1CF6-71F1-29D78478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B103530-E0CB-B7E2-D025-15D6D1153DEA}"/>
                  </a:ext>
                </a:extLst>
              </p:cNvPr>
              <p:cNvSpPr/>
              <p:nvPr/>
            </p:nvSpPr>
            <p:spPr>
              <a:xfrm>
                <a:off x="3710762" y="4119802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B103530-E0CB-B7E2-D025-15D6D1153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62" y="4119802"/>
                <a:ext cx="470516" cy="4705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973D2BB4-1C67-A21F-ADF5-90C35D5617C0}"/>
                  </a:ext>
                </a:extLst>
              </p:cNvPr>
              <p:cNvSpPr/>
              <p:nvPr/>
            </p:nvSpPr>
            <p:spPr>
              <a:xfrm>
                <a:off x="3710762" y="4672970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973D2BB4-1C67-A21F-ADF5-90C35D561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62" y="4672970"/>
                <a:ext cx="470516" cy="4705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860A640C-3B18-098C-6689-9DEF4DC82296}"/>
                  </a:ext>
                </a:extLst>
              </p:cNvPr>
              <p:cNvSpPr/>
              <p:nvPr/>
            </p:nvSpPr>
            <p:spPr>
              <a:xfrm>
                <a:off x="3710762" y="5226138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860A640C-3B18-098C-6689-9DEF4DC82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62" y="5226138"/>
                <a:ext cx="470516" cy="4705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5A09755-FB98-3AE3-924C-DA3180BC0E20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4181278" y="5461290"/>
            <a:ext cx="1036867" cy="1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190789F-DB0C-40A3-6384-E7541B735155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4181278" y="4355061"/>
            <a:ext cx="1036867" cy="1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F6DE6E2-0305-FFB2-751B-9E95E1713A06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4181278" y="4906890"/>
            <a:ext cx="1036867" cy="1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98A9D0D-14EB-60A2-F317-93BEE305B2B7}"/>
              </a:ext>
            </a:extLst>
          </p:cNvPr>
          <p:cNvSpPr/>
          <p:nvPr/>
        </p:nvSpPr>
        <p:spPr>
          <a:xfrm>
            <a:off x="5102455" y="3678983"/>
            <a:ext cx="2160000" cy="253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softmax</a:t>
            </a:r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62146A0-283D-F357-C3C9-62B1423211BA}"/>
              </a:ext>
            </a:extLst>
          </p:cNvPr>
          <p:cNvSpPr/>
          <p:nvPr/>
        </p:nvSpPr>
        <p:spPr>
          <a:xfrm>
            <a:off x="5102455" y="1516613"/>
            <a:ext cx="2160000" cy="253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mul</a:t>
            </a:r>
            <a:r>
              <a:rPr lang="en-US"/>
              <a:t> + add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20F079B-BE21-9893-25D0-13767F36C52A}"/>
              </a:ext>
            </a:extLst>
          </p:cNvPr>
          <p:cNvSpPr txBox="1"/>
          <p:nvPr/>
        </p:nvSpPr>
        <p:spPr>
          <a:xfrm>
            <a:off x="2369203" y="2548599"/>
            <a:ext cx="114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Attention</a:t>
            </a:r>
          </a:p>
        </p:txBody>
      </p: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3DB0E581-4271-5222-7A61-16267AB2183D}"/>
              </a:ext>
            </a:extLst>
          </p:cNvPr>
          <p:cNvCxnSpPr>
            <a:cxnSpLocks/>
            <a:stCxn id="15" idx="0"/>
            <a:endCxn id="101" idx="1"/>
          </p:cNvCxnSpPr>
          <p:nvPr/>
        </p:nvCxnSpPr>
        <p:spPr>
          <a:xfrm rot="5400000" flipH="1" flipV="1">
            <a:off x="4367873" y="1222416"/>
            <a:ext cx="313566" cy="115559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A593CF-FDF9-A8D8-200A-C8382C2360CE}"/>
              </a:ext>
            </a:extLst>
          </p:cNvPr>
          <p:cNvSpPr txBox="1">
            <a:spLocks/>
          </p:cNvSpPr>
          <p:nvPr/>
        </p:nvSpPr>
        <p:spPr>
          <a:xfrm>
            <a:off x="960500" y="1137850"/>
            <a:ext cx="2985519" cy="13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0104AEDD-FAF0-AD31-BA94-D86BE3BE0DD5}"/>
                  </a:ext>
                </a:extLst>
              </p:cNvPr>
              <p:cNvSpPr/>
              <p:nvPr/>
            </p:nvSpPr>
            <p:spPr>
              <a:xfrm>
                <a:off x="3711600" y="1956997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0104AEDD-FAF0-AD31-BA94-D86BE3BE0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00" y="1956997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A996AB0-40D9-8F28-7C2D-D7B55227B722}"/>
                  </a:ext>
                </a:extLst>
              </p:cNvPr>
              <p:cNvSpPr/>
              <p:nvPr/>
            </p:nvSpPr>
            <p:spPr>
              <a:xfrm>
                <a:off x="3711600" y="2510165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A996AB0-40D9-8F28-7C2D-D7B55227B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00" y="2510165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24A04B2-1BA2-ACD4-AB26-177259E710F4}"/>
                  </a:ext>
                </a:extLst>
              </p:cNvPr>
              <p:cNvSpPr/>
              <p:nvPr/>
            </p:nvSpPr>
            <p:spPr>
              <a:xfrm>
                <a:off x="3711600" y="3063333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24A04B2-1BA2-ACD4-AB26-177259E71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00" y="3063333"/>
                <a:ext cx="470516" cy="47051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25FB43C-3C92-0AD2-404E-6355AB927683}"/>
                  </a:ext>
                </a:extLst>
              </p:cNvPr>
              <p:cNvSpPr/>
              <p:nvPr/>
            </p:nvSpPr>
            <p:spPr>
              <a:xfrm>
                <a:off x="5216627" y="412102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25FB43C-3C92-0AD2-404E-6355AB927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27" y="4121020"/>
                <a:ext cx="470516" cy="47051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D7068AC-5C85-47CC-CF68-8E45DA676907}"/>
                  </a:ext>
                </a:extLst>
              </p:cNvPr>
              <p:cNvSpPr/>
              <p:nvPr/>
            </p:nvSpPr>
            <p:spPr>
              <a:xfrm>
                <a:off x="5214906" y="4673159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D7068AC-5C85-47CC-CF68-8E45DA676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906" y="4673159"/>
                <a:ext cx="470516" cy="47051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914A271-5C4F-A6B3-808C-543633D51F73}"/>
                  </a:ext>
                </a:extLst>
              </p:cNvPr>
              <p:cNvSpPr/>
              <p:nvPr/>
            </p:nvSpPr>
            <p:spPr>
              <a:xfrm>
                <a:off x="5216627" y="5226326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914A271-5C4F-A6B3-808C-543633D51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27" y="5226326"/>
                <a:ext cx="470516" cy="470517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E99018-BE4B-9AFF-0C0A-C251848DCDA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5451885" y="3941735"/>
            <a:ext cx="0" cy="179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DF42FC-EAC0-EE64-963B-E423B4ADB98C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5451885" y="3530517"/>
            <a:ext cx="0" cy="1475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6E106DF0-8352-5AE4-9A22-DA6E723F642D}"/>
                  </a:ext>
                </a:extLst>
              </p:cNvPr>
              <p:cNvSpPr/>
              <p:nvPr/>
            </p:nvSpPr>
            <p:spPr>
              <a:xfrm>
                <a:off x="5214906" y="5949184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6E106DF0-8352-5AE4-9A22-DA6E723F6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906" y="5949184"/>
                <a:ext cx="470516" cy="47051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35C671-D588-6D48-A591-6FACB8949668}"/>
              </a:ext>
            </a:extLst>
          </p:cNvPr>
          <p:cNvCxnSpPr>
            <a:cxnSpLocks/>
            <a:stCxn id="22" idx="0"/>
            <a:endCxn id="13" idx="2"/>
          </p:cNvCxnSpPr>
          <p:nvPr/>
        </p:nvCxnSpPr>
        <p:spPr>
          <a:xfrm flipV="1">
            <a:off x="5450164" y="5696843"/>
            <a:ext cx="1721" cy="252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0F9FC35-081C-3DCC-291B-7CEFB05DA50F}"/>
                  </a:ext>
                </a:extLst>
              </p:cNvPr>
              <p:cNvSpPr/>
              <p:nvPr/>
            </p:nvSpPr>
            <p:spPr>
              <a:xfrm>
                <a:off x="5943574" y="4109876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0F9FC35-081C-3DCC-291B-7CEFB05DA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74" y="4109876"/>
                <a:ext cx="470516" cy="470517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377DB8E4-8EB6-FCA2-708B-4BBE2A0B0F6A}"/>
                  </a:ext>
                </a:extLst>
              </p:cNvPr>
              <p:cNvSpPr/>
              <p:nvPr/>
            </p:nvSpPr>
            <p:spPr>
              <a:xfrm>
                <a:off x="5938757" y="4670943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377DB8E4-8EB6-FCA2-708B-4BBE2A0B0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757" y="4670943"/>
                <a:ext cx="470516" cy="47051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383FA54-7941-B9B8-F4A2-38E84F1F6D39}"/>
                  </a:ext>
                </a:extLst>
              </p:cNvPr>
              <p:cNvSpPr/>
              <p:nvPr/>
            </p:nvSpPr>
            <p:spPr>
              <a:xfrm>
                <a:off x="5943574" y="522411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383FA54-7941-B9B8-F4A2-38E84F1F6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74" y="5224110"/>
                <a:ext cx="470516" cy="47051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BDADCE-CBF9-DB1A-7D6D-7C36D7023D42}"/>
                  </a:ext>
                </a:extLst>
              </p:cNvPr>
              <p:cNvSpPr/>
              <p:nvPr/>
            </p:nvSpPr>
            <p:spPr>
              <a:xfrm>
                <a:off x="6674918" y="4109876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BDADCE-CBF9-DB1A-7D6D-7C36D7023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18" y="4109876"/>
                <a:ext cx="470516" cy="47051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F0E4B8A2-1300-1DFE-28C6-E72513D780F2}"/>
                  </a:ext>
                </a:extLst>
              </p:cNvPr>
              <p:cNvSpPr/>
              <p:nvPr/>
            </p:nvSpPr>
            <p:spPr>
              <a:xfrm>
                <a:off x="6670101" y="4670943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F0E4B8A2-1300-1DFE-28C6-E72513D78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01" y="4670943"/>
                <a:ext cx="470516" cy="470517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9D26CBCB-0529-92E3-EBDC-CA1D037BE264}"/>
                  </a:ext>
                </a:extLst>
              </p:cNvPr>
              <p:cNvSpPr/>
              <p:nvPr/>
            </p:nvSpPr>
            <p:spPr>
              <a:xfrm>
                <a:off x="6674918" y="522411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9D26CBCB-0529-92E3-EBDC-CA1D037BE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18" y="5224110"/>
                <a:ext cx="470516" cy="470517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0524670-6174-7441-214F-28CEC5CDD358}"/>
                  </a:ext>
                </a:extLst>
              </p:cNvPr>
              <p:cNvSpPr/>
              <p:nvPr/>
            </p:nvSpPr>
            <p:spPr>
              <a:xfrm>
                <a:off x="5216627" y="1942657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0524670-6174-7441-214F-28CEC5CDD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27" y="1942657"/>
                <a:ext cx="470516" cy="470517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FC89E0D7-F42A-C387-0F06-28264F0B8E22}"/>
                  </a:ext>
                </a:extLst>
              </p:cNvPr>
              <p:cNvSpPr/>
              <p:nvPr/>
            </p:nvSpPr>
            <p:spPr>
              <a:xfrm>
                <a:off x="5216400" y="250560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FC89E0D7-F42A-C387-0F06-28264F0B8E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00" y="2505600"/>
                <a:ext cx="470516" cy="470517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520CFF88-5A05-9356-333D-9BA7BDAB036A}"/>
                  </a:ext>
                </a:extLst>
              </p:cNvPr>
              <p:cNvSpPr/>
              <p:nvPr/>
            </p:nvSpPr>
            <p:spPr>
              <a:xfrm>
                <a:off x="5216627" y="306000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520CFF88-5A05-9356-333D-9BA7BDAB0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27" y="3060000"/>
                <a:ext cx="470516" cy="470517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9CFAE1-0086-954B-3BEC-25E630A68C69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451885" y="1763372"/>
            <a:ext cx="0" cy="179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4B778824-A777-D73F-7E04-31D10BACF5B2}"/>
                  </a:ext>
                </a:extLst>
              </p:cNvPr>
              <p:cNvSpPr/>
              <p:nvPr/>
            </p:nvSpPr>
            <p:spPr>
              <a:xfrm>
                <a:off x="5943574" y="1941588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4B778824-A777-D73F-7E04-31D10BACF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74" y="1941588"/>
                <a:ext cx="470516" cy="470517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3154230-4AB9-2FFD-6358-7416FB589305}"/>
                  </a:ext>
                </a:extLst>
              </p:cNvPr>
              <p:cNvSpPr/>
              <p:nvPr/>
            </p:nvSpPr>
            <p:spPr>
              <a:xfrm>
                <a:off x="5938757" y="250560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3154230-4AB9-2FFD-6358-7416FB589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757" y="2505600"/>
                <a:ext cx="470516" cy="470517"/>
              </a:xfrm>
              <a:prstGeom prst="round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7871DDA1-BD1E-607B-5EC3-93C64AA19807}"/>
                  </a:ext>
                </a:extLst>
              </p:cNvPr>
              <p:cNvSpPr/>
              <p:nvPr/>
            </p:nvSpPr>
            <p:spPr>
              <a:xfrm>
                <a:off x="5943574" y="3055822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7871DDA1-BD1E-607B-5EC3-93C64AA19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74" y="3055822"/>
                <a:ext cx="470516" cy="470517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36B9916F-D964-6488-C115-7F461F1E8A21}"/>
                  </a:ext>
                </a:extLst>
              </p:cNvPr>
              <p:cNvSpPr/>
              <p:nvPr/>
            </p:nvSpPr>
            <p:spPr>
              <a:xfrm>
                <a:off x="6674918" y="1940441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36B9916F-D964-6488-C115-7F461F1E8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18" y="1940441"/>
                <a:ext cx="470516" cy="470517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E78AFCCB-8909-8DCB-F63D-C3BA74803237}"/>
                  </a:ext>
                </a:extLst>
              </p:cNvPr>
              <p:cNvSpPr/>
              <p:nvPr/>
            </p:nvSpPr>
            <p:spPr>
              <a:xfrm>
                <a:off x="6670101" y="250560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E78AFCCB-8909-8DCB-F63D-C3BA74803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01" y="2505600"/>
                <a:ext cx="470516" cy="470517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BEB598-4E57-7479-291B-4560146C7CD4}"/>
                  </a:ext>
                </a:extLst>
              </p:cNvPr>
              <p:cNvSpPr/>
              <p:nvPr/>
            </p:nvSpPr>
            <p:spPr>
              <a:xfrm>
                <a:off x="6674918" y="3054675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BEB598-4E57-7479-291B-4560146C7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18" y="3054675"/>
                <a:ext cx="470516" cy="470517"/>
              </a:xfrm>
              <a:prstGeom prst="round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64A6D83-0F1D-FE81-429B-F8E37EFA6C40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6178832" y="3932807"/>
            <a:ext cx="384" cy="177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A0B1CD0-8E58-0A4E-49B7-25A12969E560}"/>
              </a:ext>
            </a:extLst>
          </p:cNvPr>
          <p:cNvCxnSpPr>
            <a:cxnSpLocks/>
            <a:endCxn id="39" idx="2"/>
          </p:cNvCxnSpPr>
          <p:nvPr/>
        </p:nvCxnSpPr>
        <p:spPr>
          <a:xfrm flipH="1" flipV="1">
            <a:off x="6178832" y="3526339"/>
            <a:ext cx="384" cy="152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97B21B-7443-FDA4-4E8C-32F981F57036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6178832" y="1770437"/>
            <a:ext cx="384" cy="1711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C2DD55D-D113-58C0-8551-B6289C9DED5A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6910176" y="1774662"/>
            <a:ext cx="0" cy="1657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B1D43C8-A3B3-B6BE-C03D-460CA995984C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6910176" y="3525192"/>
            <a:ext cx="0" cy="1478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D6BD6F-CB27-3A82-EE54-C984126AC641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6910176" y="3920473"/>
            <a:ext cx="0" cy="1894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25978E96-6B5C-3D95-E882-0405B0A5043F}"/>
                  </a:ext>
                </a:extLst>
              </p:cNvPr>
              <p:cNvSpPr/>
              <p:nvPr/>
            </p:nvSpPr>
            <p:spPr>
              <a:xfrm>
                <a:off x="5942106" y="5949631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25978E96-6B5C-3D95-E882-0405B0A50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06" y="5949631"/>
                <a:ext cx="470516" cy="470517"/>
              </a:xfrm>
              <a:prstGeom prst="round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859216E-15F1-B1ED-4703-FC3B23E43D5A}"/>
                  </a:ext>
                </a:extLst>
              </p:cNvPr>
              <p:cNvSpPr/>
              <p:nvPr/>
            </p:nvSpPr>
            <p:spPr>
              <a:xfrm>
                <a:off x="6676382" y="5949631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859216E-15F1-B1ED-4703-FC3B23E43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382" y="5949631"/>
                <a:ext cx="470516" cy="470517"/>
              </a:xfrm>
              <a:prstGeom prst="round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1749B8-88BC-2D16-6ED4-298761AA1DB1}"/>
              </a:ext>
            </a:extLst>
          </p:cNvPr>
          <p:cNvCxnSpPr>
            <a:cxnSpLocks/>
            <a:stCxn id="54" idx="0"/>
            <a:endCxn id="26" idx="2"/>
          </p:cNvCxnSpPr>
          <p:nvPr/>
        </p:nvCxnSpPr>
        <p:spPr>
          <a:xfrm flipV="1">
            <a:off x="6177364" y="5694627"/>
            <a:ext cx="1468" cy="2550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A2A67DA-7CB2-C49E-FD8B-2950FE4B36CE}"/>
              </a:ext>
            </a:extLst>
          </p:cNvPr>
          <p:cNvCxnSpPr>
            <a:cxnSpLocks/>
            <a:stCxn id="58" idx="0"/>
            <a:endCxn id="29" idx="2"/>
          </p:cNvCxnSpPr>
          <p:nvPr/>
        </p:nvCxnSpPr>
        <p:spPr>
          <a:xfrm flipH="1" flipV="1">
            <a:off x="6910176" y="5694627"/>
            <a:ext cx="1464" cy="2550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5F280F4-5D55-677A-9929-20E50F818E07}"/>
                  </a:ext>
                </a:extLst>
              </p:cNvPr>
              <p:cNvSpPr txBox="1"/>
              <p:nvPr/>
            </p:nvSpPr>
            <p:spPr>
              <a:xfrm>
                <a:off x="7261200" y="882668"/>
                <a:ext cx="2570400" cy="1237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Output vectors </a:t>
                </a:r>
                <a:endParaRPr lang="en-CA" b="1" i="1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CA"/>
                  <a:t>,</a:t>
                </a:r>
              </a:p>
              <a:p>
                <a:pPr algn="ctr"/>
                <a:r>
                  <a:rPr lang="en-CA"/>
                  <a:t>for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{1,…,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/>
              </a:p>
              <a:p>
                <a:endParaRPr lang="en-US" b="1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5F280F4-5D55-677A-9929-20E50F818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0" y="882668"/>
                <a:ext cx="2570400" cy="1237903"/>
              </a:xfrm>
              <a:prstGeom prst="rect">
                <a:avLst/>
              </a:prstGeom>
              <a:blipFill>
                <a:blip r:embed="rId34"/>
                <a:stretch>
                  <a:fillRect l="-1896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7376CFF-1406-582D-54D7-68B2BF3FACA1}"/>
              </a:ext>
            </a:extLst>
          </p:cNvPr>
          <p:cNvCxnSpPr>
            <a:cxnSpLocks/>
          </p:cNvCxnSpPr>
          <p:nvPr/>
        </p:nvCxnSpPr>
        <p:spPr>
          <a:xfrm flipV="1">
            <a:off x="5450164" y="1304652"/>
            <a:ext cx="0" cy="218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236372E-EF5D-6DF0-348A-F14AD23AEC97}"/>
              </a:ext>
            </a:extLst>
          </p:cNvPr>
          <p:cNvCxnSpPr>
            <a:cxnSpLocks/>
          </p:cNvCxnSpPr>
          <p:nvPr/>
        </p:nvCxnSpPr>
        <p:spPr>
          <a:xfrm flipV="1">
            <a:off x="6174015" y="1297871"/>
            <a:ext cx="0" cy="218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0B5C6A6-8F75-793C-F5E9-2B576CF79D04}"/>
              </a:ext>
            </a:extLst>
          </p:cNvPr>
          <p:cNvCxnSpPr>
            <a:cxnSpLocks/>
          </p:cNvCxnSpPr>
          <p:nvPr/>
        </p:nvCxnSpPr>
        <p:spPr>
          <a:xfrm flipV="1">
            <a:off x="6910176" y="1296724"/>
            <a:ext cx="0" cy="218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C7B8943-3EA3-BBD4-8889-30C0B4B28C48}"/>
                  </a:ext>
                </a:extLst>
              </p:cNvPr>
              <p:cNvSpPr txBox="1"/>
              <p:nvPr/>
            </p:nvSpPr>
            <p:spPr>
              <a:xfrm>
                <a:off x="7261200" y="2539947"/>
                <a:ext cx="2571569" cy="6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Attention weights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C7B8943-3EA3-BBD4-8889-30C0B4B28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0" y="2539947"/>
                <a:ext cx="2571569" cy="672620"/>
              </a:xfrm>
              <a:prstGeom prst="rect">
                <a:avLst/>
              </a:prstGeom>
              <a:blipFill>
                <a:blip r:embed="rId35"/>
                <a:stretch>
                  <a:fillRect l="-1896" t="-545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751020B-60EA-DF88-987C-43739799FA17}"/>
              </a:ext>
            </a:extLst>
          </p:cNvPr>
          <p:cNvSpPr txBox="1"/>
          <p:nvPr/>
        </p:nvSpPr>
        <p:spPr>
          <a:xfrm>
            <a:off x="2369205" y="4170394"/>
            <a:ext cx="114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/>
              <a:t>Alignment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9DB696-0824-D19A-77B1-A205779275D2}"/>
              </a:ext>
            </a:extLst>
          </p:cNvPr>
          <p:cNvSpPr txBox="1"/>
          <p:nvPr/>
        </p:nvSpPr>
        <p:spPr>
          <a:xfrm>
            <a:off x="833490" y="5209055"/>
            <a:ext cx="268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Goal: </a:t>
            </a:r>
            <a:r>
              <a:rPr lang="en-US"/>
              <a:t>find the “alignment” or “compatibility” between keys and queries to scale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FDC1CC-194E-925E-505D-3364F232BFDD}"/>
                  </a:ext>
                </a:extLst>
              </p:cNvPr>
              <p:cNvSpPr txBox="1"/>
              <p:nvPr/>
            </p:nvSpPr>
            <p:spPr>
              <a:xfrm>
                <a:off x="945766" y="1101631"/>
                <a:ext cx="24028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𝐴𝑡𝑡𝑒𝑛𝑡𝑖𝑜𝑛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FDC1CC-194E-925E-505D-3364F232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66" y="1101631"/>
                <a:ext cx="2402824" cy="461665"/>
              </a:xfrm>
              <a:prstGeom prst="rect">
                <a:avLst/>
              </a:prstGeom>
              <a:blipFill>
                <a:blip r:embed="rId36"/>
                <a:stretch>
                  <a:fillRect l="-508" r="-786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8785AD-74CB-B591-8212-491F3B3C2E12}"/>
                  </a:ext>
                </a:extLst>
              </p:cNvPr>
              <p:cNvSpPr txBox="1"/>
              <p:nvPr/>
            </p:nvSpPr>
            <p:spPr>
              <a:xfrm>
                <a:off x="7261201" y="4068554"/>
                <a:ext cx="2570400" cy="692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Alignment scores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att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8785AD-74CB-B591-8212-491F3B3C2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1" y="4068554"/>
                <a:ext cx="2570400" cy="692369"/>
              </a:xfrm>
              <a:prstGeom prst="rect">
                <a:avLst/>
              </a:prstGeom>
              <a:blipFill>
                <a:blip r:embed="rId37"/>
                <a:stretch>
                  <a:fillRect l="-1896" t="-4386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3B1E429-5C4C-EFBF-FE1F-C255ECF6C77A}"/>
                  </a:ext>
                </a:extLst>
              </p:cNvPr>
              <p:cNvSpPr txBox="1"/>
              <p:nvPr/>
            </p:nvSpPr>
            <p:spPr>
              <a:xfrm>
                <a:off x="7261200" y="5090036"/>
                <a:ext cx="25667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att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3B1E429-5C4C-EFBF-FE1F-C255ECF6C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0" y="5090036"/>
                <a:ext cx="2566730" cy="369332"/>
              </a:xfrm>
              <a:prstGeom prst="rect">
                <a:avLst/>
              </a:prstGeom>
              <a:blipFill>
                <a:blip r:embed="rId38"/>
                <a:stretch>
                  <a:fillRect l="-71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DDE310-E324-F4BB-B90D-EB57787DB84B}"/>
                  </a:ext>
                </a:extLst>
              </p:cNvPr>
              <p:cNvSpPr txBox="1"/>
              <p:nvPr/>
            </p:nvSpPr>
            <p:spPr>
              <a:xfrm>
                <a:off x="8963694" y="5277922"/>
                <a:ext cx="2566731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CA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∈{1, …,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DDE310-E324-F4BB-B90D-EB57787DB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694" y="5277922"/>
                <a:ext cx="2566731" cy="916982"/>
              </a:xfrm>
              <a:prstGeom prst="rect">
                <a:avLst/>
              </a:prstGeom>
              <a:blipFill>
                <a:blip r:embed="rId3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942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AF79F5-EE7A-D9C7-6677-2334D16D6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Self-Attention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0F87B6-69FC-8AAF-9429-4F592F82E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21763"/>
            <a:ext cx="5157787" cy="1183154"/>
          </a:xfrm>
        </p:spPr>
        <p:txBody>
          <a:bodyPr/>
          <a:lstStyle/>
          <a:p>
            <a:r>
              <a:rPr lang="en-US"/>
              <a:t>Keys, values, and queries are all derived from the same source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A18082-1BD4-0A06-076B-D430B2A00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06000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/>
              <a:t>Cross-Attention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A7E4114-8E8D-C61E-8DC5-964832A9F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21763"/>
            <a:ext cx="5183188" cy="1183154"/>
          </a:xfrm>
        </p:spPr>
        <p:txBody>
          <a:bodyPr/>
          <a:lstStyle/>
          <a:p>
            <a:r>
              <a:rPr lang="en-US"/>
              <a:t>Keys-values and queries are derived from separate 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50A61-209F-2F7E-02BC-FF4B19DE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5EA28-4134-50DF-B025-B7D4043C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E8022-AD3A-92BA-1558-9DB1A27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the Attention Mechanism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5094B9E-CC05-56DC-4961-7BFA308EB623}"/>
              </a:ext>
            </a:extLst>
          </p:cNvPr>
          <p:cNvGrpSpPr/>
          <p:nvPr/>
        </p:nvGrpSpPr>
        <p:grpSpPr>
          <a:xfrm>
            <a:off x="6649200" y="3227286"/>
            <a:ext cx="5035481" cy="2264465"/>
            <a:chOff x="6649200" y="3227286"/>
            <a:chExt cx="5035481" cy="2264465"/>
          </a:xfrm>
        </p:grpSpPr>
        <p:cxnSp>
          <p:nvCxnSpPr>
            <p:cNvPr id="61" name="Elbow Connector 60">
              <a:extLst>
                <a:ext uri="{FF2B5EF4-FFF2-40B4-BE49-F238E27FC236}">
                  <a16:creationId xmlns:a16="http://schemas.microsoft.com/office/drawing/2014/main" id="{495542C2-BD5A-B2E7-7879-81D60856BF6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00639" y="3888283"/>
              <a:ext cx="672484" cy="266035"/>
            </a:xfrm>
            <a:prstGeom prst="bentConnector2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>
                  <a:extLst>
                    <a:ext uri="{FF2B5EF4-FFF2-40B4-BE49-F238E27FC236}">
                      <a16:creationId xmlns:a16="http://schemas.microsoft.com/office/drawing/2014/main" id="{187347D1-A5B6-FC8B-E3B5-9D79042F6F95}"/>
                    </a:ext>
                  </a:extLst>
                </p:cNvPr>
                <p:cNvSpPr/>
                <p:nvPr/>
              </p:nvSpPr>
              <p:spPr>
                <a:xfrm>
                  <a:off x="6649200" y="3227286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ounded Rectangle 61">
                  <a:extLst>
                    <a:ext uri="{FF2B5EF4-FFF2-40B4-BE49-F238E27FC236}">
                      <a16:creationId xmlns:a16="http://schemas.microsoft.com/office/drawing/2014/main" id="{187347D1-A5B6-FC8B-E3B5-9D79042F6F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200" y="3227286"/>
                  <a:ext cx="470516" cy="252000"/>
                </a:xfrm>
                <a:prstGeom prst="roundRect">
                  <a:avLst/>
                </a:prstGeom>
                <a:blipFill>
                  <a:blip r:embed="rId3"/>
                  <a:stretch>
                    <a:fillRect b="-11364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ounded Rectangle 62">
                  <a:extLst>
                    <a:ext uri="{FF2B5EF4-FFF2-40B4-BE49-F238E27FC236}">
                      <a16:creationId xmlns:a16="http://schemas.microsoft.com/office/drawing/2014/main" id="{C5A99AB1-98A4-1FA1-2F3E-35D0AC8BDD56}"/>
                    </a:ext>
                  </a:extLst>
                </p:cNvPr>
                <p:cNvSpPr/>
                <p:nvPr/>
              </p:nvSpPr>
              <p:spPr>
                <a:xfrm>
                  <a:off x="6649200" y="3560645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ounded Rectangle 62">
                  <a:extLst>
                    <a:ext uri="{FF2B5EF4-FFF2-40B4-BE49-F238E27FC236}">
                      <a16:creationId xmlns:a16="http://schemas.microsoft.com/office/drawing/2014/main" id="{C5A99AB1-98A4-1FA1-2F3E-35D0AC8BDD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200" y="3560645"/>
                  <a:ext cx="470516" cy="252000"/>
                </a:xfrm>
                <a:prstGeom prst="roundRect">
                  <a:avLst/>
                </a:prstGeom>
                <a:blipFill>
                  <a:blip r:embed="rId4"/>
                  <a:stretch>
                    <a:fillRect b="-13953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9FEE279B-6EED-58C7-C977-3B4F1BB8C849}"/>
                    </a:ext>
                  </a:extLst>
                </p:cNvPr>
                <p:cNvSpPr/>
                <p:nvPr/>
              </p:nvSpPr>
              <p:spPr>
                <a:xfrm>
                  <a:off x="6649200" y="3888791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9FEE279B-6EED-58C7-C977-3B4F1BB8C8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200" y="3888791"/>
                  <a:ext cx="470516" cy="252000"/>
                </a:xfrm>
                <a:prstGeom prst="roundRect">
                  <a:avLst/>
                </a:prstGeom>
                <a:blipFill>
                  <a:blip r:embed="rId5"/>
                  <a:stretch>
                    <a:fillRect b="-11628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B9CFD276-311F-FCB1-E945-766EAACEA96B}"/>
                    </a:ext>
                  </a:extLst>
                </p:cNvPr>
                <p:cNvSpPr/>
                <p:nvPr/>
              </p:nvSpPr>
              <p:spPr>
                <a:xfrm>
                  <a:off x="6649908" y="4578246"/>
                  <a:ext cx="470516" cy="2520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B9CFD276-311F-FCB1-E945-766EAACEA9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908" y="4578246"/>
                  <a:ext cx="470516" cy="252000"/>
                </a:xfrm>
                <a:prstGeom prst="roundRect">
                  <a:avLst/>
                </a:prstGeom>
                <a:blipFill>
                  <a:blip r:embed="rId6"/>
                  <a:stretch>
                    <a:fillRect b="-23256"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4599C1FC-AD47-D321-8AE7-7F2C1A322C8C}"/>
                    </a:ext>
                  </a:extLst>
                </p:cNvPr>
                <p:cNvSpPr/>
                <p:nvPr/>
              </p:nvSpPr>
              <p:spPr>
                <a:xfrm>
                  <a:off x="6649908" y="4911605"/>
                  <a:ext cx="470516" cy="2520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4599C1FC-AD47-D321-8AE7-7F2C1A322C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908" y="4911605"/>
                  <a:ext cx="470516" cy="252000"/>
                </a:xfrm>
                <a:prstGeom prst="roundRect">
                  <a:avLst/>
                </a:prstGeom>
                <a:blipFill>
                  <a:blip r:embed="rId7"/>
                  <a:stretch>
                    <a:fillRect b="-20930"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AB11C566-39AE-701D-88F0-7C0C078181E8}"/>
                    </a:ext>
                  </a:extLst>
                </p:cNvPr>
                <p:cNvSpPr/>
                <p:nvPr/>
              </p:nvSpPr>
              <p:spPr>
                <a:xfrm>
                  <a:off x="6649908" y="5239751"/>
                  <a:ext cx="470516" cy="2520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AB11C566-39AE-701D-88F0-7C0C078181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908" y="5239751"/>
                  <a:ext cx="470516" cy="252000"/>
                </a:xfrm>
                <a:prstGeom prst="roundRect">
                  <a:avLst/>
                </a:prstGeom>
                <a:blipFill>
                  <a:blip r:embed="rId8"/>
                  <a:stretch>
                    <a:fillRect b="-20930"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03E2AA9-D30B-D81C-018C-F56BB1123A79}"/>
                </a:ext>
              </a:extLst>
            </p:cNvPr>
            <p:cNvGrpSpPr/>
            <p:nvPr/>
          </p:nvGrpSpPr>
          <p:grpSpPr>
            <a:xfrm>
              <a:off x="7469899" y="3450452"/>
              <a:ext cx="4214782" cy="1816854"/>
              <a:chOff x="1302267" y="3455130"/>
              <a:chExt cx="4214782" cy="18168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Rounded Rectangle 126">
                    <a:extLst>
                      <a:ext uri="{FF2B5EF4-FFF2-40B4-BE49-F238E27FC236}">
                        <a16:creationId xmlns:a16="http://schemas.microsoft.com/office/drawing/2014/main" id="{2B4250BD-59D1-5796-FF9B-53F1147111A1}"/>
                      </a:ext>
                    </a:extLst>
                  </p:cNvPr>
                  <p:cNvSpPr/>
                  <p:nvPr/>
                </p:nvSpPr>
                <p:spPr>
                  <a:xfrm>
                    <a:off x="1707052" y="4801467"/>
                    <a:ext cx="470516" cy="470517"/>
                  </a:xfrm>
                  <a:prstGeom prst="round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7" name="Rounded Rectangle 126">
                    <a:extLst>
                      <a:ext uri="{FF2B5EF4-FFF2-40B4-BE49-F238E27FC236}">
                        <a16:creationId xmlns:a16="http://schemas.microsoft.com/office/drawing/2014/main" id="{2B4250BD-59D1-5796-FF9B-53F1147111A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4801467"/>
                    <a:ext cx="470516" cy="470517"/>
                  </a:xfrm>
                  <a:prstGeom prst="round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ounded Rectangle 127">
                    <a:extLst>
                      <a:ext uri="{FF2B5EF4-FFF2-40B4-BE49-F238E27FC236}">
                        <a16:creationId xmlns:a16="http://schemas.microsoft.com/office/drawing/2014/main" id="{53BDA53B-CECE-D108-B386-95B85E7CB6F5}"/>
                      </a:ext>
                    </a:extLst>
                  </p:cNvPr>
                  <p:cNvSpPr/>
                  <p:nvPr/>
                </p:nvSpPr>
                <p:spPr>
                  <a:xfrm>
                    <a:off x="2327930" y="4801466"/>
                    <a:ext cx="470516" cy="470517"/>
                  </a:xfrm>
                  <a:prstGeom prst="round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8" name="Rounded Rectangle 127">
                    <a:extLst>
                      <a:ext uri="{FF2B5EF4-FFF2-40B4-BE49-F238E27FC236}">
                        <a16:creationId xmlns:a16="http://schemas.microsoft.com/office/drawing/2014/main" id="{53BDA53B-CECE-D108-B386-95B85E7CB6F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4801466"/>
                    <a:ext cx="470516" cy="470517"/>
                  </a:xfrm>
                  <a:prstGeom prst="round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Rounded Rectangle 128">
                    <a:extLst>
                      <a:ext uri="{FF2B5EF4-FFF2-40B4-BE49-F238E27FC236}">
                        <a16:creationId xmlns:a16="http://schemas.microsoft.com/office/drawing/2014/main" id="{0A527F2C-3B83-D62D-696E-257E268706A6}"/>
                      </a:ext>
                    </a:extLst>
                  </p:cNvPr>
                  <p:cNvSpPr/>
                  <p:nvPr/>
                </p:nvSpPr>
                <p:spPr>
                  <a:xfrm>
                    <a:off x="2948808" y="4801466"/>
                    <a:ext cx="470516" cy="470517"/>
                  </a:xfrm>
                  <a:prstGeom prst="round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9" name="Rounded Rectangle 128">
                    <a:extLst>
                      <a:ext uri="{FF2B5EF4-FFF2-40B4-BE49-F238E27FC236}">
                        <a16:creationId xmlns:a16="http://schemas.microsoft.com/office/drawing/2014/main" id="{0A527F2C-3B83-D62D-696E-257E268706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4801466"/>
                    <a:ext cx="470516" cy="470517"/>
                  </a:xfrm>
                  <a:prstGeom prst="round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ounded Rectangle 129">
                    <a:extLst>
                      <a:ext uri="{FF2B5EF4-FFF2-40B4-BE49-F238E27FC236}">
                        <a16:creationId xmlns:a16="http://schemas.microsoft.com/office/drawing/2014/main" id="{5B2FA37C-DB86-1445-1AF1-0064D6C0A43B}"/>
                      </a:ext>
                    </a:extLst>
                  </p:cNvPr>
                  <p:cNvSpPr/>
                  <p:nvPr/>
                </p:nvSpPr>
                <p:spPr>
                  <a:xfrm>
                    <a:off x="3821449" y="4023599"/>
                    <a:ext cx="1695600" cy="670560"/>
                  </a:xfrm>
                  <a:prstGeom prst="roundRect">
                    <a:avLst/>
                  </a:prstGeom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𝐴𝑡𝑡𝑒𝑛𝑡𝑖𝑜𝑛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16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sz="1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600"/>
                  </a:p>
                </p:txBody>
              </p:sp>
            </mc:Choice>
            <mc:Fallback xmlns="">
              <p:sp>
                <p:nvSpPr>
                  <p:cNvPr id="130" name="Rounded Rectangle 129">
                    <a:extLst>
                      <a:ext uri="{FF2B5EF4-FFF2-40B4-BE49-F238E27FC236}">
                        <a16:creationId xmlns:a16="http://schemas.microsoft.com/office/drawing/2014/main" id="{5B2FA37C-DB86-1445-1AF1-0064D6C0A4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1449" y="4023599"/>
                    <a:ext cx="1695600" cy="670560"/>
                  </a:xfrm>
                  <a:prstGeom prst="roundRect">
                    <a:avLst/>
                  </a:prstGeom>
                  <a:blipFill>
                    <a:blip r:embed="rId12"/>
                    <a:stretch>
                      <a:fillRect l="-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ounded Rectangle 130">
                    <a:extLst>
                      <a:ext uri="{FF2B5EF4-FFF2-40B4-BE49-F238E27FC236}">
                        <a16:creationId xmlns:a16="http://schemas.microsoft.com/office/drawing/2014/main" id="{C0392EB8-5313-ED70-5A9B-C7D25BF30DB7}"/>
                      </a:ext>
                    </a:extLst>
                  </p:cNvPr>
                  <p:cNvSpPr/>
                  <p:nvPr/>
                </p:nvSpPr>
                <p:spPr>
                  <a:xfrm>
                    <a:off x="1707052" y="345513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1" name="Rounded Rectangle 130">
                    <a:extLst>
                      <a:ext uri="{FF2B5EF4-FFF2-40B4-BE49-F238E27FC236}">
                        <a16:creationId xmlns:a16="http://schemas.microsoft.com/office/drawing/2014/main" id="{C0392EB8-5313-ED70-5A9B-C7D25BF30D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3455131"/>
                    <a:ext cx="470516" cy="470517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ounded Rectangle 131">
                    <a:extLst>
                      <a:ext uri="{FF2B5EF4-FFF2-40B4-BE49-F238E27FC236}">
                        <a16:creationId xmlns:a16="http://schemas.microsoft.com/office/drawing/2014/main" id="{7CA80DF8-B03A-8976-E478-5110381DEA23}"/>
                      </a:ext>
                    </a:extLst>
                  </p:cNvPr>
                  <p:cNvSpPr/>
                  <p:nvPr/>
                </p:nvSpPr>
                <p:spPr>
                  <a:xfrm>
                    <a:off x="2327930" y="3455130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2" name="Rounded Rectangle 131">
                    <a:extLst>
                      <a:ext uri="{FF2B5EF4-FFF2-40B4-BE49-F238E27FC236}">
                        <a16:creationId xmlns:a16="http://schemas.microsoft.com/office/drawing/2014/main" id="{7CA80DF8-B03A-8976-E478-5110381DEA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3455130"/>
                    <a:ext cx="470516" cy="470517"/>
                  </a:xfrm>
                  <a:prstGeom prst="round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ounded Rectangle 132">
                    <a:extLst>
                      <a:ext uri="{FF2B5EF4-FFF2-40B4-BE49-F238E27FC236}">
                        <a16:creationId xmlns:a16="http://schemas.microsoft.com/office/drawing/2014/main" id="{0A6C6CEF-1F29-B1F3-A6A2-A43637396B57}"/>
                      </a:ext>
                    </a:extLst>
                  </p:cNvPr>
                  <p:cNvSpPr/>
                  <p:nvPr/>
                </p:nvSpPr>
                <p:spPr>
                  <a:xfrm>
                    <a:off x="2948808" y="3455130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3" name="Rounded Rectangle 132">
                    <a:extLst>
                      <a:ext uri="{FF2B5EF4-FFF2-40B4-BE49-F238E27FC236}">
                        <a16:creationId xmlns:a16="http://schemas.microsoft.com/office/drawing/2014/main" id="{0A6C6CEF-1F29-B1F3-A6A2-A43637396B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3455130"/>
                    <a:ext cx="470516" cy="470517"/>
                  </a:xfrm>
                  <a:prstGeom prst="round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ounded Rectangle 133">
                    <a:extLst>
                      <a:ext uri="{FF2B5EF4-FFF2-40B4-BE49-F238E27FC236}">
                        <a16:creationId xmlns:a16="http://schemas.microsoft.com/office/drawing/2014/main" id="{7092D8F8-B75A-87C1-C514-E6948048D12F}"/>
                      </a:ext>
                    </a:extLst>
                  </p:cNvPr>
                  <p:cNvSpPr/>
                  <p:nvPr/>
                </p:nvSpPr>
                <p:spPr>
                  <a:xfrm>
                    <a:off x="1707052" y="4123622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4" name="Rounded Rectangle 133">
                    <a:extLst>
                      <a:ext uri="{FF2B5EF4-FFF2-40B4-BE49-F238E27FC236}">
                        <a16:creationId xmlns:a16="http://schemas.microsoft.com/office/drawing/2014/main" id="{7092D8F8-B75A-87C1-C514-E6948048D1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4123622"/>
                    <a:ext cx="470516" cy="470517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ounded Rectangle 134">
                    <a:extLst>
                      <a:ext uri="{FF2B5EF4-FFF2-40B4-BE49-F238E27FC236}">
                        <a16:creationId xmlns:a16="http://schemas.microsoft.com/office/drawing/2014/main" id="{F8079098-B4E2-9CE2-C7FC-1AA929A22681}"/>
                      </a:ext>
                    </a:extLst>
                  </p:cNvPr>
                  <p:cNvSpPr/>
                  <p:nvPr/>
                </p:nvSpPr>
                <p:spPr>
                  <a:xfrm>
                    <a:off x="2327930" y="412362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Rounded Rectangle 134">
                    <a:extLst>
                      <a:ext uri="{FF2B5EF4-FFF2-40B4-BE49-F238E27FC236}">
                        <a16:creationId xmlns:a16="http://schemas.microsoft.com/office/drawing/2014/main" id="{F8079098-B4E2-9CE2-C7FC-1AA929A226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4123621"/>
                    <a:ext cx="470516" cy="470517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ounded Rectangle 135">
                    <a:extLst>
                      <a:ext uri="{FF2B5EF4-FFF2-40B4-BE49-F238E27FC236}">
                        <a16:creationId xmlns:a16="http://schemas.microsoft.com/office/drawing/2014/main" id="{2F7941F3-0B88-3C98-7D7C-A266F278294E}"/>
                      </a:ext>
                    </a:extLst>
                  </p:cNvPr>
                  <p:cNvSpPr/>
                  <p:nvPr/>
                </p:nvSpPr>
                <p:spPr>
                  <a:xfrm>
                    <a:off x="2948808" y="412362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6" name="Rounded Rectangle 135">
                    <a:extLst>
                      <a:ext uri="{FF2B5EF4-FFF2-40B4-BE49-F238E27FC236}">
                        <a16:creationId xmlns:a16="http://schemas.microsoft.com/office/drawing/2014/main" id="{2F7941F3-0B88-3C98-7D7C-A266F278294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4123621"/>
                    <a:ext cx="470516" cy="470517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DFB3A15B-FA32-CAB4-C5BB-F0AC5E35CB1F}"/>
                  </a:ext>
                </a:extLst>
              </p:cNvPr>
              <p:cNvCxnSpPr>
                <a:cxnSpLocks/>
                <a:stCxn id="145" idx="3"/>
                <a:endCxn id="127" idx="1"/>
              </p:cNvCxnSpPr>
              <p:nvPr/>
            </p:nvCxnSpPr>
            <p:spPr>
              <a:xfrm>
                <a:off x="1498489" y="5035623"/>
                <a:ext cx="208563" cy="110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350FC5D5-B768-228F-657A-7EDC1F7BA13C}"/>
                  </a:ext>
                </a:extLst>
              </p:cNvPr>
              <p:cNvCxnSpPr>
                <a:cxnSpLocks/>
                <a:stCxn id="143" idx="3"/>
                <a:endCxn id="131" idx="1"/>
              </p:cNvCxnSpPr>
              <p:nvPr/>
            </p:nvCxnSpPr>
            <p:spPr>
              <a:xfrm>
                <a:off x="1500224" y="3690390"/>
                <a:ext cx="20682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E6FDC84D-4E25-F95D-F3AA-437D244429A5}"/>
                  </a:ext>
                </a:extLst>
              </p:cNvPr>
              <p:cNvCxnSpPr>
                <a:cxnSpLocks/>
                <a:stCxn id="144" idx="3"/>
                <a:endCxn id="134" idx="1"/>
              </p:cNvCxnSpPr>
              <p:nvPr/>
            </p:nvCxnSpPr>
            <p:spPr>
              <a:xfrm flipV="1">
                <a:off x="1497556" y="4358881"/>
                <a:ext cx="209496" cy="33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E454A78E-E573-8B0D-B29A-99969F2153B9}"/>
                  </a:ext>
                </a:extLst>
              </p:cNvPr>
              <p:cNvCxnSpPr>
                <a:cxnSpLocks/>
                <a:stCxn id="136" idx="3"/>
                <a:endCxn id="130" idx="1"/>
              </p:cNvCxnSpPr>
              <p:nvPr/>
            </p:nvCxnSpPr>
            <p:spPr>
              <a:xfrm flipV="1">
                <a:off x="3419324" y="4358879"/>
                <a:ext cx="402125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Elbow Connector 140">
                <a:extLst>
                  <a:ext uri="{FF2B5EF4-FFF2-40B4-BE49-F238E27FC236}">
                    <a16:creationId xmlns:a16="http://schemas.microsoft.com/office/drawing/2014/main" id="{E8A87979-C2F9-F41E-0C7D-A4DD2DE1BEEF}"/>
                  </a:ext>
                </a:extLst>
              </p:cNvPr>
              <p:cNvCxnSpPr>
                <a:cxnSpLocks/>
                <a:endCxn id="129" idx="3"/>
              </p:cNvCxnSpPr>
              <p:nvPr/>
            </p:nvCxnSpPr>
            <p:spPr>
              <a:xfrm rot="5400000">
                <a:off x="3162118" y="4657922"/>
                <a:ext cx="636010" cy="121597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Elbow Connector 141">
                <a:extLst>
                  <a:ext uri="{FF2B5EF4-FFF2-40B4-BE49-F238E27FC236}">
                    <a16:creationId xmlns:a16="http://schemas.microsoft.com/office/drawing/2014/main" id="{991A68A2-B1FB-2A44-EEE0-39EFC9852490}"/>
                  </a:ext>
                </a:extLst>
              </p:cNvPr>
              <p:cNvCxnSpPr>
                <a:cxnSpLocks/>
                <a:endCxn id="133" idx="3"/>
              </p:cNvCxnSpPr>
              <p:nvPr/>
            </p:nvCxnSpPr>
            <p:spPr>
              <a:xfrm rot="16200000" flipV="1">
                <a:off x="3124958" y="3984755"/>
                <a:ext cx="710330" cy="121597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B3E586A-2F02-9322-6A3A-E0E114193FF4}"/>
                  </a:ext>
                </a:extLst>
              </p:cNvPr>
              <p:cNvSpPr/>
              <p:nvPr/>
            </p:nvSpPr>
            <p:spPr>
              <a:xfrm>
                <a:off x="1304935" y="3492555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09CD3B9D-1786-38E3-D76D-9FF1A26FBB08}"/>
                  </a:ext>
                </a:extLst>
              </p:cNvPr>
              <p:cNvSpPr/>
              <p:nvPr/>
            </p:nvSpPr>
            <p:spPr>
              <a:xfrm>
                <a:off x="1302267" y="4164386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301E6608-2768-14D0-E0A7-735F10BBD460}"/>
                  </a:ext>
                </a:extLst>
              </p:cNvPr>
              <p:cNvSpPr/>
              <p:nvPr/>
            </p:nvSpPr>
            <p:spPr>
              <a:xfrm>
                <a:off x="1303200" y="4837788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920F6C3-59F5-EA04-76AB-67B98455EFA8}"/>
                </a:ext>
              </a:extLst>
            </p:cNvPr>
            <p:cNvCxnSpPr>
              <a:cxnSpLocks/>
            </p:cNvCxnSpPr>
            <p:nvPr/>
          </p:nvCxnSpPr>
          <p:spPr>
            <a:xfrm>
              <a:off x="7124397" y="5035604"/>
              <a:ext cx="348169" cy="368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381DCFB-1491-AA35-DEC0-C2C8107E7E46}"/>
                </a:ext>
              </a:extLst>
            </p:cNvPr>
            <p:cNvCxnSpPr>
              <a:cxnSpLocks/>
              <a:stCxn id="63" idx="3"/>
            </p:cNvCxnSpPr>
            <p:nvPr/>
          </p:nvCxnSpPr>
          <p:spPr>
            <a:xfrm flipV="1">
              <a:off x="7119716" y="3685712"/>
              <a:ext cx="352851" cy="933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3228DE4-C555-5CA8-AC21-CA2A8E67E40F}"/>
              </a:ext>
            </a:extLst>
          </p:cNvPr>
          <p:cNvGrpSpPr/>
          <p:nvPr/>
        </p:nvGrpSpPr>
        <p:grpSpPr>
          <a:xfrm>
            <a:off x="597773" y="3254247"/>
            <a:ext cx="5308951" cy="2712909"/>
            <a:chOff x="209256" y="3231030"/>
            <a:chExt cx="5308951" cy="271290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8DF6588-F5CD-455D-D666-4F684FFC821F}"/>
                </a:ext>
              </a:extLst>
            </p:cNvPr>
            <p:cNvCxnSpPr>
              <a:cxnSpLocks/>
              <a:stCxn id="42" idx="3"/>
              <a:endCxn id="12" idx="1"/>
            </p:cNvCxnSpPr>
            <p:nvPr/>
          </p:nvCxnSpPr>
          <p:spPr>
            <a:xfrm>
              <a:off x="954098" y="4361853"/>
              <a:ext cx="348169" cy="368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01C680A2-1403-AD58-79FE-A010F6A5C6F8}"/>
                    </a:ext>
                  </a:extLst>
                </p:cNvPr>
                <p:cNvSpPr/>
                <p:nvPr/>
              </p:nvSpPr>
              <p:spPr>
                <a:xfrm>
                  <a:off x="483582" y="3897002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01C680A2-1403-AD58-79FE-A010F6A5C6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82" y="3897002"/>
                  <a:ext cx="470516" cy="252000"/>
                </a:xfrm>
                <a:prstGeom prst="roundRect">
                  <a:avLst/>
                </a:prstGeom>
                <a:blipFill>
                  <a:blip r:embed="rId19"/>
                  <a:stretch>
                    <a:fillRect b="-13953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32E6775D-2462-053B-6544-D38968293ABE}"/>
                    </a:ext>
                  </a:extLst>
                </p:cNvPr>
                <p:cNvSpPr/>
                <p:nvPr/>
              </p:nvSpPr>
              <p:spPr>
                <a:xfrm>
                  <a:off x="483582" y="4235853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32E6775D-2462-053B-6544-D38968293A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82" y="4235853"/>
                  <a:ext cx="470516" cy="252000"/>
                </a:xfrm>
                <a:prstGeom prst="roundRect">
                  <a:avLst/>
                </a:prstGeom>
                <a:blipFill>
                  <a:blip r:embed="rId20"/>
                  <a:stretch>
                    <a:fillRect b="-11628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0B383705-1A05-4524-3659-4341338D0346}"/>
                    </a:ext>
                  </a:extLst>
                </p:cNvPr>
                <p:cNvSpPr/>
                <p:nvPr/>
              </p:nvSpPr>
              <p:spPr>
                <a:xfrm>
                  <a:off x="483582" y="4558507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0B383705-1A05-4524-3659-4341338D03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82" y="4558507"/>
                  <a:ext cx="470516" cy="252000"/>
                </a:xfrm>
                <a:prstGeom prst="roundRect">
                  <a:avLst/>
                </a:prstGeom>
                <a:blipFill>
                  <a:blip r:embed="rId5"/>
                  <a:stretch>
                    <a:fillRect b="-11628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63CCE06-2554-778A-3C3B-A7C5D6C4B9F5}"/>
                </a:ext>
              </a:extLst>
            </p:cNvPr>
            <p:cNvGrpSpPr/>
            <p:nvPr/>
          </p:nvGrpSpPr>
          <p:grpSpPr>
            <a:xfrm>
              <a:off x="1077510" y="3455130"/>
              <a:ext cx="4440697" cy="1816854"/>
              <a:chOff x="1077510" y="3455130"/>
              <a:chExt cx="4440697" cy="1816854"/>
            </a:xfrm>
          </p:grpSpPr>
          <p:cxnSp>
            <p:nvCxnSpPr>
              <p:cNvPr id="48" name="Elbow Connector 47">
                <a:extLst>
                  <a:ext uri="{FF2B5EF4-FFF2-40B4-BE49-F238E27FC236}">
                    <a16:creationId xmlns:a16="http://schemas.microsoft.com/office/drawing/2014/main" id="{251C8339-8FD6-41F9-8E9F-4290F731E68F}"/>
                  </a:ext>
                </a:extLst>
              </p:cNvPr>
              <p:cNvCxnSpPr>
                <a:cxnSpLocks/>
                <a:endCxn id="3" idx="1"/>
              </p:cNvCxnSpPr>
              <p:nvPr/>
            </p:nvCxnSpPr>
            <p:spPr>
              <a:xfrm rot="5400000" flipH="1" flipV="1">
                <a:off x="857819" y="3911764"/>
                <a:ext cx="668489" cy="225743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48">
                <a:extLst>
                  <a:ext uri="{FF2B5EF4-FFF2-40B4-BE49-F238E27FC236}">
                    <a16:creationId xmlns:a16="http://schemas.microsoft.com/office/drawing/2014/main" id="{CC01DA51-51E2-474C-A021-81BCB309629D}"/>
                  </a:ext>
                </a:extLst>
              </p:cNvPr>
              <p:cNvCxnSpPr>
                <a:cxnSpLocks/>
                <a:endCxn id="16" idx="1"/>
              </p:cNvCxnSpPr>
              <p:nvPr/>
            </p:nvCxnSpPr>
            <p:spPr>
              <a:xfrm rot="16200000" flipH="1">
                <a:off x="858918" y="4591341"/>
                <a:ext cx="662874" cy="225689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73E53EEE-63B2-BD0B-BC8F-F030271B20B2}"/>
                      </a:ext>
                    </a:extLst>
                  </p:cNvPr>
                  <p:cNvSpPr/>
                  <p:nvPr/>
                </p:nvSpPr>
                <p:spPr>
                  <a:xfrm>
                    <a:off x="1707052" y="4801467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73E53EEE-63B2-BD0B-BC8F-F030271B20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4801467"/>
                    <a:ext cx="470516" cy="470517"/>
                  </a:xfrm>
                  <a:prstGeom prst="round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ounded Rectangle 38">
                    <a:extLst>
                      <a:ext uri="{FF2B5EF4-FFF2-40B4-BE49-F238E27FC236}">
                        <a16:creationId xmlns:a16="http://schemas.microsoft.com/office/drawing/2014/main" id="{36794C82-51F9-4F41-CE5A-EAEC0629D181}"/>
                      </a:ext>
                    </a:extLst>
                  </p:cNvPr>
                  <p:cNvSpPr/>
                  <p:nvPr/>
                </p:nvSpPr>
                <p:spPr>
                  <a:xfrm>
                    <a:off x="2327930" y="4801466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ounded Rectangle 38">
                    <a:extLst>
                      <a:ext uri="{FF2B5EF4-FFF2-40B4-BE49-F238E27FC236}">
                        <a16:creationId xmlns:a16="http://schemas.microsoft.com/office/drawing/2014/main" id="{36794C82-51F9-4F41-CE5A-EAEC0629D1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4801466"/>
                    <a:ext cx="470516" cy="470517"/>
                  </a:xfrm>
                  <a:prstGeom prst="round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ounded Rectangle 39">
                    <a:extLst>
                      <a:ext uri="{FF2B5EF4-FFF2-40B4-BE49-F238E27FC236}">
                        <a16:creationId xmlns:a16="http://schemas.microsoft.com/office/drawing/2014/main" id="{30C5015C-C4B9-05A5-5A8E-16A0897A9039}"/>
                      </a:ext>
                    </a:extLst>
                  </p:cNvPr>
                  <p:cNvSpPr/>
                  <p:nvPr/>
                </p:nvSpPr>
                <p:spPr>
                  <a:xfrm>
                    <a:off x="2948808" y="4801466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Rounded Rectangle 39">
                    <a:extLst>
                      <a:ext uri="{FF2B5EF4-FFF2-40B4-BE49-F238E27FC236}">
                        <a16:creationId xmlns:a16="http://schemas.microsoft.com/office/drawing/2014/main" id="{30C5015C-C4B9-05A5-5A8E-16A0897A903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4801466"/>
                    <a:ext cx="470516" cy="470517"/>
                  </a:xfrm>
                  <a:prstGeom prst="round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ounded Rectangle 10">
                    <a:extLst>
                      <a:ext uri="{FF2B5EF4-FFF2-40B4-BE49-F238E27FC236}">
                        <a16:creationId xmlns:a16="http://schemas.microsoft.com/office/drawing/2014/main" id="{1E8D5216-7F70-3C75-782B-54FBF7E7C398}"/>
                      </a:ext>
                    </a:extLst>
                  </p:cNvPr>
                  <p:cNvSpPr/>
                  <p:nvPr/>
                </p:nvSpPr>
                <p:spPr>
                  <a:xfrm>
                    <a:off x="3821449" y="4023599"/>
                    <a:ext cx="1696758" cy="670560"/>
                  </a:xfrm>
                  <a:prstGeom prst="roundRect">
                    <a:avLst/>
                  </a:prstGeom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𝐴𝑡𝑡𝑒𝑛𝑡𝑖𝑜𝑛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16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sz="1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600"/>
                  </a:p>
                </p:txBody>
              </p:sp>
            </mc:Choice>
            <mc:Fallback xmlns="">
              <p:sp>
                <p:nvSpPr>
                  <p:cNvPr id="11" name="Rounded Rectangle 10">
                    <a:extLst>
                      <a:ext uri="{FF2B5EF4-FFF2-40B4-BE49-F238E27FC236}">
                        <a16:creationId xmlns:a16="http://schemas.microsoft.com/office/drawing/2014/main" id="{1E8D5216-7F70-3C75-782B-54FBF7E7C3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1449" y="4023599"/>
                    <a:ext cx="1696758" cy="670560"/>
                  </a:xfrm>
                  <a:prstGeom prst="roundRect">
                    <a:avLst/>
                  </a:prstGeom>
                  <a:blipFill>
                    <a:blip r:embed="rId12"/>
                    <a:stretch>
                      <a:fillRect l="-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ounded Rectangle 12">
                    <a:extLst>
                      <a:ext uri="{FF2B5EF4-FFF2-40B4-BE49-F238E27FC236}">
                        <a16:creationId xmlns:a16="http://schemas.microsoft.com/office/drawing/2014/main" id="{4F00EA8A-9F42-61A2-D17E-B4C925E6C5EE}"/>
                      </a:ext>
                    </a:extLst>
                  </p:cNvPr>
                  <p:cNvSpPr/>
                  <p:nvPr/>
                </p:nvSpPr>
                <p:spPr>
                  <a:xfrm>
                    <a:off x="1707052" y="345513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Rounded Rectangle 12">
                    <a:extLst>
                      <a:ext uri="{FF2B5EF4-FFF2-40B4-BE49-F238E27FC236}">
                        <a16:creationId xmlns:a16="http://schemas.microsoft.com/office/drawing/2014/main" id="{4F00EA8A-9F42-61A2-D17E-B4C925E6C5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3455131"/>
                    <a:ext cx="470516" cy="470517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ounded Rectangle 13">
                    <a:extLst>
                      <a:ext uri="{FF2B5EF4-FFF2-40B4-BE49-F238E27FC236}">
                        <a16:creationId xmlns:a16="http://schemas.microsoft.com/office/drawing/2014/main" id="{FE61C620-F069-C1C2-FBF1-008EDD46A360}"/>
                      </a:ext>
                    </a:extLst>
                  </p:cNvPr>
                  <p:cNvSpPr/>
                  <p:nvPr/>
                </p:nvSpPr>
                <p:spPr>
                  <a:xfrm>
                    <a:off x="2327930" y="3455130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ounded Rectangle 13">
                    <a:extLst>
                      <a:ext uri="{FF2B5EF4-FFF2-40B4-BE49-F238E27FC236}">
                        <a16:creationId xmlns:a16="http://schemas.microsoft.com/office/drawing/2014/main" id="{FE61C620-F069-C1C2-FBF1-008EDD46A3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3455130"/>
                    <a:ext cx="470516" cy="470517"/>
                  </a:xfrm>
                  <a:prstGeom prst="round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ounded Rectangle 14">
                    <a:extLst>
                      <a:ext uri="{FF2B5EF4-FFF2-40B4-BE49-F238E27FC236}">
                        <a16:creationId xmlns:a16="http://schemas.microsoft.com/office/drawing/2014/main" id="{D7B5341A-DA69-117F-A5FB-D12D7BB7460B}"/>
                      </a:ext>
                    </a:extLst>
                  </p:cNvPr>
                  <p:cNvSpPr/>
                  <p:nvPr/>
                </p:nvSpPr>
                <p:spPr>
                  <a:xfrm>
                    <a:off x="2948808" y="3455130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Rounded Rectangle 14">
                    <a:extLst>
                      <a:ext uri="{FF2B5EF4-FFF2-40B4-BE49-F238E27FC236}">
                        <a16:creationId xmlns:a16="http://schemas.microsoft.com/office/drawing/2014/main" id="{D7B5341A-DA69-117F-A5FB-D12D7BB746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3455130"/>
                    <a:ext cx="470516" cy="470517"/>
                  </a:xfrm>
                  <a:prstGeom prst="round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ounded Rectangle 21">
                    <a:extLst>
                      <a:ext uri="{FF2B5EF4-FFF2-40B4-BE49-F238E27FC236}">
                        <a16:creationId xmlns:a16="http://schemas.microsoft.com/office/drawing/2014/main" id="{D0FA42FC-C301-4CD5-7196-5BFCE0252910}"/>
                      </a:ext>
                    </a:extLst>
                  </p:cNvPr>
                  <p:cNvSpPr/>
                  <p:nvPr/>
                </p:nvSpPr>
                <p:spPr>
                  <a:xfrm>
                    <a:off x="1707052" y="4123622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ounded Rectangle 21">
                    <a:extLst>
                      <a:ext uri="{FF2B5EF4-FFF2-40B4-BE49-F238E27FC236}">
                        <a16:creationId xmlns:a16="http://schemas.microsoft.com/office/drawing/2014/main" id="{D0FA42FC-C301-4CD5-7196-5BFCE025291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4123622"/>
                    <a:ext cx="470516" cy="470517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ounded Rectangle 22">
                    <a:extLst>
                      <a:ext uri="{FF2B5EF4-FFF2-40B4-BE49-F238E27FC236}">
                        <a16:creationId xmlns:a16="http://schemas.microsoft.com/office/drawing/2014/main" id="{6E85DB8D-CF82-B33B-96F9-956055F108BF}"/>
                      </a:ext>
                    </a:extLst>
                  </p:cNvPr>
                  <p:cNvSpPr/>
                  <p:nvPr/>
                </p:nvSpPr>
                <p:spPr>
                  <a:xfrm>
                    <a:off x="2327930" y="412362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ounded Rectangle 22">
                    <a:extLst>
                      <a:ext uri="{FF2B5EF4-FFF2-40B4-BE49-F238E27FC236}">
                        <a16:creationId xmlns:a16="http://schemas.microsoft.com/office/drawing/2014/main" id="{6E85DB8D-CF82-B33B-96F9-956055F108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4123621"/>
                    <a:ext cx="470516" cy="470517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ounded Rectangle 23">
                    <a:extLst>
                      <a:ext uri="{FF2B5EF4-FFF2-40B4-BE49-F238E27FC236}">
                        <a16:creationId xmlns:a16="http://schemas.microsoft.com/office/drawing/2014/main" id="{EBD86D6B-9153-624E-1B6E-B1042FAC3DE5}"/>
                      </a:ext>
                    </a:extLst>
                  </p:cNvPr>
                  <p:cNvSpPr/>
                  <p:nvPr/>
                </p:nvSpPr>
                <p:spPr>
                  <a:xfrm>
                    <a:off x="2948808" y="412362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ounded Rectangle 23">
                    <a:extLst>
                      <a:ext uri="{FF2B5EF4-FFF2-40B4-BE49-F238E27FC236}">
                        <a16:creationId xmlns:a16="http://schemas.microsoft.com/office/drawing/2014/main" id="{EBD86D6B-9153-624E-1B6E-B1042FAC3D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4123621"/>
                    <a:ext cx="470516" cy="470517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0D4F8D30-841C-D6D2-B536-F4735A3DD52C}"/>
                  </a:ext>
                </a:extLst>
              </p:cNvPr>
              <p:cNvCxnSpPr>
                <a:cxnSpLocks/>
                <a:stCxn id="16" idx="3"/>
                <a:endCxn id="38" idx="1"/>
              </p:cNvCxnSpPr>
              <p:nvPr/>
            </p:nvCxnSpPr>
            <p:spPr>
              <a:xfrm>
                <a:off x="1498489" y="5035623"/>
                <a:ext cx="208563" cy="110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A148166F-284E-9F19-6D7D-D23A56C9313A}"/>
                  </a:ext>
                </a:extLst>
              </p:cNvPr>
              <p:cNvCxnSpPr>
                <a:cxnSpLocks/>
                <a:stCxn id="3" idx="3"/>
                <a:endCxn id="13" idx="1"/>
              </p:cNvCxnSpPr>
              <p:nvPr/>
            </p:nvCxnSpPr>
            <p:spPr>
              <a:xfrm>
                <a:off x="1500224" y="3690390"/>
                <a:ext cx="20682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CFDF4762-3712-2251-7C1D-44AF0A46E0C1}"/>
                  </a:ext>
                </a:extLst>
              </p:cNvPr>
              <p:cNvCxnSpPr>
                <a:cxnSpLocks/>
                <a:stCxn id="12" idx="3"/>
                <a:endCxn id="22" idx="1"/>
              </p:cNvCxnSpPr>
              <p:nvPr/>
            </p:nvCxnSpPr>
            <p:spPr>
              <a:xfrm flipV="1">
                <a:off x="1497556" y="4358881"/>
                <a:ext cx="209496" cy="33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A9366423-30A9-F590-7F1F-EC9914A0B6DF}"/>
                  </a:ext>
                </a:extLst>
              </p:cNvPr>
              <p:cNvCxnSpPr>
                <a:cxnSpLocks/>
                <a:stCxn id="24" idx="3"/>
                <a:endCxn id="11" idx="1"/>
              </p:cNvCxnSpPr>
              <p:nvPr/>
            </p:nvCxnSpPr>
            <p:spPr>
              <a:xfrm flipV="1">
                <a:off x="3419324" y="4358879"/>
                <a:ext cx="402125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Elbow Connector 92">
                <a:extLst>
                  <a:ext uri="{FF2B5EF4-FFF2-40B4-BE49-F238E27FC236}">
                    <a16:creationId xmlns:a16="http://schemas.microsoft.com/office/drawing/2014/main" id="{28327D0A-9D31-BD9B-C28C-2F26125C2CE5}"/>
                  </a:ext>
                </a:extLst>
              </p:cNvPr>
              <p:cNvCxnSpPr>
                <a:cxnSpLocks/>
                <a:endCxn id="40" idx="3"/>
              </p:cNvCxnSpPr>
              <p:nvPr/>
            </p:nvCxnSpPr>
            <p:spPr>
              <a:xfrm rot="5400000">
                <a:off x="3162118" y="4657922"/>
                <a:ext cx="636010" cy="121597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Elbow Connector 93">
                <a:extLst>
                  <a:ext uri="{FF2B5EF4-FFF2-40B4-BE49-F238E27FC236}">
                    <a16:creationId xmlns:a16="http://schemas.microsoft.com/office/drawing/2014/main" id="{16F4123C-CBEC-BF04-8DAE-B6A87BFE55F5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 rot="16200000" flipV="1">
                <a:off x="3124958" y="3984755"/>
                <a:ext cx="710330" cy="121597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D51B68A-52A8-1416-DF10-DFD41AC9EBE7}"/>
                  </a:ext>
                </a:extLst>
              </p:cNvPr>
              <p:cNvSpPr/>
              <p:nvPr/>
            </p:nvSpPr>
            <p:spPr>
              <a:xfrm>
                <a:off x="1304935" y="3492555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3DCC02-5241-EFDE-348F-DA07173884DB}"/>
                  </a:ext>
                </a:extLst>
              </p:cNvPr>
              <p:cNvSpPr/>
              <p:nvPr/>
            </p:nvSpPr>
            <p:spPr>
              <a:xfrm>
                <a:off x="1302267" y="4164386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482AAE-ED53-5A62-9A50-1E3B8BB899FF}"/>
                  </a:ext>
                </a:extLst>
              </p:cNvPr>
              <p:cNvSpPr/>
              <p:nvPr/>
            </p:nvSpPr>
            <p:spPr>
              <a:xfrm>
                <a:off x="1303200" y="4837788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8858ED-09C2-0EAC-B12F-7752596EE99C}"/>
                </a:ext>
              </a:extLst>
            </p:cNvPr>
            <p:cNvSpPr txBox="1"/>
            <p:nvPr/>
          </p:nvSpPr>
          <p:spPr>
            <a:xfrm>
              <a:off x="601619" y="5297608"/>
              <a:ext cx="1609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Arbitrary transformation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7C7CA03-6C20-9BA8-A9F4-89CD57DC4928}"/>
                </a:ext>
              </a:extLst>
            </p:cNvPr>
            <p:cNvSpPr txBox="1"/>
            <p:nvPr/>
          </p:nvSpPr>
          <p:spPr>
            <a:xfrm>
              <a:off x="209256" y="3231030"/>
              <a:ext cx="1023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Arbitrary inputs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3E263F5-7860-4FFD-95B8-B8B7E51423A1}"/>
                  </a:ext>
                </a:extLst>
              </p:cNvPr>
              <p:cNvSpPr txBox="1"/>
              <p:nvPr/>
            </p:nvSpPr>
            <p:spPr>
              <a:xfrm>
                <a:off x="4157813" y="5694845"/>
                <a:ext cx="3876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**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/>
                  <a:t> </a:t>
                </a:r>
                <a:r>
                  <a:rPr lang="en-US"/>
                  <a:t>are arbitrary sequences</a:t>
                </a:r>
                <a:endParaRPr lang="en-US" b="1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3E263F5-7860-4FFD-95B8-B8B7E5142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13" y="5694845"/>
                <a:ext cx="3876373" cy="369332"/>
              </a:xfrm>
              <a:prstGeom prst="rect">
                <a:avLst/>
              </a:prstGeom>
              <a:blipFill>
                <a:blip r:embed="rId2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861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8022-AD3A-92BA-1558-9DB1A27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Attention Mechanism in Attention is All You Need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50A61-209F-2F7E-02BC-FF4B19DE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5EA28-4134-50DF-B025-B7D4043C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E9934673-ACE3-1D35-13FC-66B6CC86FF81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400" dirty="0"/>
                  <a:t>To use a </a:t>
                </a:r>
                <a:r>
                  <a:rPr lang="en-US" sz="2400" b="1" dirty="0"/>
                  <a:t>decoupled attention mechanism</a:t>
                </a:r>
                <a:r>
                  <a:rPr lang="en-US" sz="2400" dirty="0"/>
                  <a:t>, it is implemented with properties:</a:t>
                </a:r>
                <a:endParaRPr lang="en-CA" sz="2400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att</m:t>
                        </m:r>
                      </m:sub>
                    </m:sSub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b="1" dirty="0"/>
                  <a:t>scaled dot-product attention</a:t>
                </a:r>
              </a:p>
              <a:p>
                <a:pPr lv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n-US" dirty="0"/>
                  <a:t>Good representation of compatibility</a:t>
                </a:r>
              </a:p>
              <a:p>
                <a:pPr lv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n-US" dirty="0"/>
                  <a:t>Fast and interpretable computation</a:t>
                </a:r>
              </a:p>
              <a:p>
                <a:pPr lv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n-US" dirty="0"/>
                  <a:t>Parallelizable evaluation across all queries (can leverage GPUs)</a:t>
                </a:r>
              </a:p>
              <a:p>
                <a:pPr lv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n-US" dirty="0"/>
                  <a:t>Scaled dot-products for stable </a:t>
                </a:r>
                <a:r>
                  <a:rPr lang="en-US" dirty="0" err="1"/>
                  <a:t>softmax</a:t>
                </a:r>
                <a:r>
                  <a:rPr lang="en-US" dirty="0"/>
                  <a:t> gradients in high dimensions (prevents large magnitudes)</a:t>
                </a:r>
              </a:p>
              <a:p>
                <a:pPr lvl="1">
                  <a:spcBef>
                    <a:spcPts val="0"/>
                  </a:spcBef>
                  <a:spcAft>
                    <a:spcPts val="500"/>
                  </a:spcAft>
                </a:pPr>
                <a:endParaRPr lang="en-US" dirty="0"/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 startAt="2"/>
                </a:pPr>
                <a:r>
                  <a:rPr lang="en-US" sz="2400" dirty="0"/>
                  <a:t>Imposed a </a:t>
                </a:r>
                <a:r>
                  <a:rPr lang="en-US" sz="2400" b="1" dirty="0"/>
                  <a:t>common dimension </a:t>
                </a:r>
                <a:r>
                  <a:rPr lang="en-US" sz="2400" dirty="0"/>
                  <a:t>for keys, values, and queries</a:t>
                </a:r>
              </a:p>
              <a:p>
                <a:pPr lvl="1"/>
                <a:r>
                  <a:rPr lang="en-US" dirty="0"/>
                  <a:t>Requirement for dot-product</a:t>
                </a:r>
              </a:p>
              <a:p>
                <a:pPr lvl="1"/>
                <a:r>
                  <a:rPr lang="en-US" dirty="0"/>
                  <a:t>Simplifies architecture with predictable attention output shape </a:t>
                </a:r>
              </a:p>
              <a:p>
                <a:pPr lvl="1"/>
                <a:r>
                  <a:rPr lang="en-US" dirty="0"/>
                  <a:t>Provides consistent hidden state dimensions for easier model analysis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E9934673-ACE3-1D35-13FC-66B6CC86FF8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928" t="-2357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B031247-AC6E-7B59-2C2F-E9BF8C464A1F}"/>
              </a:ext>
            </a:extLst>
          </p:cNvPr>
          <p:cNvSpPr txBox="1"/>
          <p:nvPr/>
        </p:nvSpPr>
        <p:spPr>
          <a:xfrm>
            <a:off x="838200" y="6171561"/>
            <a:ext cx="106203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100">
                <a:effectLst/>
              </a:rPr>
              <a:t>A. Vaswani </a:t>
            </a:r>
            <a:r>
              <a:rPr lang="en-CA" sz="1100" i="1">
                <a:effectLst/>
              </a:rPr>
              <a:t>et al.</a:t>
            </a:r>
            <a:r>
              <a:rPr lang="en-CA" sz="1100">
                <a:effectLst/>
              </a:rPr>
              <a:t>, “Attention is All you Need,” in </a:t>
            </a:r>
            <a:r>
              <a:rPr lang="en-CA" sz="1100" i="1">
                <a:effectLst/>
              </a:rPr>
              <a:t>Advances in Neural Information Processing Systems (</a:t>
            </a:r>
            <a:r>
              <a:rPr lang="en-CA" sz="1100" i="1" err="1">
                <a:effectLst/>
              </a:rPr>
              <a:t>NeurIPS</a:t>
            </a:r>
            <a:r>
              <a:rPr lang="en-CA" sz="1100" i="1">
                <a:effectLst/>
              </a:rPr>
              <a:t>)</a:t>
            </a:r>
            <a:r>
              <a:rPr lang="en-CA" sz="1100">
                <a:effectLst/>
              </a:rPr>
              <a:t>, 2017.</a:t>
            </a:r>
          </a:p>
        </p:txBody>
      </p:sp>
    </p:spTree>
    <p:extLst>
      <p:ext uri="{BB962C8B-B14F-4D97-AF65-F5344CB8AC3E}">
        <p14:creationId xmlns:p14="http://schemas.microsoft.com/office/powerpoint/2010/main" val="2991828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EE9F1-B9A5-8959-4B24-CB8F6B291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56BD-34D5-88A6-3F66-5129F5BFA11A}"/>
              </a:ext>
            </a:extLst>
          </p:cNvPr>
          <p:cNvSpPr txBox="1">
            <a:spLocks/>
          </p:cNvSpPr>
          <p:nvPr/>
        </p:nvSpPr>
        <p:spPr>
          <a:xfrm>
            <a:off x="837362" y="1030059"/>
            <a:ext cx="3407400" cy="154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rgbClr val="C00000"/>
                </a:solidFill>
              </a:rPr>
              <a:t>Scaled Dot-Product Attention</a:t>
            </a:r>
            <a:endParaRPr lang="en-US" sz="2000" b="1"/>
          </a:p>
          <a:p>
            <a:r>
              <a:rPr lang="en-US" sz="1800"/>
              <a:t>Faster</a:t>
            </a:r>
          </a:p>
          <a:p>
            <a:r>
              <a:rPr lang="en-US" sz="1800"/>
              <a:t>More space-efficient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C4CD4420-5332-F0B4-ADC2-B000854E57DE}"/>
                  </a:ext>
                </a:extLst>
              </p:cNvPr>
              <p:cNvSpPr/>
              <p:nvPr/>
            </p:nvSpPr>
            <p:spPr>
              <a:xfrm>
                <a:off x="5218145" y="833946"/>
                <a:ext cx="470516" cy="470517"/>
              </a:xfrm>
              <a:prstGeom prst="roundRect">
                <a:avLst/>
              </a:prstGeom>
              <a:solidFill>
                <a:srgbClr val="FF50C6">
                  <a:alpha val="42000"/>
                </a:srgbClr>
              </a:solidFill>
              <a:ln>
                <a:solidFill>
                  <a:srgbClr val="CA3F9E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C4CD4420-5332-F0B4-ADC2-B000854E5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45" y="833946"/>
                <a:ext cx="470516" cy="4705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A3F9E">
                    <a:alpha val="70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3E63F880-9512-1218-B715-281C77A63390}"/>
                  </a:ext>
                </a:extLst>
              </p:cNvPr>
              <p:cNvSpPr/>
              <p:nvPr/>
            </p:nvSpPr>
            <p:spPr>
              <a:xfrm>
                <a:off x="5938757" y="823217"/>
                <a:ext cx="470516" cy="470517"/>
              </a:xfrm>
              <a:prstGeom prst="roundRect">
                <a:avLst/>
              </a:prstGeom>
              <a:solidFill>
                <a:srgbClr val="FF50C6">
                  <a:alpha val="42000"/>
                </a:srgbClr>
              </a:solidFill>
              <a:ln>
                <a:solidFill>
                  <a:srgbClr val="CA3F9E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3E63F880-9512-1218-B715-281C77A63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757" y="823217"/>
                <a:ext cx="470516" cy="4705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A3F9E">
                    <a:alpha val="70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FFCFBE62-D4BC-ECC5-E075-35EFDC107910}"/>
                  </a:ext>
                </a:extLst>
              </p:cNvPr>
              <p:cNvSpPr/>
              <p:nvPr/>
            </p:nvSpPr>
            <p:spPr>
              <a:xfrm>
                <a:off x="6670101" y="823216"/>
                <a:ext cx="470516" cy="470517"/>
              </a:xfrm>
              <a:prstGeom prst="roundRect">
                <a:avLst/>
              </a:prstGeom>
              <a:solidFill>
                <a:srgbClr val="FF50C6">
                  <a:alpha val="42000"/>
                </a:srgbClr>
              </a:solidFill>
              <a:ln>
                <a:solidFill>
                  <a:srgbClr val="CA3F9E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FFCFBE62-D4BC-ECC5-E075-35EFDC107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01" y="823216"/>
                <a:ext cx="470516" cy="4705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A3F9E">
                    <a:alpha val="70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1DB9FC-0DB5-EA5C-7901-D5F878006F5A}"/>
                  </a:ext>
                </a:extLst>
              </p:cNvPr>
              <p:cNvSpPr txBox="1"/>
              <p:nvPr/>
            </p:nvSpPr>
            <p:spPr>
              <a:xfrm>
                <a:off x="7261200" y="5472570"/>
                <a:ext cx="2883025" cy="970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Keys: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n-CA" b="1" dirty="0"/>
              </a:p>
              <a:p>
                <a:r>
                  <a:rPr lang="en-US" dirty="0"/>
                  <a:t>Values: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Query: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1DB9FC-0DB5-EA5C-7901-D5F878006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0" y="5472570"/>
                <a:ext cx="2883025" cy="970779"/>
              </a:xfrm>
              <a:prstGeom prst="rect">
                <a:avLst/>
              </a:prstGeom>
              <a:blipFill>
                <a:blip r:embed="rId6"/>
                <a:stretch>
                  <a:fillRect l="-1691" t="-3145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BC599-501C-3E2A-B692-79ECF6A5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E0217-C8D7-1CF6-71F1-29D78478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B103530-E0CB-B7E2-D025-15D6D1153DEA}"/>
                  </a:ext>
                </a:extLst>
              </p:cNvPr>
              <p:cNvSpPr/>
              <p:nvPr/>
            </p:nvSpPr>
            <p:spPr>
              <a:xfrm>
                <a:off x="3710762" y="4119802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B103530-E0CB-B7E2-D025-15D6D1153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62" y="4119802"/>
                <a:ext cx="470516" cy="4705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973D2BB4-1C67-A21F-ADF5-90C35D5617C0}"/>
                  </a:ext>
                </a:extLst>
              </p:cNvPr>
              <p:cNvSpPr/>
              <p:nvPr/>
            </p:nvSpPr>
            <p:spPr>
              <a:xfrm>
                <a:off x="3710762" y="4672970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973D2BB4-1C67-A21F-ADF5-90C35D561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62" y="4672970"/>
                <a:ext cx="470516" cy="4705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860A640C-3B18-098C-6689-9DEF4DC82296}"/>
                  </a:ext>
                </a:extLst>
              </p:cNvPr>
              <p:cNvSpPr/>
              <p:nvPr/>
            </p:nvSpPr>
            <p:spPr>
              <a:xfrm>
                <a:off x="3710762" y="5226138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860A640C-3B18-098C-6689-9DEF4DC82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62" y="5226138"/>
                <a:ext cx="470516" cy="4705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5A09755-FB98-3AE3-924C-DA3180BC0E20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4181278" y="5461290"/>
            <a:ext cx="1036867" cy="1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190789F-DB0C-40A3-6384-E7541B735155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4181278" y="4355061"/>
            <a:ext cx="1036867" cy="1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F6DE6E2-0305-FFB2-751B-9E95E1713A06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4181278" y="4906890"/>
            <a:ext cx="1036867" cy="1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98A9D0D-14EB-60A2-F317-93BEE305B2B7}"/>
              </a:ext>
            </a:extLst>
          </p:cNvPr>
          <p:cNvSpPr/>
          <p:nvPr/>
        </p:nvSpPr>
        <p:spPr>
          <a:xfrm>
            <a:off x="5102455" y="3678983"/>
            <a:ext cx="2160000" cy="253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softmax</a:t>
            </a:r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62146A0-283D-F357-C3C9-62B1423211BA}"/>
              </a:ext>
            </a:extLst>
          </p:cNvPr>
          <p:cNvSpPr/>
          <p:nvPr/>
        </p:nvSpPr>
        <p:spPr>
          <a:xfrm>
            <a:off x="5102455" y="1516613"/>
            <a:ext cx="2160000" cy="253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mul</a:t>
            </a:r>
            <a:r>
              <a:rPr lang="en-US"/>
              <a:t> + add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20F079B-BE21-9893-25D0-13767F36C52A}"/>
              </a:ext>
            </a:extLst>
          </p:cNvPr>
          <p:cNvSpPr txBox="1"/>
          <p:nvPr/>
        </p:nvSpPr>
        <p:spPr>
          <a:xfrm>
            <a:off x="2369203" y="2548599"/>
            <a:ext cx="114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Attention</a:t>
            </a:r>
          </a:p>
        </p:txBody>
      </p: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3DB0E581-4271-5222-7A61-16267AB2183D}"/>
              </a:ext>
            </a:extLst>
          </p:cNvPr>
          <p:cNvCxnSpPr>
            <a:cxnSpLocks/>
            <a:stCxn id="15" idx="0"/>
            <a:endCxn id="101" idx="1"/>
          </p:cNvCxnSpPr>
          <p:nvPr/>
        </p:nvCxnSpPr>
        <p:spPr>
          <a:xfrm rot="5400000" flipH="1" flipV="1">
            <a:off x="4367873" y="1222416"/>
            <a:ext cx="313566" cy="115559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A593CF-FDF9-A8D8-200A-C8382C2360CE}"/>
              </a:ext>
            </a:extLst>
          </p:cNvPr>
          <p:cNvSpPr txBox="1">
            <a:spLocks/>
          </p:cNvSpPr>
          <p:nvPr/>
        </p:nvSpPr>
        <p:spPr>
          <a:xfrm>
            <a:off x="960500" y="1137850"/>
            <a:ext cx="2985519" cy="13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0104AEDD-FAF0-AD31-BA94-D86BE3BE0DD5}"/>
                  </a:ext>
                </a:extLst>
              </p:cNvPr>
              <p:cNvSpPr/>
              <p:nvPr/>
            </p:nvSpPr>
            <p:spPr>
              <a:xfrm>
                <a:off x="3711600" y="1956997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0104AEDD-FAF0-AD31-BA94-D86BE3BE0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00" y="1956997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A996AB0-40D9-8F28-7C2D-D7B55227B722}"/>
                  </a:ext>
                </a:extLst>
              </p:cNvPr>
              <p:cNvSpPr/>
              <p:nvPr/>
            </p:nvSpPr>
            <p:spPr>
              <a:xfrm>
                <a:off x="3711600" y="2510165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A996AB0-40D9-8F28-7C2D-D7B55227B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00" y="2510165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24A04B2-1BA2-ACD4-AB26-177259E710F4}"/>
                  </a:ext>
                </a:extLst>
              </p:cNvPr>
              <p:cNvSpPr/>
              <p:nvPr/>
            </p:nvSpPr>
            <p:spPr>
              <a:xfrm>
                <a:off x="3711600" y="3063333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24A04B2-1BA2-ACD4-AB26-177259E71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00" y="3063333"/>
                <a:ext cx="470516" cy="47051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25FB43C-3C92-0AD2-404E-6355AB927683}"/>
                  </a:ext>
                </a:extLst>
              </p:cNvPr>
              <p:cNvSpPr/>
              <p:nvPr/>
            </p:nvSpPr>
            <p:spPr>
              <a:xfrm>
                <a:off x="5216627" y="412102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25FB43C-3C92-0AD2-404E-6355AB927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27" y="4121020"/>
                <a:ext cx="470516" cy="47051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D7068AC-5C85-47CC-CF68-8E45DA676907}"/>
                  </a:ext>
                </a:extLst>
              </p:cNvPr>
              <p:cNvSpPr/>
              <p:nvPr/>
            </p:nvSpPr>
            <p:spPr>
              <a:xfrm>
                <a:off x="5214906" y="4673159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D7068AC-5C85-47CC-CF68-8E45DA676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906" y="4673159"/>
                <a:ext cx="470516" cy="47051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914A271-5C4F-A6B3-808C-543633D51F73}"/>
                  </a:ext>
                </a:extLst>
              </p:cNvPr>
              <p:cNvSpPr/>
              <p:nvPr/>
            </p:nvSpPr>
            <p:spPr>
              <a:xfrm>
                <a:off x="5216627" y="5226326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8914A271-5C4F-A6B3-808C-543633D51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27" y="5226326"/>
                <a:ext cx="470516" cy="470517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E99018-BE4B-9AFF-0C0A-C251848DCDA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5451885" y="3941735"/>
            <a:ext cx="0" cy="179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DF42FC-EAC0-EE64-963B-E423B4ADB98C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5451885" y="3530517"/>
            <a:ext cx="0" cy="1475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6E106DF0-8352-5AE4-9A22-DA6E723F642D}"/>
                  </a:ext>
                </a:extLst>
              </p:cNvPr>
              <p:cNvSpPr/>
              <p:nvPr/>
            </p:nvSpPr>
            <p:spPr>
              <a:xfrm>
                <a:off x="5214906" y="5949184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6E106DF0-8352-5AE4-9A22-DA6E723F6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906" y="5949184"/>
                <a:ext cx="470516" cy="47051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35C671-D588-6D48-A591-6FACB8949668}"/>
              </a:ext>
            </a:extLst>
          </p:cNvPr>
          <p:cNvCxnSpPr>
            <a:cxnSpLocks/>
            <a:stCxn id="22" idx="0"/>
            <a:endCxn id="13" idx="2"/>
          </p:cNvCxnSpPr>
          <p:nvPr/>
        </p:nvCxnSpPr>
        <p:spPr>
          <a:xfrm flipV="1">
            <a:off x="5450164" y="5696843"/>
            <a:ext cx="1721" cy="252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0F9FC35-081C-3DCC-291B-7CEFB05DA50F}"/>
                  </a:ext>
                </a:extLst>
              </p:cNvPr>
              <p:cNvSpPr/>
              <p:nvPr/>
            </p:nvSpPr>
            <p:spPr>
              <a:xfrm>
                <a:off x="5943574" y="4109876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0F9FC35-081C-3DCC-291B-7CEFB05DA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74" y="4109876"/>
                <a:ext cx="470516" cy="470517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377DB8E4-8EB6-FCA2-708B-4BBE2A0B0F6A}"/>
                  </a:ext>
                </a:extLst>
              </p:cNvPr>
              <p:cNvSpPr/>
              <p:nvPr/>
            </p:nvSpPr>
            <p:spPr>
              <a:xfrm>
                <a:off x="5938757" y="4670943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377DB8E4-8EB6-FCA2-708B-4BBE2A0B0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757" y="4670943"/>
                <a:ext cx="470516" cy="47051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383FA54-7941-B9B8-F4A2-38E84F1F6D39}"/>
                  </a:ext>
                </a:extLst>
              </p:cNvPr>
              <p:cNvSpPr/>
              <p:nvPr/>
            </p:nvSpPr>
            <p:spPr>
              <a:xfrm>
                <a:off x="5943574" y="522411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383FA54-7941-B9B8-F4A2-38E84F1F6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74" y="5224110"/>
                <a:ext cx="470516" cy="47051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BDADCE-CBF9-DB1A-7D6D-7C36D7023D42}"/>
                  </a:ext>
                </a:extLst>
              </p:cNvPr>
              <p:cNvSpPr/>
              <p:nvPr/>
            </p:nvSpPr>
            <p:spPr>
              <a:xfrm>
                <a:off x="6674918" y="4109876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BDADCE-CBF9-DB1A-7D6D-7C36D7023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18" y="4109876"/>
                <a:ext cx="470516" cy="47051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F0E4B8A2-1300-1DFE-28C6-E72513D780F2}"/>
                  </a:ext>
                </a:extLst>
              </p:cNvPr>
              <p:cNvSpPr/>
              <p:nvPr/>
            </p:nvSpPr>
            <p:spPr>
              <a:xfrm>
                <a:off x="6670101" y="4670943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F0E4B8A2-1300-1DFE-28C6-E72513D78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01" y="4670943"/>
                <a:ext cx="470516" cy="470517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9D26CBCB-0529-92E3-EBDC-CA1D037BE264}"/>
                  </a:ext>
                </a:extLst>
              </p:cNvPr>
              <p:cNvSpPr/>
              <p:nvPr/>
            </p:nvSpPr>
            <p:spPr>
              <a:xfrm>
                <a:off x="6674918" y="522411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9D26CBCB-0529-92E3-EBDC-CA1D037BE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18" y="5224110"/>
                <a:ext cx="470516" cy="470517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0524670-6174-7441-214F-28CEC5CDD358}"/>
                  </a:ext>
                </a:extLst>
              </p:cNvPr>
              <p:cNvSpPr/>
              <p:nvPr/>
            </p:nvSpPr>
            <p:spPr>
              <a:xfrm>
                <a:off x="5216627" y="1942657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0524670-6174-7441-214F-28CEC5CDD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27" y="1942657"/>
                <a:ext cx="470516" cy="470517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FC89E0D7-F42A-C387-0F06-28264F0B8E22}"/>
                  </a:ext>
                </a:extLst>
              </p:cNvPr>
              <p:cNvSpPr/>
              <p:nvPr/>
            </p:nvSpPr>
            <p:spPr>
              <a:xfrm>
                <a:off x="5216400" y="250560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FC89E0D7-F42A-C387-0F06-28264F0B8E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00" y="2505600"/>
                <a:ext cx="470516" cy="470517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520CFF88-5A05-9356-333D-9BA7BDAB036A}"/>
                  </a:ext>
                </a:extLst>
              </p:cNvPr>
              <p:cNvSpPr/>
              <p:nvPr/>
            </p:nvSpPr>
            <p:spPr>
              <a:xfrm>
                <a:off x="5216627" y="306000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520CFF88-5A05-9356-333D-9BA7BDAB0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27" y="3060000"/>
                <a:ext cx="470516" cy="470517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9CFAE1-0086-954B-3BEC-25E630A68C69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451885" y="1763372"/>
            <a:ext cx="0" cy="179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4B778824-A777-D73F-7E04-31D10BACF5B2}"/>
                  </a:ext>
                </a:extLst>
              </p:cNvPr>
              <p:cNvSpPr/>
              <p:nvPr/>
            </p:nvSpPr>
            <p:spPr>
              <a:xfrm>
                <a:off x="5943574" y="1941588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4B778824-A777-D73F-7E04-31D10BACF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74" y="1941588"/>
                <a:ext cx="470516" cy="470517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3154230-4AB9-2FFD-6358-7416FB589305}"/>
                  </a:ext>
                </a:extLst>
              </p:cNvPr>
              <p:cNvSpPr/>
              <p:nvPr/>
            </p:nvSpPr>
            <p:spPr>
              <a:xfrm>
                <a:off x="5938757" y="250560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3154230-4AB9-2FFD-6358-7416FB589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757" y="2505600"/>
                <a:ext cx="470516" cy="470517"/>
              </a:xfrm>
              <a:prstGeom prst="round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7871DDA1-BD1E-607B-5EC3-93C64AA19807}"/>
                  </a:ext>
                </a:extLst>
              </p:cNvPr>
              <p:cNvSpPr/>
              <p:nvPr/>
            </p:nvSpPr>
            <p:spPr>
              <a:xfrm>
                <a:off x="5943574" y="3055822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7871DDA1-BD1E-607B-5EC3-93C64AA19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74" y="3055822"/>
                <a:ext cx="470516" cy="470517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36B9916F-D964-6488-C115-7F461F1E8A21}"/>
                  </a:ext>
                </a:extLst>
              </p:cNvPr>
              <p:cNvSpPr/>
              <p:nvPr/>
            </p:nvSpPr>
            <p:spPr>
              <a:xfrm>
                <a:off x="6674918" y="1940441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36B9916F-D964-6488-C115-7F461F1E8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18" y="1940441"/>
                <a:ext cx="470516" cy="470517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E78AFCCB-8909-8DCB-F63D-C3BA74803237}"/>
                  </a:ext>
                </a:extLst>
              </p:cNvPr>
              <p:cNvSpPr/>
              <p:nvPr/>
            </p:nvSpPr>
            <p:spPr>
              <a:xfrm>
                <a:off x="6670101" y="250560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E78AFCCB-8909-8DCB-F63D-C3BA74803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01" y="2505600"/>
                <a:ext cx="470516" cy="470517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BEB598-4E57-7479-291B-4560146C7CD4}"/>
                  </a:ext>
                </a:extLst>
              </p:cNvPr>
              <p:cNvSpPr/>
              <p:nvPr/>
            </p:nvSpPr>
            <p:spPr>
              <a:xfrm>
                <a:off x="6674918" y="3054675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BEB598-4E57-7479-291B-4560146C7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18" y="3054675"/>
                <a:ext cx="470516" cy="470517"/>
              </a:xfrm>
              <a:prstGeom prst="round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64A6D83-0F1D-FE81-429B-F8E37EFA6C40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6178832" y="3932807"/>
            <a:ext cx="384" cy="177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A0B1CD0-8E58-0A4E-49B7-25A12969E560}"/>
              </a:ext>
            </a:extLst>
          </p:cNvPr>
          <p:cNvCxnSpPr>
            <a:cxnSpLocks/>
            <a:endCxn id="39" idx="2"/>
          </p:cNvCxnSpPr>
          <p:nvPr/>
        </p:nvCxnSpPr>
        <p:spPr>
          <a:xfrm flipH="1" flipV="1">
            <a:off x="6178832" y="3526339"/>
            <a:ext cx="384" cy="152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97B21B-7443-FDA4-4E8C-32F981F57036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6178832" y="1770437"/>
            <a:ext cx="384" cy="1711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C2DD55D-D113-58C0-8551-B6289C9DED5A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6910176" y="1774662"/>
            <a:ext cx="0" cy="1657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B1D43C8-A3B3-B6BE-C03D-460CA995984C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6910176" y="3525192"/>
            <a:ext cx="0" cy="1478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D6BD6F-CB27-3A82-EE54-C984126AC641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6910176" y="3920473"/>
            <a:ext cx="0" cy="1894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25978E96-6B5C-3D95-E882-0405B0A5043F}"/>
                  </a:ext>
                </a:extLst>
              </p:cNvPr>
              <p:cNvSpPr/>
              <p:nvPr/>
            </p:nvSpPr>
            <p:spPr>
              <a:xfrm>
                <a:off x="5942106" y="5949631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25978E96-6B5C-3D95-E882-0405B0A50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06" y="5949631"/>
                <a:ext cx="470516" cy="470517"/>
              </a:xfrm>
              <a:prstGeom prst="round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859216E-15F1-B1ED-4703-FC3B23E43D5A}"/>
                  </a:ext>
                </a:extLst>
              </p:cNvPr>
              <p:cNvSpPr/>
              <p:nvPr/>
            </p:nvSpPr>
            <p:spPr>
              <a:xfrm>
                <a:off x="6676382" y="5949631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859216E-15F1-B1ED-4703-FC3B23E43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382" y="5949631"/>
                <a:ext cx="470516" cy="470517"/>
              </a:xfrm>
              <a:prstGeom prst="round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1749B8-88BC-2D16-6ED4-298761AA1DB1}"/>
              </a:ext>
            </a:extLst>
          </p:cNvPr>
          <p:cNvCxnSpPr>
            <a:cxnSpLocks/>
            <a:stCxn id="54" idx="0"/>
            <a:endCxn id="26" idx="2"/>
          </p:cNvCxnSpPr>
          <p:nvPr/>
        </p:nvCxnSpPr>
        <p:spPr>
          <a:xfrm flipV="1">
            <a:off x="6177364" y="5694627"/>
            <a:ext cx="1468" cy="2550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A2A67DA-7CB2-C49E-FD8B-2950FE4B36CE}"/>
              </a:ext>
            </a:extLst>
          </p:cNvPr>
          <p:cNvCxnSpPr>
            <a:cxnSpLocks/>
            <a:stCxn id="58" idx="0"/>
            <a:endCxn id="29" idx="2"/>
          </p:cNvCxnSpPr>
          <p:nvPr/>
        </p:nvCxnSpPr>
        <p:spPr>
          <a:xfrm flipH="1" flipV="1">
            <a:off x="6910176" y="5694627"/>
            <a:ext cx="1464" cy="2550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5F280F4-5D55-677A-9929-20E50F818E07}"/>
                  </a:ext>
                </a:extLst>
              </p:cNvPr>
              <p:cNvSpPr txBox="1"/>
              <p:nvPr/>
            </p:nvSpPr>
            <p:spPr>
              <a:xfrm>
                <a:off x="7261200" y="882668"/>
                <a:ext cx="2887417" cy="705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Output vectors </a:t>
                </a:r>
                <a:endParaRPr lang="en-CA" b="1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5F280F4-5D55-677A-9929-20E50F818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0" y="882668"/>
                <a:ext cx="2887417" cy="705321"/>
              </a:xfrm>
              <a:prstGeom prst="rect">
                <a:avLst/>
              </a:prstGeom>
              <a:blipFill>
                <a:blip r:embed="rId34"/>
                <a:stretch>
                  <a:fillRect l="-1688" t="-5217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7376CFF-1406-582D-54D7-68B2BF3FACA1}"/>
              </a:ext>
            </a:extLst>
          </p:cNvPr>
          <p:cNvCxnSpPr>
            <a:cxnSpLocks/>
          </p:cNvCxnSpPr>
          <p:nvPr/>
        </p:nvCxnSpPr>
        <p:spPr>
          <a:xfrm flipV="1">
            <a:off x="5450164" y="1304652"/>
            <a:ext cx="0" cy="218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236372E-EF5D-6DF0-348A-F14AD23AEC97}"/>
              </a:ext>
            </a:extLst>
          </p:cNvPr>
          <p:cNvCxnSpPr>
            <a:cxnSpLocks/>
          </p:cNvCxnSpPr>
          <p:nvPr/>
        </p:nvCxnSpPr>
        <p:spPr>
          <a:xfrm flipV="1">
            <a:off x="6174015" y="1297871"/>
            <a:ext cx="0" cy="218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0B5C6A6-8F75-793C-F5E9-2B576CF79D04}"/>
              </a:ext>
            </a:extLst>
          </p:cNvPr>
          <p:cNvCxnSpPr>
            <a:cxnSpLocks/>
          </p:cNvCxnSpPr>
          <p:nvPr/>
        </p:nvCxnSpPr>
        <p:spPr>
          <a:xfrm flipV="1">
            <a:off x="6910176" y="1296724"/>
            <a:ext cx="0" cy="218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751020B-60EA-DF88-987C-43739799FA17}"/>
              </a:ext>
            </a:extLst>
          </p:cNvPr>
          <p:cNvSpPr txBox="1"/>
          <p:nvPr/>
        </p:nvSpPr>
        <p:spPr>
          <a:xfrm>
            <a:off x="2369205" y="4170394"/>
            <a:ext cx="114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/>
              <a:t>Alignment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CFB53A-2C93-1880-C31D-21716837AAA9}"/>
                  </a:ext>
                </a:extLst>
              </p:cNvPr>
              <p:cNvSpPr txBox="1"/>
              <p:nvPr/>
            </p:nvSpPr>
            <p:spPr>
              <a:xfrm>
                <a:off x="7261200" y="4068554"/>
                <a:ext cx="2887417" cy="1023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Alignment scores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att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CA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CA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CA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CA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CFB53A-2C93-1880-C31D-21716837A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0" y="4068554"/>
                <a:ext cx="2887417" cy="1023678"/>
              </a:xfrm>
              <a:prstGeom prst="rect">
                <a:avLst/>
              </a:prstGeom>
              <a:blipFill>
                <a:blip r:embed="rId35"/>
                <a:stretch>
                  <a:fillRect l="-1688" t="-2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DF2AC0-B4A1-A516-8C94-CEC59355EFB2}"/>
                  </a:ext>
                </a:extLst>
              </p:cNvPr>
              <p:cNvSpPr txBox="1"/>
              <p:nvPr/>
            </p:nvSpPr>
            <p:spPr>
              <a:xfrm>
                <a:off x="7261200" y="5090036"/>
                <a:ext cx="28874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att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>
                    <a:solidFill>
                      <a:srgbClr val="C00000"/>
                    </a:solidFill>
                  </a:rPr>
                  <a:t> scaled dot-product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DF2AC0-B4A1-A516-8C94-CEC59355E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0" y="5090036"/>
                <a:ext cx="2887418" cy="369332"/>
              </a:xfrm>
              <a:prstGeom prst="rect">
                <a:avLst/>
              </a:prstGeom>
              <a:blipFill>
                <a:blip r:embed="rId36"/>
                <a:stretch>
                  <a:fillRect l="-633" t="-9836" r="-16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6F20488-8BF2-21AF-D5AF-83891DD98EBD}"/>
              </a:ext>
            </a:extLst>
          </p:cNvPr>
          <p:cNvSpPr txBox="1"/>
          <p:nvPr/>
        </p:nvSpPr>
        <p:spPr>
          <a:xfrm>
            <a:off x="9022080" y="5307337"/>
            <a:ext cx="317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83FC8C-100D-912A-3D0D-5B7D20072B66}"/>
              </a:ext>
            </a:extLst>
          </p:cNvPr>
          <p:cNvSpPr txBox="1"/>
          <p:nvPr/>
        </p:nvSpPr>
        <p:spPr>
          <a:xfrm>
            <a:off x="9602867" y="5624563"/>
            <a:ext cx="175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Share the same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704DE8-559D-D667-739E-246D2697043F}"/>
                  </a:ext>
                </a:extLst>
              </p:cNvPr>
              <p:cNvSpPr txBox="1"/>
              <p:nvPr/>
            </p:nvSpPr>
            <p:spPr>
              <a:xfrm>
                <a:off x="7261199" y="2539947"/>
                <a:ext cx="2887200" cy="6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Attention weights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704DE8-559D-D667-739E-246D26970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99" y="2539947"/>
                <a:ext cx="2887200" cy="672620"/>
              </a:xfrm>
              <a:prstGeom prst="rect">
                <a:avLst/>
              </a:prstGeom>
              <a:blipFill>
                <a:blip r:embed="rId37"/>
                <a:stretch>
                  <a:fillRect l="-1688" t="-545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itle 54">
            <a:extLst>
              <a:ext uri="{FF2B5EF4-FFF2-40B4-BE49-F238E27FC236}">
                <a16:creationId xmlns:a16="http://schemas.microsoft.com/office/drawing/2014/main" id="{767D76A1-C4D8-CF4A-34C8-314FE55B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in Attention is All you Need</a:t>
            </a:r>
          </a:p>
        </p:txBody>
      </p:sp>
    </p:spTree>
    <p:extLst>
      <p:ext uri="{BB962C8B-B14F-4D97-AF65-F5344CB8AC3E}">
        <p14:creationId xmlns:p14="http://schemas.microsoft.com/office/powerpoint/2010/main" val="3854956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CE399-A576-A673-FD91-95B4A0826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776C7B80-D372-B25A-CBED-5EFD2AA810B5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90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Attention in Attention is All you Need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247668E-3D56-56D1-7D29-E1AA18ED347D}"/>
                  </a:ext>
                </a:extLst>
              </p:cNvPr>
              <p:cNvSpPr/>
              <p:nvPr/>
            </p:nvSpPr>
            <p:spPr>
              <a:xfrm>
                <a:off x="5938757" y="823217"/>
                <a:ext cx="470516" cy="470517"/>
              </a:xfrm>
              <a:prstGeom prst="roundRect">
                <a:avLst/>
              </a:prstGeom>
              <a:solidFill>
                <a:srgbClr val="FF50C6">
                  <a:alpha val="42000"/>
                </a:srgbClr>
              </a:solidFill>
              <a:ln>
                <a:solidFill>
                  <a:srgbClr val="CA3F9E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247668E-3D56-56D1-7D29-E1AA18ED3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757" y="823217"/>
                <a:ext cx="470516" cy="4705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A3F9E">
                    <a:alpha val="70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8B0A7C-5472-CD02-183D-BD327001F43E}"/>
                  </a:ext>
                </a:extLst>
              </p:cNvPr>
              <p:cNvSpPr txBox="1"/>
              <p:nvPr/>
            </p:nvSpPr>
            <p:spPr>
              <a:xfrm>
                <a:off x="7261200" y="5472570"/>
                <a:ext cx="2883025" cy="938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Keys: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CA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n-CA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Values: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Query: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8B0A7C-5472-CD02-183D-BD327001F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0" y="5472570"/>
                <a:ext cx="2883025" cy="938142"/>
              </a:xfrm>
              <a:prstGeom prst="rect">
                <a:avLst/>
              </a:prstGeom>
              <a:blipFill>
                <a:blip r:embed="rId4"/>
                <a:stretch>
                  <a:fillRect l="-1691" t="-3247" b="-9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5A732A-0859-643D-BBCB-9E64B627E590}"/>
                  </a:ext>
                </a:extLst>
              </p:cNvPr>
              <p:cNvSpPr txBox="1"/>
              <p:nvPr/>
            </p:nvSpPr>
            <p:spPr>
              <a:xfrm>
                <a:off x="7261199" y="882668"/>
                <a:ext cx="2951999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Matrix of outputs</a:t>
                </a:r>
                <a:r>
                  <a:rPr lang="en-CA" b="1" i="1">
                    <a:latin typeface="Cambria Math" panose="02040503050406030204" pitchFamily="18" charset="0"/>
                  </a:rPr>
                  <a:t> </a:t>
                </a:r>
                <a:r>
                  <a:rPr lang="en-CA" i="1">
                    <a:latin typeface="Cambria Math" panose="02040503050406030204" pitchFamily="18" charset="0"/>
                  </a:rPr>
                  <a:t>O</a:t>
                </a:r>
                <a:r>
                  <a:rPr lang="en-CA" b="1" i="1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n-US" b="1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5A732A-0859-643D-BBCB-9E64B627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99" y="882668"/>
                <a:ext cx="2951999" cy="374270"/>
              </a:xfrm>
              <a:prstGeom prst="rect">
                <a:avLst/>
              </a:prstGeom>
              <a:blipFill>
                <a:blip r:embed="rId5"/>
                <a:stretch>
                  <a:fillRect l="-1653" t="-1147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8448330-B3C0-4873-2356-A0783DDA37FD}"/>
                  </a:ext>
                </a:extLst>
              </p:cNvPr>
              <p:cNvSpPr txBox="1"/>
              <p:nvPr/>
            </p:nvSpPr>
            <p:spPr>
              <a:xfrm>
                <a:off x="7261199" y="4068554"/>
                <a:ext cx="2951999" cy="868892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en-US"/>
                  <a:t>Alignment scores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att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C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C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CA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CA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C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CA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/>
                  <a:t> [j, </a:t>
                </a:r>
                <a:r>
                  <a:rPr lang="en-US" err="1"/>
                  <a:t>i</a:t>
                </a:r>
                <a:r>
                  <a:rPr lang="en-US"/>
                  <a:t>]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8448330-B3C0-4873-2356-A0783DDA3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99" y="4068554"/>
                <a:ext cx="2951999" cy="868892"/>
              </a:xfrm>
              <a:prstGeom prst="rect">
                <a:avLst/>
              </a:prstGeom>
              <a:blipFill>
                <a:blip r:embed="rId6"/>
                <a:stretch>
                  <a:fillRect l="-1860" t="-3497" r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49C796-2A52-F9AC-E67F-5D06A64AB29F}"/>
                  </a:ext>
                </a:extLst>
              </p:cNvPr>
              <p:cNvSpPr txBox="1"/>
              <p:nvPr/>
            </p:nvSpPr>
            <p:spPr>
              <a:xfrm>
                <a:off x="7261200" y="5090036"/>
                <a:ext cx="291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CA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att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en-CA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scaled dot-product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49C796-2A52-F9AC-E67F-5D06A64AB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0" y="5090036"/>
                <a:ext cx="2916000" cy="369332"/>
              </a:xfrm>
              <a:prstGeom prst="rect">
                <a:avLst/>
              </a:prstGeom>
              <a:blipFill>
                <a:blip r:embed="rId7"/>
                <a:stretch>
                  <a:fillRect l="-628" t="-9836" r="-10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6E8EBC-02E0-E1EF-AC1B-3E7BC107CBEA}"/>
                  </a:ext>
                </a:extLst>
              </p:cNvPr>
              <p:cNvSpPr txBox="1"/>
              <p:nvPr/>
            </p:nvSpPr>
            <p:spPr>
              <a:xfrm>
                <a:off x="7261200" y="2137611"/>
                <a:ext cx="2951999" cy="1318566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en-US"/>
                  <a:t>Matrix containing attention weights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CA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CA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CA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6E8EBC-02E0-E1EF-AC1B-3E7BC107C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00" y="2137611"/>
                <a:ext cx="2951999" cy="1318566"/>
              </a:xfrm>
              <a:prstGeom prst="rect">
                <a:avLst/>
              </a:prstGeom>
              <a:blipFill>
                <a:blip r:embed="rId8"/>
                <a:stretch>
                  <a:fillRect l="-1860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9FF42-A20D-AEC4-91FC-1A7ADCDC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4DD3-47F0-1D1D-52F7-55AD1029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BF8F917-6C4A-3895-DF38-9F1FA949BB2F}"/>
                  </a:ext>
                </a:extLst>
              </p:cNvPr>
              <p:cNvSpPr/>
              <p:nvPr/>
            </p:nvSpPr>
            <p:spPr>
              <a:xfrm>
                <a:off x="3710762" y="4119802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BF8F917-6C4A-3895-DF38-9F1FA949B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62" y="4119802"/>
                <a:ext cx="470516" cy="4705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307457A-5A5D-5ACF-4B9B-FCEDBEE31170}"/>
                  </a:ext>
                </a:extLst>
              </p:cNvPr>
              <p:cNvSpPr/>
              <p:nvPr/>
            </p:nvSpPr>
            <p:spPr>
              <a:xfrm>
                <a:off x="3710762" y="4672970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307457A-5A5D-5ACF-4B9B-FCEDBEE31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62" y="4672970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C85843C-B470-51C2-9F86-DB8387592A02}"/>
                  </a:ext>
                </a:extLst>
              </p:cNvPr>
              <p:cNvSpPr/>
              <p:nvPr/>
            </p:nvSpPr>
            <p:spPr>
              <a:xfrm>
                <a:off x="3710762" y="5226138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C85843C-B470-51C2-9F86-DB8387592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62" y="5226138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C3CBDDE5-A7EA-0F8B-E3B1-88C86E441845}"/>
              </a:ext>
            </a:extLst>
          </p:cNvPr>
          <p:cNvSpPr/>
          <p:nvPr/>
        </p:nvSpPr>
        <p:spPr>
          <a:xfrm>
            <a:off x="5102455" y="3678983"/>
            <a:ext cx="2160000" cy="253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softmax</a:t>
            </a:r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C148063-3D4C-C553-6D79-C3397426B211}"/>
              </a:ext>
            </a:extLst>
          </p:cNvPr>
          <p:cNvSpPr/>
          <p:nvPr/>
        </p:nvSpPr>
        <p:spPr>
          <a:xfrm>
            <a:off x="5102455" y="1516613"/>
            <a:ext cx="2160000" cy="253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matmul</a:t>
            </a:r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9ACC91-70BC-C45F-6AE2-AF1548CEF271}"/>
              </a:ext>
            </a:extLst>
          </p:cNvPr>
          <p:cNvSpPr txBox="1"/>
          <p:nvPr/>
        </p:nvSpPr>
        <p:spPr>
          <a:xfrm>
            <a:off x="2369205" y="4723562"/>
            <a:ext cx="114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/>
              <a:t>Alignment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CB75FE-7B3A-22CB-3D62-333D2A1A0268}"/>
              </a:ext>
            </a:extLst>
          </p:cNvPr>
          <p:cNvSpPr txBox="1">
            <a:spLocks/>
          </p:cNvSpPr>
          <p:nvPr/>
        </p:nvSpPr>
        <p:spPr>
          <a:xfrm>
            <a:off x="960500" y="1137850"/>
            <a:ext cx="2985519" cy="13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F9165F3-64DD-64A1-60A0-ACDCDFBC1797}"/>
                  </a:ext>
                </a:extLst>
              </p:cNvPr>
              <p:cNvSpPr/>
              <p:nvPr/>
            </p:nvSpPr>
            <p:spPr>
              <a:xfrm>
                <a:off x="3711600" y="1956997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F9165F3-64DD-64A1-60A0-ACDCDFBC1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00" y="1956997"/>
                <a:ext cx="470516" cy="47051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8AD23EA-61E2-35F5-14A6-7C3D40CF5DCD}"/>
                  </a:ext>
                </a:extLst>
              </p:cNvPr>
              <p:cNvSpPr/>
              <p:nvPr/>
            </p:nvSpPr>
            <p:spPr>
              <a:xfrm>
                <a:off x="3711600" y="2510165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8AD23EA-61E2-35F5-14A6-7C3D40CF5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00" y="2510165"/>
                <a:ext cx="470516" cy="47051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B2E74D26-B87D-B0E6-F92B-0A486FFA0D39}"/>
                  </a:ext>
                </a:extLst>
              </p:cNvPr>
              <p:cNvSpPr/>
              <p:nvPr/>
            </p:nvSpPr>
            <p:spPr>
              <a:xfrm>
                <a:off x="3711600" y="3063333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B2E74D26-B87D-B0E6-F92B-0A486FFA0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00" y="3063333"/>
                <a:ext cx="470516" cy="47051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32B32B8-C8FA-F0B3-C6DD-21ACF5BB131D}"/>
              </a:ext>
            </a:extLst>
          </p:cNvPr>
          <p:cNvSpPr txBox="1">
            <a:spLocks/>
          </p:cNvSpPr>
          <p:nvPr/>
        </p:nvSpPr>
        <p:spPr>
          <a:xfrm>
            <a:off x="872517" y="1058475"/>
            <a:ext cx="2601683" cy="2397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Calculate dot-products in </a:t>
            </a:r>
            <a:r>
              <a:rPr lang="en-US" sz="1800" b="1"/>
              <a:t>parallel</a:t>
            </a:r>
            <a:r>
              <a:rPr lang="en-US" sz="1800"/>
              <a:t> with </a:t>
            </a:r>
            <a:r>
              <a:rPr lang="en-US" sz="1800" b="1"/>
              <a:t>matrix multiplication</a:t>
            </a:r>
          </a:p>
          <a:p>
            <a:r>
              <a:rPr lang="en-US" sz="1800"/>
              <a:t>High concurrency on modern hardware (GPUs)</a:t>
            </a:r>
          </a:p>
          <a:p>
            <a:r>
              <a:rPr lang="en-US" sz="1800"/>
              <a:t>Independently calculates each query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C7E09E-72E6-AE53-2B23-303DFC00A207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5451885" y="3530517"/>
            <a:ext cx="0" cy="1475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08A7FC3-833E-F8A3-04E7-599FC9F5BBA6}"/>
                  </a:ext>
                </a:extLst>
              </p:cNvPr>
              <p:cNvSpPr/>
              <p:nvPr/>
            </p:nvSpPr>
            <p:spPr>
              <a:xfrm>
                <a:off x="5214906" y="5949184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08A7FC3-833E-F8A3-04E7-599FC9F5B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906" y="5949184"/>
                <a:ext cx="470516" cy="470517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9D30ACD-8803-4E87-9226-F4630EAF85A1}"/>
                  </a:ext>
                </a:extLst>
              </p:cNvPr>
              <p:cNvSpPr/>
              <p:nvPr/>
            </p:nvSpPr>
            <p:spPr>
              <a:xfrm>
                <a:off x="5216627" y="1942657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C9D30ACD-8803-4E87-9226-F4630EAF8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27" y="1942657"/>
                <a:ext cx="470516" cy="47051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1DD38E78-DEF5-2D27-C940-E161DCCFDD38}"/>
                  </a:ext>
                </a:extLst>
              </p:cNvPr>
              <p:cNvSpPr/>
              <p:nvPr/>
            </p:nvSpPr>
            <p:spPr>
              <a:xfrm>
                <a:off x="5216400" y="250560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1DD38E78-DEF5-2D27-C940-E161DCCFDD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00" y="2505600"/>
                <a:ext cx="470516" cy="470517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F0EEF54-F4BB-73C3-CC31-23F94885BD9E}"/>
                  </a:ext>
                </a:extLst>
              </p:cNvPr>
              <p:cNvSpPr/>
              <p:nvPr/>
            </p:nvSpPr>
            <p:spPr>
              <a:xfrm>
                <a:off x="5216627" y="306000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F0EEF54-F4BB-73C3-CC31-23F94885B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27" y="3060000"/>
                <a:ext cx="470516" cy="47051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64DCD74-67DF-F869-0945-4C48A7A629EF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451885" y="1763372"/>
            <a:ext cx="0" cy="179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806837A-0099-9CCA-C621-1D9EDDCDCB82}"/>
                  </a:ext>
                </a:extLst>
              </p:cNvPr>
              <p:cNvSpPr/>
              <p:nvPr/>
            </p:nvSpPr>
            <p:spPr>
              <a:xfrm>
                <a:off x="5943574" y="1941588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806837A-0099-9CCA-C621-1D9EDDCDC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74" y="1941588"/>
                <a:ext cx="470516" cy="47051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78B57A6D-D721-1466-58F7-5D8140F6CE20}"/>
                  </a:ext>
                </a:extLst>
              </p:cNvPr>
              <p:cNvSpPr/>
              <p:nvPr/>
            </p:nvSpPr>
            <p:spPr>
              <a:xfrm>
                <a:off x="5938757" y="250560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78B57A6D-D721-1466-58F7-5D8140F6C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757" y="2505600"/>
                <a:ext cx="470516" cy="47051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047E22E-7FFB-63B8-5EF5-6D1FFF02966D}"/>
                  </a:ext>
                </a:extLst>
              </p:cNvPr>
              <p:cNvSpPr/>
              <p:nvPr/>
            </p:nvSpPr>
            <p:spPr>
              <a:xfrm>
                <a:off x="5943574" y="3055822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047E22E-7FFB-63B8-5EF5-6D1FFF029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74" y="3055822"/>
                <a:ext cx="470516" cy="470517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BA338DB-EA36-F68E-202D-3033F8B480DE}"/>
                  </a:ext>
                </a:extLst>
              </p:cNvPr>
              <p:cNvSpPr/>
              <p:nvPr/>
            </p:nvSpPr>
            <p:spPr>
              <a:xfrm>
                <a:off x="6674918" y="1940441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BA338DB-EA36-F68E-202D-3033F8B480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18" y="1940441"/>
                <a:ext cx="470516" cy="470517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09BF2DF1-8B81-23F2-A65B-65441A564A87}"/>
                  </a:ext>
                </a:extLst>
              </p:cNvPr>
              <p:cNvSpPr/>
              <p:nvPr/>
            </p:nvSpPr>
            <p:spPr>
              <a:xfrm>
                <a:off x="6670101" y="2505600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09BF2DF1-8B81-23F2-A65B-65441A564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01" y="2505600"/>
                <a:ext cx="470516" cy="470517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7A99C628-43C3-3C86-B3D2-D82F7EEB982E}"/>
                  </a:ext>
                </a:extLst>
              </p:cNvPr>
              <p:cNvSpPr/>
              <p:nvPr/>
            </p:nvSpPr>
            <p:spPr>
              <a:xfrm>
                <a:off x="6674918" y="3054675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7A99C628-43C3-3C86-B3D2-D82F7EEB9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18" y="3054675"/>
                <a:ext cx="470516" cy="470517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C7F229E-6AA0-C005-854B-245F19CE0CDD}"/>
              </a:ext>
            </a:extLst>
          </p:cNvPr>
          <p:cNvCxnSpPr>
            <a:cxnSpLocks/>
            <a:endCxn id="39" idx="2"/>
          </p:cNvCxnSpPr>
          <p:nvPr/>
        </p:nvCxnSpPr>
        <p:spPr>
          <a:xfrm flipH="1" flipV="1">
            <a:off x="6178832" y="3526339"/>
            <a:ext cx="384" cy="152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1F4071D-979F-6197-5D71-51112A4DA61C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6178832" y="1770437"/>
            <a:ext cx="384" cy="1711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67BC69F-DB04-F900-DE42-CEE4515E82CD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6910176" y="1774662"/>
            <a:ext cx="0" cy="1657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D45991-FE3A-AE2B-1C61-20023D802A09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6910176" y="3525192"/>
            <a:ext cx="0" cy="1478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4A254A90-DC18-37F6-2D95-F1A50864598B}"/>
                  </a:ext>
                </a:extLst>
              </p:cNvPr>
              <p:cNvSpPr/>
              <p:nvPr/>
            </p:nvSpPr>
            <p:spPr>
              <a:xfrm>
                <a:off x="5942106" y="5949631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4A254A90-DC18-37F6-2D95-F1A508645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06" y="5949631"/>
                <a:ext cx="470516" cy="470517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38B82D0-4F32-9AEE-0709-99A8D01463B2}"/>
                  </a:ext>
                </a:extLst>
              </p:cNvPr>
              <p:cNvSpPr/>
              <p:nvPr/>
            </p:nvSpPr>
            <p:spPr>
              <a:xfrm>
                <a:off x="6676382" y="5949631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38B82D0-4F32-9AEE-0709-99A8D0146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382" y="5949631"/>
                <a:ext cx="470516" cy="470517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9AB69A2-0155-DD57-5141-914AA5617C4E}"/>
              </a:ext>
            </a:extLst>
          </p:cNvPr>
          <p:cNvCxnSpPr>
            <a:cxnSpLocks/>
          </p:cNvCxnSpPr>
          <p:nvPr/>
        </p:nvCxnSpPr>
        <p:spPr>
          <a:xfrm flipV="1">
            <a:off x="6174015" y="1297871"/>
            <a:ext cx="0" cy="218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D34143-F578-B5F3-0AB9-C5485519B6BD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5450164" y="5623980"/>
            <a:ext cx="723851" cy="3252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8CC9EB-24E6-7F6C-0949-D634B7D2EE9F}"/>
              </a:ext>
            </a:extLst>
          </p:cNvPr>
          <p:cNvCxnSpPr>
            <a:cxnSpLocks/>
            <a:endCxn id="34" idx="2"/>
          </p:cNvCxnSpPr>
          <p:nvPr/>
        </p:nvCxnSpPr>
        <p:spPr>
          <a:xfrm flipH="1" flipV="1">
            <a:off x="6174015" y="5623980"/>
            <a:ext cx="3349" cy="3256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FC4738-7D73-061B-65E7-20483F34BD4A}"/>
              </a:ext>
            </a:extLst>
          </p:cNvPr>
          <p:cNvCxnSpPr>
            <a:cxnSpLocks/>
            <a:endCxn id="34" idx="2"/>
          </p:cNvCxnSpPr>
          <p:nvPr/>
        </p:nvCxnSpPr>
        <p:spPr>
          <a:xfrm flipH="1" flipV="1">
            <a:off x="6174015" y="5623980"/>
            <a:ext cx="737625" cy="3256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6E1D6C87-0199-CCC4-D15F-6097469D88CA}"/>
                  </a:ext>
                </a:extLst>
              </p:cNvPr>
              <p:cNvSpPr/>
              <p:nvPr/>
            </p:nvSpPr>
            <p:spPr>
              <a:xfrm>
                <a:off x="4484159" y="4673158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6E1D6C87-0199-CCC4-D15F-6097469D8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159" y="4673158"/>
                <a:ext cx="470516" cy="470517"/>
              </a:xfrm>
              <a:prstGeom prst="round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0A51BD0F-1C4A-1E22-9831-93468E5A5801}"/>
                  </a:ext>
                </a:extLst>
              </p:cNvPr>
              <p:cNvSpPr/>
              <p:nvPr/>
            </p:nvSpPr>
            <p:spPr>
              <a:xfrm>
                <a:off x="5938757" y="5153463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0A51BD0F-1C4A-1E22-9831-93468E5A5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757" y="5153463"/>
                <a:ext cx="470516" cy="470517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4B99B509-5D00-FBE2-6DB4-A714BCC26F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52745" y="4645127"/>
            <a:ext cx="428400" cy="5832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01114C6B-EE77-6AEF-C092-E3387A727D66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954675" y="4723562"/>
            <a:ext cx="640898" cy="184855"/>
          </a:xfrm>
          <a:prstGeom prst="bentConnector3">
            <a:avLst>
              <a:gd name="adj1" fmla="val 10072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1418DB7-B327-A13A-67E8-C6C69069F130}"/>
              </a:ext>
            </a:extLst>
          </p:cNvPr>
          <p:cNvCxnSpPr>
            <a:cxnSpLocks/>
          </p:cNvCxnSpPr>
          <p:nvPr/>
        </p:nvCxnSpPr>
        <p:spPr>
          <a:xfrm>
            <a:off x="4178039" y="4355250"/>
            <a:ext cx="306120" cy="5531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BDB681C-3455-B632-A4C8-36378969ADC4}"/>
              </a:ext>
            </a:extLst>
          </p:cNvPr>
          <p:cNvCxnSpPr>
            <a:cxnSpLocks/>
          </p:cNvCxnSpPr>
          <p:nvPr/>
        </p:nvCxnSpPr>
        <p:spPr>
          <a:xfrm flipV="1">
            <a:off x="4178039" y="4908417"/>
            <a:ext cx="30612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2DDBABA-40FC-A5B2-E5DD-37BBC6168D0D}"/>
              </a:ext>
            </a:extLst>
          </p:cNvPr>
          <p:cNvCxnSpPr>
            <a:cxnSpLocks/>
          </p:cNvCxnSpPr>
          <p:nvPr/>
        </p:nvCxnSpPr>
        <p:spPr>
          <a:xfrm flipV="1">
            <a:off x="4178039" y="4908417"/>
            <a:ext cx="306120" cy="5531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E0A3BC3-F937-DADA-F2AD-E2E6B86BDD3E}"/>
              </a:ext>
            </a:extLst>
          </p:cNvPr>
          <p:cNvSpPr/>
          <p:nvPr/>
        </p:nvSpPr>
        <p:spPr>
          <a:xfrm>
            <a:off x="5102455" y="4076907"/>
            <a:ext cx="2160000" cy="253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scale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9F9064E-DAE9-1F00-D29A-20E4DA73D336}"/>
              </a:ext>
            </a:extLst>
          </p:cNvPr>
          <p:cNvCxnSpPr>
            <a:cxnSpLocks/>
          </p:cNvCxnSpPr>
          <p:nvPr/>
        </p:nvCxnSpPr>
        <p:spPr>
          <a:xfrm flipH="1" flipV="1">
            <a:off x="6179216" y="3942967"/>
            <a:ext cx="3239" cy="144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49516CFD-1366-2844-49CD-1149843E0E1D}"/>
              </a:ext>
            </a:extLst>
          </p:cNvPr>
          <p:cNvCxnSpPr>
            <a:cxnSpLocks/>
            <a:stCxn id="76" idx="0"/>
            <a:endCxn id="101" idx="1"/>
          </p:cNvCxnSpPr>
          <p:nvPr/>
        </p:nvCxnSpPr>
        <p:spPr>
          <a:xfrm rot="5400000" flipH="1" flipV="1">
            <a:off x="4484740" y="1883488"/>
            <a:ext cx="857771" cy="37765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5819299-F678-E820-3E0C-D636F58702E7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4183418" y="2181088"/>
            <a:ext cx="306120" cy="5553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7893E85-CAD5-1D0B-9827-CA7EBBFA649F}"/>
              </a:ext>
            </a:extLst>
          </p:cNvPr>
          <p:cNvCxnSpPr>
            <a:cxnSpLocks/>
            <a:endCxn id="76" idx="1"/>
          </p:cNvCxnSpPr>
          <p:nvPr/>
        </p:nvCxnSpPr>
        <p:spPr>
          <a:xfrm flipV="1">
            <a:off x="4183418" y="2736461"/>
            <a:ext cx="30612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53F49B0-D380-6B5A-6610-AC3C7768E6AF}"/>
              </a:ext>
            </a:extLst>
          </p:cNvPr>
          <p:cNvCxnSpPr>
            <a:cxnSpLocks/>
            <a:endCxn id="76" idx="1"/>
          </p:cNvCxnSpPr>
          <p:nvPr/>
        </p:nvCxnSpPr>
        <p:spPr>
          <a:xfrm flipV="1">
            <a:off x="4183418" y="2736461"/>
            <a:ext cx="306120" cy="550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10D22436-286B-0ECF-F219-A4BC87BB0FFE}"/>
                  </a:ext>
                </a:extLst>
              </p:cNvPr>
              <p:cNvSpPr/>
              <p:nvPr/>
            </p:nvSpPr>
            <p:spPr>
              <a:xfrm>
                <a:off x="4489538" y="2501202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10D22436-286B-0ECF-F219-A4BC87BB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38" y="2501202"/>
                <a:ext cx="470516" cy="470517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Bracket 58">
            <a:extLst>
              <a:ext uri="{FF2B5EF4-FFF2-40B4-BE49-F238E27FC236}">
                <a16:creationId xmlns:a16="http://schemas.microsoft.com/office/drawing/2014/main" id="{64D623A2-904C-2E15-514E-DFFBAC84274B}"/>
              </a:ext>
            </a:extLst>
          </p:cNvPr>
          <p:cNvSpPr/>
          <p:nvPr/>
        </p:nvSpPr>
        <p:spPr>
          <a:xfrm>
            <a:off x="7108435" y="1889871"/>
            <a:ext cx="155600" cy="1665912"/>
          </a:xfrm>
          <a:prstGeom prst="rightBracket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Bracket 59">
            <a:extLst>
              <a:ext uri="{FF2B5EF4-FFF2-40B4-BE49-F238E27FC236}">
                <a16:creationId xmlns:a16="http://schemas.microsoft.com/office/drawing/2014/main" id="{538F3AB4-8E5F-36F8-EC7E-116CFBE85589}"/>
              </a:ext>
            </a:extLst>
          </p:cNvPr>
          <p:cNvSpPr/>
          <p:nvPr/>
        </p:nvSpPr>
        <p:spPr>
          <a:xfrm rot="10800000">
            <a:off x="5117075" y="1900031"/>
            <a:ext cx="155600" cy="1665912"/>
          </a:xfrm>
          <a:prstGeom prst="rightBracket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D5F3779-11D8-4309-5A8A-4110F3BE0DA2}"/>
              </a:ext>
            </a:extLst>
          </p:cNvPr>
          <p:cNvSpPr/>
          <p:nvPr/>
        </p:nvSpPr>
        <p:spPr>
          <a:xfrm>
            <a:off x="5094015" y="4471736"/>
            <a:ext cx="2160000" cy="253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matmul</a:t>
            </a:r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45FA676-7A03-698B-2E43-3F23EAB9B083}"/>
              </a:ext>
            </a:extLst>
          </p:cNvPr>
          <p:cNvCxnSpPr>
            <a:cxnSpLocks/>
          </p:cNvCxnSpPr>
          <p:nvPr/>
        </p:nvCxnSpPr>
        <p:spPr>
          <a:xfrm flipH="1" flipV="1">
            <a:off x="6758545" y="4329047"/>
            <a:ext cx="3239" cy="144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B6D5E9C-AFFF-5419-9A71-8FC7354439C7}"/>
              </a:ext>
            </a:extLst>
          </p:cNvPr>
          <p:cNvCxnSpPr>
            <a:cxnSpLocks/>
          </p:cNvCxnSpPr>
          <p:nvPr/>
        </p:nvCxnSpPr>
        <p:spPr>
          <a:xfrm flipH="1" flipV="1">
            <a:off x="5589936" y="4329047"/>
            <a:ext cx="3239" cy="144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587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E406-4A46-3AF9-B432-EF8439FC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Misconceptions about Transformers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AAF49-C728-EA73-CFBD-4133D7D8E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What?</a:t>
            </a:r>
          </a:p>
          <a:p>
            <a:pPr lvl="1"/>
            <a:r>
              <a:rPr lang="en-US" dirty="0"/>
              <a:t>Attention in transformers performs a vector similarity search</a:t>
            </a:r>
          </a:p>
          <a:p>
            <a:r>
              <a:rPr lang="en-US" i="1" dirty="0"/>
              <a:t>Why?</a:t>
            </a:r>
          </a:p>
          <a:p>
            <a:pPr lvl="1"/>
            <a:r>
              <a:rPr lang="en-US" dirty="0"/>
              <a:t>Over-simplification in terminology</a:t>
            </a:r>
            <a:endParaRPr lang="en-US" i="1" dirty="0"/>
          </a:p>
          <a:p>
            <a:pPr lvl="1"/>
            <a:r>
              <a:rPr lang="en-US" dirty="0"/>
              <a:t>The key-query value explanation is convenient, and many don’t know to look past it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D6A3-B101-4C8F-A6A5-6916C52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ED92-A980-F39F-8225-4F8078E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18826-01C0-0FA5-DFC6-37E7695FE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05046"/>
            <a:ext cx="4805388" cy="2503105"/>
          </a:xfrm>
          <a:prstGeom prst="rect">
            <a:avLst/>
          </a:prstGeom>
        </p:spPr>
      </p:pic>
      <p:pic>
        <p:nvPicPr>
          <p:cNvPr id="1026" name="Picture 2" descr="What is Similarity Search? | Pinecone">
            <a:extLst>
              <a:ext uri="{FF2B5EF4-FFF2-40B4-BE49-F238E27FC236}">
                <a16:creationId xmlns:a16="http://schemas.microsoft.com/office/drawing/2014/main" id="{03A38819-9ED2-589F-5FFF-E580DB3C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68" y="3446541"/>
            <a:ext cx="2903022" cy="282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87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380F0D-EE7D-B075-6CA4-3AF9AC29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05046"/>
            <a:ext cx="4805388" cy="2503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94E406-4A46-3AF9-B432-EF8439FC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Misconceptions about Transformers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AAF49-C728-EA73-CFBD-4133D7D8E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What?</a:t>
            </a:r>
          </a:p>
          <a:p>
            <a:pPr lvl="1"/>
            <a:r>
              <a:rPr lang="en-US" dirty="0"/>
              <a:t>Attention in transformers performs a vector similarity search</a:t>
            </a:r>
          </a:p>
          <a:p>
            <a:r>
              <a:rPr lang="en-US" i="1" dirty="0"/>
              <a:t>Why?</a:t>
            </a:r>
          </a:p>
          <a:p>
            <a:pPr lvl="1"/>
            <a:r>
              <a:rPr lang="en-US" dirty="0"/>
              <a:t>Over-simplification in terminology</a:t>
            </a:r>
            <a:endParaRPr lang="en-US" i="1" dirty="0"/>
          </a:p>
          <a:p>
            <a:pPr lvl="1"/>
            <a:r>
              <a:rPr lang="en-US" dirty="0"/>
              <a:t>The key-query value explanation is convenient, and many don’t know to look past it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D6A3-B101-4C8F-A6A5-6916C52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ED92-A980-F39F-8225-4F8078E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36</a:t>
            </a:fld>
            <a:endParaRPr lang="en-US"/>
          </a:p>
        </p:txBody>
      </p:sp>
      <p:pic>
        <p:nvPicPr>
          <p:cNvPr id="1026" name="Picture 2" descr="What is Similarity Search? | Pinecone">
            <a:extLst>
              <a:ext uri="{FF2B5EF4-FFF2-40B4-BE49-F238E27FC236}">
                <a16:creationId xmlns:a16="http://schemas.microsoft.com/office/drawing/2014/main" id="{03A38819-9ED2-589F-5FFF-E580DB3C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68" y="3446541"/>
            <a:ext cx="2903022" cy="282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BB044C-F233-487C-A1C0-2EB294B0DBCB}"/>
              </a:ext>
            </a:extLst>
          </p:cNvPr>
          <p:cNvSpPr txBox="1"/>
          <p:nvPr/>
        </p:nvSpPr>
        <p:spPr>
          <a:xfrm>
            <a:off x="1185717" y="3887102"/>
            <a:ext cx="4910283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How </a:t>
            </a:r>
            <a:r>
              <a:rPr lang="en-US" sz="2400" dirty="0"/>
              <a:t>do </a:t>
            </a:r>
            <a:r>
              <a:rPr lang="en-US" sz="2400"/>
              <a:t>we get </a:t>
            </a:r>
            <a:r>
              <a:rPr lang="en-US" sz="2400" dirty="0"/>
              <a:t>Q, K, and V?</a:t>
            </a:r>
          </a:p>
          <a:p>
            <a:endParaRPr lang="en-US" sz="2400" dirty="0"/>
          </a:p>
          <a:p>
            <a:r>
              <a:rPr lang="en-US" sz="2400" dirty="0"/>
              <a:t>What are we learning?</a:t>
            </a:r>
          </a:p>
          <a:p>
            <a:endParaRPr lang="en-US" sz="2400" dirty="0"/>
          </a:p>
          <a:p>
            <a:r>
              <a:rPr lang="en-US" sz="2400" dirty="0"/>
              <a:t>Is this parametric or non-parametric?</a:t>
            </a:r>
          </a:p>
        </p:txBody>
      </p:sp>
    </p:spTree>
    <p:extLst>
      <p:ext uri="{BB962C8B-B14F-4D97-AF65-F5344CB8AC3E}">
        <p14:creationId xmlns:p14="http://schemas.microsoft.com/office/powerpoint/2010/main" val="3401238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AF79F5-EE7A-D9C7-6677-2334D16D6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Self-Attention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0F87B6-69FC-8AAF-9429-4F592F82E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21763"/>
            <a:ext cx="5157787" cy="1183154"/>
          </a:xfrm>
        </p:spPr>
        <p:txBody>
          <a:bodyPr/>
          <a:lstStyle/>
          <a:p>
            <a:r>
              <a:rPr lang="en-US"/>
              <a:t>Keys, values, and queries are all derived from the same source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A18082-1BD4-0A06-076B-D430B2A00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06000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/>
              <a:t>Cross-Attention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A7E4114-8E8D-C61E-8DC5-964832A9F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21763"/>
            <a:ext cx="5183188" cy="1183154"/>
          </a:xfrm>
        </p:spPr>
        <p:txBody>
          <a:bodyPr/>
          <a:lstStyle/>
          <a:p>
            <a:r>
              <a:rPr lang="en-US"/>
              <a:t>Keys-values and queries are derived from separate 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50A61-209F-2F7E-02BC-FF4B19DE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5EA28-4134-50DF-B025-B7D4043C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E8022-AD3A-92BA-1558-9DB1A27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Transformer Attention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5094B9E-CC05-56DC-4961-7BFA308EB623}"/>
              </a:ext>
            </a:extLst>
          </p:cNvPr>
          <p:cNvGrpSpPr/>
          <p:nvPr/>
        </p:nvGrpSpPr>
        <p:grpSpPr>
          <a:xfrm>
            <a:off x="6649200" y="3227286"/>
            <a:ext cx="5035481" cy="2264465"/>
            <a:chOff x="6649200" y="3227286"/>
            <a:chExt cx="5035481" cy="2264465"/>
          </a:xfrm>
        </p:grpSpPr>
        <p:cxnSp>
          <p:nvCxnSpPr>
            <p:cNvPr id="61" name="Elbow Connector 60">
              <a:extLst>
                <a:ext uri="{FF2B5EF4-FFF2-40B4-BE49-F238E27FC236}">
                  <a16:creationId xmlns:a16="http://schemas.microsoft.com/office/drawing/2014/main" id="{495542C2-BD5A-B2E7-7879-81D60856BF6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00639" y="3888283"/>
              <a:ext cx="672484" cy="266035"/>
            </a:xfrm>
            <a:prstGeom prst="bentConnector2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>
                  <a:extLst>
                    <a:ext uri="{FF2B5EF4-FFF2-40B4-BE49-F238E27FC236}">
                      <a16:creationId xmlns:a16="http://schemas.microsoft.com/office/drawing/2014/main" id="{187347D1-A5B6-FC8B-E3B5-9D79042F6F95}"/>
                    </a:ext>
                  </a:extLst>
                </p:cNvPr>
                <p:cNvSpPr/>
                <p:nvPr/>
              </p:nvSpPr>
              <p:spPr>
                <a:xfrm>
                  <a:off x="6649200" y="3227286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ounded Rectangle 61">
                  <a:extLst>
                    <a:ext uri="{FF2B5EF4-FFF2-40B4-BE49-F238E27FC236}">
                      <a16:creationId xmlns:a16="http://schemas.microsoft.com/office/drawing/2014/main" id="{187347D1-A5B6-FC8B-E3B5-9D79042F6F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200" y="3227286"/>
                  <a:ext cx="470516" cy="252000"/>
                </a:xfrm>
                <a:prstGeom prst="roundRect">
                  <a:avLst/>
                </a:prstGeom>
                <a:blipFill>
                  <a:blip r:embed="rId3"/>
                  <a:stretch>
                    <a:fillRect b="-11364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ounded Rectangle 62">
                  <a:extLst>
                    <a:ext uri="{FF2B5EF4-FFF2-40B4-BE49-F238E27FC236}">
                      <a16:creationId xmlns:a16="http://schemas.microsoft.com/office/drawing/2014/main" id="{C5A99AB1-98A4-1FA1-2F3E-35D0AC8BDD56}"/>
                    </a:ext>
                  </a:extLst>
                </p:cNvPr>
                <p:cNvSpPr/>
                <p:nvPr/>
              </p:nvSpPr>
              <p:spPr>
                <a:xfrm>
                  <a:off x="6649200" y="3560645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ounded Rectangle 62">
                  <a:extLst>
                    <a:ext uri="{FF2B5EF4-FFF2-40B4-BE49-F238E27FC236}">
                      <a16:creationId xmlns:a16="http://schemas.microsoft.com/office/drawing/2014/main" id="{C5A99AB1-98A4-1FA1-2F3E-35D0AC8BDD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200" y="3560645"/>
                  <a:ext cx="470516" cy="252000"/>
                </a:xfrm>
                <a:prstGeom prst="roundRect">
                  <a:avLst/>
                </a:prstGeom>
                <a:blipFill>
                  <a:blip r:embed="rId4"/>
                  <a:stretch>
                    <a:fillRect b="-13953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9FEE279B-6EED-58C7-C977-3B4F1BB8C849}"/>
                    </a:ext>
                  </a:extLst>
                </p:cNvPr>
                <p:cNvSpPr/>
                <p:nvPr/>
              </p:nvSpPr>
              <p:spPr>
                <a:xfrm>
                  <a:off x="6649200" y="3888791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9FEE279B-6EED-58C7-C977-3B4F1BB8C8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200" y="3888791"/>
                  <a:ext cx="470516" cy="252000"/>
                </a:xfrm>
                <a:prstGeom prst="roundRect">
                  <a:avLst/>
                </a:prstGeom>
                <a:blipFill>
                  <a:blip r:embed="rId5"/>
                  <a:stretch>
                    <a:fillRect b="-11628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B9CFD276-311F-FCB1-E945-766EAACEA96B}"/>
                    </a:ext>
                  </a:extLst>
                </p:cNvPr>
                <p:cNvSpPr/>
                <p:nvPr/>
              </p:nvSpPr>
              <p:spPr>
                <a:xfrm>
                  <a:off x="6649908" y="4578246"/>
                  <a:ext cx="470516" cy="2520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B9CFD276-311F-FCB1-E945-766EAACEA9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908" y="4578246"/>
                  <a:ext cx="470516" cy="252000"/>
                </a:xfrm>
                <a:prstGeom prst="roundRect">
                  <a:avLst/>
                </a:prstGeom>
                <a:blipFill>
                  <a:blip r:embed="rId6"/>
                  <a:stretch>
                    <a:fillRect b="-23256"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4599C1FC-AD47-D321-8AE7-7F2C1A322C8C}"/>
                    </a:ext>
                  </a:extLst>
                </p:cNvPr>
                <p:cNvSpPr/>
                <p:nvPr/>
              </p:nvSpPr>
              <p:spPr>
                <a:xfrm>
                  <a:off x="6649908" y="4911605"/>
                  <a:ext cx="470516" cy="2520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4599C1FC-AD47-D321-8AE7-7F2C1A322C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908" y="4911605"/>
                  <a:ext cx="470516" cy="252000"/>
                </a:xfrm>
                <a:prstGeom prst="roundRect">
                  <a:avLst/>
                </a:prstGeom>
                <a:blipFill>
                  <a:blip r:embed="rId7"/>
                  <a:stretch>
                    <a:fillRect b="-20930"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AB11C566-39AE-701D-88F0-7C0C078181E8}"/>
                    </a:ext>
                  </a:extLst>
                </p:cNvPr>
                <p:cNvSpPr/>
                <p:nvPr/>
              </p:nvSpPr>
              <p:spPr>
                <a:xfrm>
                  <a:off x="6649908" y="5239751"/>
                  <a:ext cx="470516" cy="2520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AB11C566-39AE-701D-88F0-7C0C078181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908" y="5239751"/>
                  <a:ext cx="470516" cy="252000"/>
                </a:xfrm>
                <a:prstGeom prst="roundRect">
                  <a:avLst/>
                </a:prstGeom>
                <a:blipFill>
                  <a:blip r:embed="rId8"/>
                  <a:stretch>
                    <a:fillRect b="-20930"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03E2AA9-D30B-D81C-018C-F56BB1123A79}"/>
                </a:ext>
              </a:extLst>
            </p:cNvPr>
            <p:cNvGrpSpPr/>
            <p:nvPr/>
          </p:nvGrpSpPr>
          <p:grpSpPr>
            <a:xfrm>
              <a:off x="7469899" y="3450452"/>
              <a:ext cx="4214782" cy="1816854"/>
              <a:chOff x="1302267" y="3455130"/>
              <a:chExt cx="4214782" cy="18168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Rounded Rectangle 126">
                    <a:extLst>
                      <a:ext uri="{FF2B5EF4-FFF2-40B4-BE49-F238E27FC236}">
                        <a16:creationId xmlns:a16="http://schemas.microsoft.com/office/drawing/2014/main" id="{2B4250BD-59D1-5796-FF9B-53F1147111A1}"/>
                      </a:ext>
                    </a:extLst>
                  </p:cNvPr>
                  <p:cNvSpPr/>
                  <p:nvPr/>
                </p:nvSpPr>
                <p:spPr>
                  <a:xfrm>
                    <a:off x="1707052" y="4801467"/>
                    <a:ext cx="470516" cy="470517"/>
                  </a:xfrm>
                  <a:prstGeom prst="round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7" name="Rounded Rectangle 126">
                    <a:extLst>
                      <a:ext uri="{FF2B5EF4-FFF2-40B4-BE49-F238E27FC236}">
                        <a16:creationId xmlns:a16="http://schemas.microsoft.com/office/drawing/2014/main" id="{2B4250BD-59D1-5796-FF9B-53F1147111A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4801467"/>
                    <a:ext cx="470516" cy="470517"/>
                  </a:xfrm>
                  <a:prstGeom prst="round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ounded Rectangle 127">
                    <a:extLst>
                      <a:ext uri="{FF2B5EF4-FFF2-40B4-BE49-F238E27FC236}">
                        <a16:creationId xmlns:a16="http://schemas.microsoft.com/office/drawing/2014/main" id="{53BDA53B-CECE-D108-B386-95B85E7CB6F5}"/>
                      </a:ext>
                    </a:extLst>
                  </p:cNvPr>
                  <p:cNvSpPr/>
                  <p:nvPr/>
                </p:nvSpPr>
                <p:spPr>
                  <a:xfrm>
                    <a:off x="2327930" y="4801466"/>
                    <a:ext cx="470516" cy="470517"/>
                  </a:xfrm>
                  <a:prstGeom prst="round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8" name="Rounded Rectangle 127">
                    <a:extLst>
                      <a:ext uri="{FF2B5EF4-FFF2-40B4-BE49-F238E27FC236}">
                        <a16:creationId xmlns:a16="http://schemas.microsoft.com/office/drawing/2014/main" id="{53BDA53B-CECE-D108-B386-95B85E7CB6F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4801466"/>
                    <a:ext cx="470516" cy="470517"/>
                  </a:xfrm>
                  <a:prstGeom prst="round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Rounded Rectangle 128">
                    <a:extLst>
                      <a:ext uri="{FF2B5EF4-FFF2-40B4-BE49-F238E27FC236}">
                        <a16:creationId xmlns:a16="http://schemas.microsoft.com/office/drawing/2014/main" id="{0A527F2C-3B83-D62D-696E-257E268706A6}"/>
                      </a:ext>
                    </a:extLst>
                  </p:cNvPr>
                  <p:cNvSpPr/>
                  <p:nvPr/>
                </p:nvSpPr>
                <p:spPr>
                  <a:xfrm>
                    <a:off x="2948808" y="4801466"/>
                    <a:ext cx="470516" cy="470517"/>
                  </a:xfrm>
                  <a:prstGeom prst="round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9" name="Rounded Rectangle 128">
                    <a:extLst>
                      <a:ext uri="{FF2B5EF4-FFF2-40B4-BE49-F238E27FC236}">
                        <a16:creationId xmlns:a16="http://schemas.microsoft.com/office/drawing/2014/main" id="{0A527F2C-3B83-D62D-696E-257E268706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4801466"/>
                    <a:ext cx="470516" cy="470517"/>
                  </a:xfrm>
                  <a:prstGeom prst="round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ounded Rectangle 129">
                    <a:extLst>
                      <a:ext uri="{FF2B5EF4-FFF2-40B4-BE49-F238E27FC236}">
                        <a16:creationId xmlns:a16="http://schemas.microsoft.com/office/drawing/2014/main" id="{5B2FA37C-DB86-1445-1AF1-0064D6C0A43B}"/>
                      </a:ext>
                    </a:extLst>
                  </p:cNvPr>
                  <p:cNvSpPr/>
                  <p:nvPr/>
                </p:nvSpPr>
                <p:spPr>
                  <a:xfrm>
                    <a:off x="3821449" y="4023599"/>
                    <a:ext cx="1695600" cy="670560"/>
                  </a:xfrm>
                  <a:prstGeom prst="roundRect">
                    <a:avLst/>
                  </a:prstGeom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𝐷𝑜𝑡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𝑃𝑟𝑜𝑑𝑢𝑐𝑡</m:t>
                          </m:r>
                        </m:oMath>
                      </m:oMathPara>
                    </a14:m>
                    <a:endParaRPr lang="en-CA" sz="1600" b="0"/>
                  </a:p>
                  <a:p>
                    <a:pPr algn="ctr"/>
                    <a:r>
                      <a:rPr lang="en-US" sz="1600"/>
                      <a:t>Attention</a:t>
                    </a:r>
                  </a:p>
                </p:txBody>
              </p:sp>
            </mc:Choice>
            <mc:Fallback xmlns="">
              <p:sp>
                <p:nvSpPr>
                  <p:cNvPr id="130" name="Rounded Rectangle 129">
                    <a:extLst>
                      <a:ext uri="{FF2B5EF4-FFF2-40B4-BE49-F238E27FC236}">
                        <a16:creationId xmlns:a16="http://schemas.microsoft.com/office/drawing/2014/main" id="{5B2FA37C-DB86-1445-1AF1-0064D6C0A4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1449" y="4023599"/>
                    <a:ext cx="1695600" cy="670560"/>
                  </a:xfrm>
                  <a:prstGeom prst="roundRect">
                    <a:avLst/>
                  </a:prstGeom>
                  <a:blipFill>
                    <a:blip r:embed="rId12"/>
                    <a:stretch>
                      <a:fillRect b="-44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ounded Rectangle 130">
                    <a:extLst>
                      <a:ext uri="{FF2B5EF4-FFF2-40B4-BE49-F238E27FC236}">
                        <a16:creationId xmlns:a16="http://schemas.microsoft.com/office/drawing/2014/main" id="{C0392EB8-5313-ED70-5A9B-C7D25BF30DB7}"/>
                      </a:ext>
                    </a:extLst>
                  </p:cNvPr>
                  <p:cNvSpPr/>
                  <p:nvPr/>
                </p:nvSpPr>
                <p:spPr>
                  <a:xfrm>
                    <a:off x="1707052" y="345513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1" name="Rounded Rectangle 130">
                    <a:extLst>
                      <a:ext uri="{FF2B5EF4-FFF2-40B4-BE49-F238E27FC236}">
                        <a16:creationId xmlns:a16="http://schemas.microsoft.com/office/drawing/2014/main" id="{C0392EB8-5313-ED70-5A9B-C7D25BF30D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3455131"/>
                    <a:ext cx="470516" cy="470517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ounded Rectangle 131">
                    <a:extLst>
                      <a:ext uri="{FF2B5EF4-FFF2-40B4-BE49-F238E27FC236}">
                        <a16:creationId xmlns:a16="http://schemas.microsoft.com/office/drawing/2014/main" id="{7CA80DF8-B03A-8976-E478-5110381DEA23}"/>
                      </a:ext>
                    </a:extLst>
                  </p:cNvPr>
                  <p:cNvSpPr/>
                  <p:nvPr/>
                </p:nvSpPr>
                <p:spPr>
                  <a:xfrm>
                    <a:off x="2327930" y="3455130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2" name="Rounded Rectangle 131">
                    <a:extLst>
                      <a:ext uri="{FF2B5EF4-FFF2-40B4-BE49-F238E27FC236}">
                        <a16:creationId xmlns:a16="http://schemas.microsoft.com/office/drawing/2014/main" id="{7CA80DF8-B03A-8976-E478-5110381DEA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3455130"/>
                    <a:ext cx="470516" cy="470517"/>
                  </a:xfrm>
                  <a:prstGeom prst="round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ounded Rectangle 132">
                    <a:extLst>
                      <a:ext uri="{FF2B5EF4-FFF2-40B4-BE49-F238E27FC236}">
                        <a16:creationId xmlns:a16="http://schemas.microsoft.com/office/drawing/2014/main" id="{0A6C6CEF-1F29-B1F3-A6A2-A43637396B57}"/>
                      </a:ext>
                    </a:extLst>
                  </p:cNvPr>
                  <p:cNvSpPr/>
                  <p:nvPr/>
                </p:nvSpPr>
                <p:spPr>
                  <a:xfrm>
                    <a:off x="2948808" y="3455130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3" name="Rounded Rectangle 132">
                    <a:extLst>
                      <a:ext uri="{FF2B5EF4-FFF2-40B4-BE49-F238E27FC236}">
                        <a16:creationId xmlns:a16="http://schemas.microsoft.com/office/drawing/2014/main" id="{0A6C6CEF-1F29-B1F3-A6A2-A43637396B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3455130"/>
                    <a:ext cx="470516" cy="470517"/>
                  </a:xfrm>
                  <a:prstGeom prst="round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ounded Rectangle 133">
                    <a:extLst>
                      <a:ext uri="{FF2B5EF4-FFF2-40B4-BE49-F238E27FC236}">
                        <a16:creationId xmlns:a16="http://schemas.microsoft.com/office/drawing/2014/main" id="{7092D8F8-B75A-87C1-C514-E6948048D12F}"/>
                      </a:ext>
                    </a:extLst>
                  </p:cNvPr>
                  <p:cNvSpPr/>
                  <p:nvPr/>
                </p:nvSpPr>
                <p:spPr>
                  <a:xfrm>
                    <a:off x="1707052" y="4123622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4" name="Rounded Rectangle 133">
                    <a:extLst>
                      <a:ext uri="{FF2B5EF4-FFF2-40B4-BE49-F238E27FC236}">
                        <a16:creationId xmlns:a16="http://schemas.microsoft.com/office/drawing/2014/main" id="{7092D8F8-B75A-87C1-C514-E6948048D1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4123622"/>
                    <a:ext cx="470516" cy="470517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ounded Rectangle 134">
                    <a:extLst>
                      <a:ext uri="{FF2B5EF4-FFF2-40B4-BE49-F238E27FC236}">
                        <a16:creationId xmlns:a16="http://schemas.microsoft.com/office/drawing/2014/main" id="{F8079098-B4E2-9CE2-C7FC-1AA929A22681}"/>
                      </a:ext>
                    </a:extLst>
                  </p:cNvPr>
                  <p:cNvSpPr/>
                  <p:nvPr/>
                </p:nvSpPr>
                <p:spPr>
                  <a:xfrm>
                    <a:off x="2327930" y="412362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Rounded Rectangle 134">
                    <a:extLst>
                      <a:ext uri="{FF2B5EF4-FFF2-40B4-BE49-F238E27FC236}">
                        <a16:creationId xmlns:a16="http://schemas.microsoft.com/office/drawing/2014/main" id="{F8079098-B4E2-9CE2-C7FC-1AA929A226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4123621"/>
                    <a:ext cx="470516" cy="470517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ounded Rectangle 135">
                    <a:extLst>
                      <a:ext uri="{FF2B5EF4-FFF2-40B4-BE49-F238E27FC236}">
                        <a16:creationId xmlns:a16="http://schemas.microsoft.com/office/drawing/2014/main" id="{2F7941F3-0B88-3C98-7D7C-A266F278294E}"/>
                      </a:ext>
                    </a:extLst>
                  </p:cNvPr>
                  <p:cNvSpPr/>
                  <p:nvPr/>
                </p:nvSpPr>
                <p:spPr>
                  <a:xfrm>
                    <a:off x="2948808" y="412362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6" name="Rounded Rectangle 135">
                    <a:extLst>
                      <a:ext uri="{FF2B5EF4-FFF2-40B4-BE49-F238E27FC236}">
                        <a16:creationId xmlns:a16="http://schemas.microsoft.com/office/drawing/2014/main" id="{2F7941F3-0B88-3C98-7D7C-A266F278294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4123621"/>
                    <a:ext cx="470516" cy="470517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DFB3A15B-FA32-CAB4-C5BB-F0AC5E35CB1F}"/>
                  </a:ext>
                </a:extLst>
              </p:cNvPr>
              <p:cNvCxnSpPr>
                <a:cxnSpLocks/>
                <a:stCxn id="145" idx="3"/>
                <a:endCxn id="127" idx="1"/>
              </p:cNvCxnSpPr>
              <p:nvPr/>
            </p:nvCxnSpPr>
            <p:spPr>
              <a:xfrm>
                <a:off x="1498489" y="5035623"/>
                <a:ext cx="208563" cy="110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350FC5D5-B768-228F-657A-7EDC1F7BA13C}"/>
                  </a:ext>
                </a:extLst>
              </p:cNvPr>
              <p:cNvCxnSpPr>
                <a:cxnSpLocks/>
                <a:stCxn id="143" idx="3"/>
                <a:endCxn id="131" idx="1"/>
              </p:cNvCxnSpPr>
              <p:nvPr/>
            </p:nvCxnSpPr>
            <p:spPr>
              <a:xfrm>
                <a:off x="1500224" y="3690390"/>
                <a:ext cx="20682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E6FDC84D-4E25-F95D-F3AA-437D244429A5}"/>
                  </a:ext>
                </a:extLst>
              </p:cNvPr>
              <p:cNvCxnSpPr>
                <a:cxnSpLocks/>
                <a:stCxn id="144" idx="3"/>
                <a:endCxn id="134" idx="1"/>
              </p:cNvCxnSpPr>
              <p:nvPr/>
            </p:nvCxnSpPr>
            <p:spPr>
              <a:xfrm flipV="1">
                <a:off x="1497556" y="4358881"/>
                <a:ext cx="209496" cy="33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E454A78E-E573-8B0D-B29A-99969F2153B9}"/>
                  </a:ext>
                </a:extLst>
              </p:cNvPr>
              <p:cNvCxnSpPr>
                <a:cxnSpLocks/>
                <a:stCxn id="136" idx="3"/>
                <a:endCxn id="130" idx="1"/>
              </p:cNvCxnSpPr>
              <p:nvPr/>
            </p:nvCxnSpPr>
            <p:spPr>
              <a:xfrm flipV="1">
                <a:off x="3419324" y="4358879"/>
                <a:ext cx="402125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Elbow Connector 140">
                <a:extLst>
                  <a:ext uri="{FF2B5EF4-FFF2-40B4-BE49-F238E27FC236}">
                    <a16:creationId xmlns:a16="http://schemas.microsoft.com/office/drawing/2014/main" id="{E8A87979-C2F9-F41E-0C7D-A4DD2DE1BEEF}"/>
                  </a:ext>
                </a:extLst>
              </p:cNvPr>
              <p:cNvCxnSpPr>
                <a:cxnSpLocks/>
                <a:endCxn id="129" idx="3"/>
              </p:cNvCxnSpPr>
              <p:nvPr/>
            </p:nvCxnSpPr>
            <p:spPr>
              <a:xfrm rot="5400000">
                <a:off x="3162118" y="4657922"/>
                <a:ext cx="636010" cy="121597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Elbow Connector 141">
                <a:extLst>
                  <a:ext uri="{FF2B5EF4-FFF2-40B4-BE49-F238E27FC236}">
                    <a16:creationId xmlns:a16="http://schemas.microsoft.com/office/drawing/2014/main" id="{991A68A2-B1FB-2A44-EEE0-39EFC9852490}"/>
                  </a:ext>
                </a:extLst>
              </p:cNvPr>
              <p:cNvCxnSpPr>
                <a:cxnSpLocks/>
                <a:endCxn id="133" idx="3"/>
              </p:cNvCxnSpPr>
              <p:nvPr/>
            </p:nvCxnSpPr>
            <p:spPr>
              <a:xfrm rot="16200000" flipV="1">
                <a:off x="3124958" y="3984755"/>
                <a:ext cx="710330" cy="121597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B3E586A-2F02-9322-6A3A-E0E114193FF4}"/>
                  </a:ext>
                </a:extLst>
              </p:cNvPr>
              <p:cNvSpPr/>
              <p:nvPr/>
            </p:nvSpPr>
            <p:spPr>
              <a:xfrm>
                <a:off x="1304935" y="3492555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09CD3B9D-1786-38E3-D76D-9FF1A26FBB08}"/>
                  </a:ext>
                </a:extLst>
              </p:cNvPr>
              <p:cNvSpPr/>
              <p:nvPr/>
            </p:nvSpPr>
            <p:spPr>
              <a:xfrm>
                <a:off x="1302267" y="4164386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301E6608-2768-14D0-E0A7-735F10BBD460}"/>
                  </a:ext>
                </a:extLst>
              </p:cNvPr>
              <p:cNvSpPr/>
              <p:nvPr/>
            </p:nvSpPr>
            <p:spPr>
              <a:xfrm>
                <a:off x="1303200" y="4837788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920F6C3-59F5-EA04-76AB-67B98455EFA8}"/>
                </a:ext>
              </a:extLst>
            </p:cNvPr>
            <p:cNvCxnSpPr>
              <a:cxnSpLocks/>
            </p:cNvCxnSpPr>
            <p:nvPr/>
          </p:nvCxnSpPr>
          <p:spPr>
            <a:xfrm>
              <a:off x="7124397" y="5035604"/>
              <a:ext cx="348169" cy="368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381DCFB-1491-AA35-DEC0-C2C8107E7E46}"/>
                </a:ext>
              </a:extLst>
            </p:cNvPr>
            <p:cNvCxnSpPr>
              <a:cxnSpLocks/>
              <a:stCxn id="63" idx="3"/>
            </p:cNvCxnSpPr>
            <p:nvPr/>
          </p:nvCxnSpPr>
          <p:spPr>
            <a:xfrm flipV="1">
              <a:off x="7119716" y="3685712"/>
              <a:ext cx="352851" cy="933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3228DE4-C555-5CA8-AC21-CA2A8E67E40F}"/>
              </a:ext>
            </a:extLst>
          </p:cNvPr>
          <p:cNvGrpSpPr/>
          <p:nvPr/>
        </p:nvGrpSpPr>
        <p:grpSpPr>
          <a:xfrm>
            <a:off x="597773" y="3254247"/>
            <a:ext cx="5308951" cy="2712909"/>
            <a:chOff x="209256" y="3231030"/>
            <a:chExt cx="5308951" cy="271290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8DF6588-F5CD-455D-D666-4F684FFC821F}"/>
                </a:ext>
              </a:extLst>
            </p:cNvPr>
            <p:cNvCxnSpPr>
              <a:cxnSpLocks/>
              <a:stCxn id="42" idx="3"/>
              <a:endCxn id="12" idx="1"/>
            </p:cNvCxnSpPr>
            <p:nvPr/>
          </p:nvCxnSpPr>
          <p:spPr>
            <a:xfrm>
              <a:off x="954098" y="4361853"/>
              <a:ext cx="348169" cy="368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01C680A2-1403-AD58-79FE-A010F6A5C6F8}"/>
                    </a:ext>
                  </a:extLst>
                </p:cNvPr>
                <p:cNvSpPr/>
                <p:nvPr/>
              </p:nvSpPr>
              <p:spPr>
                <a:xfrm>
                  <a:off x="483582" y="3897002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01C680A2-1403-AD58-79FE-A010F6A5C6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82" y="3897002"/>
                  <a:ext cx="470516" cy="252000"/>
                </a:xfrm>
                <a:prstGeom prst="roundRect">
                  <a:avLst/>
                </a:prstGeom>
                <a:blipFill>
                  <a:blip r:embed="rId19"/>
                  <a:stretch>
                    <a:fillRect b="-13953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32E6775D-2462-053B-6544-D38968293ABE}"/>
                    </a:ext>
                  </a:extLst>
                </p:cNvPr>
                <p:cNvSpPr/>
                <p:nvPr/>
              </p:nvSpPr>
              <p:spPr>
                <a:xfrm>
                  <a:off x="483582" y="4235853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32E6775D-2462-053B-6544-D38968293A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82" y="4235853"/>
                  <a:ext cx="470516" cy="252000"/>
                </a:xfrm>
                <a:prstGeom prst="roundRect">
                  <a:avLst/>
                </a:prstGeom>
                <a:blipFill>
                  <a:blip r:embed="rId20"/>
                  <a:stretch>
                    <a:fillRect b="-11628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0B383705-1A05-4524-3659-4341338D0346}"/>
                    </a:ext>
                  </a:extLst>
                </p:cNvPr>
                <p:cNvSpPr/>
                <p:nvPr/>
              </p:nvSpPr>
              <p:spPr>
                <a:xfrm>
                  <a:off x="483582" y="4558507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0B383705-1A05-4524-3659-4341338D03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82" y="4558507"/>
                  <a:ext cx="470516" cy="252000"/>
                </a:xfrm>
                <a:prstGeom prst="roundRect">
                  <a:avLst/>
                </a:prstGeom>
                <a:blipFill>
                  <a:blip r:embed="rId5"/>
                  <a:stretch>
                    <a:fillRect b="-11628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63CCE06-2554-778A-3C3B-A7C5D6C4B9F5}"/>
                </a:ext>
              </a:extLst>
            </p:cNvPr>
            <p:cNvGrpSpPr/>
            <p:nvPr/>
          </p:nvGrpSpPr>
          <p:grpSpPr>
            <a:xfrm>
              <a:off x="1077510" y="3455130"/>
              <a:ext cx="4440697" cy="1816854"/>
              <a:chOff x="1077510" y="3455130"/>
              <a:chExt cx="4440697" cy="1816854"/>
            </a:xfrm>
          </p:grpSpPr>
          <p:cxnSp>
            <p:nvCxnSpPr>
              <p:cNvPr id="48" name="Elbow Connector 47">
                <a:extLst>
                  <a:ext uri="{FF2B5EF4-FFF2-40B4-BE49-F238E27FC236}">
                    <a16:creationId xmlns:a16="http://schemas.microsoft.com/office/drawing/2014/main" id="{251C8339-8FD6-41F9-8E9F-4290F731E68F}"/>
                  </a:ext>
                </a:extLst>
              </p:cNvPr>
              <p:cNvCxnSpPr>
                <a:cxnSpLocks/>
                <a:endCxn id="3" idx="1"/>
              </p:cNvCxnSpPr>
              <p:nvPr/>
            </p:nvCxnSpPr>
            <p:spPr>
              <a:xfrm rot="5400000" flipH="1" flipV="1">
                <a:off x="857819" y="3911764"/>
                <a:ext cx="668489" cy="225743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48">
                <a:extLst>
                  <a:ext uri="{FF2B5EF4-FFF2-40B4-BE49-F238E27FC236}">
                    <a16:creationId xmlns:a16="http://schemas.microsoft.com/office/drawing/2014/main" id="{CC01DA51-51E2-474C-A021-81BCB309629D}"/>
                  </a:ext>
                </a:extLst>
              </p:cNvPr>
              <p:cNvCxnSpPr>
                <a:cxnSpLocks/>
                <a:endCxn id="16" idx="1"/>
              </p:cNvCxnSpPr>
              <p:nvPr/>
            </p:nvCxnSpPr>
            <p:spPr>
              <a:xfrm rot="16200000" flipH="1">
                <a:off x="858918" y="4591341"/>
                <a:ext cx="662874" cy="225689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73E53EEE-63B2-BD0B-BC8F-F030271B20B2}"/>
                      </a:ext>
                    </a:extLst>
                  </p:cNvPr>
                  <p:cNvSpPr/>
                  <p:nvPr/>
                </p:nvSpPr>
                <p:spPr>
                  <a:xfrm>
                    <a:off x="1707052" y="4801467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73E53EEE-63B2-BD0B-BC8F-F030271B20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4801467"/>
                    <a:ext cx="470516" cy="470517"/>
                  </a:xfrm>
                  <a:prstGeom prst="round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ounded Rectangle 38">
                    <a:extLst>
                      <a:ext uri="{FF2B5EF4-FFF2-40B4-BE49-F238E27FC236}">
                        <a16:creationId xmlns:a16="http://schemas.microsoft.com/office/drawing/2014/main" id="{36794C82-51F9-4F41-CE5A-EAEC0629D181}"/>
                      </a:ext>
                    </a:extLst>
                  </p:cNvPr>
                  <p:cNvSpPr/>
                  <p:nvPr/>
                </p:nvSpPr>
                <p:spPr>
                  <a:xfrm>
                    <a:off x="2327930" y="4801466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ounded Rectangle 38">
                    <a:extLst>
                      <a:ext uri="{FF2B5EF4-FFF2-40B4-BE49-F238E27FC236}">
                        <a16:creationId xmlns:a16="http://schemas.microsoft.com/office/drawing/2014/main" id="{36794C82-51F9-4F41-CE5A-EAEC0629D1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4801466"/>
                    <a:ext cx="470516" cy="470517"/>
                  </a:xfrm>
                  <a:prstGeom prst="round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ounded Rectangle 39">
                    <a:extLst>
                      <a:ext uri="{FF2B5EF4-FFF2-40B4-BE49-F238E27FC236}">
                        <a16:creationId xmlns:a16="http://schemas.microsoft.com/office/drawing/2014/main" id="{30C5015C-C4B9-05A5-5A8E-16A0897A9039}"/>
                      </a:ext>
                    </a:extLst>
                  </p:cNvPr>
                  <p:cNvSpPr/>
                  <p:nvPr/>
                </p:nvSpPr>
                <p:spPr>
                  <a:xfrm>
                    <a:off x="2948808" y="4801466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Rounded Rectangle 39">
                    <a:extLst>
                      <a:ext uri="{FF2B5EF4-FFF2-40B4-BE49-F238E27FC236}">
                        <a16:creationId xmlns:a16="http://schemas.microsoft.com/office/drawing/2014/main" id="{30C5015C-C4B9-05A5-5A8E-16A0897A903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4801466"/>
                    <a:ext cx="470516" cy="470517"/>
                  </a:xfrm>
                  <a:prstGeom prst="round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ounded Rectangle 10">
                    <a:extLst>
                      <a:ext uri="{FF2B5EF4-FFF2-40B4-BE49-F238E27FC236}">
                        <a16:creationId xmlns:a16="http://schemas.microsoft.com/office/drawing/2014/main" id="{1E8D5216-7F70-3C75-782B-54FBF7E7C398}"/>
                      </a:ext>
                    </a:extLst>
                  </p:cNvPr>
                  <p:cNvSpPr/>
                  <p:nvPr/>
                </p:nvSpPr>
                <p:spPr>
                  <a:xfrm>
                    <a:off x="3821449" y="4023599"/>
                    <a:ext cx="1696758" cy="670560"/>
                  </a:xfrm>
                  <a:prstGeom prst="roundRect">
                    <a:avLst/>
                  </a:prstGeom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6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𝑜𝑡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𝑃𝑟𝑜𝑑𝑢𝑐𝑡</m:t>
                          </m:r>
                        </m:oMath>
                      </m:oMathPara>
                    </a14:m>
                    <a:endParaRPr lang="en-US" sz="1600"/>
                  </a:p>
                  <a:p>
                    <a:pPr algn="ctr"/>
                    <a:r>
                      <a:rPr lang="en-US" sz="1600"/>
                      <a:t>Attention</a:t>
                    </a:r>
                  </a:p>
                </p:txBody>
              </p:sp>
            </mc:Choice>
            <mc:Fallback xmlns="">
              <p:sp>
                <p:nvSpPr>
                  <p:cNvPr id="11" name="Rounded Rectangle 10">
                    <a:extLst>
                      <a:ext uri="{FF2B5EF4-FFF2-40B4-BE49-F238E27FC236}">
                        <a16:creationId xmlns:a16="http://schemas.microsoft.com/office/drawing/2014/main" id="{1E8D5216-7F70-3C75-782B-54FBF7E7C3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1449" y="4023599"/>
                    <a:ext cx="1696758" cy="670560"/>
                  </a:xfrm>
                  <a:prstGeom prst="roundRect">
                    <a:avLst/>
                  </a:prstGeom>
                  <a:blipFill>
                    <a:blip r:embed="rId24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ounded Rectangle 12">
                    <a:extLst>
                      <a:ext uri="{FF2B5EF4-FFF2-40B4-BE49-F238E27FC236}">
                        <a16:creationId xmlns:a16="http://schemas.microsoft.com/office/drawing/2014/main" id="{4F00EA8A-9F42-61A2-D17E-B4C925E6C5EE}"/>
                      </a:ext>
                    </a:extLst>
                  </p:cNvPr>
                  <p:cNvSpPr/>
                  <p:nvPr/>
                </p:nvSpPr>
                <p:spPr>
                  <a:xfrm>
                    <a:off x="1707052" y="345513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Rounded Rectangle 12">
                    <a:extLst>
                      <a:ext uri="{FF2B5EF4-FFF2-40B4-BE49-F238E27FC236}">
                        <a16:creationId xmlns:a16="http://schemas.microsoft.com/office/drawing/2014/main" id="{4F00EA8A-9F42-61A2-D17E-B4C925E6C5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3455131"/>
                    <a:ext cx="470516" cy="470517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ounded Rectangle 13">
                    <a:extLst>
                      <a:ext uri="{FF2B5EF4-FFF2-40B4-BE49-F238E27FC236}">
                        <a16:creationId xmlns:a16="http://schemas.microsoft.com/office/drawing/2014/main" id="{FE61C620-F069-C1C2-FBF1-008EDD46A360}"/>
                      </a:ext>
                    </a:extLst>
                  </p:cNvPr>
                  <p:cNvSpPr/>
                  <p:nvPr/>
                </p:nvSpPr>
                <p:spPr>
                  <a:xfrm>
                    <a:off x="2327930" y="3455130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ounded Rectangle 13">
                    <a:extLst>
                      <a:ext uri="{FF2B5EF4-FFF2-40B4-BE49-F238E27FC236}">
                        <a16:creationId xmlns:a16="http://schemas.microsoft.com/office/drawing/2014/main" id="{FE61C620-F069-C1C2-FBF1-008EDD46A3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3455130"/>
                    <a:ext cx="470516" cy="470517"/>
                  </a:xfrm>
                  <a:prstGeom prst="round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ounded Rectangle 14">
                    <a:extLst>
                      <a:ext uri="{FF2B5EF4-FFF2-40B4-BE49-F238E27FC236}">
                        <a16:creationId xmlns:a16="http://schemas.microsoft.com/office/drawing/2014/main" id="{D7B5341A-DA69-117F-A5FB-D12D7BB7460B}"/>
                      </a:ext>
                    </a:extLst>
                  </p:cNvPr>
                  <p:cNvSpPr/>
                  <p:nvPr/>
                </p:nvSpPr>
                <p:spPr>
                  <a:xfrm>
                    <a:off x="2948808" y="3455130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Rounded Rectangle 14">
                    <a:extLst>
                      <a:ext uri="{FF2B5EF4-FFF2-40B4-BE49-F238E27FC236}">
                        <a16:creationId xmlns:a16="http://schemas.microsoft.com/office/drawing/2014/main" id="{D7B5341A-DA69-117F-A5FB-D12D7BB746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3455130"/>
                    <a:ext cx="470516" cy="470517"/>
                  </a:xfrm>
                  <a:prstGeom prst="round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ounded Rectangle 21">
                    <a:extLst>
                      <a:ext uri="{FF2B5EF4-FFF2-40B4-BE49-F238E27FC236}">
                        <a16:creationId xmlns:a16="http://schemas.microsoft.com/office/drawing/2014/main" id="{D0FA42FC-C301-4CD5-7196-5BFCE0252910}"/>
                      </a:ext>
                    </a:extLst>
                  </p:cNvPr>
                  <p:cNvSpPr/>
                  <p:nvPr/>
                </p:nvSpPr>
                <p:spPr>
                  <a:xfrm>
                    <a:off x="1707052" y="4123622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ounded Rectangle 21">
                    <a:extLst>
                      <a:ext uri="{FF2B5EF4-FFF2-40B4-BE49-F238E27FC236}">
                        <a16:creationId xmlns:a16="http://schemas.microsoft.com/office/drawing/2014/main" id="{D0FA42FC-C301-4CD5-7196-5BFCE025291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4123622"/>
                    <a:ext cx="470516" cy="470517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ounded Rectangle 22">
                    <a:extLst>
                      <a:ext uri="{FF2B5EF4-FFF2-40B4-BE49-F238E27FC236}">
                        <a16:creationId xmlns:a16="http://schemas.microsoft.com/office/drawing/2014/main" id="{6E85DB8D-CF82-B33B-96F9-956055F108BF}"/>
                      </a:ext>
                    </a:extLst>
                  </p:cNvPr>
                  <p:cNvSpPr/>
                  <p:nvPr/>
                </p:nvSpPr>
                <p:spPr>
                  <a:xfrm>
                    <a:off x="2327930" y="412362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ounded Rectangle 22">
                    <a:extLst>
                      <a:ext uri="{FF2B5EF4-FFF2-40B4-BE49-F238E27FC236}">
                        <a16:creationId xmlns:a16="http://schemas.microsoft.com/office/drawing/2014/main" id="{6E85DB8D-CF82-B33B-96F9-956055F108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4123621"/>
                    <a:ext cx="470516" cy="470517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ounded Rectangle 23">
                    <a:extLst>
                      <a:ext uri="{FF2B5EF4-FFF2-40B4-BE49-F238E27FC236}">
                        <a16:creationId xmlns:a16="http://schemas.microsoft.com/office/drawing/2014/main" id="{EBD86D6B-9153-624E-1B6E-B1042FAC3DE5}"/>
                      </a:ext>
                    </a:extLst>
                  </p:cNvPr>
                  <p:cNvSpPr/>
                  <p:nvPr/>
                </p:nvSpPr>
                <p:spPr>
                  <a:xfrm>
                    <a:off x="2948808" y="412362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ounded Rectangle 23">
                    <a:extLst>
                      <a:ext uri="{FF2B5EF4-FFF2-40B4-BE49-F238E27FC236}">
                        <a16:creationId xmlns:a16="http://schemas.microsoft.com/office/drawing/2014/main" id="{EBD86D6B-9153-624E-1B6E-B1042FAC3D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4123621"/>
                    <a:ext cx="470516" cy="470517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0D4F8D30-841C-D6D2-B536-F4735A3DD52C}"/>
                  </a:ext>
                </a:extLst>
              </p:cNvPr>
              <p:cNvCxnSpPr>
                <a:cxnSpLocks/>
                <a:stCxn id="16" idx="3"/>
                <a:endCxn id="38" idx="1"/>
              </p:cNvCxnSpPr>
              <p:nvPr/>
            </p:nvCxnSpPr>
            <p:spPr>
              <a:xfrm>
                <a:off x="1498489" y="5035623"/>
                <a:ext cx="208563" cy="110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A148166F-284E-9F19-6D7D-D23A56C9313A}"/>
                  </a:ext>
                </a:extLst>
              </p:cNvPr>
              <p:cNvCxnSpPr>
                <a:cxnSpLocks/>
                <a:stCxn id="3" idx="3"/>
                <a:endCxn id="13" idx="1"/>
              </p:cNvCxnSpPr>
              <p:nvPr/>
            </p:nvCxnSpPr>
            <p:spPr>
              <a:xfrm>
                <a:off x="1500224" y="3690390"/>
                <a:ext cx="20682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CFDF4762-3712-2251-7C1D-44AF0A46E0C1}"/>
                  </a:ext>
                </a:extLst>
              </p:cNvPr>
              <p:cNvCxnSpPr>
                <a:cxnSpLocks/>
                <a:stCxn id="12" idx="3"/>
                <a:endCxn id="22" idx="1"/>
              </p:cNvCxnSpPr>
              <p:nvPr/>
            </p:nvCxnSpPr>
            <p:spPr>
              <a:xfrm flipV="1">
                <a:off x="1497556" y="4358881"/>
                <a:ext cx="209496" cy="33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A9366423-30A9-F590-7F1F-EC9914A0B6DF}"/>
                  </a:ext>
                </a:extLst>
              </p:cNvPr>
              <p:cNvCxnSpPr>
                <a:cxnSpLocks/>
                <a:stCxn id="24" idx="3"/>
                <a:endCxn id="11" idx="1"/>
              </p:cNvCxnSpPr>
              <p:nvPr/>
            </p:nvCxnSpPr>
            <p:spPr>
              <a:xfrm flipV="1">
                <a:off x="3419324" y="4358879"/>
                <a:ext cx="402125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Elbow Connector 92">
                <a:extLst>
                  <a:ext uri="{FF2B5EF4-FFF2-40B4-BE49-F238E27FC236}">
                    <a16:creationId xmlns:a16="http://schemas.microsoft.com/office/drawing/2014/main" id="{28327D0A-9D31-BD9B-C28C-2F26125C2CE5}"/>
                  </a:ext>
                </a:extLst>
              </p:cNvPr>
              <p:cNvCxnSpPr>
                <a:cxnSpLocks/>
                <a:endCxn id="40" idx="3"/>
              </p:cNvCxnSpPr>
              <p:nvPr/>
            </p:nvCxnSpPr>
            <p:spPr>
              <a:xfrm rot="5400000">
                <a:off x="3162118" y="4657922"/>
                <a:ext cx="636010" cy="121597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Elbow Connector 93">
                <a:extLst>
                  <a:ext uri="{FF2B5EF4-FFF2-40B4-BE49-F238E27FC236}">
                    <a16:creationId xmlns:a16="http://schemas.microsoft.com/office/drawing/2014/main" id="{16F4123C-CBEC-BF04-8DAE-B6A87BFE55F5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 rot="16200000" flipV="1">
                <a:off x="3124958" y="3984755"/>
                <a:ext cx="710330" cy="121597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D51B68A-52A8-1416-DF10-DFD41AC9EBE7}"/>
                  </a:ext>
                </a:extLst>
              </p:cNvPr>
              <p:cNvSpPr/>
              <p:nvPr/>
            </p:nvSpPr>
            <p:spPr>
              <a:xfrm>
                <a:off x="1304935" y="3492555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3DCC02-5241-EFDE-348F-DA07173884DB}"/>
                  </a:ext>
                </a:extLst>
              </p:cNvPr>
              <p:cNvSpPr/>
              <p:nvPr/>
            </p:nvSpPr>
            <p:spPr>
              <a:xfrm>
                <a:off x="1302267" y="4164386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482AAE-ED53-5A62-9A50-1E3B8BB899FF}"/>
                  </a:ext>
                </a:extLst>
              </p:cNvPr>
              <p:cNvSpPr/>
              <p:nvPr/>
            </p:nvSpPr>
            <p:spPr>
              <a:xfrm>
                <a:off x="1303200" y="4837788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8858ED-09C2-0EAC-B12F-7752596EE99C}"/>
                </a:ext>
              </a:extLst>
            </p:cNvPr>
            <p:cNvSpPr txBox="1"/>
            <p:nvPr/>
          </p:nvSpPr>
          <p:spPr>
            <a:xfrm>
              <a:off x="601619" y="5297608"/>
              <a:ext cx="1609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Arbitrary transformation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7C7CA03-6C20-9BA8-A9F4-89CD57DC4928}"/>
                </a:ext>
              </a:extLst>
            </p:cNvPr>
            <p:cNvSpPr txBox="1"/>
            <p:nvPr/>
          </p:nvSpPr>
          <p:spPr>
            <a:xfrm>
              <a:off x="209256" y="3231030"/>
              <a:ext cx="1023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Arbitrary inputs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3E263F5-7860-4FFD-95B8-B8B7E51423A1}"/>
                  </a:ext>
                </a:extLst>
              </p:cNvPr>
              <p:cNvSpPr txBox="1"/>
              <p:nvPr/>
            </p:nvSpPr>
            <p:spPr>
              <a:xfrm>
                <a:off x="4157813" y="5694845"/>
                <a:ext cx="3876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**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/>
                  <a:t> </a:t>
                </a:r>
                <a:r>
                  <a:rPr lang="en-US"/>
                  <a:t>are arbitrary sequences</a:t>
                </a:r>
                <a:endParaRPr lang="en-US" b="1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3E263F5-7860-4FFD-95B8-B8B7E5142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13" y="5694845"/>
                <a:ext cx="3876373" cy="369332"/>
              </a:xfrm>
              <a:prstGeom prst="rect">
                <a:avLst/>
              </a:prstGeom>
              <a:blipFill>
                <a:blip r:embed="rId2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9343BB1-A807-850D-0092-5FCC429A597D}"/>
              </a:ext>
            </a:extLst>
          </p:cNvPr>
          <p:cNvSpPr txBox="1"/>
          <p:nvPr/>
        </p:nvSpPr>
        <p:spPr>
          <a:xfrm>
            <a:off x="3041013" y="5500339"/>
            <a:ext cx="2337905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Nothing to learn inside of this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894158E-FDCE-142C-9BCA-6B650CE5FE38}"/>
              </a:ext>
            </a:extLst>
          </p:cNvPr>
          <p:cNvCxnSpPr>
            <a:cxnSpLocks/>
            <a:stCxn id="26" idx="0"/>
            <a:endCxn id="11" idx="2"/>
          </p:cNvCxnSpPr>
          <p:nvPr/>
        </p:nvCxnSpPr>
        <p:spPr>
          <a:xfrm flipV="1">
            <a:off x="4209966" y="4717376"/>
            <a:ext cx="848379" cy="7829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A7D916-9CAB-01C9-DA41-0F1566004640}"/>
              </a:ext>
            </a:extLst>
          </p:cNvPr>
          <p:cNvCxnSpPr>
            <a:cxnSpLocks/>
            <a:stCxn id="26" idx="0"/>
            <a:endCxn id="130" idx="2"/>
          </p:cNvCxnSpPr>
          <p:nvPr/>
        </p:nvCxnSpPr>
        <p:spPr>
          <a:xfrm flipV="1">
            <a:off x="4209966" y="4689481"/>
            <a:ext cx="6626915" cy="8108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31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AF79F5-EE7A-D9C7-6677-2334D16D6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Self-Attention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0F87B6-69FC-8AAF-9429-4F592F82E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21763"/>
            <a:ext cx="5157787" cy="1183154"/>
          </a:xfrm>
        </p:spPr>
        <p:txBody>
          <a:bodyPr/>
          <a:lstStyle/>
          <a:p>
            <a:r>
              <a:rPr lang="en-US"/>
              <a:t>Keys, values, and queries are all derived from the same source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A18082-1BD4-0A06-076B-D430B2A00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06000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/>
              <a:t>Cross-Attention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A7E4114-8E8D-C61E-8DC5-964832A9F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21763"/>
            <a:ext cx="5183188" cy="1183154"/>
          </a:xfrm>
        </p:spPr>
        <p:txBody>
          <a:bodyPr/>
          <a:lstStyle/>
          <a:p>
            <a:r>
              <a:rPr lang="en-US"/>
              <a:t>Keys-values and queries are derived from separate 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50A61-209F-2F7E-02BC-FF4B19DE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5EA28-4134-50DF-B025-B7D4043C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E8022-AD3A-92BA-1558-9DB1A27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Transformer Attention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5094B9E-CC05-56DC-4961-7BFA308EB623}"/>
              </a:ext>
            </a:extLst>
          </p:cNvPr>
          <p:cNvGrpSpPr/>
          <p:nvPr/>
        </p:nvGrpSpPr>
        <p:grpSpPr>
          <a:xfrm>
            <a:off x="6649200" y="3227286"/>
            <a:ext cx="5035481" cy="2264465"/>
            <a:chOff x="6649200" y="3227286"/>
            <a:chExt cx="5035481" cy="2264465"/>
          </a:xfrm>
        </p:grpSpPr>
        <p:cxnSp>
          <p:nvCxnSpPr>
            <p:cNvPr id="61" name="Elbow Connector 60">
              <a:extLst>
                <a:ext uri="{FF2B5EF4-FFF2-40B4-BE49-F238E27FC236}">
                  <a16:creationId xmlns:a16="http://schemas.microsoft.com/office/drawing/2014/main" id="{495542C2-BD5A-B2E7-7879-81D60856BF6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00639" y="3888283"/>
              <a:ext cx="672484" cy="266035"/>
            </a:xfrm>
            <a:prstGeom prst="bentConnector2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>
                  <a:extLst>
                    <a:ext uri="{FF2B5EF4-FFF2-40B4-BE49-F238E27FC236}">
                      <a16:creationId xmlns:a16="http://schemas.microsoft.com/office/drawing/2014/main" id="{187347D1-A5B6-FC8B-E3B5-9D79042F6F95}"/>
                    </a:ext>
                  </a:extLst>
                </p:cNvPr>
                <p:cNvSpPr/>
                <p:nvPr/>
              </p:nvSpPr>
              <p:spPr>
                <a:xfrm>
                  <a:off x="6649200" y="3227286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ounded Rectangle 61">
                  <a:extLst>
                    <a:ext uri="{FF2B5EF4-FFF2-40B4-BE49-F238E27FC236}">
                      <a16:creationId xmlns:a16="http://schemas.microsoft.com/office/drawing/2014/main" id="{187347D1-A5B6-FC8B-E3B5-9D79042F6F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200" y="3227286"/>
                  <a:ext cx="470516" cy="252000"/>
                </a:xfrm>
                <a:prstGeom prst="roundRect">
                  <a:avLst/>
                </a:prstGeom>
                <a:blipFill>
                  <a:blip r:embed="rId3"/>
                  <a:stretch>
                    <a:fillRect b="-11364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ounded Rectangle 62">
                  <a:extLst>
                    <a:ext uri="{FF2B5EF4-FFF2-40B4-BE49-F238E27FC236}">
                      <a16:creationId xmlns:a16="http://schemas.microsoft.com/office/drawing/2014/main" id="{C5A99AB1-98A4-1FA1-2F3E-35D0AC8BDD56}"/>
                    </a:ext>
                  </a:extLst>
                </p:cNvPr>
                <p:cNvSpPr/>
                <p:nvPr/>
              </p:nvSpPr>
              <p:spPr>
                <a:xfrm>
                  <a:off x="6649200" y="3560645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ounded Rectangle 62">
                  <a:extLst>
                    <a:ext uri="{FF2B5EF4-FFF2-40B4-BE49-F238E27FC236}">
                      <a16:creationId xmlns:a16="http://schemas.microsoft.com/office/drawing/2014/main" id="{C5A99AB1-98A4-1FA1-2F3E-35D0AC8BDD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200" y="3560645"/>
                  <a:ext cx="470516" cy="252000"/>
                </a:xfrm>
                <a:prstGeom prst="roundRect">
                  <a:avLst/>
                </a:prstGeom>
                <a:blipFill>
                  <a:blip r:embed="rId4"/>
                  <a:stretch>
                    <a:fillRect b="-13953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9FEE279B-6EED-58C7-C977-3B4F1BB8C849}"/>
                    </a:ext>
                  </a:extLst>
                </p:cNvPr>
                <p:cNvSpPr/>
                <p:nvPr/>
              </p:nvSpPr>
              <p:spPr>
                <a:xfrm>
                  <a:off x="6649200" y="3888791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9FEE279B-6EED-58C7-C977-3B4F1BB8C8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200" y="3888791"/>
                  <a:ext cx="470516" cy="252000"/>
                </a:xfrm>
                <a:prstGeom prst="roundRect">
                  <a:avLst/>
                </a:prstGeom>
                <a:blipFill>
                  <a:blip r:embed="rId5"/>
                  <a:stretch>
                    <a:fillRect b="-11628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B9CFD276-311F-FCB1-E945-766EAACEA96B}"/>
                    </a:ext>
                  </a:extLst>
                </p:cNvPr>
                <p:cNvSpPr/>
                <p:nvPr/>
              </p:nvSpPr>
              <p:spPr>
                <a:xfrm>
                  <a:off x="6649908" y="4578246"/>
                  <a:ext cx="470516" cy="2520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B9CFD276-311F-FCB1-E945-766EAACEA9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908" y="4578246"/>
                  <a:ext cx="470516" cy="252000"/>
                </a:xfrm>
                <a:prstGeom prst="roundRect">
                  <a:avLst/>
                </a:prstGeom>
                <a:blipFill>
                  <a:blip r:embed="rId6"/>
                  <a:stretch>
                    <a:fillRect b="-23256"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4599C1FC-AD47-D321-8AE7-7F2C1A322C8C}"/>
                    </a:ext>
                  </a:extLst>
                </p:cNvPr>
                <p:cNvSpPr/>
                <p:nvPr/>
              </p:nvSpPr>
              <p:spPr>
                <a:xfrm>
                  <a:off x="6649908" y="4911605"/>
                  <a:ext cx="470516" cy="2520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4599C1FC-AD47-D321-8AE7-7F2C1A322C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908" y="4911605"/>
                  <a:ext cx="470516" cy="252000"/>
                </a:xfrm>
                <a:prstGeom prst="roundRect">
                  <a:avLst/>
                </a:prstGeom>
                <a:blipFill>
                  <a:blip r:embed="rId7"/>
                  <a:stretch>
                    <a:fillRect b="-20930"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AB11C566-39AE-701D-88F0-7C0C078181E8}"/>
                    </a:ext>
                  </a:extLst>
                </p:cNvPr>
                <p:cNvSpPr/>
                <p:nvPr/>
              </p:nvSpPr>
              <p:spPr>
                <a:xfrm>
                  <a:off x="6649908" y="5239751"/>
                  <a:ext cx="470516" cy="2520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AB11C566-39AE-701D-88F0-7C0C078181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908" y="5239751"/>
                  <a:ext cx="470516" cy="252000"/>
                </a:xfrm>
                <a:prstGeom prst="roundRect">
                  <a:avLst/>
                </a:prstGeom>
                <a:blipFill>
                  <a:blip r:embed="rId8"/>
                  <a:stretch>
                    <a:fillRect b="-20930"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03E2AA9-D30B-D81C-018C-F56BB1123A79}"/>
                </a:ext>
              </a:extLst>
            </p:cNvPr>
            <p:cNvGrpSpPr/>
            <p:nvPr/>
          </p:nvGrpSpPr>
          <p:grpSpPr>
            <a:xfrm>
              <a:off x="7469899" y="3450452"/>
              <a:ext cx="4214782" cy="1816854"/>
              <a:chOff x="1302267" y="3455130"/>
              <a:chExt cx="4214782" cy="18168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Rounded Rectangle 126">
                    <a:extLst>
                      <a:ext uri="{FF2B5EF4-FFF2-40B4-BE49-F238E27FC236}">
                        <a16:creationId xmlns:a16="http://schemas.microsoft.com/office/drawing/2014/main" id="{2B4250BD-59D1-5796-FF9B-53F1147111A1}"/>
                      </a:ext>
                    </a:extLst>
                  </p:cNvPr>
                  <p:cNvSpPr/>
                  <p:nvPr/>
                </p:nvSpPr>
                <p:spPr>
                  <a:xfrm>
                    <a:off x="1707052" y="4801467"/>
                    <a:ext cx="470516" cy="470517"/>
                  </a:xfrm>
                  <a:prstGeom prst="round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7" name="Rounded Rectangle 126">
                    <a:extLst>
                      <a:ext uri="{FF2B5EF4-FFF2-40B4-BE49-F238E27FC236}">
                        <a16:creationId xmlns:a16="http://schemas.microsoft.com/office/drawing/2014/main" id="{2B4250BD-59D1-5796-FF9B-53F1147111A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4801467"/>
                    <a:ext cx="470516" cy="470517"/>
                  </a:xfrm>
                  <a:prstGeom prst="round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ounded Rectangle 127">
                    <a:extLst>
                      <a:ext uri="{FF2B5EF4-FFF2-40B4-BE49-F238E27FC236}">
                        <a16:creationId xmlns:a16="http://schemas.microsoft.com/office/drawing/2014/main" id="{53BDA53B-CECE-D108-B386-95B85E7CB6F5}"/>
                      </a:ext>
                    </a:extLst>
                  </p:cNvPr>
                  <p:cNvSpPr/>
                  <p:nvPr/>
                </p:nvSpPr>
                <p:spPr>
                  <a:xfrm>
                    <a:off x="2327930" y="4801466"/>
                    <a:ext cx="470516" cy="470517"/>
                  </a:xfrm>
                  <a:prstGeom prst="round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8" name="Rounded Rectangle 127">
                    <a:extLst>
                      <a:ext uri="{FF2B5EF4-FFF2-40B4-BE49-F238E27FC236}">
                        <a16:creationId xmlns:a16="http://schemas.microsoft.com/office/drawing/2014/main" id="{53BDA53B-CECE-D108-B386-95B85E7CB6F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4801466"/>
                    <a:ext cx="470516" cy="470517"/>
                  </a:xfrm>
                  <a:prstGeom prst="round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Rounded Rectangle 128">
                    <a:extLst>
                      <a:ext uri="{FF2B5EF4-FFF2-40B4-BE49-F238E27FC236}">
                        <a16:creationId xmlns:a16="http://schemas.microsoft.com/office/drawing/2014/main" id="{0A527F2C-3B83-D62D-696E-257E268706A6}"/>
                      </a:ext>
                    </a:extLst>
                  </p:cNvPr>
                  <p:cNvSpPr/>
                  <p:nvPr/>
                </p:nvSpPr>
                <p:spPr>
                  <a:xfrm>
                    <a:off x="2948808" y="4801466"/>
                    <a:ext cx="470516" cy="470517"/>
                  </a:xfrm>
                  <a:prstGeom prst="round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9" name="Rounded Rectangle 128">
                    <a:extLst>
                      <a:ext uri="{FF2B5EF4-FFF2-40B4-BE49-F238E27FC236}">
                        <a16:creationId xmlns:a16="http://schemas.microsoft.com/office/drawing/2014/main" id="{0A527F2C-3B83-D62D-696E-257E268706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4801466"/>
                    <a:ext cx="470516" cy="470517"/>
                  </a:xfrm>
                  <a:prstGeom prst="round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ounded Rectangle 129">
                    <a:extLst>
                      <a:ext uri="{FF2B5EF4-FFF2-40B4-BE49-F238E27FC236}">
                        <a16:creationId xmlns:a16="http://schemas.microsoft.com/office/drawing/2014/main" id="{5B2FA37C-DB86-1445-1AF1-0064D6C0A43B}"/>
                      </a:ext>
                    </a:extLst>
                  </p:cNvPr>
                  <p:cNvSpPr/>
                  <p:nvPr/>
                </p:nvSpPr>
                <p:spPr>
                  <a:xfrm>
                    <a:off x="3821449" y="4023599"/>
                    <a:ext cx="1695600" cy="670560"/>
                  </a:xfrm>
                  <a:prstGeom prst="roundRect">
                    <a:avLst/>
                  </a:prstGeom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𝐷𝑜𝑡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𝑃𝑟𝑜𝑑𝑢𝑐𝑡</m:t>
                          </m:r>
                        </m:oMath>
                      </m:oMathPara>
                    </a14:m>
                    <a:endParaRPr lang="en-CA" sz="1600" b="0"/>
                  </a:p>
                  <a:p>
                    <a:pPr algn="ctr"/>
                    <a:r>
                      <a:rPr lang="en-US" sz="1600"/>
                      <a:t>Attention</a:t>
                    </a:r>
                  </a:p>
                </p:txBody>
              </p:sp>
            </mc:Choice>
            <mc:Fallback xmlns="">
              <p:sp>
                <p:nvSpPr>
                  <p:cNvPr id="130" name="Rounded Rectangle 129">
                    <a:extLst>
                      <a:ext uri="{FF2B5EF4-FFF2-40B4-BE49-F238E27FC236}">
                        <a16:creationId xmlns:a16="http://schemas.microsoft.com/office/drawing/2014/main" id="{5B2FA37C-DB86-1445-1AF1-0064D6C0A4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1449" y="4023599"/>
                    <a:ext cx="1695600" cy="670560"/>
                  </a:xfrm>
                  <a:prstGeom prst="roundRect">
                    <a:avLst/>
                  </a:prstGeom>
                  <a:blipFill>
                    <a:blip r:embed="rId12"/>
                    <a:stretch>
                      <a:fillRect b="-44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ounded Rectangle 130">
                    <a:extLst>
                      <a:ext uri="{FF2B5EF4-FFF2-40B4-BE49-F238E27FC236}">
                        <a16:creationId xmlns:a16="http://schemas.microsoft.com/office/drawing/2014/main" id="{C0392EB8-5313-ED70-5A9B-C7D25BF30DB7}"/>
                      </a:ext>
                    </a:extLst>
                  </p:cNvPr>
                  <p:cNvSpPr/>
                  <p:nvPr/>
                </p:nvSpPr>
                <p:spPr>
                  <a:xfrm>
                    <a:off x="1707052" y="345513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1" name="Rounded Rectangle 130">
                    <a:extLst>
                      <a:ext uri="{FF2B5EF4-FFF2-40B4-BE49-F238E27FC236}">
                        <a16:creationId xmlns:a16="http://schemas.microsoft.com/office/drawing/2014/main" id="{C0392EB8-5313-ED70-5A9B-C7D25BF30D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3455131"/>
                    <a:ext cx="470516" cy="470517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ounded Rectangle 131">
                    <a:extLst>
                      <a:ext uri="{FF2B5EF4-FFF2-40B4-BE49-F238E27FC236}">
                        <a16:creationId xmlns:a16="http://schemas.microsoft.com/office/drawing/2014/main" id="{7CA80DF8-B03A-8976-E478-5110381DEA23}"/>
                      </a:ext>
                    </a:extLst>
                  </p:cNvPr>
                  <p:cNvSpPr/>
                  <p:nvPr/>
                </p:nvSpPr>
                <p:spPr>
                  <a:xfrm>
                    <a:off x="2327930" y="3455130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2" name="Rounded Rectangle 131">
                    <a:extLst>
                      <a:ext uri="{FF2B5EF4-FFF2-40B4-BE49-F238E27FC236}">
                        <a16:creationId xmlns:a16="http://schemas.microsoft.com/office/drawing/2014/main" id="{7CA80DF8-B03A-8976-E478-5110381DEA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3455130"/>
                    <a:ext cx="470516" cy="470517"/>
                  </a:xfrm>
                  <a:prstGeom prst="round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ounded Rectangle 132">
                    <a:extLst>
                      <a:ext uri="{FF2B5EF4-FFF2-40B4-BE49-F238E27FC236}">
                        <a16:creationId xmlns:a16="http://schemas.microsoft.com/office/drawing/2014/main" id="{0A6C6CEF-1F29-B1F3-A6A2-A43637396B57}"/>
                      </a:ext>
                    </a:extLst>
                  </p:cNvPr>
                  <p:cNvSpPr/>
                  <p:nvPr/>
                </p:nvSpPr>
                <p:spPr>
                  <a:xfrm>
                    <a:off x="2948808" y="3455130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3" name="Rounded Rectangle 132">
                    <a:extLst>
                      <a:ext uri="{FF2B5EF4-FFF2-40B4-BE49-F238E27FC236}">
                        <a16:creationId xmlns:a16="http://schemas.microsoft.com/office/drawing/2014/main" id="{0A6C6CEF-1F29-B1F3-A6A2-A43637396B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3455130"/>
                    <a:ext cx="470516" cy="470517"/>
                  </a:xfrm>
                  <a:prstGeom prst="round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ounded Rectangle 133">
                    <a:extLst>
                      <a:ext uri="{FF2B5EF4-FFF2-40B4-BE49-F238E27FC236}">
                        <a16:creationId xmlns:a16="http://schemas.microsoft.com/office/drawing/2014/main" id="{7092D8F8-B75A-87C1-C514-E6948048D12F}"/>
                      </a:ext>
                    </a:extLst>
                  </p:cNvPr>
                  <p:cNvSpPr/>
                  <p:nvPr/>
                </p:nvSpPr>
                <p:spPr>
                  <a:xfrm>
                    <a:off x="1707052" y="4123622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4" name="Rounded Rectangle 133">
                    <a:extLst>
                      <a:ext uri="{FF2B5EF4-FFF2-40B4-BE49-F238E27FC236}">
                        <a16:creationId xmlns:a16="http://schemas.microsoft.com/office/drawing/2014/main" id="{7092D8F8-B75A-87C1-C514-E6948048D1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4123622"/>
                    <a:ext cx="470516" cy="470517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ounded Rectangle 134">
                    <a:extLst>
                      <a:ext uri="{FF2B5EF4-FFF2-40B4-BE49-F238E27FC236}">
                        <a16:creationId xmlns:a16="http://schemas.microsoft.com/office/drawing/2014/main" id="{F8079098-B4E2-9CE2-C7FC-1AA929A22681}"/>
                      </a:ext>
                    </a:extLst>
                  </p:cNvPr>
                  <p:cNvSpPr/>
                  <p:nvPr/>
                </p:nvSpPr>
                <p:spPr>
                  <a:xfrm>
                    <a:off x="2327930" y="412362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Rounded Rectangle 134">
                    <a:extLst>
                      <a:ext uri="{FF2B5EF4-FFF2-40B4-BE49-F238E27FC236}">
                        <a16:creationId xmlns:a16="http://schemas.microsoft.com/office/drawing/2014/main" id="{F8079098-B4E2-9CE2-C7FC-1AA929A226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4123621"/>
                    <a:ext cx="470516" cy="470517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ounded Rectangle 135">
                    <a:extLst>
                      <a:ext uri="{FF2B5EF4-FFF2-40B4-BE49-F238E27FC236}">
                        <a16:creationId xmlns:a16="http://schemas.microsoft.com/office/drawing/2014/main" id="{2F7941F3-0B88-3C98-7D7C-A266F278294E}"/>
                      </a:ext>
                    </a:extLst>
                  </p:cNvPr>
                  <p:cNvSpPr/>
                  <p:nvPr/>
                </p:nvSpPr>
                <p:spPr>
                  <a:xfrm>
                    <a:off x="2948808" y="412362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6" name="Rounded Rectangle 135">
                    <a:extLst>
                      <a:ext uri="{FF2B5EF4-FFF2-40B4-BE49-F238E27FC236}">
                        <a16:creationId xmlns:a16="http://schemas.microsoft.com/office/drawing/2014/main" id="{2F7941F3-0B88-3C98-7D7C-A266F278294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4123621"/>
                    <a:ext cx="470516" cy="470517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DFB3A15B-FA32-CAB4-C5BB-F0AC5E35CB1F}"/>
                  </a:ext>
                </a:extLst>
              </p:cNvPr>
              <p:cNvCxnSpPr>
                <a:cxnSpLocks/>
                <a:stCxn id="145" idx="3"/>
                <a:endCxn id="127" idx="1"/>
              </p:cNvCxnSpPr>
              <p:nvPr/>
            </p:nvCxnSpPr>
            <p:spPr>
              <a:xfrm>
                <a:off x="1498489" y="5035623"/>
                <a:ext cx="208563" cy="110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350FC5D5-B768-228F-657A-7EDC1F7BA13C}"/>
                  </a:ext>
                </a:extLst>
              </p:cNvPr>
              <p:cNvCxnSpPr>
                <a:cxnSpLocks/>
                <a:stCxn id="143" idx="3"/>
                <a:endCxn id="131" idx="1"/>
              </p:cNvCxnSpPr>
              <p:nvPr/>
            </p:nvCxnSpPr>
            <p:spPr>
              <a:xfrm>
                <a:off x="1500224" y="3690390"/>
                <a:ext cx="20682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E6FDC84D-4E25-F95D-F3AA-437D244429A5}"/>
                  </a:ext>
                </a:extLst>
              </p:cNvPr>
              <p:cNvCxnSpPr>
                <a:cxnSpLocks/>
                <a:stCxn id="144" idx="3"/>
                <a:endCxn id="134" idx="1"/>
              </p:cNvCxnSpPr>
              <p:nvPr/>
            </p:nvCxnSpPr>
            <p:spPr>
              <a:xfrm flipV="1">
                <a:off x="1497556" y="4358881"/>
                <a:ext cx="209496" cy="33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E454A78E-E573-8B0D-B29A-99969F2153B9}"/>
                  </a:ext>
                </a:extLst>
              </p:cNvPr>
              <p:cNvCxnSpPr>
                <a:cxnSpLocks/>
                <a:stCxn id="136" idx="3"/>
                <a:endCxn id="130" idx="1"/>
              </p:cNvCxnSpPr>
              <p:nvPr/>
            </p:nvCxnSpPr>
            <p:spPr>
              <a:xfrm flipV="1">
                <a:off x="3419324" y="4358879"/>
                <a:ext cx="402125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Elbow Connector 140">
                <a:extLst>
                  <a:ext uri="{FF2B5EF4-FFF2-40B4-BE49-F238E27FC236}">
                    <a16:creationId xmlns:a16="http://schemas.microsoft.com/office/drawing/2014/main" id="{E8A87979-C2F9-F41E-0C7D-A4DD2DE1BEEF}"/>
                  </a:ext>
                </a:extLst>
              </p:cNvPr>
              <p:cNvCxnSpPr>
                <a:cxnSpLocks/>
                <a:endCxn id="129" idx="3"/>
              </p:cNvCxnSpPr>
              <p:nvPr/>
            </p:nvCxnSpPr>
            <p:spPr>
              <a:xfrm rot="5400000">
                <a:off x="3162118" y="4657922"/>
                <a:ext cx="636010" cy="121597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Elbow Connector 141">
                <a:extLst>
                  <a:ext uri="{FF2B5EF4-FFF2-40B4-BE49-F238E27FC236}">
                    <a16:creationId xmlns:a16="http://schemas.microsoft.com/office/drawing/2014/main" id="{991A68A2-B1FB-2A44-EEE0-39EFC9852490}"/>
                  </a:ext>
                </a:extLst>
              </p:cNvPr>
              <p:cNvCxnSpPr>
                <a:cxnSpLocks/>
                <a:endCxn id="133" idx="3"/>
              </p:cNvCxnSpPr>
              <p:nvPr/>
            </p:nvCxnSpPr>
            <p:spPr>
              <a:xfrm rot="16200000" flipV="1">
                <a:off x="3124958" y="3984755"/>
                <a:ext cx="710330" cy="121597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B3E586A-2F02-9322-6A3A-E0E114193FF4}"/>
                  </a:ext>
                </a:extLst>
              </p:cNvPr>
              <p:cNvSpPr/>
              <p:nvPr/>
            </p:nvSpPr>
            <p:spPr>
              <a:xfrm>
                <a:off x="1304935" y="3492555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09CD3B9D-1786-38E3-D76D-9FF1A26FBB08}"/>
                  </a:ext>
                </a:extLst>
              </p:cNvPr>
              <p:cNvSpPr/>
              <p:nvPr/>
            </p:nvSpPr>
            <p:spPr>
              <a:xfrm>
                <a:off x="1302267" y="4164386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301E6608-2768-14D0-E0A7-735F10BBD460}"/>
                  </a:ext>
                </a:extLst>
              </p:cNvPr>
              <p:cNvSpPr/>
              <p:nvPr/>
            </p:nvSpPr>
            <p:spPr>
              <a:xfrm>
                <a:off x="1303200" y="4837788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920F6C3-59F5-EA04-76AB-67B98455EFA8}"/>
                </a:ext>
              </a:extLst>
            </p:cNvPr>
            <p:cNvCxnSpPr>
              <a:cxnSpLocks/>
            </p:cNvCxnSpPr>
            <p:nvPr/>
          </p:nvCxnSpPr>
          <p:spPr>
            <a:xfrm>
              <a:off x="7124397" y="5035604"/>
              <a:ext cx="348169" cy="368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381DCFB-1491-AA35-DEC0-C2C8107E7E46}"/>
                </a:ext>
              </a:extLst>
            </p:cNvPr>
            <p:cNvCxnSpPr>
              <a:cxnSpLocks/>
              <a:stCxn id="63" idx="3"/>
            </p:cNvCxnSpPr>
            <p:nvPr/>
          </p:nvCxnSpPr>
          <p:spPr>
            <a:xfrm flipV="1">
              <a:off x="7119716" y="3685712"/>
              <a:ext cx="352851" cy="933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3228DE4-C555-5CA8-AC21-CA2A8E67E40F}"/>
              </a:ext>
            </a:extLst>
          </p:cNvPr>
          <p:cNvGrpSpPr/>
          <p:nvPr/>
        </p:nvGrpSpPr>
        <p:grpSpPr>
          <a:xfrm>
            <a:off x="597773" y="3254247"/>
            <a:ext cx="5308951" cy="2712909"/>
            <a:chOff x="209256" y="3231030"/>
            <a:chExt cx="5308951" cy="271290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8DF6588-F5CD-455D-D666-4F684FFC821F}"/>
                </a:ext>
              </a:extLst>
            </p:cNvPr>
            <p:cNvCxnSpPr>
              <a:cxnSpLocks/>
              <a:stCxn id="42" idx="3"/>
              <a:endCxn id="12" idx="1"/>
            </p:cNvCxnSpPr>
            <p:nvPr/>
          </p:nvCxnSpPr>
          <p:spPr>
            <a:xfrm>
              <a:off x="954098" y="4361853"/>
              <a:ext cx="348169" cy="368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01C680A2-1403-AD58-79FE-A010F6A5C6F8}"/>
                    </a:ext>
                  </a:extLst>
                </p:cNvPr>
                <p:cNvSpPr/>
                <p:nvPr/>
              </p:nvSpPr>
              <p:spPr>
                <a:xfrm>
                  <a:off x="483582" y="3897002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01C680A2-1403-AD58-79FE-A010F6A5C6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82" y="3897002"/>
                  <a:ext cx="470516" cy="252000"/>
                </a:xfrm>
                <a:prstGeom prst="roundRect">
                  <a:avLst/>
                </a:prstGeom>
                <a:blipFill>
                  <a:blip r:embed="rId19"/>
                  <a:stretch>
                    <a:fillRect b="-13953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32E6775D-2462-053B-6544-D38968293ABE}"/>
                    </a:ext>
                  </a:extLst>
                </p:cNvPr>
                <p:cNvSpPr/>
                <p:nvPr/>
              </p:nvSpPr>
              <p:spPr>
                <a:xfrm>
                  <a:off x="483582" y="4235853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32E6775D-2462-053B-6544-D38968293A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82" y="4235853"/>
                  <a:ext cx="470516" cy="252000"/>
                </a:xfrm>
                <a:prstGeom prst="roundRect">
                  <a:avLst/>
                </a:prstGeom>
                <a:blipFill>
                  <a:blip r:embed="rId20"/>
                  <a:stretch>
                    <a:fillRect b="-11628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0B383705-1A05-4524-3659-4341338D0346}"/>
                    </a:ext>
                  </a:extLst>
                </p:cNvPr>
                <p:cNvSpPr/>
                <p:nvPr/>
              </p:nvSpPr>
              <p:spPr>
                <a:xfrm>
                  <a:off x="483582" y="4558507"/>
                  <a:ext cx="470516" cy="2520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9000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0B383705-1A05-4524-3659-4341338D03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82" y="4558507"/>
                  <a:ext cx="470516" cy="252000"/>
                </a:xfrm>
                <a:prstGeom prst="roundRect">
                  <a:avLst/>
                </a:prstGeom>
                <a:blipFill>
                  <a:blip r:embed="rId5"/>
                  <a:stretch>
                    <a:fillRect b="-11628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63CCE06-2554-778A-3C3B-A7C5D6C4B9F5}"/>
                </a:ext>
              </a:extLst>
            </p:cNvPr>
            <p:cNvGrpSpPr/>
            <p:nvPr/>
          </p:nvGrpSpPr>
          <p:grpSpPr>
            <a:xfrm>
              <a:off x="1077510" y="3455130"/>
              <a:ext cx="4440697" cy="1816854"/>
              <a:chOff x="1077510" y="3455130"/>
              <a:chExt cx="4440697" cy="1816854"/>
            </a:xfrm>
          </p:grpSpPr>
          <p:cxnSp>
            <p:nvCxnSpPr>
              <p:cNvPr id="48" name="Elbow Connector 47">
                <a:extLst>
                  <a:ext uri="{FF2B5EF4-FFF2-40B4-BE49-F238E27FC236}">
                    <a16:creationId xmlns:a16="http://schemas.microsoft.com/office/drawing/2014/main" id="{251C8339-8FD6-41F9-8E9F-4290F731E68F}"/>
                  </a:ext>
                </a:extLst>
              </p:cNvPr>
              <p:cNvCxnSpPr>
                <a:cxnSpLocks/>
                <a:endCxn id="3" idx="1"/>
              </p:cNvCxnSpPr>
              <p:nvPr/>
            </p:nvCxnSpPr>
            <p:spPr>
              <a:xfrm rot="5400000" flipH="1" flipV="1">
                <a:off x="857819" y="3911764"/>
                <a:ext cx="668489" cy="225743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48">
                <a:extLst>
                  <a:ext uri="{FF2B5EF4-FFF2-40B4-BE49-F238E27FC236}">
                    <a16:creationId xmlns:a16="http://schemas.microsoft.com/office/drawing/2014/main" id="{CC01DA51-51E2-474C-A021-81BCB309629D}"/>
                  </a:ext>
                </a:extLst>
              </p:cNvPr>
              <p:cNvCxnSpPr>
                <a:cxnSpLocks/>
                <a:endCxn id="16" idx="1"/>
              </p:cNvCxnSpPr>
              <p:nvPr/>
            </p:nvCxnSpPr>
            <p:spPr>
              <a:xfrm rot="16200000" flipH="1">
                <a:off x="858918" y="4591341"/>
                <a:ext cx="662874" cy="225689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73E53EEE-63B2-BD0B-BC8F-F030271B20B2}"/>
                      </a:ext>
                    </a:extLst>
                  </p:cNvPr>
                  <p:cNvSpPr/>
                  <p:nvPr/>
                </p:nvSpPr>
                <p:spPr>
                  <a:xfrm>
                    <a:off x="1707052" y="4801467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73E53EEE-63B2-BD0B-BC8F-F030271B20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4801467"/>
                    <a:ext cx="470516" cy="470517"/>
                  </a:xfrm>
                  <a:prstGeom prst="round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ounded Rectangle 38">
                    <a:extLst>
                      <a:ext uri="{FF2B5EF4-FFF2-40B4-BE49-F238E27FC236}">
                        <a16:creationId xmlns:a16="http://schemas.microsoft.com/office/drawing/2014/main" id="{36794C82-51F9-4F41-CE5A-EAEC0629D181}"/>
                      </a:ext>
                    </a:extLst>
                  </p:cNvPr>
                  <p:cNvSpPr/>
                  <p:nvPr/>
                </p:nvSpPr>
                <p:spPr>
                  <a:xfrm>
                    <a:off x="2327930" y="4801466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ounded Rectangle 38">
                    <a:extLst>
                      <a:ext uri="{FF2B5EF4-FFF2-40B4-BE49-F238E27FC236}">
                        <a16:creationId xmlns:a16="http://schemas.microsoft.com/office/drawing/2014/main" id="{36794C82-51F9-4F41-CE5A-EAEC0629D1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4801466"/>
                    <a:ext cx="470516" cy="470517"/>
                  </a:xfrm>
                  <a:prstGeom prst="round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ounded Rectangle 39">
                    <a:extLst>
                      <a:ext uri="{FF2B5EF4-FFF2-40B4-BE49-F238E27FC236}">
                        <a16:creationId xmlns:a16="http://schemas.microsoft.com/office/drawing/2014/main" id="{30C5015C-C4B9-05A5-5A8E-16A0897A9039}"/>
                      </a:ext>
                    </a:extLst>
                  </p:cNvPr>
                  <p:cNvSpPr/>
                  <p:nvPr/>
                </p:nvSpPr>
                <p:spPr>
                  <a:xfrm>
                    <a:off x="2948808" y="4801466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Rounded Rectangle 39">
                    <a:extLst>
                      <a:ext uri="{FF2B5EF4-FFF2-40B4-BE49-F238E27FC236}">
                        <a16:creationId xmlns:a16="http://schemas.microsoft.com/office/drawing/2014/main" id="{30C5015C-C4B9-05A5-5A8E-16A0897A903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4801466"/>
                    <a:ext cx="470516" cy="470517"/>
                  </a:xfrm>
                  <a:prstGeom prst="round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ounded Rectangle 10">
                    <a:extLst>
                      <a:ext uri="{FF2B5EF4-FFF2-40B4-BE49-F238E27FC236}">
                        <a16:creationId xmlns:a16="http://schemas.microsoft.com/office/drawing/2014/main" id="{1E8D5216-7F70-3C75-782B-54FBF7E7C398}"/>
                      </a:ext>
                    </a:extLst>
                  </p:cNvPr>
                  <p:cNvSpPr/>
                  <p:nvPr/>
                </p:nvSpPr>
                <p:spPr>
                  <a:xfrm>
                    <a:off x="3821449" y="4023599"/>
                    <a:ext cx="1696758" cy="670560"/>
                  </a:xfrm>
                  <a:prstGeom prst="roundRect">
                    <a:avLst/>
                  </a:prstGeom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6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𝑜𝑡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𝑃𝑟𝑜𝑑𝑢𝑐𝑡</m:t>
                          </m:r>
                        </m:oMath>
                      </m:oMathPara>
                    </a14:m>
                    <a:endParaRPr lang="en-US" sz="1600"/>
                  </a:p>
                  <a:p>
                    <a:pPr algn="ctr"/>
                    <a:r>
                      <a:rPr lang="en-US" sz="1600"/>
                      <a:t>Attention</a:t>
                    </a:r>
                  </a:p>
                </p:txBody>
              </p:sp>
            </mc:Choice>
            <mc:Fallback xmlns="">
              <p:sp>
                <p:nvSpPr>
                  <p:cNvPr id="11" name="Rounded Rectangle 10">
                    <a:extLst>
                      <a:ext uri="{FF2B5EF4-FFF2-40B4-BE49-F238E27FC236}">
                        <a16:creationId xmlns:a16="http://schemas.microsoft.com/office/drawing/2014/main" id="{1E8D5216-7F70-3C75-782B-54FBF7E7C3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1449" y="4023599"/>
                    <a:ext cx="1696758" cy="670560"/>
                  </a:xfrm>
                  <a:prstGeom prst="roundRect">
                    <a:avLst/>
                  </a:prstGeom>
                  <a:blipFill>
                    <a:blip r:embed="rId24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ounded Rectangle 12">
                    <a:extLst>
                      <a:ext uri="{FF2B5EF4-FFF2-40B4-BE49-F238E27FC236}">
                        <a16:creationId xmlns:a16="http://schemas.microsoft.com/office/drawing/2014/main" id="{4F00EA8A-9F42-61A2-D17E-B4C925E6C5EE}"/>
                      </a:ext>
                    </a:extLst>
                  </p:cNvPr>
                  <p:cNvSpPr/>
                  <p:nvPr/>
                </p:nvSpPr>
                <p:spPr>
                  <a:xfrm>
                    <a:off x="1707052" y="345513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Rounded Rectangle 12">
                    <a:extLst>
                      <a:ext uri="{FF2B5EF4-FFF2-40B4-BE49-F238E27FC236}">
                        <a16:creationId xmlns:a16="http://schemas.microsoft.com/office/drawing/2014/main" id="{4F00EA8A-9F42-61A2-D17E-B4C925E6C5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3455131"/>
                    <a:ext cx="470516" cy="470517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ounded Rectangle 13">
                    <a:extLst>
                      <a:ext uri="{FF2B5EF4-FFF2-40B4-BE49-F238E27FC236}">
                        <a16:creationId xmlns:a16="http://schemas.microsoft.com/office/drawing/2014/main" id="{FE61C620-F069-C1C2-FBF1-008EDD46A360}"/>
                      </a:ext>
                    </a:extLst>
                  </p:cNvPr>
                  <p:cNvSpPr/>
                  <p:nvPr/>
                </p:nvSpPr>
                <p:spPr>
                  <a:xfrm>
                    <a:off x="2327930" y="3455130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ounded Rectangle 13">
                    <a:extLst>
                      <a:ext uri="{FF2B5EF4-FFF2-40B4-BE49-F238E27FC236}">
                        <a16:creationId xmlns:a16="http://schemas.microsoft.com/office/drawing/2014/main" id="{FE61C620-F069-C1C2-FBF1-008EDD46A3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3455130"/>
                    <a:ext cx="470516" cy="470517"/>
                  </a:xfrm>
                  <a:prstGeom prst="round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ounded Rectangle 14">
                    <a:extLst>
                      <a:ext uri="{FF2B5EF4-FFF2-40B4-BE49-F238E27FC236}">
                        <a16:creationId xmlns:a16="http://schemas.microsoft.com/office/drawing/2014/main" id="{D7B5341A-DA69-117F-A5FB-D12D7BB7460B}"/>
                      </a:ext>
                    </a:extLst>
                  </p:cNvPr>
                  <p:cNvSpPr/>
                  <p:nvPr/>
                </p:nvSpPr>
                <p:spPr>
                  <a:xfrm>
                    <a:off x="2948808" y="3455130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Rounded Rectangle 14">
                    <a:extLst>
                      <a:ext uri="{FF2B5EF4-FFF2-40B4-BE49-F238E27FC236}">
                        <a16:creationId xmlns:a16="http://schemas.microsoft.com/office/drawing/2014/main" id="{D7B5341A-DA69-117F-A5FB-D12D7BB746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3455130"/>
                    <a:ext cx="470516" cy="470517"/>
                  </a:xfrm>
                  <a:prstGeom prst="round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ounded Rectangle 21">
                    <a:extLst>
                      <a:ext uri="{FF2B5EF4-FFF2-40B4-BE49-F238E27FC236}">
                        <a16:creationId xmlns:a16="http://schemas.microsoft.com/office/drawing/2014/main" id="{D0FA42FC-C301-4CD5-7196-5BFCE0252910}"/>
                      </a:ext>
                    </a:extLst>
                  </p:cNvPr>
                  <p:cNvSpPr/>
                  <p:nvPr/>
                </p:nvSpPr>
                <p:spPr>
                  <a:xfrm>
                    <a:off x="1707052" y="4123622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ounded Rectangle 21">
                    <a:extLst>
                      <a:ext uri="{FF2B5EF4-FFF2-40B4-BE49-F238E27FC236}">
                        <a16:creationId xmlns:a16="http://schemas.microsoft.com/office/drawing/2014/main" id="{D0FA42FC-C301-4CD5-7196-5BFCE025291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7052" y="4123622"/>
                    <a:ext cx="470516" cy="470517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ounded Rectangle 22">
                    <a:extLst>
                      <a:ext uri="{FF2B5EF4-FFF2-40B4-BE49-F238E27FC236}">
                        <a16:creationId xmlns:a16="http://schemas.microsoft.com/office/drawing/2014/main" id="{6E85DB8D-CF82-B33B-96F9-956055F108BF}"/>
                      </a:ext>
                    </a:extLst>
                  </p:cNvPr>
                  <p:cNvSpPr/>
                  <p:nvPr/>
                </p:nvSpPr>
                <p:spPr>
                  <a:xfrm>
                    <a:off x="2327930" y="412362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ounded Rectangle 22">
                    <a:extLst>
                      <a:ext uri="{FF2B5EF4-FFF2-40B4-BE49-F238E27FC236}">
                        <a16:creationId xmlns:a16="http://schemas.microsoft.com/office/drawing/2014/main" id="{6E85DB8D-CF82-B33B-96F9-956055F108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7930" y="4123621"/>
                    <a:ext cx="470516" cy="470517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ounded Rectangle 23">
                    <a:extLst>
                      <a:ext uri="{FF2B5EF4-FFF2-40B4-BE49-F238E27FC236}">
                        <a16:creationId xmlns:a16="http://schemas.microsoft.com/office/drawing/2014/main" id="{EBD86D6B-9153-624E-1B6E-B1042FAC3DE5}"/>
                      </a:ext>
                    </a:extLst>
                  </p:cNvPr>
                  <p:cNvSpPr/>
                  <p:nvPr/>
                </p:nvSpPr>
                <p:spPr>
                  <a:xfrm>
                    <a:off x="2948808" y="4123621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ounded Rectangle 23">
                    <a:extLst>
                      <a:ext uri="{FF2B5EF4-FFF2-40B4-BE49-F238E27FC236}">
                        <a16:creationId xmlns:a16="http://schemas.microsoft.com/office/drawing/2014/main" id="{EBD86D6B-9153-624E-1B6E-B1042FAC3D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808" y="4123621"/>
                    <a:ext cx="470516" cy="470517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0D4F8D30-841C-D6D2-B536-F4735A3DD52C}"/>
                  </a:ext>
                </a:extLst>
              </p:cNvPr>
              <p:cNvCxnSpPr>
                <a:cxnSpLocks/>
                <a:stCxn id="16" idx="3"/>
                <a:endCxn id="38" idx="1"/>
              </p:cNvCxnSpPr>
              <p:nvPr/>
            </p:nvCxnSpPr>
            <p:spPr>
              <a:xfrm>
                <a:off x="1498489" y="5035623"/>
                <a:ext cx="208563" cy="110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A148166F-284E-9F19-6D7D-D23A56C9313A}"/>
                  </a:ext>
                </a:extLst>
              </p:cNvPr>
              <p:cNvCxnSpPr>
                <a:cxnSpLocks/>
                <a:stCxn id="3" idx="3"/>
                <a:endCxn id="13" idx="1"/>
              </p:cNvCxnSpPr>
              <p:nvPr/>
            </p:nvCxnSpPr>
            <p:spPr>
              <a:xfrm>
                <a:off x="1500224" y="3690390"/>
                <a:ext cx="20682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CFDF4762-3712-2251-7C1D-44AF0A46E0C1}"/>
                  </a:ext>
                </a:extLst>
              </p:cNvPr>
              <p:cNvCxnSpPr>
                <a:cxnSpLocks/>
                <a:stCxn id="12" idx="3"/>
                <a:endCxn id="22" idx="1"/>
              </p:cNvCxnSpPr>
              <p:nvPr/>
            </p:nvCxnSpPr>
            <p:spPr>
              <a:xfrm flipV="1">
                <a:off x="1497556" y="4358881"/>
                <a:ext cx="209496" cy="33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A9366423-30A9-F590-7F1F-EC9914A0B6DF}"/>
                  </a:ext>
                </a:extLst>
              </p:cNvPr>
              <p:cNvCxnSpPr>
                <a:cxnSpLocks/>
                <a:stCxn id="24" idx="3"/>
                <a:endCxn id="11" idx="1"/>
              </p:cNvCxnSpPr>
              <p:nvPr/>
            </p:nvCxnSpPr>
            <p:spPr>
              <a:xfrm flipV="1">
                <a:off x="3419324" y="4358879"/>
                <a:ext cx="402125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Elbow Connector 92">
                <a:extLst>
                  <a:ext uri="{FF2B5EF4-FFF2-40B4-BE49-F238E27FC236}">
                    <a16:creationId xmlns:a16="http://schemas.microsoft.com/office/drawing/2014/main" id="{28327D0A-9D31-BD9B-C28C-2F26125C2CE5}"/>
                  </a:ext>
                </a:extLst>
              </p:cNvPr>
              <p:cNvCxnSpPr>
                <a:cxnSpLocks/>
                <a:endCxn id="40" idx="3"/>
              </p:cNvCxnSpPr>
              <p:nvPr/>
            </p:nvCxnSpPr>
            <p:spPr>
              <a:xfrm rot="5400000">
                <a:off x="3162118" y="4657922"/>
                <a:ext cx="636010" cy="121597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Elbow Connector 93">
                <a:extLst>
                  <a:ext uri="{FF2B5EF4-FFF2-40B4-BE49-F238E27FC236}">
                    <a16:creationId xmlns:a16="http://schemas.microsoft.com/office/drawing/2014/main" id="{16F4123C-CBEC-BF04-8DAE-B6A87BFE55F5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 rot="16200000" flipV="1">
                <a:off x="3124958" y="3984755"/>
                <a:ext cx="710330" cy="121597"/>
              </a:xfrm>
              <a:prstGeom prst="bentConnector2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D51B68A-52A8-1416-DF10-DFD41AC9EBE7}"/>
                  </a:ext>
                </a:extLst>
              </p:cNvPr>
              <p:cNvSpPr/>
              <p:nvPr/>
            </p:nvSpPr>
            <p:spPr>
              <a:xfrm>
                <a:off x="1304935" y="3492555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3DCC02-5241-EFDE-348F-DA07173884DB}"/>
                  </a:ext>
                </a:extLst>
              </p:cNvPr>
              <p:cNvSpPr/>
              <p:nvPr/>
            </p:nvSpPr>
            <p:spPr>
              <a:xfrm>
                <a:off x="1302267" y="4164386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482AAE-ED53-5A62-9A50-1E3B8BB899FF}"/>
                  </a:ext>
                </a:extLst>
              </p:cNvPr>
              <p:cNvSpPr/>
              <p:nvPr/>
            </p:nvSpPr>
            <p:spPr>
              <a:xfrm>
                <a:off x="1303200" y="4837788"/>
                <a:ext cx="195289" cy="3956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8858ED-09C2-0EAC-B12F-7752596EE99C}"/>
                </a:ext>
              </a:extLst>
            </p:cNvPr>
            <p:cNvSpPr txBox="1"/>
            <p:nvPr/>
          </p:nvSpPr>
          <p:spPr>
            <a:xfrm>
              <a:off x="601619" y="5297608"/>
              <a:ext cx="1609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Arbitrary transformation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7C7CA03-6C20-9BA8-A9F4-89CD57DC4928}"/>
                </a:ext>
              </a:extLst>
            </p:cNvPr>
            <p:cNvSpPr txBox="1"/>
            <p:nvPr/>
          </p:nvSpPr>
          <p:spPr>
            <a:xfrm>
              <a:off x="209256" y="3231030"/>
              <a:ext cx="1023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Arbitrary inputs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3E263F5-7860-4FFD-95B8-B8B7E51423A1}"/>
                  </a:ext>
                </a:extLst>
              </p:cNvPr>
              <p:cNvSpPr txBox="1"/>
              <p:nvPr/>
            </p:nvSpPr>
            <p:spPr>
              <a:xfrm>
                <a:off x="4157813" y="5694845"/>
                <a:ext cx="3876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**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/>
                  <a:t> </a:t>
                </a:r>
                <a:r>
                  <a:rPr lang="en-US"/>
                  <a:t>are arbitrary sequences</a:t>
                </a:r>
                <a:endParaRPr lang="en-US" b="1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3E263F5-7860-4FFD-95B8-B8B7E5142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13" y="5694845"/>
                <a:ext cx="3876373" cy="369332"/>
              </a:xfrm>
              <a:prstGeom prst="rect">
                <a:avLst/>
              </a:prstGeom>
              <a:blipFill>
                <a:blip r:embed="rId2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9343BB1-A807-850D-0092-5FCC429A597D}"/>
              </a:ext>
            </a:extLst>
          </p:cNvPr>
          <p:cNvSpPr txBox="1"/>
          <p:nvPr/>
        </p:nvSpPr>
        <p:spPr>
          <a:xfrm>
            <a:off x="4629083" y="3031069"/>
            <a:ext cx="2337905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We have to learn these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894158E-FDCE-142C-9BCA-6B650CE5FE38}"/>
              </a:ext>
            </a:extLst>
          </p:cNvPr>
          <p:cNvCxnSpPr>
            <a:cxnSpLocks/>
            <a:stCxn id="26" idx="1"/>
            <a:endCxn id="3" idx="3"/>
          </p:cNvCxnSpPr>
          <p:nvPr/>
        </p:nvCxnSpPr>
        <p:spPr>
          <a:xfrm flipH="1">
            <a:off x="1888741" y="3446568"/>
            <a:ext cx="2740342" cy="26703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A7D916-9CAB-01C9-DA41-0F1566004640}"/>
              </a:ext>
            </a:extLst>
          </p:cNvPr>
          <p:cNvCxnSpPr>
            <a:cxnSpLocks/>
            <a:stCxn id="26" idx="3"/>
            <a:endCxn id="143" idx="1"/>
          </p:cNvCxnSpPr>
          <p:nvPr/>
        </p:nvCxnSpPr>
        <p:spPr>
          <a:xfrm>
            <a:off x="6966988" y="3446568"/>
            <a:ext cx="505579" cy="23914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685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E406-4A46-3AF9-B432-EF8439FC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Transformer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D6A3-B101-4C8F-A6A5-6916C52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ED92-A980-F39F-8225-4F8078E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39</a:t>
            </a:fld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D680BF-0552-611D-43C0-85FB86EAC9A8}"/>
              </a:ext>
            </a:extLst>
          </p:cNvPr>
          <p:cNvGrpSpPr/>
          <p:nvPr/>
        </p:nvGrpSpPr>
        <p:grpSpPr>
          <a:xfrm>
            <a:off x="588904" y="1976393"/>
            <a:ext cx="10758650" cy="4160376"/>
            <a:chOff x="768189" y="1038687"/>
            <a:chExt cx="11252842" cy="521493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C0DD2A-586B-CBAE-59FA-A5A5D82E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4610" y="1038687"/>
              <a:ext cx="5626421" cy="5214937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31CA15F-CF29-C56C-8318-5114BAC8F646}"/>
                </a:ext>
              </a:extLst>
            </p:cNvPr>
            <p:cNvGrpSpPr/>
            <p:nvPr/>
          </p:nvGrpSpPr>
          <p:grpSpPr>
            <a:xfrm>
              <a:off x="768189" y="1038688"/>
              <a:ext cx="10446349" cy="5214937"/>
              <a:chOff x="768189" y="1038688"/>
              <a:chExt cx="10446349" cy="521493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CF4945E-6251-B9F7-E0BD-813139F40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189" y="1038688"/>
                <a:ext cx="5626421" cy="5214937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6D27F8B-5599-65DF-36B9-8A902FF91888}"/>
                  </a:ext>
                </a:extLst>
              </p:cNvPr>
              <p:cNvSpPr/>
              <p:nvPr/>
            </p:nvSpPr>
            <p:spPr>
              <a:xfrm>
                <a:off x="7461030" y="1141413"/>
                <a:ext cx="336331" cy="3258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2856CB-69ED-86B0-E2CF-3476DB272410}"/>
                  </a:ext>
                </a:extLst>
              </p:cNvPr>
              <p:cNvSpPr txBox="1"/>
              <p:nvPr/>
            </p:nvSpPr>
            <p:spPr>
              <a:xfrm>
                <a:off x="7463925" y="1192024"/>
                <a:ext cx="33054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>
                    <a:solidFill>
                      <a:schemeClr val="accent2">
                        <a:lumMod val="75000"/>
                      </a:schemeClr>
                    </a:solidFill>
                  </a:rPr>
                  <a:t>Y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21284E2-6A76-155E-5BE1-AD67CD7B4580}"/>
                  </a:ext>
                </a:extLst>
              </p:cNvPr>
              <p:cNvSpPr/>
              <p:nvPr/>
            </p:nvSpPr>
            <p:spPr>
              <a:xfrm>
                <a:off x="7104993" y="1776249"/>
                <a:ext cx="1048407" cy="430888"/>
              </a:xfrm>
              <a:prstGeom prst="rect">
                <a:avLst/>
              </a:prstGeom>
              <a:solidFill>
                <a:srgbClr val="C55A1E">
                  <a:alpha val="63195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698FB03-8904-1A61-37D6-88F932CFEE10}"/>
                  </a:ext>
                </a:extLst>
              </p:cNvPr>
              <p:cNvSpPr/>
              <p:nvPr/>
            </p:nvSpPr>
            <p:spPr>
              <a:xfrm>
                <a:off x="10557641" y="1776249"/>
                <a:ext cx="656897" cy="438984"/>
              </a:xfrm>
              <a:prstGeom prst="rect">
                <a:avLst/>
              </a:prstGeom>
              <a:solidFill>
                <a:srgbClr val="C27D00">
                  <a:alpha val="74118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54D1C2-0F87-4E81-80EE-1289EDBEEFDF}"/>
                  </a:ext>
                </a:extLst>
              </p:cNvPr>
              <p:cNvSpPr/>
              <p:nvPr/>
            </p:nvSpPr>
            <p:spPr>
              <a:xfrm>
                <a:off x="7104993" y="3613202"/>
                <a:ext cx="1048407" cy="430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75777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E5B72E1-5228-89D9-BB84-AD65AF919758}"/>
                  </a:ext>
                </a:extLst>
              </p:cNvPr>
              <p:cNvSpPr/>
              <p:nvPr/>
            </p:nvSpPr>
            <p:spPr>
              <a:xfrm>
                <a:off x="10557641" y="3600242"/>
                <a:ext cx="656897" cy="438984"/>
              </a:xfrm>
              <a:prstGeom prst="rect">
                <a:avLst/>
              </a:prstGeom>
              <a:solidFill>
                <a:srgbClr val="FFFF00">
                  <a:alpha val="38865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E6365E5-C1BA-3A62-08F6-834F262CEA42}"/>
                  </a:ext>
                </a:extLst>
              </p:cNvPr>
              <p:cNvSpPr/>
              <p:nvPr/>
            </p:nvSpPr>
            <p:spPr>
              <a:xfrm>
                <a:off x="7104991" y="5450155"/>
                <a:ext cx="1048407" cy="430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75777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FBC33B9-0F55-7C97-B332-A290617CEC25}"/>
                  </a:ext>
                </a:extLst>
              </p:cNvPr>
              <p:cNvSpPr/>
              <p:nvPr/>
            </p:nvSpPr>
            <p:spPr>
              <a:xfrm>
                <a:off x="10557640" y="5442059"/>
                <a:ext cx="656897" cy="43898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86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B99C370-DE56-63CC-287F-61E21E9C76C2}"/>
                  </a:ext>
                </a:extLst>
              </p:cNvPr>
              <p:cNvSpPr/>
              <p:nvPr/>
            </p:nvSpPr>
            <p:spPr>
              <a:xfrm>
                <a:off x="7418329" y="2944698"/>
                <a:ext cx="421729" cy="295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X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BF4CBC8-FA64-D36B-888F-F8419F619ECB}"/>
                  </a:ext>
                </a:extLst>
              </p:cNvPr>
              <p:cNvSpPr/>
              <p:nvPr/>
            </p:nvSpPr>
            <p:spPr>
              <a:xfrm>
                <a:off x="7418328" y="4852933"/>
                <a:ext cx="421729" cy="295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X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F260C7B-C6EB-26AB-577D-767A0B90C11E}"/>
                  </a:ext>
                </a:extLst>
              </p:cNvPr>
              <p:cNvSpPr/>
              <p:nvPr/>
            </p:nvSpPr>
            <p:spPr>
              <a:xfrm>
                <a:off x="1466193" y="1769327"/>
                <a:ext cx="1048407" cy="430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75777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CBACB7-7C89-445D-114D-84595BA2121B}"/>
                  </a:ext>
                </a:extLst>
              </p:cNvPr>
              <p:cNvSpPr/>
              <p:nvPr/>
            </p:nvSpPr>
            <p:spPr>
              <a:xfrm>
                <a:off x="1466192" y="3608338"/>
                <a:ext cx="1048407" cy="430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75777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45635C5-009A-F852-A462-3AB738DC2321}"/>
                  </a:ext>
                </a:extLst>
              </p:cNvPr>
              <p:cNvSpPr/>
              <p:nvPr/>
            </p:nvSpPr>
            <p:spPr>
              <a:xfrm>
                <a:off x="1466192" y="5450155"/>
                <a:ext cx="1048407" cy="430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75777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AA76315-5C68-6E2A-5ED8-851FA904E0F0}"/>
                  </a:ext>
                </a:extLst>
              </p:cNvPr>
              <p:cNvSpPr/>
              <p:nvPr/>
            </p:nvSpPr>
            <p:spPr>
              <a:xfrm>
                <a:off x="1779530" y="4793426"/>
                <a:ext cx="421729" cy="295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X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99798FE-A9CF-4AC4-83BC-3EA3E094E169}"/>
                  </a:ext>
                </a:extLst>
              </p:cNvPr>
              <p:cNvSpPr/>
              <p:nvPr/>
            </p:nvSpPr>
            <p:spPr>
              <a:xfrm>
                <a:off x="1779529" y="2989800"/>
                <a:ext cx="421729" cy="295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X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1136825-1DD6-46DA-319A-0A068728BED9}"/>
                  </a:ext>
                </a:extLst>
              </p:cNvPr>
              <p:cNvSpPr/>
              <p:nvPr/>
            </p:nvSpPr>
            <p:spPr>
              <a:xfrm>
                <a:off x="1788071" y="1108084"/>
                <a:ext cx="421729" cy="295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X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68FB3D-F9AF-B85B-100B-560F8FBEC7F7}"/>
                  </a:ext>
                </a:extLst>
              </p:cNvPr>
              <p:cNvSpPr/>
              <p:nvPr/>
            </p:nvSpPr>
            <p:spPr>
              <a:xfrm>
                <a:off x="4931220" y="3603496"/>
                <a:ext cx="656897" cy="438984"/>
              </a:xfrm>
              <a:prstGeom prst="rect">
                <a:avLst/>
              </a:prstGeom>
              <a:solidFill>
                <a:srgbClr val="FFFF00">
                  <a:alpha val="38865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C9C5C73-B3D1-0C5C-8A9C-1C3B9EB2CAC9}"/>
                  </a:ext>
                </a:extLst>
              </p:cNvPr>
              <p:cNvSpPr/>
              <p:nvPr/>
            </p:nvSpPr>
            <p:spPr>
              <a:xfrm>
                <a:off x="4918841" y="5442059"/>
                <a:ext cx="656897" cy="43898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86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9DB26F5-E3E5-79B1-3636-011F85CC4EE2}"/>
                  </a:ext>
                </a:extLst>
              </p:cNvPr>
              <p:cNvSpPr/>
              <p:nvPr/>
            </p:nvSpPr>
            <p:spPr>
              <a:xfrm>
                <a:off x="4931219" y="1769327"/>
                <a:ext cx="656897" cy="438984"/>
              </a:xfrm>
              <a:prstGeom prst="rect">
                <a:avLst/>
              </a:prstGeom>
              <a:solidFill>
                <a:srgbClr val="FCE94D">
                  <a:alpha val="76863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2E9AFD9-A0DE-600E-B2E1-9D0A17AAC60D}"/>
                      </a:ext>
                    </a:extLst>
                  </p:cNvPr>
                  <p:cNvSpPr/>
                  <p:nvPr/>
                </p:nvSpPr>
                <p:spPr>
                  <a:xfrm>
                    <a:off x="2706981" y="3680684"/>
                    <a:ext cx="421729" cy="2959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2200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2E9AFD9-A0DE-600E-B2E1-9D0A17AAC60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6981" y="3680684"/>
                    <a:ext cx="421729" cy="29592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512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F9195721-A282-B9CD-B867-05022DD1679C}"/>
                      </a:ext>
                    </a:extLst>
                  </p:cNvPr>
                  <p:cNvSpPr/>
                  <p:nvPr/>
                </p:nvSpPr>
                <p:spPr>
                  <a:xfrm>
                    <a:off x="2706981" y="1836809"/>
                    <a:ext cx="421729" cy="2959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2200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F9195721-A282-B9CD-B867-05022DD167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6981" y="1836809"/>
                    <a:ext cx="421729" cy="29592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2500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50260E15-BE95-E3E3-FCE0-006E7ECC1804}"/>
                      </a:ext>
                    </a:extLst>
                  </p:cNvPr>
                  <p:cNvSpPr/>
                  <p:nvPr/>
                </p:nvSpPr>
                <p:spPr>
                  <a:xfrm>
                    <a:off x="2706981" y="5513589"/>
                    <a:ext cx="421729" cy="2959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2200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50260E15-BE95-E3E3-FCE0-006E7ECC18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6981" y="5513589"/>
                    <a:ext cx="421729" cy="29592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512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802EECAA-A337-B314-70D4-ECDAB2C3AFF0}"/>
                      </a:ext>
                    </a:extLst>
                  </p:cNvPr>
                  <p:cNvSpPr/>
                  <p:nvPr/>
                </p:nvSpPr>
                <p:spPr>
                  <a:xfrm>
                    <a:off x="8323592" y="5542594"/>
                    <a:ext cx="421729" cy="2959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2200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802EECAA-A337-B314-70D4-ECDAB2C3AFF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23592" y="5542594"/>
                    <a:ext cx="421729" cy="29592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471" b="-20000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5FD218C0-04DF-CE25-9921-1C2609E8AAAF}"/>
                      </a:ext>
                    </a:extLst>
                  </p:cNvPr>
                  <p:cNvSpPr/>
                  <p:nvPr/>
                </p:nvSpPr>
                <p:spPr>
                  <a:xfrm>
                    <a:off x="8323591" y="3671772"/>
                    <a:ext cx="421729" cy="2959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2200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5FD218C0-04DF-CE25-9921-1C2609E8AA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23591" y="3671772"/>
                    <a:ext cx="421729" cy="29592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471" b="-19512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4C743767-B559-5F06-2C24-18B018FD4F25}"/>
                      </a:ext>
                    </a:extLst>
                  </p:cNvPr>
                  <p:cNvSpPr/>
                  <p:nvPr/>
                </p:nvSpPr>
                <p:spPr>
                  <a:xfrm>
                    <a:off x="8345782" y="1843731"/>
                    <a:ext cx="421729" cy="2959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2200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4C743767-B559-5F06-2C24-18B018FD4F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5782" y="1843731"/>
                    <a:ext cx="421729" cy="29592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0000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CA705A2B-9C14-E47A-8571-D709C1838584}"/>
                      </a:ext>
                    </a:extLst>
                  </p:cNvPr>
                  <p:cNvSpPr/>
                  <p:nvPr/>
                </p:nvSpPr>
                <p:spPr>
                  <a:xfrm>
                    <a:off x="4390884" y="1836809"/>
                    <a:ext cx="421729" cy="2959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200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CA705A2B-9C14-E47A-8571-D709C183858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0884" y="1836809"/>
                    <a:ext cx="421729" cy="29592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5000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119BA480-0DBD-765F-8944-CC8332DB8FAE}"/>
                      </a:ext>
                    </a:extLst>
                  </p:cNvPr>
                  <p:cNvSpPr/>
                  <p:nvPr/>
                </p:nvSpPr>
                <p:spPr>
                  <a:xfrm>
                    <a:off x="4390884" y="3698994"/>
                    <a:ext cx="421729" cy="2959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200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119BA480-0DBD-765F-8944-CC8332DB8F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0884" y="3698994"/>
                    <a:ext cx="421729" cy="29592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195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D38E14F1-EE90-DDA1-D4E1-F1B73E506473}"/>
                      </a:ext>
                    </a:extLst>
                  </p:cNvPr>
                  <p:cNvSpPr/>
                  <p:nvPr/>
                </p:nvSpPr>
                <p:spPr>
                  <a:xfrm>
                    <a:off x="4390883" y="5530922"/>
                    <a:ext cx="421729" cy="2959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200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D38E14F1-EE90-DDA1-D4E1-F1B73E50647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0883" y="5530922"/>
                    <a:ext cx="421729" cy="29592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195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F767188D-A0AE-B35D-CE40-DBFD186845A0}"/>
                      </a:ext>
                    </a:extLst>
                  </p:cNvPr>
                  <p:cNvSpPr/>
                  <p:nvPr/>
                </p:nvSpPr>
                <p:spPr>
                  <a:xfrm>
                    <a:off x="10033019" y="1841023"/>
                    <a:ext cx="421729" cy="2959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200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F767188D-A0AE-B35D-CE40-DBFD186845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3019" y="1841023"/>
                    <a:ext cx="421729" cy="29592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195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042AF09A-4E0F-46BA-7FCC-30C35311D92F}"/>
                      </a:ext>
                    </a:extLst>
                  </p:cNvPr>
                  <p:cNvSpPr/>
                  <p:nvPr/>
                </p:nvSpPr>
                <p:spPr>
                  <a:xfrm>
                    <a:off x="10033019" y="3703208"/>
                    <a:ext cx="421729" cy="2959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200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042AF09A-4E0F-46BA-7FCC-30C35311D9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3019" y="3703208"/>
                    <a:ext cx="421729" cy="29592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195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8A1DC226-259C-4EF8-EAAB-1A19E58530FB}"/>
                      </a:ext>
                    </a:extLst>
                  </p:cNvPr>
                  <p:cNvSpPr/>
                  <p:nvPr/>
                </p:nvSpPr>
                <p:spPr>
                  <a:xfrm>
                    <a:off x="10033018" y="5535136"/>
                    <a:ext cx="421729" cy="2959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200" b="1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8A1DC226-259C-4EF8-EAAB-1A19E58530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3018" y="5535136"/>
                    <a:ext cx="421729" cy="29592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5000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B97FDA-25BC-F96F-EC52-CCA24681A5D1}"/>
                  </a:ext>
                </a:extLst>
              </p:cNvPr>
              <p:cNvSpPr/>
              <p:nvPr/>
            </p:nvSpPr>
            <p:spPr>
              <a:xfrm>
                <a:off x="5048802" y="1141413"/>
                <a:ext cx="421729" cy="295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Q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9BB4457-FC57-8DAA-E5C0-C142AB24C1B9}"/>
                  </a:ext>
                </a:extLst>
              </p:cNvPr>
              <p:cNvSpPr/>
              <p:nvPr/>
            </p:nvSpPr>
            <p:spPr>
              <a:xfrm>
                <a:off x="5036424" y="2939630"/>
                <a:ext cx="421729" cy="295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A9B6721-4691-9C56-93D5-091381229FD9}"/>
                  </a:ext>
                </a:extLst>
              </p:cNvPr>
              <p:cNvSpPr/>
              <p:nvPr/>
            </p:nvSpPr>
            <p:spPr>
              <a:xfrm>
                <a:off x="5064462" y="4793426"/>
                <a:ext cx="421729" cy="295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V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4F83981-0BC9-7CA2-8399-3D1CFDCA5305}"/>
                  </a:ext>
                </a:extLst>
              </p:cNvPr>
              <p:cNvSpPr/>
              <p:nvPr/>
            </p:nvSpPr>
            <p:spPr>
              <a:xfrm>
                <a:off x="10684386" y="1171311"/>
                <a:ext cx="421729" cy="295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>
                    <a:solidFill>
                      <a:srgbClr val="C55A1E"/>
                    </a:solidFill>
                  </a:rPr>
                  <a:t>Q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AFCD8EF-411F-EE44-4025-D5B8E1ABA5DF}"/>
                  </a:ext>
                </a:extLst>
              </p:cNvPr>
              <p:cNvSpPr/>
              <p:nvPr/>
            </p:nvSpPr>
            <p:spPr>
              <a:xfrm>
                <a:off x="10672008" y="2969528"/>
                <a:ext cx="421729" cy="295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300F099-CFD3-5538-F7DA-0C5A8CDFEC65}"/>
                  </a:ext>
                </a:extLst>
              </p:cNvPr>
              <p:cNvSpPr/>
              <p:nvPr/>
            </p:nvSpPr>
            <p:spPr>
              <a:xfrm>
                <a:off x="10700046" y="4823324"/>
                <a:ext cx="421729" cy="295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V</a:t>
                </a:r>
              </a:p>
            </p:txBody>
          </p:sp>
        </p:grpSp>
      </p:grp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FEEA22C-5E75-CACC-8CE3-B70C47B767AE}"/>
              </a:ext>
            </a:extLst>
          </p:cNvPr>
          <p:cNvSpPr txBox="1">
            <a:spLocks/>
          </p:cNvSpPr>
          <p:nvPr/>
        </p:nvSpPr>
        <p:spPr>
          <a:xfrm>
            <a:off x="839788" y="1205375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/>
              <a:t>Self-Attention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D780182B-AB20-8E12-0269-F7EE342963A9}"/>
              </a:ext>
            </a:extLst>
          </p:cNvPr>
          <p:cNvSpPr txBox="1">
            <a:spLocks/>
          </p:cNvSpPr>
          <p:nvPr/>
        </p:nvSpPr>
        <p:spPr>
          <a:xfrm>
            <a:off x="6172200" y="1206000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/>
              <a:t>Cross-Attention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094718-2B14-A7CE-ED7D-01CFA47641BB}"/>
              </a:ext>
            </a:extLst>
          </p:cNvPr>
          <p:cNvSpPr txBox="1"/>
          <p:nvPr/>
        </p:nvSpPr>
        <p:spPr>
          <a:xfrm>
            <a:off x="3872987" y="6070152"/>
            <a:ext cx="419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 X, Y</a:t>
            </a:r>
            <a:r>
              <a:rPr lang="en-US" b="1" dirty="0"/>
              <a:t> </a:t>
            </a:r>
            <a:r>
              <a:rPr lang="en-US" dirty="0"/>
              <a:t>are matrices of arbitrary sequences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801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1532-FCC4-7417-24BF-769598D1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Learned Attention Mechanism?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3EA6A-2556-E9C4-DB94-113C1BD91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attention mechanism typically refers to </a:t>
            </a:r>
            <a:r>
              <a:rPr lang="en-US" b="1"/>
              <a:t>function</a:t>
            </a:r>
            <a:r>
              <a:rPr lang="en-US"/>
              <a:t> that allows a model to attend to different content</a:t>
            </a:r>
          </a:p>
          <a:p>
            <a:endParaRPr lang="en-US"/>
          </a:p>
          <a:p>
            <a:r>
              <a:rPr lang="en-US"/>
              <a:t>There are many forms of attention mechanisms</a:t>
            </a:r>
          </a:p>
          <a:p>
            <a:pPr lvl="1"/>
            <a:r>
              <a:rPr lang="en-US" sz="2600"/>
              <a:t>Additive</a:t>
            </a:r>
          </a:p>
          <a:p>
            <a:pPr lvl="1"/>
            <a:r>
              <a:rPr lang="en-US" sz="2600"/>
              <a:t>Dot-product</a:t>
            </a:r>
          </a:p>
          <a:p>
            <a:pPr lvl="1"/>
            <a:endParaRPr lang="en-US"/>
          </a:p>
          <a:p>
            <a:r>
              <a:rPr lang="en-US"/>
              <a:t>We have names to distinguish attention based on what is attended to</a:t>
            </a:r>
          </a:p>
          <a:p>
            <a:pPr lvl="1"/>
            <a:r>
              <a:rPr lang="en-US" sz="2600"/>
              <a:t>Self-attention (intra attention)</a:t>
            </a:r>
          </a:p>
          <a:p>
            <a:pPr lvl="1"/>
            <a:r>
              <a:rPr lang="en-US" sz="2600"/>
              <a:t>Cross-attention (encoder-decoder attention/inter attention)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5A6D3-05B0-8A13-BAC2-104CC5FE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0B2C2-827E-29C7-EA6F-154A3CBC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6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E406-4A46-3AF9-B432-EF8439FC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Multi-Head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AAF49-C728-EA73-CFBD-4133D7D8E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/>
              <a:t>Builds on Scaled Dot-Product Attention</a:t>
            </a:r>
          </a:p>
          <a:p>
            <a:endParaRPr lang="en-US"/>
          </a:p>
          <a:p>
            <a:r>
              <a:rPr lang="en-US"/>
              <a:t>Extension of generalized attention mentioned outlined previously</a:t>
            </a:r>
          </a:p>
          <a:p>
            <a:endParaRPr lang="en-US"/>
          </a:p>
          <a:p>
            <a:r>
              <a:rPr lang="en-US"/>
              <a:t>Leverages multiple heads to attend to different things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D6A3-B101-4C8F-A6A5-6916C52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ED92-A980-F39F-8225-4F8078E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E406-4A46-3AF9-B432-EF8439FC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Multi-Head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D6A3-B101-4C8F-A6A5-6916C52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ED92-A980-F39F-8225-4F8078E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7F805F-FF97-5D44-5996-971DB3A05603}"/>
              </a:ext>
            </a:extLst>
          </p:cNvPr>
          <p:cNvSpPr/>
          <p:nvPr/>
        </p:nvSpPr>
        <p:spPr>
          <a:xfrm>
            <a:off x="4588105" y="3204826"/>
            <a:ext cx="2160000" cy="253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mul</a:t>
            </a:r>
            <a:r>
              <a:rPr lang="en-US"/>
              <a:t> + add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75F8E33D-68BC-4C74-5D98-CEFCA5E0CA16}"/>
                  </a:ext>
                </a:extLst>
              </p:cNvPr>
              <p:cNvSpPr/>
              <p:nvPr/>
            </p:nvSpPr>
            <p:spPr>
              <a:xfrm>
                <a:off x="4703795" y="2522159"/>
                <a:ext cx="470516" cy="470517"/>
              </a:xfrm>
              <a:prstGeom prst="roundRect">
                <a:avLst/>
              </a:prstGeom>
              <a:solidFill>
                <a:srgbClr val="FF50C6">
                  <a:alpha val="42000"/>
                </a:srgbClr>
              </a:solidFill>
              <a:ln>
                <a:solidFill>
                  <a:srgbClr val="CA3F9E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75F8E33D-68BC-4C74-5D98-CEFCA5E0C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795" y="2522159"/>
                <a:ext cx="470516" cy="4705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A3F9E">
                    <a:alpha val="70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145C36-C3CF-B90C-591B-10BB268AC6BD}"/>
              </a:ext>
            </a:extLst>
          </p:cNvPr>
          <p:cNvCxnSpPr>
            <a:cxnSpLocks/>
          </p:cNvCxnSpPr>
          <p:nvPr/>
        </p:nvCxnSpPr>
        <p:spPr>
          <a:xfrm flipV="1">
            <a:off x="4936050" y="2992676"/>
            <a:ext cx="0" cy="218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5381D3-25DC-4E24-05FD-30D4395E0B26}"/>
                  </a:ext>
                </a:extLst>
              </p:cNvPr>
              <p:cNvSpPr txBox="1"/>
              <p:nvPr/>
            </p:nvSpPr>
            <p:spPr>
              <a:xfrm>
                <a:off x="6746850" y="2570692"/>
                <a:ext cx="2570400" cy="10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Output vectors </a:t>
                </a:r>
                <a:endParaRPr lang="en-CA" b="1" i="1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   ∈</m:t>
                      </m:r>
                      <m:sSup>
                        <m:sSup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CA" b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5381D3-25DC-4E24-05FD-30D4395E0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50" y="2570692"/>
                <a:ext cx="2570400" cy="1041567"/>
              </a:xfrm>
              <a:prstGeom prst="rect">
                <a:avLst/>
              </a:prstGeom>
              <a:blipFill>
                <a:blip r:embed="rId4"/>
                <a:stretch>
                  <a:fillRect l="-2138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B2D7DF3-878C-4209-3E4D-BD7F6A1C0226}"/>
              </a:ext>
            </a:extLst>
          </p:cNvPr>
          <p:cNvSpPr txBox="1"/>
          <p:nvPr/>
        </p:nvSpPr>
        <p:spPr>
          <a:xfrm>
            <a:off x="1703687" y="3825891"/>
            <a:ext cx="114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0C1F994-B1CB-31A2-65CC-CCD8294B729F}"/>
                  </a:ext>
                </a:extLst>
              </p:cNvPr>
              <p:cNvSpPr/>
              <p:nvPr/>
            </p:nvSpPr>
            <p:spPr>
              <a:xfrm>
                <a:off x="4703795" y="3631044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0C1F994-B1CB-31A2-65CC-CCD8294B7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795" y="3631044"/>
                <a:ext cx="470516" cy="4705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BCB3807D-CCE6-A177-BC97-F32AE66F802F}"/>
                  </a:ext>
                </a:extLst>
              </p:cNvPr>
              <p:cNvSpPr/>
              <p:nvPr/>
            </p:nvSpPr>
            <p:spPr>
              <a:xfrm>
                <a:off x="4703795" y="4195223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BCB3807D-CCE6-A177-BC97-F32AE66F8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795" y="4195223"/>
                <a:ext cx="470516" cy="4705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85FE0C-96B6-B2B1-F317-431059D8992C}"/>
              </a:ext>
            </a:extLst>
          </p:cNvPr>
          <p:cNvCxnSpPr>
            <a:cxnSpLocks/>
          </p:cNvCxnSpPr>
          <p:nvPr/>
        </p:nvCxnSpPr>
        <p:spPr>
          <a:xfrm flipV="1">
            <a:off x="4936050" y="3451396"/>
            <a:ext cx="0" cy="1792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878FC4DF-B81C-9DB0-9315-94B1842ECCAF}"/>
              </a:ext>
            </a:extLst>
          </p:cNvPr>
          <p:cNvCxnSpPr>
            <a:cxnSpLocks/>
            <a:stCxn id="15" idx="0"/>
            <a:endCxn id="3" idx="1"/>
          </p:cNvCxnSpPr>
          <p:nvPr/>
        </p:nvCxnSpPr>
        <p:spPr>
          <a:xfrm rot="5400000" flipH="1" flipV="1">
            <a:off x="3853523" y="2910629"/>
            <a:ext cx="313566" cy="115559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819CFFCF-F9F8-6FC1-B05F-B2FA21499154}"/>
                  </a:ext>
                </a:extLst>
              </p:cNvPr>
              <p:cNvSpPr/>
              <p:nvPr/>
            </p:nvSpPr>
            <p:spPr>
              <a:xfrm>
                <a:off x="3197250" y="3645210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819CFFCF-F9F8-6FC1-B05F-B2FA214991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50" y="3645210"/>
                <a:ext cx="470516" cy="4705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99D69A4-8026-11B7-18A4-1675AB343E7C}"/>
                  </a:ext>
                </a:extLst>
              </p:cNvPr>
              <p:cNvSpPr/>
              <p:nvPr/>
            </p:nvSpPr>
            <p:spPr>
              <a:xfrm>
                <a:off x="3197250" y="4198378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99D69A4-8026-11B7-18A4-1675AB343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50" y="4198378"/>
                <a:ext cx="470516" cy="4705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AF8431-F5FE-FAE0-9712-8F075E0BDB6D}"/>
                  </a:ext>
                </a:extLst>
              </p:cNvPr>
              <p:cNvSpPr txBox="1"/>
              <p:nvPr/>
            </p:nvSpPr>
            <p:spPr>
              <a:xfrm>
                <a:off x="6746850" y="4228160"/>
                <a:ext cx="2571569" cy="6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Attention weights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AF8431-F5FE-FAE0-9712-8F075E0BD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50" y="4228160"/>
                <a:ext cx="2571569" cy="672620"/>
              </a:xfrm>
              <a:prstGeom prst="rect">
                <a:avLst/>
              </a:prstGeom>
              <a:blipFill>
                <a:blip r:embed="rId9"/>
                <a:stretch>
                  <a:fillRect l="-2133" t="-545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F05DE74-5269-7E01-6752-44D126AE83D3}"/>
              </a:ext>
            </a:extLst>
          </p:cNvPr>
          <p:cNvSpPr txBox="1">
            <a:spLocks/>
          </p:cNvSpPr>
          <p:nvPr/>
        </p:nvSpPr>
        <p:spPr>
          <a:xfrm>
            <a:off x="839788" y="1205375"/>
            <a:ext cx="5746750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/>
              <a:t>Why do we need multiple heads?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194C2801-5710-457B-C789-A092E5471B5D}"/>
                  </a:ext>
                </a:extLst>
              </p:cNvPr>
              <p:cNvSpPr/>
              <p:nvPr/>
            </p:nvSpPr>
            <p:spPr>
              <a:xfrm>
                <a:off x="4703795" y="4746917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194C2801-5710-457B-C789-A092E5471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795" y="4746917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2792AE8-442B-7AE6-3A22-7207BCA5AEB3}"/>
                  </a:ext>
                </a:extLst>
              </p:cNvPr>
              <p:cNvSpPr/>
              <p:nvPr/>
            </p:nvSpPr>
            <p:spPr>
              <a:xfrm>
                <a:off x="3197250" y="4751176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2792AE8-442B-7AE6-3A22-7207BCA5A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50" y="4751176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008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0E2D0C7-4689-AD8F-904A-D1DF5FB67041}"/>
                  </a:ext>
                </a:extLst>
              </p:cNvPr>
              <p:cNvSpPr/>
              <p:nvPr/>
            </p:nvSpPr>
            <p:spPr>
              <a:xfrm>
                <a:off x="4250140" y="4355308"/>
                <a:ext cx="403208" cy="2360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0E2D0C7-4689-AD8F-904A-D1DF5FB67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140" y="4355308"/>
                <a:ext cx="403208" cy="236082"/>
              </a:xfrm>
              <a:prstGeom prst="rect">
                <a:avLst/>
              </a:prstGeom>
              <a:blipFill>
                <a:blip r:embed="rId3"/>
                <a:stretch>
                  <a:fillRect b="-121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C94E406-4A46-3AF9-B432-EF8439FC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Multi-Head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D6A3-B101-4C8F-A6A5-6916C52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ED92-A980-F39F-8225-4F8078E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5381D3-25DC-4E24-05FD-30D4395E0B26}"/>
                  </a:ext>
                </a:extLst>
              </p:cNvPr>
              <p:cNvSpPr txBox="1"/>
              <p:nvPr/>
            </p:nvSpPr>
            <p:spPr>
              <a:xfrm>
                <a:off x="6746850" y="2570692"/>
                <a:ext cx="2570400" cy="10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Output vectors </a:t>
                </a:r>
                <a:endParaRPr lang="en-CA" b="1" i="1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   ∈</m:t>
                      </m:r>
                      <m:sSup>
                        <m:sSup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CA" b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5381D3-25DC-4E24-05FD-30D4395E0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50" y="2570692"/>
                <a:ext cx="2570400" cy="1041567"/>
              </a:xfrm>
              <a:prstGeom prst="rect">
                <a:avLst/>
              </a:prstGeom>
              <a:blipFill>
                <a:blip r:embed="rId4"/>
                <a:stretch>
                  <a:fillRect l="-2138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B2D7DF3-878C-4209-3E4D-BD7F6A1C0226}"/>
              </a:ext>
            </a:extLst>
          </p:cNvPr>
          <p:cNvSpPr txBox="1"/>
          <p:nvPr/>
        </p:nvSpPr>
        <p:spPr>
          <a:xfrm>
            <a:off x="1703687" y="3825891"/>
            <a:ext cx="114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0C1F994-B1CB-31A2-65CC-CCD8294B729F}"/>
                  </a:ext>
                </a:extLst>
              </p:cNvPr>
              <p:cNvSpPr/>
              <p:nvPr/>
            </p:nvSpPr>
            <p:spPr>
              <a:xfrm>
                <a:off x="3779624" y="3673874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0C1F994-B1CB-31A2-65CC-CCD8294B7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24" y="3673874"/>
                <a:ext cx="470516" cy="4705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BCB3807D-CCE6-A177-BC97-F32AE66F802F}"/>
                  </a:ext>
                </a:extLst>
              </p:cNvPr>
              <p:cNvSpPr/>
              <p:nvPr/>
            </p:nvSpPr>
            <p:spPr>
              <a:xfrm>
                <a:off x="3779624" y="4218496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BCB3807D-CCE6-A177-BC97-F32AE66F8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24" y="4218496"/>
                <a:ext cx="470516" cy="4705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819CFFCF-F9F8-6FC1-B05F-B2FA21499154}"/>
                  </a:ext>
                </a:extLst>
              </p:cNvPr>
              <p:cNvSpPr/>
              <p:nvPr/>
            </p:nvSpPr>
            <p:spPr>
              <a:xfrm>
                <a:off x="3197250" y="3673875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819CFFCF-F9F8-6FC1-B05F-B2FA214991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50" y="3673875"/>
                <a:ext cx="470516" cy="4705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99D69A4-8026-11B7-18A4-1675AB343E7C}"/>
                  </a:ext>
                </a:extLst>
              </p:cNvPr>
              <p:cNvSpPr/>
              <p:nvPr/>
            </p:nvSpPr>
            <p:spPr>
              <a:xfrm>
                <a:off x="3197250" y="4198378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99D69A4-8026-11B7-18A4-1675AB343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50" y="4198378"/>
                <a:ext cx="470516" cy="4705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AF8431-F5FE-FAE0-9712-8F075E0BDB6D}"/>
                  </a:ext>
                </a:extLst>
              </p:cNvPr>
              <p:cNvSpPr txBox="1"/>
              <p:nvPr/>
            </p:nvSpPr>
            <p:spPr>
              <a:xfrm>
                <a:off x="6746850" y="4228160"/>
                <a:ext cx="2571569" cy="6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Attention weights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AF8431-F5FE-FAE0-9712-8F075E0BD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50" y="4228160"/>
                <a:ext cx="2571569" cy="672620"/>
              </a:xfrm>
              <a:prstGeom prst="rect">
                <a:avLst/>
              </a:prstGeom>
              <a:blipFill>
                <a:blip r:embed="rId9"/>
                <a:stretch>
                  <a:fillRect l="-2133" t="-545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F05DE74-5269-7E01-6752-44D126AE83D3}"/>
              </a:ext>
            </a:extLst>
          </p:cNvPr>
          <p:cNvSpPr txBox="1">
            <a:spLocks/>
          </p:cNvSpPr>
          <p:nvPr/>
        </p:nvSpPr>
        <p:spPr>
          <a:xfrm>
            <a:off x="839788" y="1205375"/>
            <a:ext cx="5746750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/>
              <a:t>Why do we need multiple heads?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194C2801-5710-457B-C789-A092E5471B5D}"/>
                  </a:ext>
                </a:extLst>
              </p:cNvPr>
              <p:cNvSpPr/>
              <p:nvPr/>
            </p:nvSpPr>
            <p:spPr>
              <a:xfrm>
                <a:off x="3779624" y="4763118"/>
                <a:ext cx="470516" cy="470517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194C2801-5710-457B-C789-A092E5471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24" y="4763118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2792AE8-442B-7AE6-3A22-7207BCA5AEB3}"/>
                  </a:ext>
                </a:extLst>
              </p:cNvPr>
              <p:cNvSpPr/>
              <p:nvPr/>
            </p:nvSpPr>
            <p:spPr>
              <a:xfrm>
                <a:off x="3197250" y="4751176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2792AE8-442B-7AE6-3A22-7207BCA5A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50" y="4751176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61C49B-CD4E-7B4C-1551-D41C4FE951D9}"/>
                  </a:ext>
                </a:extLst>
              </p:cNvPr>
              <p:cNvSpPr/>
              <p:nvPr/>
            </p:nvSpPr>
            <p:spPr>
              <a:xfrm>
                <a:off x="4592166" y="3678311"/>
                <a:ext cx="764581" cy="453354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61C49B-CD4E-7B4C-1551-D41C4FE95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166" y="3678311"/>
                <a:ext cx="764581" cy="45335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8910E3A4-2CEF-07DB-75C2-D228CF7072C8}"/>
                  </a:ext>
                </a:extLst>
              </p:cNvPr>
              <p:cNvSpPr/>
              <p:nvPr/>
            </p:nvSpPr>
            <p:spPr>
              <a:xfrm>
                <a:off x="4615391" y="4250127"/>
                <a:ext cx="741356" cy="418768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8910E3A4-2CEF-07DB-75C2-D228CF707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391" y="4250127"/>
                <a:ext cx="741356" cy="418768"/>
              </a:xfrm>
              <a:prstGeom prst="roundRect">
                <a:avLst/>
              </a:prstGeom>
              <a:blipFill>
                <a:blip r:embed="rId13"/>
                <a:stretch>
                  <a:fillRect b="-2817"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ACCD7BEF-BDF6-C4A0-3DA7-705E5B7FDFC5}"/>
                  </a:ext>
                </a:extLst>
              </p:cNvPr>
              <p:cNvSpPr/>
              <p:nvPr/>
            </p:nvSpPr>
            <p:spPr>
              <a:xfrm>
                <a:off x="4603779" y="4768966"/>
                <a:ext cx="764580" cy="510739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ACCD7BEF-BDF6-C4A0-3DA7-705E5B7FD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79" y="4768966"/>
                <a:ext cx="764580" cy="510739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978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E406-4A46-3AF9-B432-EF8439FC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Multi-Head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D6A3-B101-4C8F-A6A5-6916C52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ED92-A980-F39F-8225-4F8078E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5381D3-25DC-4E24-05FD-30D4395E0B26}"/>
                  </a:ext>
                </a:extLst>
              </p:cNvPr>
              <p:cNvSpPr txBox="1"/>
              <p:nvPr/>
            </p:nvSpPr>
            <p:spPr>
              <a:xfrm>
                <a:off x="6746850" y="2570692"/>
                <a:ext cx="2570400" cy="10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Output vectors </a:t>
                </a:r>
                <a:endParaRPr lang="en-CA" b="1" i="1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   ∈</m:t>
                      </m:r>
                      <m:sSup>
                        <m:sSup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CA" b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5381D3-25DC-4E24-05FD-30D4395E0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50" y="2570692"/>
                <a:ext cx="2570400" cy="1041567"/>
              </a:xfrm>
              <a:prstGeom prst="rect">
                <a:avLst/>
              </a:prstGeom>
              <a:blipFill>
                <a:blip r:embed="rId3"/>
                <a:stretch>
                  <a:fillRect l="-2138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B2D7DF3-878C-4209-3E4D-BD7F6A1C0226}"/>
              </a:ext>
            </a:extLst>
          </p:cNvPr>
          <p:cNvSpPr txBox="1"/>
          <p:nvPr/>
        </p:nvSpPr>
        <p:spPr>
          <a:xfrm>
            <a:off x="1703687" y="3825891"/>
            <a:ext cx="114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AF8431-F5FE-FAE0-9712-8F075E0BDB6D}"/>
                  </a:ext>
                </a:extLst>
              </p:cNvPr>
              <p:cNvSpPr txBox="1"/>
              <p:nvPr/>
            </p:nvSpPr>
            <p:spPr>
              <a:xfrm>
                <a:off x="6746850" y="4228160"/>
                <a:ext cx="2571569" cy="6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Attention weights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AF8431-F5FE-FAE0-9712-8F075E0BD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50" y="4228160"/>
                <a:ext cx="2571569" cy="672620"/>
              </a:xfrm>
              <a:prstGeom prst="rect">
                <a:avLst/>
              </a:prstGeom>
              <a:blipFill>
                <a:blip r:embed="rId4"/>
                <a:stretch>
                  <a:fillRect l="-2133" t="-545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F05DE74-5269-7E01-6752-44D126AE83D3}"/>
              </a:ext>
            </a:extLst>
          </p:cNvPr>
          <p:cNvSpPr txBox="1">
            <a:spLocks/>
          </p:cNvSpPr>
          <p:nvPr/>
        </p:nvSpPr>
        <p:spPr>
          <a:xfrm>
            <a:off x="839788" y="1205375"/>
            <a:ext cx="5746750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/>
              <a:t>Why do we need multiple heads?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0E2D0C7-4689-AD8F-904A-D1DF5FB67041}"/>
                  </a:ext>
                </a:extLst>
              </p:cNvPr>
              <p:cNvSpPr/>
              <p:nvPr/>
            </p:nvSpPr>
            <p:spPr>
              <a:xfrm>
                <a:off x="4212183" y="3772444"/>
                <a:ext cx="403208" cy="2360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0E2D0C7-4689-AD8F-904A-D1DF5FB67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183" y="3772444"/>
                <a:ext cx="403208" cy="236082"/>
              </a:xfrm>
              <a:prstGeom prst="rect">
                <a:avLst/>
              </a:prstGeom>
              <a:blipFill>
                <a:blip r:embed="rId5"/>
                <a:stretch>
                  <a:fillRect l="-4412" b="-2682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61C49B-CD4E-7B4C-1551-D41C4FE951D9}"/>
                  </a:ext>
                </a:extLst>
              </p:cNvPr>
              <p:cNvSpPr/>
              <p:nvPr/>
            </p:nvSpPr>
            <p:spPr>
              <a:xfrm>
                <a:off x="4592166" y="3678311"/>
                <a:ext cx="764581" cy="453354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61C49B-CD4E-7B4C-1551-D41C4FE95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166" y="3678311"/>
                <a:ext cx="764581" cy="45335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8910E3A4-2CEF-07DB-75C2-D228CF7072C8}"/>
                  </a:ext>
                </a:extLst>
              </p:cNvPr>
              <p:cNvSpPr/>
              <p:nvPr/>
            </p:nvSpPr>
            <p:spPr>
              <a:xfrm>
                <a:off x="4615391" y="4250127"/>
                <a:ext cx="741356" cy="418768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8910E3A4-2CEF-07DB-75C2-D228CF707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391" y="4250127"/>
                <a:ext cx="741356" cy="418768"/>
              </a:xfrm>
              <a:prstGeom prst="roundRect">
                <a:avLst/>
              </a:prstGeom>
              <a:blipFill>
                <a:blip r:embed="rId7"/>
                <a:stretch>
                  <a:fillRect b="-2817"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ACCD7BEF-BDF6-C4A0-3DA7-705E5B7FDFC5}"/>
                  </a:ext>
                </a:extLst>
              </p:cNvPr>
              <p:cNvSpPr/>
              <p:nvPr/>
            </p:nvSpPr>
            <p:spPr>
              <a:xfrm>
                <a:off x="4603779" y="4768966"/>
                <a:ext cx="764580" cy="510739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ACCD7BEF-BDF6-C4A0-3DA7-705E5B7FD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79" y="4768966"/>
                <a:ext cx="764580" cy="51073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DB96C754-F029-8448-9246-AC6CB03AC7E3}"/>
                  </a:ext>
                </a:extLst>
              </p:cNvPr>
              <p:cNvSpPr/>
              <p:nvPr/>
            </p:nvSpPr>
            <p:spPr>
              <a:xfrm>
                <a:off x="3197250" y="3673875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DB96C754-F029-8448-9246-AC6CB03AC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50" y="3673875"/>
                <a:ext cx="470516" cy="4705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C5BCE67-5D23-9E84-8B4B-A70AB5847287}"/>
                  </a:ext>
                </a:extLst>
              </p:cNvPr>
              <p:cNvSpPr/>
              <p:nvPr/>
            </p:nvSpPr>
            <p:spPr>
              <a:xfrm>
                <a:off x="3197250" y="4198378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C5BCE67-5D23-9E84-8B4B-A70AB5847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50" y="4198378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C90A6B4-4772-549B-2F54-F069F2572D82}"/>
                  </a:ext>
                </a:extLst>
              </p:cNvPr>
              <p:cNvSpPr/>
              <p:nvPr/>
            </p:nvSpPr>
            <p:spPr>
              <a:xfrm>
                <a:off x="3197250" y="4751176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C90A6B4-4772-549B-2F54-F069F2572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50" y="4751176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85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61C49B-CD4E-7B4C-1551-D41C4FE951D9}"/>
                  </a:ext>
                </a:extLst>
              </p:cNvPr>
              <p:cNvSpPr/>
              <p:nvPr/>
            </p:nvSpPr>
            <p:spPr>
              <a:xfrm>
                <a:off x="4592166" y="3678311"/>
                <a:ext cx="764581" cy="453354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61C49B-CD4E-7B4C-1551-D41C4FE95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166" y="3678311"/>
                <a:ext cx="764581" cy="45335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8910E3A4-2CEF-07DB-75C2-D228CF7072C8}"/>
                  </a:ext>
                </a:extLst>
              </p:cNvPr>
              <p:cNvSpPr/>
              <p:nvPr/>
            </p:nvSpPr>
            <p:spPr>
              <a:xfrm>
                <a:off x="4603778" y="3712897"/>
                <a:ext cx="741356" cy="418768"/>
              </a:xfrm>
              <a:prstGeom prst="roundRect">
                <a:avLst/>
              </a:prstGeom>
              <a:solidFill>
                <a:srgbClr val="D2BFFF"/>
              </a:solidFill>
              <a:ln>
                <a:solidFill>
                  <a:srgbClr val="BBAAE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8910E3A4-2CEF-07DB-75C2-D228CF707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78" y="3712897"/>
                <a:ext cx="741356" cy="418768"/>
              </a:xfrm>
              <a:prstGeom prst="roundRect">
                <a:avLst/>
              </a:prstGeom>
              <a:blipFill>
                <a:blip r:embed="rId4"/>
                <a:stretch>
                  <a:fillRect b="-2817"/>
                </a:stretch>
              </a:blipFill>
              <a:ln>
                <a:solidFill>
                  <a:srgbClr val="BBAAE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C31217A-8590-2E13-7EB9-5D7102EA470A}"/>
              </a:ext>
            </a:extLst>
          </p:cNvPr>
          <p:cNvSpPr/>
          <p:nvPr/>
        </p:nvSpPr>
        <p:spPr>
          <a:xfrm>
            <a:off x="4592166" y="3612258"/>
            <a:ext cx="852985" cy="6159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4E406-4A46-3AF9-B432-EF8439FC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Multi-Head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D6A3-B101-4C8F-A6A5-6916C52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ED92-A980-F39F-8225-4F8078E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5381D3-25DC-4E24-05FD-30D4395E0B26}"/>
                  </a:ext>
                </a:extLst>
              </p:cNvPr>
              <p:cNvSpPr txBox="1"/>
              <p:nvPr/>
            </p:nvSpPr>
            <p:spPr>
              <a:xfrm>
                <a:off x="6746850" y="2570692"/>
                <a:ext cx="2570400" cy="10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/>
                  <a:t>Output vectors </a:t>
                </a:r>
                <a:endParaRPr lang="en-CA" b="1" i="1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   ∈</m:t>
                      </m:r>
                      <m:sSup>
                        <m:sSup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CA" b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5381D3-25DC-4E24-05FD-30D4395E0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50" y="2570692"/>
                <a:ext cx="2570400" cy="1041567"/>
              </a:xfrm>
              <a:prstGeom prst="rect">
                <a:avLst/>
              </a:prstGeom>
              <a:blipFill>
                <a:blip r:embed="rId5"/>
                <a:stretch>
                  <a:fillRect l="-2138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B2D7DF3-878C-4209-3E4D-BD7F6A1C0226}"/>
              </a:ext>
            </a:extLst>
          </p:cNvPr>
          <p:cNvSpPr txBox="1"/>
          <p:nvPr/>
        </p:nvSpPr>
        <p:spPr>
          <a:xfrm>
            <a:off x="1703687" y="3825891"/>
            <a:ext cx="114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AF8431-F5FE-FAE0-9712-8F075E0BDB6D}"/>
                  </a:ext>
                </a:extLst>
              </p:cNvPr>
              <p:cNvSpPr txBox="1"/>
              <p:nvPr/>
            </p:nvSpPr>
            <p:spPr>
              <a:xfrm>
                <a:off x="6746850" y="4228160"/>
                <a:ext cx="2571569" cy="6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Attention weights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AF8431-F5FE-FAE0-9712-8F075E0BD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50" y="4228160"/>
                <a:ext cx="2571569" cy="672620"/>
              </a:xfrm>
              <a:prstGeom prst="rect">
                <a:avLst/>
              </a:prstGeom>
              <a:blipFill>
                <a:blip r:embed="rId6"/>
                <a:stretch>
                  <a:fillRect l="-2133" t="-545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F05DE74-5269-7E01-6752-44D126AE83D3}"/>
              </a:ext>
            </a:extLst>
          </p:cNvPr>
          <p:cNvSpPr txBox="1">
            <a:spLocks/>
          </p:cNvSpPr>
          <p:nvPr/>
        </p:nvSpPr>
        <p:spPr>
          <a:xfrm>
            <a:off x="839788" y="1205375"/>
            <a:ext cx="5746750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/>
              <a:t>Why do we need multiple heads?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ACCD7BEF-BDF6-C4A0-3DA7-705E5B7FDFC5}"/>
                  </a:ext>
                </a:extLst>
              </p:cNvPr>
              <p:cNvSpPr/>
              <p:nvPr/>
            </p:nvSpPr>
            <p:spPr>
              <a:xfrm>
                <a:off x="4580554" y="3633303"/>
                <a:ext cx="764580" cy="510739"/>
              </a:xfrm>
              <a:prstGeom prst="roundRect">
                <a:avLst/>
              </a:prstGeom>
              <a:solidFill>
                <a:srgbClr val="FF50C6">
                  <a:alpha val="42000"/>
                </a:srgbClr>
              </a:solidFill>
              <a:ln>
                <a:solidFill>
                  <a:srgbClr val="FF50C6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ACCD7BEF-BDF6-C4A0-3DA7-705E5B7FD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54" y="3633303"/>
                <a:ext cx="764580" cy="51073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50C6">
                    <a:alpha val="70000"/>
                  </a:srgb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E68E5E9-7D73-4EED-F3AD-1CA1AEA92F34}"/>
                  </a:ext>
                </a:extLst>
              </p:cNvPr>
              <p:cNvSpPr/>
              <p:nvPr/>
            </p:nvSpPr>
            <p:spPr>
              <a:xfrm>
                <a:off x="3197250" y="3673875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E68E5E9-7D73-4EED-F3AD-1CA1AEA92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50" y="3673875"/>
                <a:ext cx="470516" cy="4705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90BB9E56-2FD2-C69D-3425-65E865CED988}"/>
                  </a:ext>
                </a:extLst>
              </p:cNvPr>
              <p:cNvSpPr/>
              <p:nvPr/>
            </p:nvSpPr>
            <p:spPr>
              <a:xfrm>
                <a:off x="3197250" y="4198378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90BB9E56-2FD2-C69D-3425-65E865CED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50" y="4198378"/>
                <a:ext cx="470516" cy="4705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6C90B83-42AD-9A92-FD29-A4748D47BC1F}"/>
                  </a:ext>
                </a:extLst>
              </p:cNvPr>
              <p:cNvSpPr/>
              <p:nvPr/>
            </p:nvSpPr>
            <p:spPr>
              <a:xfrm>
                <a:off x="3197250" y="4751176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6C90B83-42AD-9A92-FD29-A4748D47B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50" y="4751176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C47F82-8394-9FBC-65F8-E9A030DC4004}"/>
                  </a:ext>
                </a:extLst>
              </p:cNvPr>
              <p:cNvSpPr txBox="1"/>
              <p:nvPr/>
            </p:nvSpPr>
            <p:spPr>
              <a:xfrm>
                <a:off x="6257922" y="3641430"/>
                <a:ext cx="4513171" cy="120032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Since we summed through the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positions, we lose resolution in our representation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C47F82-8394-9FBC-65F8-E9A030DC4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922" y="3641430"/>
                <a:ext cx="4513171" cy="1200329"/>
              </a:xfrm>
              <a:prstGeom prst="rect">
                <a:avLst/>
              </a:prstGeom>
              <a:blipFill>
                <a:blip r:embed="rId11"/>
                <a:stretch>
                  <a:fillRect l="-1671" t="-2041" r="-3064" b="-918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082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E406-4A46-3AF9-B432-EF8439FC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Multi-Head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D6A3-B101-4C8F-A6A5-6916C52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ED92-A980-F39F-8225-4F8078E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77124-E475-80EE-6739-4457E0576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347"/>
          <a:stretch/>
        </p:blipFill>
        <p:spPr>
          <a:xfrm>
            <a:off x="7358586" y="1188982"/>
            <a:ext cx="4228577" cy="448003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4D4A48-04F5-B8C5-C84D-1CF0CE7C0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5858435" cy="4617944"/>
          </a:xfrm>
        </p:spPr>
        <p:txBody>
          <a:bodyPr>
            <a:normAutofit/>
          </a:bodyPr>
          <a:lstStyle/>
          <a:p>
            <a:r>
              <a:rPr lang="en-US" dirty="0"/>
              <a:t>Main idea:</a:t>
            </a:r>
          </a:p>
          <a:p>
            <a:pPr lvl="1"/>
            <a:r>
              <a:rPr lang="en-US" sz="2600" dirty="0"/>
              <a:t>Learn multiple sets of weights matrices to attend to different things</a:t>
            </a:r>
          </a:p>
          <a:p>
            <a:pPr lvl="1"/>
            <a:r>
              <a:rPr lang="en-US" sz="2600" dirty="0"/>
              <a:t>Preserve resolution since more heads increases chance that the information is maintained</a:t>
            </a:r>
          </a:p>
          <a:p>
            <a:pPr lvl="1"/>
            <a:endParaRPr lang="en-US" dirty="0"/>
          </a:p>
          <a:p>
            <a:r>
              <a:rPr lang="en-US" dirty="0"/>
              <a:t>Allows model to jointly attend to information from different representation subspaces                   (like </a:t>
            </a:r>
            <a:r>
              <a:rPr lang="en-US" dirty="0" err="1"/>
              <a:t>ensembling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0AC736B-364B-A19A-CDBF-60000AE82E9F}"/>
                  </a:ext>
                </a:extLst>
              </p:cNvPr>
              <p:cNvSpPr/>
              <p:nvPr/>
            </p:nvSpPr>
            <p:spPr>
              <a:xfrm>
                <a:off x="10901362" y="1597433"/>
                <a:ext cx="300038" cy="257175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0AC736B-364B-A19A-CDBF-60000AE82E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362" y="1597433"/>
                <a:ext cx="300038" cy="257175"/>
              </a:xfrm>
              <a:prstGeom prst="roundRect">
                <a:avLst/>
              </a:prstGeom>
              <a:blipFill>
                <a:blip r:embed="rId4"/>
                <a:stretch>
                  <a:fillRect l="-28846" r="-3846" b="-2045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4C16A5F-929E-A65D-6DAB-D77840B74D6F}"/>
                  </a:ext>
                </a:extLst>
              </p:cNvPr>
              <p:cNvSpPr/>
              <p:nvPr/>
            </p:nvSpPr>
            <p:spPr>
              <a:xfrm>
                <a:off x="10901362" y="2914550"/>
                <a:ext cx="300038" cy="257175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4C16A5F-929E-A65D-6DAB-D77840B74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362" y="2914550"/>
                <a:ext cx="300038" cy="257175"/>
              </a:xfrm>
              <a:prstGeom prst="roundRect">
                <a:avLst/>
              </a:prstGeom>
              <a:blipFill>
                <a:blip r:embed="rId5"/>
                <a:stretch>
                  <a:fillRect l="-28846" r="-3846" b="-2045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4D12449-185C-40AB-D10D-5EBD2238CA01}"/>
                  </a:ext>
                </a:extLst>
              </p:cNvPr>
              <p:cNvSpPr/>
              <p:nvPr/>
            </p:nvSpPr>
            <p:spPr>
              <a:xfrm>
                <a:off x="10901361" y="4621621"/>
                <a:ext cx="300038" cy="257175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4D12449-185C-40AB-D10D-5EBD2238C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361" y="4621621"/>
                <a:ext cx="300038" cy="257175"/>
              </a:xfrm>
              <a:prstGeom prst="roundRect">
                <a:avLst/>
              </a:prstGeom>
              <a:blipFill>
                <a:blip r:embed="rId6"/>
                <a:stretch>
                  <a:fillRect l="-29412" r="-5882" b="-2045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A81F70-1F36-A3FA-1CC4-6BFBA97333EF}"/>
              </a:ext>
            </a:extLst>
          </p:cNvPr>
          <p:cNvCxnSpPr>
            <a:cxnSpLocks/>
          </p:cNvCxnSpPr>
          <p:nvPr/>
        </p:nvCxnSpPr>
        <p:spPr>
          <a:xfrm flipV="1">
            <a:off x="8822483" y="3393591"/>
            <a:ext cx="209496" cy="33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F207A7-6618-6B23-297E-A114445496A9}"/>
              </a:ext>
            </a:extLst>
          </p:cNvPr>
          <p:cNvCxnSpPr>
            <a:cxnSpLocks/>
          </p:cNvCxnSpPr>
          <p:nvPr/>
        </p:nvCxnSpPr>
        <p:spPr>
          <a:xfrm flipV="1">
            <a:off x="10403639" y="3403113"/>
            <a:ext cx="209496" cy="33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942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E406-4A46-3AF9-B432-EF8439FC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Multi-Head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D6A3-B101-4C8F-A6A5-6916C52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ED92-A980-F39F-8225-4F8078E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A4D4A48-04F5-B8C5-C84D-1CF0CE7C07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60629"/>
                <a:ext cx="10515599" cy="48972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 make computation efficient, weight matrices project to subspaces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𝑚𝑜𝑑𝑒𝑙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𝑋</m:t>
                      </m:r>
                      <m:sSubSup>
                        <m:sSub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CA" i="1" dirty="0"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𝑚𝑜𝑑𝑒𝑙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𝑋</m:t>
                      </m:r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CA" b="0" i="1" dirty="0"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𝑚𝑜𝑑𝑒𝑙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𝑋</m:t>
                      </m:r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227013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:r>
                  <a:rPr lang="en-US"/>
                  <a:t> </a:t>
                </a:r>
                <a:r>
                  <a:rPr lang="en-US" dirty="0"/>
                  <a:t>(</a:t>
                </a:r>
                <a:r>
                  <a:rPr lang="en-US"/>
                  <a:t>512/8 = </a:t>
                </a:r>
                <a:r>
                  <a:rPr lang="en-US" dirty="0"/>
                  <a:t>64 in paper)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Together all heads take roughly the same computational time as one fully dimensioned attention head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A4D4A48-04F5-B8C5-C84D-1CF0CE7C07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60629"/>
                <a:ext cx="10515599" cy="4897284"/>
              </a:xfrm>
              <a:blipFill>
                <a:blip r:embed="rId3"/>
                <a:stretch>
                  <a:fillRect l="-986" t="-2864" b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292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E406-4A46-3AF9-B432-EF8439FC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Multi-Head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D6A3-B101-4C8F-A6A5-6916C52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ED92-A980-F39F-8225-4F8078E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47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19F55F-2CEC-4A8C-9339-0ADA69E34CF4}"/>
              </a:ext>
            </a:extLst>
          </p:cNvPr>
          <p:cNvGrpSpPr/>
          <p:nvPr/>
        </p:nvGrpSpPr>
        <p:grpSpPr>
          <a:xfrm>
            <a:off x="838201" y="1188982"/>
            <a:ext cx="4305300" cy="4480035"/>
            <a:chOff x="1578866" y="1188982"/>
            <a:chExt cx="4305300" cy="44800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677124-E475-80EE-6739-4457E0576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5191"/>
            <a:stretch/>
          </p:blipFill>
          <p:spPr>
            <a:xfrm>
              <a:off x="1578866" y="1188982"/>
              <a:ext cx="4305300" cy="44800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A0AC736B-364B-A19A-CDBF-60000AE82E9F}"/>
                    </a:ext>
                  </a:extLst>
                </p:cNvPr>
                <p:cNvSpPr/>
                <p:nvPr/>
              </p:nvSpPr>
              <p:spPr>
                <a:xfrm>
                  <a:off x="5129212" y="1611720"/>
                  <a:ext cx="300038" cy="257175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FC80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FC80DA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FC80DA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/>
                </a:p>
              </p:txBody>
            </p:sp>
          </mc:Choice>
          <mc:Fallback xmlns="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A0AC736B-364B-A19A-CDBF-60000AE82E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212" y="1611720"/>
                  <a:ext cx="300038" cy="257175"/>
                </a:xfrm>
                <a:prstGeom prst="roundRect">
                  <a:avLst/>
                </a:prstGeom>
                <a:blipFill>
                  <a:blip r:embed="rId4"/>
                  <a:stretch>
                    <a:fillRect l="-29412" r="-5882" b="-17778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E4C16A5F-929E-A65D-6DAB-D77840B74D6F}"/>
                    </a:ext>
                  </a:extLst>
                </p:cNvPr>
                <p:cNvSpPr/>
                <p:nvPr/>
              </p:nvSpPr>
              <p:spPr>
                <a:xfrm>
                  <a:off x="5129212" y="2928837"/>
                  <a:ext cx="300038" cy="257175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FC80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FC80DA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FC80DA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E4C16A5F-929E-A65D-6DAB-D77840B74D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212" y="2928837"/>
                  <a:ext cx="300038" cy="257175"/>
                </a:xfrm>
                <a:prstGeom prst="roundRect">
                  <a:avLst/>
                </a:prstGeom>
                <a:blipFill>
                  <a:blip r:embed="rId5"/>
                  <a:stretch>
                    <a:fillRect l="-29412" r="-5882" b="-17778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04D12449-185C-40AB-D10D-5EBD2238CA01}"/>
                    </a:ext>
                  </a:extLst>
                </p:cNvPr>
                <p:cNvSpPr/>
                <p:nvPr/>
              </p:nvSpPr>
              <p:spPr>
                <a:xfrm>
                  <a:off x="5129211" y="4635908"/>
                  <a:ext cx="300038" cy="257175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FC80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FC80DA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FC80DA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b="1"/>
                </a:p>
              </p:txBody>
            </p:sp>
          </mc:Choice>
          <mc:Fallback xmlns=""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04D12449-185C-40AB-D10D-5EBD2238CA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211" y="4635908"/>
                  <a:ext cx="300038" cy="257175"/>
                </a:xfrm>
                <a:prstGeom prst="roundRect">
                  <a:avLst/>
                </a:prstGeom>
                <a:blipFill>
                  <a:blip r:embed="rId6"/>
                  <a:stretch>
                    <a:fillRect l="-29412" r="-5882" b="-17778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DA81F70-1F36-A3FA-1CC4-6BFBA97333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6033" y="3393591"/>
              <a:ext cx="209496" cy="33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CF207A7-6618-6B23-297E-A114445496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7189" y="3403113"/>
              <a:ext cx="209496" cy="33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BCDBEE-7823-BCA6-3BF5-253C989F1B75}"/>
                  </a:ext>
                </a:extLst>
              </p:cNvPr>
              <p:cNvSpPr txBox="1"/>
              <p:nvPr/>
            </p:nvSpPr>
            <p:spPr>
              <a:xfrm>
                <a:off x="5543187" y="1449030"/>
                <a:ext cx="5037902" cy="3473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400" b="0" dirty="0"/>
                  <a:t>Each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n-CA" sz="24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sz="24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0, …, 7</m:t>
                        </m:r>
                      </m:e>
                    </m:d>
                  </m:oMath>
                </a14:m>
                <a:r>
                  <a:rPr lang="en-CA" sz="2400" dirty="0"/>
                  <a:t>, one output for each head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sz="2400" b="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400" b="0" dirty="0"/>
                  <a:t>Recall, model expects vectors of</a:t>
                </a:r>
                <a:r>
                  <a:rPr lang="en-CA" sz="2400" dirty="0"/>
                  <a:t>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</m:oMath>
                </a14:m>
                <a:endParaRPr lang="en-CA" sz="2400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400" dirty="0">
                    <a:latin typeface="Cambria Math" panose="02040503050406030204" pitchFamily="18" charset="0"/>
                    <a:sym typeface="Wingdings" pitchFamily="2" charset="2"/>
                  </a:rPr>
                  <a:t> </a:t>
                </a:r>
                <a:r>
                  <a:rPr lang="en-CA" sz="2400" dirty="0">
                    <a:sym typeface="Wingdings" pitchFamily="2" charset="2"/>
                  </a:rPr>
                  <a:t>Indicates we need to reduce to a single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𝑂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×</m:t>
                        </m:r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𝑚𝑜𝑑𝑒𝑙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CA" sz="2400" b="0" dirty="0">
                    <a:latin typeface="Cambria Math" panose="02040503050406030204" pitchFamily="18" charset="0"/>
                  </a:rPr>
                  <a:t> </a:t>
                </a:r>
                <a:r>
                  <a:rPr lang="en-CA" sz="2400" b="0" dirty="0"/>
                  <a:t>matrix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BCDBEE-7823-BCA6-3BF5-253C989F1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187" y="1449030"/>
                <a:ext cx="5037902" cy="3473964"/>
              </a:xfrm>
              <a:prstGeom prst="rect">
                <a:avLst/>
              </a:prstGeom>
              <a:blipFill>
                <a:blip r:embed="rId7"/>
                <a:stretch>
                  <a:fillRect l="-1508" t="-730" r="-3015" b="-32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681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E406-4A46-3AF9-B432-EF8439FC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Multi-Head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D6A3-B101-4C8F-A6A5-6916C52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ED92-A980-F39F-8225-4F8078E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48</a:t>
            </a:fld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F2D1BA2-7927-2658-E845-884F1BA5DE60}"/>
              </a:ext>
            </a:extLst>
          </p:cNvPr>
          <p:cNvSpPr/>
          <p:nvPr/>
        </p:nvSpPr>
        <p:spPr>
          <a:xfrm>
            <a:off x="10591800" y="3265003"/>
            <a:ext cx="300038" cy="2571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77C822-0A5D-C30A-F6E4-4B6DC4C34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06" r="47059" b="67496"/>
          <a:stretch/>
        </p:blipFill>
        <p:spPr>
          <a:xfrm>
            <a:off x="1795462" y="3522177"/>
            <a:ext cx="4114800" cy="1057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67295-96E6-D62C-F392-4EA253299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640"/>
          <a:stretch/>
        </p:blipFill>
        <p:spPr>
          <a:xfrm>
            <a:off x="6474620" y="2109925"/>
            <a:ext cx="1271587" cy="4246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6075EB-A9B8-3595-DF7A-E9A1A5BD70BD}"/>
                  </a:ext>
                </a:extLst>
              </p:cNvPr>
              <p:cNvSpPr/>
              <p:nvPr/>
            </p:nvSpPr>
            <p:spPr>
              <a:xfrm>
                <a:off x="5963228" y="3921879"/>
                <a:ext cx="403208" cy="2360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6075EB-A9B8-3595-DF7A-E9A1A5BD7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228" y="3921879"/>
                <a:ext cx="403208" cy="236082"/>
              </a:xfrm>
              <a:prstGeom prst="rect">
                <a:avLst/>
              </a:prstGeom>
              <a:blipFill>
                <a:blip r:embed="rId4"/>
                <a:stretch>
                  <a:fillRect b="-1951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C2BFA8-2409-E101-F841-FEBFECF3C2FB}"/>
                  </a:ext>
                </a:extLst>
              </p:cNvPr>
              <p:cNvSpPr/>
              <p:nvPr/>
            </p:nvSpPr>
            <p:spPr>
              <a:xfrm>
                <a:off x="7789483" y="3921879"/>
                <a:ext cx="403208" cy="2360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C2BFA8-2409-E101-F841-FEBFECF3C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483" y="3921879"/>
                <a:ext cx="403208" cy="236082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A28A4A-EB0A-85C8-6529-85209623ADCA}"/>
                  </a:ext>
                </a:extLst>
              </p:cNvPr>
              <p:cNvSpPr txBox="1"/>
              <p:nvPr/>
            </p:nvSpPr>
            <p:spPr>
              <a:xfrm>
                <a:off x="1125876" y="1177047"/>
                <a:ext cx="8389386" cy="1009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𝑀𝑢𝑙𝑡𝑖𝐻𝑒𝑎𝑑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h𝑒𝑎</m:t>
                          </m:r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</m:sub>
                          </m:s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…, 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h𝑒𝑎</m:t>
                          </m:r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h𝑒𝑎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𝐴𝑡𝑡𝑒𝑛𝑡𝑖𝑜𝑛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QW</m:t>
                        </m:r>
                      </m:e>
                      <m:sub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bSup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KW</m:t>
                        </m:r>
                      </m:e>
                      <m:sub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VW</m:t>
                        </m:r>
                      </m:e>
                      <m:sub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p>
                    </m:sSubSup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A28A4A-EB0A-85C8-6529-85209623A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876" y="1177047"/>
                <a:ext cx="8389386" cy="1009059"/>
              </a:xfrm>
              <a:prstGeom prst="rect">
                <a:avLst/>
              </a:prstGeom>
              <a:blipFill>
                <a:blip r:embed="rId6"/>
                <a:stretch>
                  <a:fillRect l="-1163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4B86AE3-18E4-0C90-88B4-9F546D906DF5}"/>
                  </a:ext>
                </a:extLst>
              </p:cNvPr>
              <p:cNvSpPr/>
              <p:nvPr/>
            </p:nvSpPr>
            <p:spPr>
              <a:xfrm>
                <a:off x="1981202" y="3568931"/>
                <a:ext cx="300038" cy="257175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4B86AE3-18E4-0C90-88B4-9F546D906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2" y="3568931"/>
                <a:ext cx="300038" cy="257175"/>
              </a:xfrm>
              <a:prstGeom prst="roundRect">
                <a:avLst/>
              </a:prstGeom>
              <a:blipFill>
                <a:blip r:embed="rId7"/>
                <a:stretch>
                  <a:fillRect l="-29412" r="-5882" b="-177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CCE4EEDC-66D3-93BC-5800-2CD8BF21E2B6}"/>
                  </a:ext>
                </a:extLst>
              </p:cNvPr>
              <p:cNvSpPr/>
              <p:nvPr/>
            </p:nvSpPr>
            <p:spPr>
              <a:xfrm>
                <a:off x="2462220" y="3565986"/>
                <a:ext cx="300038" cy="257175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CCE4EEDC-66D3-93BC-5800-2CD8BF21E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20" y="3565986"/>
                <a:ext cx="300038" cy="257175"/>
              </a:xfrm>
              <a:prstGeom prst="roundRect">
                <a:avLst/>
              </a:prstGeom>
              <a:blipFill>
                <a:blip r:embed="rId8"/>
                <a:stretch>
                  <a:fillRect l="-29412" r="-5882" b="-2045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C01E2D45-EE37-39E7-82FC-98873E339977}"/>
                  </a:ext>
                </a:extLst>
              </p:cNvPr>
              <p:cNvSpPr/>
              <p:nvPr/>
            </p:nvSpPr>
            <p:spPr>
              <a:xfrm>
                <a:off x="2953179" y="3565986"/>
                <a:ext cx="300038" cy="257175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C01E2D45-EE37-39E7-82FC-98873E339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179" y="3565986"/>
                <a:ext cx="300038" cy="257175"/>
              </a:xfrm>
              <a:prstGeom prst="roundRect">
                <a:avLst/>
              </a:prstGeom>
              <a:blipFill>
                <a:blip r:embed="rId9"/>
                <a:stretch>
                  <a:fillRect l="-26923" r="-3846" b="-2045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81507D0A-89DF-E792-8896-76C5AB3B4225}"/>
                  </a:ext>
                </a:extLst>
              </p:cNvPr>
              <p:cNvSpPr/>
              <p:nvPr/>
            </p:nvSpPr>
            <p:spPr>
              <a:xfrm>
                <a:off x="3431381" y="3560097"/>
                <a:ext cx="300038" cy="257175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81507D0A-89DF-E792-8896-76C5AB3B4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381" y="3560097"/>
                <a:ext cx="300038" cy="257175"/>
              </a:xfrm>
              <a:prstGeom prst="roundRect">
                <a:avLst/>
              </a:prstGeom>
              <a:blipFill>
                <a:blip r:embed="rId10"/>
                <a:stretch>
                  <a:fillRect l="-29412" r="-5882" b="-2045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EBF67204-FBC1-502F-6AEE-AC7F2A39DE81}"/>
                  </a:ext>
                </a:extLst>
              </p:cNvPr>
              <p:cNvSpPr/>
              <p:nvPr/>
            </p:nvSpPr>
            <p:spPr>
              <a:xfrm>
                <a:off x="3902522" y="3568931"/>
                <a:ext cx="300038" cy="257175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EBF67204-FBC1-502F-6AEE-AC7F2A39D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522" y="3568931"/>
                <a:ext cx="300038" cy="257175"/>
              </a:xfrm>
              <a:prstGeom prst="roundRect">
                <a:avLst/>
              </a:prstGeom>
              <a:blipFill>
                <a:blip r:embed="rId11"/>
                <a:stretch>
                  <a:fillRect l="-29412" r="-5882" b="-177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223D77B-03E6-F6A0-A825-64647AB4351B}"/>
                  </a:ext>
                </a:extLst>
              </p:cNvPr>
              <p:cNvSpPr/>
              <p:nvPr/>
            </p:nvSpPr>
            <p:spPr>
              <a:xfrm>
                <a:off x="4375975" y="3568931"/>
                <a:ext cx="300038" cy="257175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223D77B-03E6-F6A0-A825-64647AB43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975" y="3568931"/>
                <a:ext cx="300038" cy="257175"/>
              </a:xfrm>
              <a:prstGeom prst="roundRect">
                <a:avLst/>
              </a:prstGeom>
              <a:blipFill>
                <a:blip r:embed="rId12"/>
                <a:stretch>
                  <a:fillRect l="-29412" r="-5882" b="-20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2EE6CC0D-C142-A9AB-4BBD-82C82202EA49}"/>
                  </a:ext>
                </a:extLst>
              </p:cNvPr>
              <p:cNvSpPr/>
              <p:nvPr/>
            </p:nvSpPr>
            <p:spPr>
              <a:xfrm>
                <a:off x="4849428" y="3574385"/>
                <a:ext cx="300038" cy="257175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2EE6CC0D-C142-A9AB-4BBD-82C82202E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28" y="3574385"/>
                <a:ext cx="300038" cy="257175"/>
              </a:xfrm>
              <a:prstGeom prst="roundRect">
                <a:avLst/>
              </a:prstGeom>
              <a:blipFill>
                <a:blip r:embed="rId13"/>
                <a:stretch>
                  <a:fillRect l="-29412" r="-3922" b="-177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000031D-7E0F-5FD2-D58E-FFF033DAA8F3}"/>
                  </a:ext>
                </a:extLst>
              </p:cNvPr>
              <p:cNvSpPr/>
              <p:nvPr/>
            </p:nvSpPr>
            <p:spPr>
              <a:xfrm>
                <a:off x="5320569" y="3560096"/>
                <a:ext cx="300038" cy="257175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C80DA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000031D-7E0F-5FD2-D58E-FFF033DAA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69" y="3560096"/>
                <a:ext cx="300038" cy="257175"/>
              </a:xfrm>
              <a:prstGeom prst="roundRect">
                <a:avLst/>
              </a:prstGeom>
              <a:blipFill>
                <a:blip r:embed="rId14"/>
                <a:stretch>
                  <a:fillRect l="-29412" r="-3922" b="-2045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60AA8978-0F48-546F-8DC5-45CAC6D4B01C}"/>
              </a:ext>
            </a:extLst>
          </p:cNvPr>
          <p:cNvGrpSpPr/>
          <p:nvPr/>
        </p:nvGrpSpPr>
        <p:grpSpPr>
          <a:xfrm>
            <a:off x="8403197" y="2046702"/>
            <a:ext cx="758591" cy="4008224"/>
            <a:chOff x="10718103" y="1380248"/>
            <a:chExt cx="1223962" cy="448003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5A6EF57-B996-0E3B-FF22-26504B498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81615" r="-40"/>
            <a:stretch/>
          </p:blipFill>
          <p:spPr>
            <a:xfrm>
              <a:off x="10718103" y="1380248"/>
              <a:ext cx="1223962" cy="44800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34614BBD-B8E2-94F7-09EC-BF47A764A15A}"/>
                    </a:ext>
                  </a:extLst>
                </p:cNvPr>
                <p:cNvSpPr/>
                <p:nvPr/>
              </p:nvSpPr>
              <p:spPr>
                <a:xfrm>
                  <a:off x="11180065" y="3112603"/>
                  <a:ext cx="300038" cy="257175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solidFill>
                              <a:srgbClr val="FC80DA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en-US" b="1"/>
                </a:p>
              </p:txBody>
            </p:sp>
          </mc:Choice>
          <mc:Fallback xmlns="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34614BBD-B8E2-94F7-09EC-BF47A764A1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0065" y="3112603"/>
                  <a:ext cx="300038" cy="257175"/>
                </a:xfrm>
                <a:prstGeom prst="roundRect">
                  <a:avLst/>
                </a:prstGeom>
                <a:blipFill>
                  <a:blip r:embed="rId16"/>
                  <a:stretch>
                    <a:fillRect l="-45455" t="-2500" r="-21212" b="-15000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07089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B7B1-831D-F369-DDA7-2FAC5FE9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BD232-37D5-89DA-FA97-5E073FD5F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8"/>
            <a:ext cx="10515600" cy="491093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/>
              <a:t>Ways attention is used in the transformer:</a:t>
            </a:r>
          </a:p>
          <a:p>
            <a:pPr lvl="1"/>
            <a:r>
              <a:rPr lang="en-US" sz="2600" b="1"/>
              <a:t>Self-attention in the encoder</a:t>
            </a:r>
          </a:p>
          <a:p>
            <a:pPr lvl="2"/>
            <a:r>
              <a:rPr lang="en-US" sz="2300"/>
              <a:t>Allows the model to attend to all positions in the previous encoder layer</a:t>
            </a:r>
          </a:p>
          <a:p>
            <a:pPr lvl="2"/>
            <a:r>
              <a:rPr lang="en-US" sz="2300"/>
              <a:t>Embeds context about how elements in the sequence relate to one another</a:t>
            </a:r>
          </a:p>
          <a:p>
            <a:pPr lvl="1"/>
            <a:endParaRPr lang="en-US"/>
          </a:p>
          <a:p>
            <a:pPr lvl="1"/>
            <a:r>
              <a:rPr lang="en-US" sz="2600" b="1"/>
              <a:t>Masked self-attention in the decoder</a:t>
            </a:r>
          </a:p>
          <a:p>
            <a:pPr lvl="2"/>
            <a:r>
              <a:rPr lang="en-US" sz="2300"/>
              <a:t>Allows the model to attend to all positions in the previous decoder layer up to and including the current position (during auto-regressive process)</a:t>
            </a:r>
          </a:p>
          <a:p>
            <a:pPr lvl="2"/>
            <a:r>
              <a:rPr lang="en-US" sz="2300"/>
              <a:t>Prevents forward looking bias by stopping leftward information flow during training</a:t>
            </a:r>
          </a:p>
          <a:p>
            <a:pPr lvl="2"/>
            <a:r>
              <a:rPr lang="en-US" sz="2300"/>
              <a:t>Also embeds context about how elements in the sequence relate to one another</a:t>
            </a:r>
          </a:p>
          <a:p>
            <a:pPr lvl="1"/>
            <a:endParaRPr lang="en-US"/>
          </a:p>
          <a:p>
            <a:pPr lvl="1"/>
            <a:r>
              <a:rPr lang="en-US" sz="2600" b="1"/>
              <a:t>Encoder-decoder cross-attention</a:t>
            </a:r>
          </a:p>
          <a:p>
            <a:pPr lvl="2"/>
            <a:r>
              <a:rPr lang="en-US" sz="2300"/>
              <a:t>Allows decoder layers to attend all parts of the latent representation produced by the encoder</a:t>
            </a:r>
          </a:p>
          <a:p>
            <a:pPr lvl="2"/>
            <a:r>
              <a:rPr lang="en-US" sz="2300"/>
              <a:t>Pulls context from the encoder sequence over to the decoder”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C84F9-94A0-5B86-08DC-5A8D88FB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3F4DF-38D9-4A42-9B12-C05B4341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49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24FE4-48D2-DA30-3E40-B28093AD284B}"/>
              </a:ext>
            </a:extLst>
          </p:cNvPr>
          <p:cNvSpPr txBox="1"/>
          <p:nvPr/>
        </p:nvSpPr>
        <p:spPr>
          <a:xfrm>
            <a:off x="838200" y="6171561"/>
            <a:ext cx="106203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100">
                <a:effectLst/>
              </a:rPr>
              <a:t>A. Vaswani </a:t>
            </a:r>
            <a:r>
              <a:rPr lang="en-CA" sz="1100" i="1">
                <a:effectLst/>
              </a:rPr>
              <a:t>et al.</a:t>
            </a:r>
            <a:r>
              <a:rPr lang="en-CA" sz="1100">
                <a:effectLst/>
              </a:rPr>
              <a:t>, “Attention is All you Need,” in </a:t>
            </a:r>
            <a:r>
              <a:rPr lang="en-CA" sz="1100" i="1">
                <a:effectLst/>
              </a:rPr>
              <a:t>Advances in Neural Information Processing Systems (</a:t>
            </a:r>
            <a:r>
              <a:rPr lang="en-CA" sz="1100" i="1" err="1">
                <a:effectLst/>
              </a:rPr>
              <a:t>NeurIPS</a:t>
            </a:r>
            <a:r>
              <a:rPr lang="en-CA" sz="1100" i="1">
                <a:effectLst/>
              </a:rPr>
              <a:t>)</a:t>
            </a:r>
            <a:r>
              <a:rPr lang="en-CA" sz="1100">
                <a:effectLst/>
              </a:rPr>
              <a:t>, 2017.</a:t>
            </a:r>
          </a:p>
        </p:txBody>
      </p:sp>
    </p:spTree>
    <p:extLst>
      <p:ext uri="{BB962C8B-B14F-4D97-AF65-F5344CB8AC3E}">
        <p14:creationId xmlns:p14="http://schemas.microsoft.com/office/powerpoint/2010/main" val="23402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8BF6-AC8E-842E-8D18-6CFDAC1F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 to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4A43D-EF98-A56A-13D5-79EE6A2A0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0515600" cy="2716340"/>
          </a:xfrm>
        </p:spPr>
        <p:txBody>
          <a:bodyPr>
            <a:normAutofit/>
          </a:bodyPr>
          <a:lstStyle/>
          <a:p>
            <a:r>
              <a:rPr lang="en-US" b="1"/>
              <a:t>Example Scenarios</a:t>
            </a:r>
          </a:p>
          <a:p>
            <a:pPr lvl="1"/>
            <a:r>
              <a:rPr lang="en-US"/>
              <a:t>Text    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Text       (e.g. Q/A, translation, text summarization)</a:t>
            </a:r>
          </a:p>
          <a:p>
            <a:pPr lvl="1"/>
            <a:r>
              <a:rPr lang="en-US"/>
              <a:t>Image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Text       (e.g. image captioning)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3189-5FA8-6174-329B-AAC9953A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352E1-DCA0-0082-7369-ED52C591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</a:t>
            </a:fld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EF80D82-5817-4972-52DB-A3570DF40FAE}"/>
              </a:ext>
            </a:extLst>
          </p:cNvPr>
          <p:cNvGrpSpPr/>
          <p:nvPr/>
        </p:nvGrpSpPr>
        <p:grpSpPr>
          <a:xfrm>
            <a:off x="333043" y="3560309"/>
            <a:ext cx="11525913" cy="2616451"/>
            <a:chOff x="367300" y="3418069"/>
            <a:chExt cx="11525913" cy="261645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A004A30-2E5C-026B-B5AF-3AA601953FBD}"/>
                </a:ext>
              </a:extLst>
            </p:cNvPr>
            <p:cNvGrpSpPr/>
            <p:nvPr/>
          </p:nvGrpSpPr>
          <p:grpSpPr>
            <a:xfrm>
              <a:off x="367300" y="4341520"/>
              <a:ext cx="6911037" cy="1693000"/>
              <a:chOff x="489220" y="4335966"/>
              <a:chExt cx="6911037" cy="1693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ounded Rectangle 72">
                    <a:extLst>
                      <a:ext uri="{FF2B5EF4-FFF2-40B4-BE49-F238E27FC236}">
                        <a16:creationId xmlns:a16="http://schemas.microsoft.com/office/drawing/2014/main" id="{3E33E79E-F08B-62CD-D281-EFAFFDD6DC81}"/>
                      </a:ext>
                    </a:extLst>
                  </p:cNvPr>
                  <p:cNvSpPr/>
                  <p:nvPr/>
                </p:nvSpPr>
                <p:spPr>
                  <a:xfrm>
                    <a:off x="1606721" y="5470547"/>
                    <a:ext cx="470516" cy="470517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Rounded Rectangle 72">
                    <a:extLst>
                      <a:ext uri="{FF2B5EF4-FFF2-40B4-BE49-F238E27FC236}">
                        <a16:creationId xmlns:a16="http://schemas.microsoft.com/office/drawing/2014/main" id="{3E33E79E-F08B-62CD-D281-EFAFFDD6DC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6721" y="5470547"/>
                    <a:ext cx="470516" cy="470517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ounded Rectangle 73">
                    <a:extLst>
                      <a:ext uri="{FF2B5EF4-FFF2-40B4-BE49-F238E27FC236}">
                        <a16:creationId xmlns:a16="http://schemas.microsoft.com/office/drawing/2014/main" id="{8A613BE7-ED5B-F326-9EFA-9E10CF91D79C}"/>
                      </a:ext>
                    </a:extLst>
                  </p:cNvPr>
                  <p:cNvSpPr/>
                  <p:nvPr/>
                </p:nvSpPr>
                <p:spPr>
                  <a:xfrm>
                    <a:off x="2301724" y="5470545"/>
                    <a:ext cx="470516" cy="470517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Rounded Rectangle 73">
                    <a:extLst>
                      <a:ext uri="{FF2B5EF4-FFF2-40B4-BE49-F238E27FC236}">
                        <a16:creationId xmlns:a16="http://schemas.microsoft.com/office/drawing/2014/main" id="{8A613BE7-ED5B-F326-9EFA-9E10CF91D7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724" y="5470545"/>
                    <a:ext cx="470516" cy="470517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ounded Rectangle 74">
                    <a:extLst>
                      <a:ext uri="{FF2B5EF4-FFF2-40B4-BE49-F238E27FC236}">
                        <a16:creationId xmlns:a16="http://schemas.microsoft.com/office/drawing/2014/main" id="{46551E21-BC8B-1043-706B-FC6F51136C6D}"/>
                      </a:ext>
                    </a:extLst>
                  </p:cNvPr>
                  <p:cNvSpPr/>
                  <p:nvPr/>
                </p:nvSpPr>
                <p:spPr>
                  <a:xfrm>
                    <a:off x="2996727" y="5470544"/>
                    <a:ext cx="470516" cy="470517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Rounded Rectangle 74">
                    <a:extLst>
                      <a:ext uri="{FF2B5EF4-FFF2-40B4-BE49-F238E27FC236}">
                        <a16:creationId xmlns:a16="http://schemas.microsoft.com/office/drawing/2014/main" id="{46551E21-BC8B-1043-706B-FC6F51136C6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6727" y="5470544"/>
                    <a:ext cx="470516" cy="470517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ounded Rectangle 75">
                    <a:extLst>
                      <a:ext uri="{FF2B5EF4-FFF2-40B4-BE49-F238E27FC236}">
                        <a16:creationId xmlns:a16="http://schemas.microsoft.com/office/drawing/2014/main" id="{00CDDBB4-7E70-588F-0AAA-E58CDB7329F9}"/>
                      </a:ext>
                    </a:extLst>
                  </p:cNvPr>
                  <p:cNvSpPr/>
                  <p:nvPr/>
                </p:nvSpPr>
                <p:spPr>
                  <a:xfrm>
                    <a:off x="3691730" y="5470543"/>
                    <a:ext cx="470516" cy="470517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Rounded Rectangle 75">
                    <a:extLst>
                      <a:ext uri="{FF2B5EF4-FFF2-40B4-BE49-F238E27FC236}">
                        <a16:creationId xmlns:a16="http://schemas.microsoft.com/office/drawing/2014/main" id="{00CDDBB4-7E70-588F-0AAA-E58CDB7329F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1730" y="5470543"/>
                    <a:ext cx="470516" cy="470517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2726945-0366-245A-2BB6-26A04D909CFB}"/>
                  </a:ext>
                </a:extLst>
              </p:cNvPr>
              <p:cNvSpPr txBox="1"/>
              <p:nvPr/>
            </p:nvSpPr>
            <p:spPr>
              <a:xfrm>
                <a:off x="489220" y="5382635"/>
                <a:ext cx="11901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Input sequence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0BAC5DA-F63F-172D-1FE2-68E90BB05CA0}"/>
                  </a:ext>
                </a:extLst>
              </p:cNvPr>
              <p:cNvSpPr/>
              <p:nvPr/>
            </p:nvSpPr>
            <p:spPr>
              <a:xfrm>
                <a:off x="5104097" y="4335966"/>
                <a:ext cx="2296160" cy="78232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/>
                  <a:t>magic?</a:t>
                </a:r>
              </a:p>
            </p:txBody>
          </p:sp>
          <p:cxnSp>
            <p:nvCxnSpPr>
              <p:cNvPr id="79" name="Elbow Connector 78">
                <a:extLst>
                  <a:ext uri="{FF2B5EF4-FFF2-40B4-BE49-F238E27FC236}">
                    <a16:creationId xmlns:a16="http://schemas.microsoft.com/office/drawing/2014/main" id="{9760DD5F-1EFC-820A-40AE-C2D603709B7A}"/>
                  </a:ext>
                </a:extLst>
              </p:cNvPr>
              <p:cNvCxnSpPr>
                <a:cxnSpLocks/>
                <a:stCxn id="73" idx="0"/>
                <a:endCxn id="78" idx="1"/>
              </p:cNvCxnSpPr>
              <p:nvPr/>
            </p:nvCxnSpPr>
            <p:spPr>
              <a:xfrm rot="5400000" flipH="1" flipV="1">
                <a:off x="3101328" y="3467778"/>
                <a:ext cx="743421" cy="3262118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79">
                <a:extLst>
                  <a:ext uri="{FF2B5EF4-FFF2-40B4-BE49-F238E27FC236}">
                    <a16:creationId xmlns:a16="http://schemas.microsoft.com/office/drawing/2014/main" id="{E37019FC-DA8D-DB2E-F982-6BA4DD7DE191}"/>
                  </a:ext>
                </a:extLst>
              </p:cNvPr>
              <p:cNvCxnSpPr>
                <a:cxnSpLocks/>
                <a:stCxn id="74" idx="0"/>
                <a:endCxn id="78" idx="1"/>
              </p:cNvCxnSpPr>
              <p:nvPr/>
            </p:nvCxnSpPr>
            <p:spPr>
              <a:xfrm rot="5400000" flipH="1" flipV="1">
                <a:off x="3448830" y="3815279"/>
                <a:ext cx="743419" cy="2567115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80">
                <a:extLst>
                  <a:ext uri="{FF2B5EF4-FFF2-40B4-BE49-F238E27FC236}">
                    <a16:creationId xmlns:a16="http://schemas.microsoft.com/office/drawing/2014/main" id="{001FF1C1-A671-D552-DC54-FE36626D44CD}"/>
                  </a:ext>
                </a:extLst>
              </p:cNvPr>
              <p:cNvCxnSpPr>
                <a:cxnSpLocks/>
                <a:stCxn id="75" idx="0"/>
                <a:endCxn id="78" idx="1"/>
              </p:cNvCxnSpPr>
              <p:nvPr/>
            </p:nvCxnSpPr>
            <p:spPr>
              <a:xfrm rot="5400000" flipH="1" flipV="1">
                <a:off x="3796332" y="4162779"/>
                <a:ext cx="743418" cy="1872112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81">
                <a:extLst>
                  <a:ext uri="{FF2B5EF4-FFF2-40B4-BE49-F238E27FC236}">
                    <a16:creationId xmlns:a16="http://schemas.microsoft.com/office/drawing/2014/main" id="{EB528C2E-7B43-BDC6-ADF6-AC590604B7D0}"/>
                  </a:ext>
                </a:extLst>
              </p:cNvPr>
              <p:cNvCxnSpPr>
                <a:cxnSpLocks/>
                <a:stCxn id="76" idx="0"/>
                <a:endCxn id="78" idx="1"/>
              </p:cNvCxnSpPr>
              <p:nvPr/>
            </p:nvCxnSpPr>
            <p:spPr>
              <a:xfrm rot="5400000" flipH="1" flipV="1">
                <a:off x="4143834" y="4510281"/>
                <a:ext cx="743417" cy="1177109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A67FD69-7F73-C4F7-C449-0CB7AB8AEB0C}"/>
                </a:ext>
              </a:extLst>
            </p:cNvPr>
            <p:cNvGrpSpPr/>
            <p:nvPr/>
          </p:nvGrpSpPr>
          <p:grpSpPr>
            <a:xfrm>
              <a:off x="7278337" y="3418069"/>
              <a:ext cx="4614876" cy="1318558"/>
              <a:chOff x="7400257" y="3412515"/>
              <a:chExt cx="4614876" cy="1318558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6039D6-8DB9-D0CE-7F11-8804A3BF9F32}"/>
                  </a:ext>
                </a:extLst>
              </p:cNvPr>
              <p:cNvSpPr txBox="1"/>
              <p:nvPr/>
            </p:nvSpPr>
            <p:spPr>
              <a:xfrm>
                <a:off x="10930764" y="3412515"/>
                <a:ext cx="10843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Output sequence</a:t>
                </a: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09826A13-0F6F-A860-106C-8DC951D6EC04}"/>
                  </a:ext>
                </a:extLst>
              </p:cNvPr>
              <p:cNvGrpSpPr/>
              <p:nvPr/>
            </p:nvGrpSpPr>
            <p:grpSpPr>
              <a:xfrm>
                <a:off x="7400257" y="3500423"/>
                <a:ext cx="3482863" cy="1230650"/>
                <a:chOff x="7400257" y="3500423"/>
                <a:chExt cx="3482863" cy="123065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Rounded Rectangle 63">
                      <a:extLst>
                        <a:ext uri="{FF2B5EF4-FFF2-40B4-BE49-F238E27FC236}">
                          <a16:creationId xmlns:a16="http://schemas.microsoft.com/office/drawing/2014/main" id="{06DB5A64-B86E-A269-E536-A1601CF176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7595" y="3500423"/>
                      <a:ext cx="470516" cy="470517"/>
                    </a:xfrm>
                    <a:prstGeom prst="roundRect">
                      <a:avLst/>
                    </a:prstGeom>
                    <a:solidFill>
                      <a:srgbClr val="C44037">
                        <a:alpha val="63922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Rounded Rectangle 63">
                      <a:extLst>
                        <a:ext uri="{FF2B5EF4-FFF2-40B4-BE49-F238E27FC236}">
                          <a16:creationId xmlns:a16="http://schemas.microsoft.com/office/drawing/2014/main" id="{06DB5A64-B86E-A269-E536-A1601CF1760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27595" y="3500423"/>
                      <a:ext cx="470516" cy="470517"/>
                    </a:xfrm>
                    <a:prstGeom prst="round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Rounded Rectangle 64">
                      <a:extLst>
                        <a:ext uri="{FF2B5EF4-FFF2-40B4-BE49-F238E27FC236}">
                          <a16:creationId xmlns:a16="http://schemas.microsoft.com/office/drawing/2014/main" id="{2E0C473D-2F35-E274-2A9A-519865692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21573" y="3500423"/>
                      <a:ext cx="470516" cy="470517"/>
                    </a:xfrm>
                    <a:prstGeom prst="roundRect">
                      <a:avLst/>
                    </a:prstGeom>
                    <a:solidFill>
                      <a:srgbClr val="C44037">
                        <a:alpha val="63922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Rounded Rectangle 64">
                      <a:extLst>
                        <a:ext uri="{FF2B5EF4-FFF2-40B4-BE49-F238E27FC236}">
                          <a16:creationId xmlns:a16="http://schemas.microsoft.com/office/drawing/2014/main" id="{2E0C473D-2F35-E274-2A9A-5198656922F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21573" y="3500423"/>
                      <a:ext cx="470516" cy="470517"/>
                    </a:xfrm>
                    <a:prstGeom prst="round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Rounded Rectangle 65">
                      <a:extLst>
                        <a:ext uri="{FF2B5EF4-FFF2-40B4-BE49-F238E27FC236}">
                          <a16:creationId xmlns:a16="http://schemas.microsoft.com/office/drawing/2014/main" id="{BCE6EE39-3B6B-A6DA-9A96-C2E10F9489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17601" y="3500423"/>
                      <a:ext cx="470516" cy="470517"/>
                    </a:xfrm>
                    <a:prstGeom prst="roundRect">
                      <a:avLst/>
                    </a:prstGeom>
                    <a:solidFill>
                      <a:srgbClr val="C44037">
                        <a:alpha val="63922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Rounded Rectangle 65">
                      <a:extLst>
                        <a:ext uri="{FF2B5EF4-FFF2-40B4-BE49-F238E27FC236}">
                          <a16:creationId xmlns:a16="http://schemas.microsoft.com/office/drawing/2014/main" id="{BCE6EE39-3B6B-A6DA-9A96-C2E10F94890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17601" y="3500423"/>
                      <a:ext cx="470516" cy="470517"/>
                    </a:xfrm>
                    <a:prstGeom prst="round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Rounded Rectangle 66">
                      <a:extLst>
                        <a:ext uri="{FF2B5EF4-FFF2-40B4-BE49-F238E27FC236}">
                          <a16:creationId xmlns:a16="http://schemas.microsoft.com/office/drawing/2014/main" id="{EFAE59E7-6715-94A6-BE90-1726C9F6D8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2604" y="3500423"/>
                      <a:ext cx="470516" cy="470517"/>
                    </a:xfrm>
                    <a:prstGeom prst="roundRect">
                      <a:avLst/>
                    </a:prstGeom>
                    <a:solidFill>
                      <a:srgbClr val="C44037">
                        <a:alpha val="63922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Rounded Rectangle 66">
                      <a:extLst>
                        <a:ext uri="{FF2B5EF4-FFF2-40B4-BE49-F238E27FC236}">
                          <a16:creationId xmlns:a16="http://schemas.microsoft.com/office/drawing/2014/main" id="{EFAE59E7-6715-94A6-BE90-1726C9F6D86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12604" y="3500423"/>
                      <a:ext cx="470516" cy="470517"/>
                    </a:xfrm>
                    <a:prstGeom prst="round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8" name="Elbow Connector 67">
                  <a:extLst>
                    <a:ext uri="{FF2B5EF4-FFF2-40B4-BE49-F238E27FC236}">
                      <a16:creationId xmlns:a16="http://schemas.microsoft.com/office/drawing/2014/main" id="{1BB3AF14-6C46-B705-1A35-64CE62164E6E}"/>
                    </a:ext>
                  </a:extLst>
                </p:cNvPr>
                <p:cNvCxnSpPr>
                  <a:cxnSpLocks/>
                  <a:endCxn id="64" idx="2"/>
                </p:cNvCxnSpPr>
                <p:nvPr/>
              </p:nvCxnSpPr>
              <p:spPr>
                <a:xfrm flipV="1">
                  <a:off x="7935529" y="3970940"/>
                  <a:ext cx="627324" cy="760133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Elbow Connector 68">
                  <a:extLst>
                    <a:ext uri="{FF2B5EF4-FFF2-40B4-BE49-F238E27FC236}">
                      <a16:creationId xmlns:a16="http://schemas.microsoft.com/office/drawing/2014/main" id="{E2EC4B90-73B6-EC62-3A52-12811082A1CE}"/>
                    </a:ext>
                  </a:extLst>
                </p:cNvPr>
                <p:cNvCxnSpPr>
                  <a:cxnSpLocks/>
                  <a:endCxn id="65" idx="2"/>
                </p:cNvCxnSpPr>
                <p:nvPr/>
              </p:nvCxnSpPr>
              <p:spPr>
                <a:xfrm flipV="1">
                  <a:off x="7935529" y="3970940"/>
                  <a:ext cx="1321302" cy="760133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Elbow Connector 69">
                  <a:extLst>
                    <a:ext uri="{FF2B5EF4-FFF2-40B4-BE49-F238E27FC236}">
                      <a16:creationId xmlns:a16="http://schemas.microsoft.com/office/drawing/2014/main" id="{5310A143-7C84-9CF1-AAE4-F19FC67C71E7}"/>
                    </a:ext>
                  </a:extLst>
                </p:cNvPr>
                <p:cNvCxnSpPr>
                  <a:cxnSpLocks/>
                  <a:endCxn id="66" idx="2"/>
                </p:cNvCxnSpPr>
                <p:nvPr/>
              </p:nvCxnSpPr>
              <p:spPr>
                <a:xfrm flipV="1">
                  <a:off x="7935529" y="3970940"/>
                  <a:ext cx="2017330" cy="760133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Elbow Connector 70">
                  <a:extLst>
                    <a:ext uri="{FF2B5EF4-FFF2-40B4-BE49-F238E27FC236}">
                      <a16:creationId xmlns:a16="http://schemas.microsoft.com/office/drawing/2014/main" id="{A78E33A2-F764-AF63-6E70-D7FFFCC44848}"/>
                    </a:ext>
                  </a:extLst>
                </p:cNvPr>
                <p:cNvCxnSpPr>
                  <a:cxnSpLocks/>
                  <a:stCxn id="78" idx="3"/>
                  <a:endCxn id="67" idx="2"/>
                </p:cNvCxnSpPr>
                <p:nvPr/>
              </p:nvCxnSpPr>
              <p:spPr>
                <a:xfrm flipV="1">
                  <a:off x="7400257" y="3970940"/>
                  <a:ext cx="3247605" cy="756186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246978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B7B1-831D-F369-DDA7-2FAC5FE9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BD232-37D5-89DA-FA97-5E073FD5F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Why Self-Attention?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Lower computational complexity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Greater amount of the computation that can be parallelized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Each representation encodes the positional information of the sequence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C84F9-94A0-5B86-08DC-5A8D88FB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3F4DF-38D9-4A42-9B12-C05B4341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 descr="Illustrated Guide to Transformer - Hong Jing (Jingles)">
            <a:extLst>
              <a:ext uri="{FF2B5EF4-FFF2-40B4-BE49-F238E27FC236}">
                <a16:creationId xmlns:a16="http://schemas.microsoft.com/office/drawing/2014/main" id="{E9E38188-77BF-A2DD-16F5-1E5D7820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19" y="3610466"/>
            <a:ext cx="6524561" cy="256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05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B7B1-831D-F369-DDA7-2FAC5FE9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C84F9-94A0-5B86-08DC-5A8D88FB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3F4DF-38D9-4A42-9B12-C05B4341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51</a:t>
            </a:fld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607896F-DD61-2467-0FAA-92C4420145B0}"/>
              </a:ext>
            </a:extLst>
          </p:cNvPr>
          <p:cNvGrpSpPr/>
          <p:nvPr/>
        </p:nvGrpSpPr>
        <p:grpSpPr>
          <a:xfrm>
            <a:off x="1316110" y="1013423"/>
            <a:ext cx="7263620" cy="5218606"/>
            <a:chOff x="1665339" y="1045507"/>
            <a:chExt cx="7263620" cy="5218606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EB18084F-72CF-FFAB-F7FD-182EE48B9C0F}"/>
                </a:ext>
              </a:extLst>
            </p:cNvPr>
            <p:cNvSpPr/>
            <p:nvPr/>
          </p:nvSpPr>
          <p:spPr>
            <a:xfrm>
              <a:off x="3555842" y="3221980"/>
              <a:ext cx="1145219" cy="1773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Add &amp; Norm</a:t>
              </a: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5484980C-CB82-2461-2E79-8552F938EBC1}"/>
                </a:ext>
              </a:extLst>
            </p:cNvPr>
            <p:cNvSpPr/>
            <p:nvPr/>
          </p:nvSpPr>
          <p:spPr>
            <a:xfrm>
              <a:off x="5849042" y="2016678"/>
              <a:ext cx="1145219" cy="1773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Add &amp; Norm</a:t>
              </a:r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BD85D983-C8C6-F416-E851-2A7E4C778AE3}"/>
                </a:ext>
              </a:extLst>
            </p:cNvPr>
            <p:cNvSpPr/>
            <p:nvPr/>
          </p:nvSpPr>
          <p:spPr>
            <a:xfrm>
              <a:off x="5849042" y="2980707"/>
              <a:ext cx="1145219" cy="1773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Add &amp; Norm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7835012-18FA-E92A-1EFB-684C18A972F3}"/>
                </a:ext>
              </a:extLst>
            </p:cNvPr>
            <p:cNvSpPr/>
            <p:nvPr/>
          </p:nvSpPr>
          <p:spPr>
            <a:xfrm>
              <a:off x="3555842" y="4470587"/>
              <a:ext cx="1145219" cy="46163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Multi-Head Self-Attention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ED6BF3F-C68B-4244-4E17-8CFE32BDD657}"/>
                </a:ext>
              </a:extLst>
            </p:cNvPr>
            <p:cNvSpPr/>
            <p:nvPr/>
          </p:nvSpPr>
          <p:spPr>
            <a:xfrm>
              <a:off x="3555842" y="4234180"/>
              <a:ext cx="1145219" cy="1773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Add &amp; Norm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77F0483-5127-A9B4-9E50-4473F5410D34}"/>
                </a:ext>
              </a:extLst>
            </p:cNvPr>
            <p:cNvSpPr/>
            <p:nvPr/>
          </p:nvSpPr>
          <p:spPr>
            <a:xfrm>
              <a:off x="3555842" y="3462687"/>
              <a:ext cx="1145219" cy="4616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Feed Forward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809A01A-6A84-C33C-AAFE-D8CBA998A35D}"/>
                </a:ext>
              </a:extLst>
            </p:cNvPr>
            <p:cNvSpPr/>
            <p:nvPr/>
          </p:nvSpPr>
          <p:spPr>
            <a:xfrm>
              <a:off x="5849042" y="4404544"/>
              <a:ext cx="1145219" cy="54725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Masked Multi-Head Self-Attention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F933728-B354-D3D0-CFD4-5D6085021AD7}"/>
                </a:ext>
              </a:extLst>
            </p:cNvPr>
            <p:cNvSpPr/>
            <p:nvPr/>
          </p:nvSpPr>
          <p:spPr>
            <a:xfrm>
              <a:off x="5849042" y="4176418"/>
              <a:ext cx="1145219" cy="1773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Add &amp; Norm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51356D5-2323-70CE-5CD6-3A3B60D02922}"/>
                </a:ext>
              </a:extLst>
            </p:cNvPr>
            <p:cNvSpPr/>
            <p:nvPr/>
          </p:nvSpPr>
          <p:spPr>
            <a:xfrm>
              <a:off x="5849042" y="2243022"/>
              <a:ext cx="1145219" cy="4616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Feed Forward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597647B-1681-C1F8-C63C-90ADD1AE6BFA}"/>
                </a:ext>
              </a:extLst>
            </p:cNvPr>
            <p:cNvSpPr/>
            <p:nvPr/>
          </p:nvSpPr>
          <p:spPr>
            <a:xfrm>
              <a:off x="3556395" y="5802428"/>
              <a:ext cx="1145219" cy="461639"/>
            </a:xfrm>
            <a:prstGeom prst="roundRect">
              <a:avLst/>
            </a:prstGeom>
            <a:solidFill>
              <a:srgbClr val="EAC8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Input Embedding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2DADAE39-A947-C41A-B5A7-32C78F75A151}"/>
                </a:ext>
              </a:extLst>
            </p:cNvPr>
            <p:cNvSpPr/>
            <p:nvPr/>
          </p:nvSpPr>
          <p:spPr>
            <a:xfrm>
              <a:off x="5849042" y="5802474"/>
              <a:ext cx="1145219" cy="461639"/>
            </a:xfrm>
            <a:prstGeom prst="roundRect">
              <a:avLst/>
            </a:prstGeom>
            <a:solidFill>
              <a:srgbClr val="EAC8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Output Embedding</a:t>
              </a:r>
            </a:p>
          </p:txBody>
        </p:sp>
        <p:sp>
          <p:nvSpPr>
            <p:cNvPr id="50" name="Flowchart: Or 49">
              <a:extLst>
                <a:ext uri="{FF2B5EF4-FFF2-40B4-BE49-F238E27FC236}">
                  <a16:creationId xmlns:a16="http://schemas.microsoft.com/office/drawing/2014/main" id="{3FD46E49-EDF5-3D45-8218-7C34496BD794}"/>
                </a:ext>
              </a:extLst>
            </p:cNvPr>
            <p:cNvSpPr/>
            <p:nvPr/>
          </p:nvSpPr>
          <p:spPr>
            <a:xfrm>
              <a:off x="4033568" y="5417274"/>
              <a:ext cx="190871" cy="187482"/>
            </a:xfrm>
            <a:prstGeom prst="flowChartOr">
              <a:avLst/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1250"/>
            </a:p>
          </p:txBody>
        </p:sp>
        <p:sp>
          <p:nvSpPr>
            <p:cNvPr id="51" name="Flowchart: Or 50">
              <a:extLst>
                <a:ext uri="{FF2B5EF4-FFF2-40B4-BE49-F238E27FC236}">
                  <a16:creationId xmlns:a16="http://schemas.microsoft.com/office/drawing/2014/main" id="{9195AC2A-C1F7-C074-1C5E-E844A780E9B5}"/>
                </a:ext>
              </a:extLst>
            </p:cNvPr>
            <p:cNvSpPr/>
            <p:nvPr/>
          </p:nvSpPr>
          <p:spPr>
            <a:xfrm>
              <a:off x="6326215" y="5417020"/>
              <a:ext cx="190871" cy="187482"/>
            </a:xfrm>
            <a:prstGeom prst="flowChartOr">
              <a:avLst/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125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F802E2E-872C-95D3-F775-5435083E8522}"/>
                </a:ext>
              </a:extLst>
            </p:cNvPr>
            <p:cNvGrpSpPr/>
            <p:nvPr/>
          </p:nvGrpSpPr>
          <p:grpSpPr>
            <a:xfrm>
              <a:off x="3359423" y="5320074"/>
              <a:ext cx="389131" cy="363600"/>
              <a:chOff x="2190381" y="5169600"/>
              <a:chExt cx="389131" cy="363600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D97046E-4D1C-5178-ED81-403FC756546E}"/>
                  </a:ext>
                </a:extLst>
              </p:cNvPr>
              <p:cNvSpPr/>
              <p:nvPr/>
            </p:nvSpPr>
            <p:spPr>
              <a:xfrm flipH="1">
                <a:off x="2190381" y="5169600"/>
                <a:ext cx="389131" cy="3636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cxnSp>
            <p:nvCxnSpPr>
              <p:cNvPr id="90" name="Connector: Curved 89">
                <a:extLst>
                  <a:ext uri="{FF2B5EF4-FFF2-40B4-BE49-F238E27FC236}">
                    <a16:creationId xmlns:a16="http://schemas.microsoft.com/office/drawing/2014/main" id="{453F74FB-9732-CD45-4A32-D95883EE8653}"/>
                  </a:ext>
                </a:extLst>
              </p:cNvPr>
              <p:cNvCxnSpPr>
                <a:cxnSpLocks/>
              </p:cNvCxnSpPr>
              <p:nvPr/>
            </p:nvCxnSpPr>
            <p:spPr>
              <a:xfrm rot="8007504" flipH="1" flipV="1">
                <a:off x="2255161" y="5218151"/>
                <a:ext cx="258183" cy="275156"/>
              </a:xfrm>
              <a:prstGeom prst="curvedConnector5">
                <a:avLst>
                  <a:gd name="adj1" fmla="val 58539"/>
                  <a:gd name="adj2" fmla="val 59259"/>
                  <a:gd name="adj3" fmla="val 55867"/>
                </a:avLst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45DEE8-E7CF-CE54-77D3-4C66EF97F50B}"/>
                </a:ext>
              </a:extLst>
            </p:cNvPr>
            <p:cNvGrpSpPr/>
            <p:nvPr/>
          </p:nvGrpSpPr>
          <p:grpSpPr>
            <a:xfrm>
              <a:off x="6787665" y="5321087"/>
              <a:ext cx="389131" cy="363600"/>
              <a:chOff x="5618623" y="5170613"/>
              <a:chExt cx="389131" cy="3636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DF2813B-F518-DF4E-4607-EDCDE050DD71}"/>
                  </a:ext>
                </a:extLst>
              </p:cNvPr>
              <p:cNvSpPr/>
              <p:nvPr/>
            </p:nvSpPr>
            <p:spPr>
              <a:xfrm flipH="1">
                <a:off x="5618623" y="5170613"/>
                <a:ext cx="389131" cy="3636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cxnSp>
            <p:nvCxnSpPr>
              <p:cNvPr id="94" name="Connector: Curved 93">
                <a:extLst>
                  <a:ext uri="{FF2B5EF4-FFF2-40B4-BE49-F238E27FC236}">
                    <a16:creationId xmlns:a16="http://schemas.microsoft.com/office/drawing/2014/main" id="{CD0AA0C4-3F7D-7E83-1722-A9BE82A388B0}"/>
                  </a:ext>
                </a:extLst>
              </p:cNvPr>
              <p:cNvCxnSpPr>
                <a:cxnSpLocks/>
              </p:cNvCxnSpPr>
              <p:nvPr/>
            </p:nvCxnSpPr>
            <p:spPr>
              <a:xfrm rot="13536651" flipV="1">
                <a:off x="5683439" y="5215598"/>
                <a:ext cx="258183" cy="275156"/>
              </a:xfrm>
              <a:prstGeom prst="curvedConnector5">
                <a:avLst>
                  <a:gd name="adj1" fmla="val 58539"/>
                  <a:gd name="adj2" fmla="val 59259"/>
                  <a:gd name="adj3" fmla="val 55867"/>
                </a:avLst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F5C84C6D-84E5-93DD-26BF-6D8D9FC463EB}"/>
                </a:ext>
              </a:extLst>
            </p:cNvPr>
            <p:cNvSpPr/>
            <p:nvPr/>
          </p:nvSpPr>
          <p:spPr>
            <a:xfrm>
              <a:off x="5849042" y="1587068"/>
              <a:ext cx="1145219" cy="177385"/>
            </a:xfrm>
            <a:prstGeom prst="roundRect">
              <a:avLst/>
            </a:prstGeom>
            <a:solidFill>
              <a:srgbClr val="B2B9C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Linear</a:t>
              </a: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77E8F3F7-3375-28E7-51B6-352C0E46C006}"/>
                </a:ext>
              </a:extLst>
            </p:cNvPr>
            <p:cNvSpPr/>
            <p:nvPr/>
          </p:nvSpPr>
          <p:spPr>
            <a:xfrm>
              <a:off x="5849042" y="1233814"/>
              <a:ext cx="1145219" cy="17738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 err="1">
                  <a:solidFill>
                    <a:schemeClr val="tx1"/>
                  </a:solidFill>
                </a:rPr>
                <a:t>Softmax</a:t>
              </a:r>
              <a:endParaRPr lang="en-CA" sz="125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6DD3A0E7-6D52-2C4D-D5CF-E2AFDC5C5AD2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>
              <a:off x="3168094" y="6031896"/>
              <a:ext cx="388301" cy="135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A7E58A2-F486-D8D8-E60D-D1F390950CB8}"/>
                </a:ext>
              </a:extLst>
            </p:cNvPr>
            <p:cNvCxnSpPr>
              <a:cxnSpLocks/>
              <a:stCxn id="48" idx="0"/>
              <a:endCxn id="50" idx="4"/>
            </p:cNvCxnSpPr>
            <p:nvPr/>
          </p:nvCxnSpPr>
          <p:spPr>
            <a:xfrm flipH="1" flipV="1">
              <a:off x="4129004" y="5604756"/>
              <a:ext cx="1" cy="19767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20A8349-9CB1-7DF2-707A-5DFE7BC02280}"/>
                </a:ext>
              </a:extLst>
            </p:cNvPr>
            <p:cNvCxnSpPr>
              <a:cxnSpLocks/>
              <a:stCxn id="49" idx="0"/>
              <a:endCxn id="51" idx="4"/>
            </p:cNvCxnSpPr>
            <p:nvPr/>
          </p:nvCxnSpPr>
          <p:spPr>
            <a:xfrm flipH="1" flipV="1">
              <a:off x="6421651" y="5604502"/>
              <a:ext cx="1" cy="19797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EF77D9D-C423-1E2C-2571-A1D3FE56904E}"/>
                </a:ext>
              </a:extLst>
            </p:cNvPr>
            <p:cNvCxnSpPr>
              <a:cxnSpLocks/>
            </p:cNvCxnSpPr>
            <p:nvPr/>
          </p:nvCxnSpPr>
          <p:spPr>
            <a:xfrm>
              <a:off x="3748554" y="5510761"/>
              <a:ext cx="285014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3A67CE7-6873-DDAE-7CDB-B160438A2B45}"/>
                </a:ext>
              </a:extLst>
            </p:cNvPr>
            <p:cNvCxnSpPr>
              <a:cxnSpLocks/>
              <a:stCxn id="51" idx="6"/>
            </p:cNvCxnSpPr>
            <p:nvPr/>
          </p:nvCxnSpPr>
          <p:spPr>
            <a:xfrm flipV="1">
              <a:off x="6517086" y="5507641"/>
              <a:ext cx="275869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2C15B64-08D1-FEB3-0DA5-DEE4CD553B56}"/>
                </a:ext>
              </a:extLst>
            </p:cNvPr>
            <p:cNvCxnSpPr>
              <a:cxnSpLocks/>
              <a:stCxn id="50" idx="0"/>
              <a:endCxn id="37" idx="2"/>
            </p:cNvCxnSpPr>
            <p:nvPr/>
          </p:nvCxnSpPr>
          <p:spPr>
            <a:xfrm flipH="1" flipV="1">
              <a:off x="4128452" y="4932226"/>
              <a:ext cx="552" cy="485048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C6CC366E-CF07-909C-60AA-FB416BE5DED6}"/>
                </a:ext>
              </a:extLst>
            </p:cNvPr>
            <p:cNvSpPr/>
            <p:nvPr/>
          </p:nvSpPr>
          <p:spPr>
            <a:xfrm>
              <a:off x="5849042" y="3207877"/>
              <a:ext cx="1145219" cy="5467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Multi-Head Cross-Attention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5390534-B6AD-17B0-0AA1-D87AE2E0CE1B}"/>
                </a:ext>
              </a:extLst>
            </p:cNvPr>
            <p:cNvCxnSpPr>
              <a:cxnSpLocks/>
              <a:stCxn id="38" idx="0"/>
              <a:endCxn id="39" idx="2"/>
            </p:cNvCxnSpPr>
            <p:nvPr/>
          </p:nvCxnSpPr>
          <p:spPr>
            <a:xfrm flipV="1">
              <a:off x="4128452" y="3924326"/>
              <a:ext cx="0" cy="309854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3AF06C8-3B39-7939-5C30-10F5BBB68993}"/>
                </a:ext>
              </a:extLst>
            </p:cNvPr>
            <p:cNvCxnSpPr>
              <a:cxnSpLocks/>
              <a:stCxn id="116" idx="0"/>
              <a:endCxn id="45" idx="2"/>
            </p:cNvCxnSpPr>
            <p:nvPr/>
          </p:nvCxnSpPr>
          <p:spPr>
            <a:xfrm flipV="1">
              <a:off x="6421652" y="2704661"/>
              <a:ext cx="0" cy="276046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162E6C8-949B-DD8A-7B37-CDF3ED7643BE}"/>
                </a:ext>
              </a:extLst>
            </p:cNvPr>
            <p:cNvCxnSpPr>
              <a:cxnSpLocks/>
              <a:stCxn id="51" idx="0"/>
              <a:endCxn id="41" idx="2"/>
            </p:cNvCxnSpPr>
            <p:nvPr/>
          </p:nvCxnSpPr>
          <p:spPr>
            <a:xfrm flipV="1">
              <a:off x="6421651" y="4951799"/>
              <a:ext cx="1" cy="465221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46597648-3E0E-BEDA-81E9-C955AC45D190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 rot="16200000" flipV="1">
              <a:off x="3381403" y="4497313"/>
              <a:ext cx="921489" cy="572610"/>
            </a:xfrm>
            <a:prstGeom prst="bentConnector4">
              <a:avLst>
                <a:gd name="adj1" fmla="val 4268"/>
                <a:gd name="adj2" fmla="val 139922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>
              <a:extLst>
                <a:ext uri="{FF2B5EF4-FFF2-40B4-BE49-F238E27FC236}">
                  <a16:creationId xmlns:a16="http://schemas.microsoft.com/office/drawing/2014/main" id="{ED26382B-1FAC-D054-72F4-6867FD771F8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787114" y="4932226"/>
              <a:ext cx="341338" cy="186174"/>
            </a:xfrm>
            <a:prstGeom prst="bentConnector3">
              <a:avLst>
                <a:gd name="adj1" fmla="val 99348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>
              <a:extLst>
                <a:ext uri="{FF2B5EF4-FFF2-40B4-BE49-F238E27FC236}">
                  <a16:creationId xmlns:a16="http://schemas.microsoft.com/office/drawing/2014/main" id="{A1887270-1231-804E-FA73-BFC1EAF80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8451" y="4943037"/>
              <a:ext cx="342000" cy="175363"/>
            </a:xfrm>
            <a:prstGeom prst="bentConnector3">
              <a:avLst>
                <a:gd name="adj1" fmla="val 100659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>
              <a:extLst>
                <a:ext uri="{FF2B5EF4-FFF2-40B4-BE49-F238E27FC236}">
                  <a16:creationId xmlns:a16="http://schemas.microsoft.com/office/drawing/2014/main" id="{CD56D825-8AFF-B267-78DC-846FB7241BC6}"/>
                </a:ext>
              </a:extLst>
            </p:cNvPr>
            <p:cNvCxnSpPr>
              <a:cxnSpLocks/>
              <a:endCxn id="115" idx="1"/>
            </p:cNvCxnSpPr>
            <p:nvPr/>
          </p:nvCxnSpPr>
          <p:spPr>
            <a:xfrm rot="16200000" flipV="1">
              <a:off x="3436485" y="3430030"/>
              <a:ext cx="811326" cy="572611"/>
            </a:xfrm>
            <a:prstGeom prst="bentConnector4">
              <a:avLst>
                <a:gd name="adj1" fmla="val -640"/>
                <a:gd name="adj2" fmla="val 139923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D08E9C9-797F-3C0F-5DD2-20F68DD66C1A}"/>
                </a:ext>
              </a:extLst>
            </p:cNvPr>
            <p:cNvCxnSpPr>
              <a:stCxn id="37" idx="0"/>
              <a:endCxn id="38" idx="2"/>
            </p:cNvCxnSpPr>
            <p:nvPr/>
          </p:nvCxnSpPr>
          <p:spPr>
            <a:xfrm flipV="1">
              <a:off x="4128452" y="4411565"/>
              <a:ext cx="0" cy="59022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5C74F40-1917-F10E-9AB2-367037E0B12C}"/>
                </a:ext>
              </a:extLst>
            </p:cNvPr>
            <p:cNvCxnSpPr>
              <a:cxnSpLocks/>
              <a:stCxn id="42" idx="2"/>
              <a:endCxn id="41" idx="0"/>
            </p:cNvCxnSpPr>
            <p:nvPr/>
          </p:nvCxnSpPr>
          <p:spPr>
            <a:xfrm>
              <a:off x="6421652" y="4353803"/>
              <a:ext cx="0" cy="50741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>
              <a:extLst>
                <a:ext uri="{FF2B5EF4-FFF2-40B4-BE49-F238E27FC236}">
                  <a16:creationId xmlns:a16="http://schemas.microsoft.com/office/drawing/2014/main" id="{BE9369FD-11D5-A0EF-7874-405BEC27872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80314" y="4950537"/>
              <a:ext cx="341338" cy="186174"/>
            </a:xfrm>
            <a:prstGeom prst="bentConnector3">
              <a:avLst>
                <a:gd name="adj1" fmla="val 99348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>
              <a:extLst>
                <a:ext uri="{FF2B5EF4-FFF2-40B4-BE49-F238E27FC236}">
                  <a16:creationId xmlns:a16="http://schemas.microsoft.com/office/drawing/2014/main" id="{E0412DD0-9CA8-CBBA-F3D0-BF54054CF5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651" y="4961348"/>
              <a:ext cx="342000" cy="175363"/>
            </a:xfrm>
            <a:prstGeom prst="bentConnector3">
              <a:avLst>
                <a:gd name="adj1" fmla="val 100659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19DC1ED2-2EF0-6E8A-063F-6A0E66F616C9}"/>
                </a:ext>
              </a:extLst>
            </p:cNvPr>
            <p:cNvCxnSpPr>
              <a:cxnSpLocks/>
              <a:stCxn id="117" idx="0"/>
              <a:endCxn id="95" idx="2"/>
            </p:cNvCxnSpPr>
            <p:nvPr/>
          </p:nvCxnSpPr>
          <p:spPr>
            <a:xfrm flipV="1">
              <a:off x="6421652" y="1764453"/>
              <a:ext cx="0" cy="252225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FDCE5CDC-23F2-8879-D3C9-C4A35670D0FD}"/>
                </a:ext>
              </a:extLst>
            </p:cNvPr>
            <p:cNvCxnSpPr>
              <a:stCxn id="95" idx="0"/>
              <a:endCxn id="96" idx="2"/>
            </p:cNvCxnSpPr>
            <p:nvPr/>
          </p:nvCxnSpPr>
          <p:spPr>
            <a:xfrm flipV="1">
              <a:off x="6421652" y="1411199"/>
              <a:ext cx="0" cy="17586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6E398E96-8A3C-445B-519C-F1B200F276F9}"/>
                </a:ext>
              </a:extLst>
            </p:cNvPr>
            <p:cNvCxnSpPr>
              <a:cxnSpLocks/>
              <a:stCxn id="96" idx="3"/>
            </p:cNvCxnSpPr>
            <p:nvPr/>
          </p:nvCxnSpPr>
          <p:spPr>
            <a:xfrm>
              <a:off x="6994261" y="1322507"/>
              <a:ext cx="587997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>
              <a:extLst>
                <a:ext uri="{FF2B5EF4-FFF2-40B4-BE49-F238E27FC236}">
                  <a16:creationId xmlns:a16="http://schemas.microsoft.com/office/drawing/2014/main" id="{D8E9B299-7F29-183A-F397-D23FC5D92C24}"/>
                </a:ext>
              </a:extLst>
            </p:cNvPr>
            <p:cNvCxnSpPr>
              <a:cxnSpLocks/>
              <a:endCxn id="117" idx="3"/>
            </p:cNvCxnSpPr>
            <p:nvPr/>
          </p:nvCxnSpPr>
          <p:spPr>
            <a:xfrm rot="5400000" flipH="1" flipV="1">
              <a:off x="6265337" y="2261683"/>
              <a:ext cx="885236" cy="572612"/>
            </a:xfrm>
            <a:prstGeom prst="bentConnector4">
              <a:avLst>
                <a:gd name="adj1" fmla="val 10941"/>
                <a:gd name="adj2" fmla="val 139922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613398B7-37A2-436F-193E-B904A2B21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652" y="3990975"/>
              <a:ext cx="0" cy="18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Elbow Connector 139">
              <a:extLst>
                <a:ext uri="{FF2B5EF4-FFF2-40B4-BE49-F238E27FC236}">
                  <a16:creationId xmlns:a16="http://schemas.microsoft.com/office/drawing/2014/main" id="{3228680E-667E-1102-BF2C-9AF0B4371318}"/>
                </a:ext>
              </a:extLst>
            </p:cNvPr>
            <p:cNvCxnSpPr>
              <a:cxnSpLocks/>
              <a:endCxn id="116" idx="3"/>
            </p:cNvCxnSpPr>
            <p:nvPr/>
          </p:nvCxnSpPr>
          <p:spPr>
            <a:xfrm rot="5400000" flipH="1" flipV="1">
              <a:off x="6218461" y="3272800"/>
              <a:ext cx="979200" cy="572400"/>
            </a:xfrm>
            <a:prstGeom prst="bentConnector4">
              <a:avLst>
                <a:gd name="adj1" fmla="val -3525"/>
                <a:gd name="adj2" fmla="val 139566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Elbow Connector 143">
              <a:extLst>
                <a:ext uri="{FF2B5EF4-FFF2-40B4-BE49-F238E27FC236}">
                  <a16:creationId xmlns:a16="http://schemas.microsoft.com/office/drawing/2014/main" id="{1F178BEF-E774-F9F3-72AB-A3B1A6487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649" y="3756476"/>
              <a:ext cx="342000" cy="251999"/>
            </a:xfrm>
            <a:prstGeom prst="bentConnector3">
              <a:avLst>
                <a:gd name="adj1" fmla="val 100659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Elbow Connector 154">
              <a:extLst>
                <a:ext uri="{FF2B5EF4-FFF2-40B4-BE49-F238E27FC236}">
                  <a16:creationId xmlns:a16="http://schemas.microsoft.com/office/drawing/2014/main" id="{379DAC9A-6EFD-951C-1D34-86F97912AB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1543" y="3751414"/>
              <a:ext cx="540000" cy="175363"/>
            </a:xfrm>
            <a:prstGeom prst="bentConnector3">
              <a:avLst>
                <a:gd name="adj1" fmla="val 100659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161">
              <a:extLst>
                <a:ext uri="{FF2B5EF4-FFF2-40B4-BE49-F238E27FC236}">
                  <a16:creationId xmlns:a16="http://schemas.microsoft.com/office/drawing/2014/main" id="{7BC83303-6CFF-1CFE-4C39-864015D872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7800" y="3751414"/>
              <a:ext cx="540000" cy="175363"/>
            </a:xfrm>
            <a:prstGeom prst="bentConnector3">
              <a:avLst>
                <a:gd name="adj1" fmla="val 100659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Elbow Connector 163">
              <a:extLst>
                <a:ext uri="{FF2B5EF4-FFF2-40B4-BE49-F238E27FC236}">
                  <a16:creationId xmlns:a16="http://schemas.microsoft.com/office/drawing/2014/main" id="{9461F429-D5A6-9A38-87F3-57C96AB387A6}"/>
                </a:ext>
              </a:extLst>
            </p:cNvPr>
            <p:cNvCxnSpPr>
              <a:cxnSpLocks/>
              <a:stCxn id="115" idx="0"/>
            </p:cNvCxnSpPr>
            <p:nvPr/>
          </p:nvCxnSpPr>
          <p:spPr>
            <a:xfrm rot="16200000" flipH="1">
              <a:off x="4534873" y="2815558"/>
              <a:ext cx="705523" cy="1518366"/>
            </a:xfrm>
            <a:prstGeom prst="bentConnector4">
              <a:avLst>
                <a:gd name="adj1" fmla="val -32401"/>
                <a:gd name="adj2" fmla="val 68856"/>
              </a:avLst>
            </a:prstGeom>
            <a:ln w="349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1CEE4CB-400C-7F16-263D-DCBAC2A4A8EB}"/>
                </a:ext>
              </a:extLst>
            </p:cNvPr>
            <p:cNvCxnSpPr>
              <a:stCxn id="115" idx="2"/>
              <a:endCxn id="39" idx="0"/>
            </p:cNvCxnSpPr>
            <p:nvPr/>
          </p:nvCxnSpPr>
          <p:spPr>
            <a:xfrm>
              <a:off x="4128452" y="3399365"/>
              <a:ext cx="0" cy="63322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D02FFAE-42D4-603B-5C1C-9393366EDB9D}"/>
                </a:ext>
              </a:extLst>
            </p:cNvPr>
            <p:cNvCxnSpPr>
              <a:cxnSpLocks/>
              <a:stCxn id="116" idx="2"/>
              <a:endCxn id="118" idx="0"/>
            </p:cNvCxnSpPr>
            <p:nvPr/>
          </p:nvCxnSpPr>
          <p:spPr>
            <a:xfrm>
              <a:off x="6421652" y="3158092"/>
              <a:ext cx="0" cy="49785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711DAB-97F6-A5D3-8FD8-7E5CD7456C6A}"/>
                </a:ext>
              </a:extLst>
            </p:cNvPr>
            <p:cNvCxnSpPr>
              <a:cxnSpLocks/>
              <a:endCxn id="49" idx="3"/>
            </p:cNvCxnSpPr>
            <p:nvPr/>
          </p:nvCxnSpPr>
          <p:spPr>
            <a:xfrm flipH="1">
              <a:off x="6994261" y="6031896"/>
              <a:ext cx="386111" cy="139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A6FF80-4785-8790-6B72-1F541FCB29F6}"/>
                </a:ext>
              </a:extLst>
            </p:cNvPr>
            <p:cNvGrpSpPr/>
            <p:nvPr/>
          </p:nvGrpSpPr>
          <p:grpSpPr>
            <a:xfrm>
              <a:off x="1665339" y="5887896"/>
              <a:ext cx="1502755" cy="288000"/>
              <a:chOff x="1665339" y="5887896"/>
              <a:chExt cx="1502755" cy="288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ounded Rectangle 15">
                    <a:extLst>
                      <a:ext uri="{FF2B5EF4-FFF2-40B4-BE49-F238E27FC236}">
                        <a16:creationId xmlns:a16="http://schemas.microsoft.com/office/drawing/2014/main" id="{CD2039B5-6A1B-DC3A-C0F3-6EEED58B9218}"/>
                      </a:ext>
                    </a:extLst>
                  </p:cNvPr>
                  <p:cNvSpPr/>
                  <p:nvPr/>
                </p:nvSpPr>
                <p:spPr>
                  <a:xfrm>
                    <a:off x="1665339" y="5887896"/>
                    <a:ext cx="396000" cy="288000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bIns="9000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5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Rounded Rectangle 15">
                    <a:extLst>
                      <a:ext uri="{FF2B5EF4-FFF2-40B4-BE49-F238E27FC236}">
                        <a16:creationId xmlns:a16="http://schemas.microsoft.com/office/drawing/2014/main" id="{CD2039B5-6A1B-DC3A-C0F3-6EEED58B92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5339" y="5887896"/>
                    <a:ext cx="396000" cy="28800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ounded Rectangle 16">
                    <a:extLst>
                      <a:ext uri="{FF2B5EF4-FFF2-40B4-BE49-F238E27FC236}">
                        <a16:creationId xmlns:a16="http://schemas.microsoft.com/office/drawing/2014/main" id="{C4847D23-52F2-29E3-81E6-261B61469C36}"/>
                      </a:ext>
                    </a:extLst>
                  </p:cNvPr>
                  <p:cNvSpPr/>
                  <p:nvPr/>
                </p:nvSpPr>
                <p:spPr>
                  <a:xfrm>
                    <a:off x="2112582" y="5887896"/>
                    <a:ext cx="396000" cy="288000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bIns="9000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5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ounded Rectangle 16">
                    <a:extLst>
                      <a:ext uri="{FF2B5EF4-FFF2-40B4-BE49-F238E27FC236}">
                        <a16:creationId xmlns:a16="http://schemas.microsoft.com/office/drawing/2014/main" id="{C4847D23-52F2-29E3-81E6-261B61469C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2582" y="5887896"/>
                    <a:ext cx="396000" cy="288000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ounded Rectangle 18">
                    <a:extLst>
                      <a:ext uri="{FF2B5EF4-FFF2-40B4-BE49-F238E27FC236}">
                        <a16:creationId xmlns:a16="http://schemas.microsoft.com/office/drawing/2014/main" id="{2A4C9088-B81B-6949-267D-31A353EC13F3}"/>
                      </a:ext>
                    </a:extLst>
                  </p:cNvPr>
                  <p:cNvSpPr/>
                  <p:nvPr/>
                </p:nvSpPr>
                <p:spPr>
                  <a:xfrm>
                    <a:off x="2772094" y="5887896"/>
                    <a:ext cx="396000" cy="288000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bIns="9000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15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ounded Rectangle 18">
                    <a:extLst>
                      <a:ext uri="{FF2B5EF4-FFF2-40B4-BE49-F238E27FC236}">
                        <a16:creationId xmlns:a16="http://schemas.microsoft.com/office/drawing/2014/main" id="{2A4C9088-B81B-6949-267D-31A353EC1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094" y="5887896"/>
                    <a:ext cx="396000" cy="28800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ounded Rectangle 2">
                    <a:extLst>
                      <a:ext uri="{FF2B5EF4-FFF2-40B4-BE49-F238E27FC236}">
                        <a16:creationId xmlns:a16="http://schemas.microsoft.com/office/drawing/2014/main" id="{6CE567C0-0C15-08E6-D105-5B32D5045026}"/>
                      </a:ext>
                    </a:extLst>
                  </p:cNvPr>
                  <p:cNvSpPr/>
                  <p:nvPr/>
                </p:nvSpPr>
                <p:spPr>
                  <a:xfrm>
                    <a:off x="2525626" y="5953573"/>
                    <a:ext cx="234318" cy="168696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46800" rIns="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100" dirty="0" smtClean="0">
                              <a:solidFill>
                                <a:schemeClr val="tx1"/>
                              </a:solidFill>
                            </a:rPr>
                            <m:t>•••</m:t>
                          </m:r>
                        </m:oMath>
                      </m:oMathPara>
                    </a14:m>
                    <a:endParaRPr lang="en-US" sz="11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Rounded Rectangle 2">
                    <a:extLst>
                      <a:ext uri="{FF2B5EF4-FFF2-40B4-BE49-F238E27FC236}">
                        <a16:creationId xmlns:a16="http://schemas.microsoft.com/office/drawing/2014/main" id="{6CE567C0-0C15-08E6-D105-5B32D504502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5626" y="5953573"/>
                    <a:ext cx="234318" cy="168696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l="-10526" r="-7895" b="-357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9FA234E-49BE-31E5-7CF0-B57998A02B89}"/>
                </a:ext>
              </a:extLst>
            </p:cNvPr>
            <p:cNvGrpSpPr/>
            <p:nvPr/>
          </p:nvGrpSpPr>
          <p:grpSpPr>
            <a:xfrm>
              <a:off x="7380372" y="5887896"/>
              <a:ext cx="1072010" cy="288000"/>
              <a:chOff x="7380372" y="5887896"/>
              <a:chExt cx="1072010" cy="288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ounded Rectangle 19">
                    <a:extLst>
                      <a:ext uri="{FF2B5EF4-FFF2-40B4-BE49-F238E27FC236}">
                        <a16:creationId xmlns:a16="http://schemas.microsoft.com/office/drawing/2014/main" id="{5C9F6906-9CC1-5AEF-50A7-95483BF8B097}"/>
                      </a:ext>
                    </a:extLst>
                  </p:cNvPr>
                  <p:cNvSpPr/>
                  <p:nvPr/>
                </p:nvSpPr>
                <p:spPr>
                  <a:xfrm>
                    <a:off x="7380372" y="5887896"/>
                    <a:ext cx="396000" cy="288000"/>
                  </a:xfrm>
                  <a:prstGeom prst="roundRect">
                    <a:avLst/>
                  </a:prstGeom>
                  <a:solidFill>
                    <a:srgbClr val="C44037">
                      <a:alpha val="64000"/>
                    </a:srgbClr>
                  </a:solidFill>
                  <a:ln>
                    <a:solidFill>
                      <a:srgbClr val="C4403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bIns="9000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5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ounded Rectangle 19">
                    <a:extLst>
                      <a:ext uri="{FF2B5EF4-FFF2-40B4-BE49-F238E27FC236}">
                        <a16:creationId xmlns:a16="http://schemas.microsoft.com/office/drawing/2014/main" id="{5C9F6906-9CC1-5AEF-50A7-95483BF8B0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72" y="5887896"/>
                    <a:ext cx="396000" cy="288000"/>
                  </a:xfrm>
                  <a:prstGeom prst="round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rgbClr val="C440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ounded Rectangle 23">
                    <a:extLst>
                      <a:ext uri="{FF2B5EF4-FFF2-40B4-BE49-F238E27FC236}">
                        <a16:creationId xmlns:a16="http://schemas.microsoft.com/office/drawing/2014/main" id="{47AB6381-BBF6-87BF-049B-FB56373F215F}"/>
                      </a:ext>
                    </a:extLst>
                  </p:cNvPr>
                  <p:cNvSpPr/>
                  <p:nvPr/>
                </p:nvSpPr>
                <p:spPr>
                  <a:xfrm>
                    <a:off x="8056382" y="5887896"/>
                    <a:ext cx="396000" cy="288000"/>
                  </a:xfrm>
                  <a:prstGeom prst="roundRect">
                    <a:avLst/>
                  </a:prstGeom>
                  <a:solidFill>
                    <a:srgbClr val="C44037">
                      <a:alpha val="64000"/>
                    </a:srgbClr>
                  </a:solidFill>
                  <a:ln>
                    <a:solidFill>
                      <a:srgbClr val="C4403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bIns="9000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sz="15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ounded Rectangle 23">
                    <a:extLst>
                      <a:ext uri="{FF2B5EF4-FFF2-40B4-BE49-F238E27FC236}">
                        <a16:creationId xmlns:a16="http://schemas.microsoft.com/office/drawing/2014/main" id="{47AB6381-BBF6-87BF-049B-FB56373F21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6382" y="5887896"/>
                    <a:ext cx="396000" cy="288000"/>
                  </a:xfrm>
                  <a:prstGeom prst="roundRect">
                    <a:avLst/>
                  </a:prstGeom>
                  <a:blipFill>
                    <a:blip r:embed="rId8"/>
                    <a:stretch>
                      <a:fillRect l="-2985" r="-10448"/>
                    </a:stretch>
                  </a:blipFill>
                  <a:ln>
                    <a:solidFill>
                      <a:srgbClr val="C440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ounded Rectangle 6">
                    <a:extLst>
                      <a:ext uri="{FF2B5EF4-FFF2-40B4-BE49-F238E27FC236}">
                        <a16:creationId xmlns:a16="http://schemas.microsoft.com/office/drawing/2014/main" id="{B79E062F-BA28-7050-C92F-3776F8830D4F}"/>
                      </a:ext>
                    </a:extLst>
                  </p:cNvPr>
                  <p:cNvSpPr/>
                  <p:nvPr/>
                </p:nvSpPr>
                <p:spPr>
                  <a:xfrm>
                    <a:off x="7799218" y="5953573"/>
                    <a:ext cx="234318" cy="168696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46800" rIns="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100" dirty="0" smtClean="0">
                              <a:solidFill>
                                <a:schemeClr val="tx1"/>
                              </a:solidFill>
                            </a:rPr>
                            <m:t>•••</m:t>
                          </m:r>
                        </m:oMath>
                      </m:oMathPara>
                    </a14:m>
                    <a:endParaRPr lang="en-US" sz="11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ounded Rectangle 6">
                    <a:extLst>
                      <a:ext uri="{FF2B5EF4-FFF2-40B4-BE49-F238E27FC236}">
                        <a16:creationId xmlns:a16="http://schemas.microsoft.com/office/drawing/2014/main" id="{B79E062F-BA28-7050-C92F-3776F8830D4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9218" y="5953573"/>
                    <a:ext cx="234318" cy="168696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l="-10256" r="-5128" b="-357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FE7B7F-B436-1453-764E-12D35E88753D}"/>
                </a:ext>
              </a:extLst>
            </p:cNvPr>
            <p:cNvCxnSpPr>
              <a:cxnSpLocks/>
              <a:stCxn id="45" idx="0"/>
              <a:endCxn id="117" idx="2"/>
            </p:cNvCxnSpPr>
            <p:nvPr/>
          </p:nvCxnSpPr>
          <p:spPr>
            <a:xfrm flipV="1">
              <a:off x="6421652" y="2194063"/>
              <a:ext cx="0" cy="48959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A6597C3-2E2E-AD97-3525-DAAA2A46BE47}"/>
                    </a:ext>
                  </a:extLst>
                </p:cNvPr>
                <p:cNvSpPr txBox="1"/>
                <p:nvPr/>
              </p:nvSpPr>
              <p:spPr>
                <a:xfrm>
                  <a:off x="7404578" y="1045507"/>
                  <a:ext cx="1524381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00"/>
                    <a:t>Output Probabilities </a:t>
                  </a:r>
                </a:p>
                <a:p>
                  <a:pPr algn="ctr"/>
                  <a:r>
                    <a:rPr lang="en-US" sz="1500"/>
                    <a:t>(for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1500"/>
                    <a:t>)</a:t>
                  </a: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A6597C3-2E2E-AD97-3525-DAAA2A46B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4578" y="1045507"/>
                  <a:ext cx="1524381" cy="784830"/>
                </a:xfrm>
                <a:prstGeom prst="rect">
                  <a:avLst/>
                </a:prstGeom>
                <a:blipFill>
                  <a:blip r:embed="rId9"/>
                  <a:stretch>
                    <a:fillRect t="-1550" b="-7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CEA1E36-0013-AE0D-59CE-B6464D3C5C63}"/>
                </a:ext>
              </a:extLst>
            </p:cNvPr>
            <p:cNvSpPr/>
            <p:nvPr/>
          </p:nvSpPr>
          <p:spPr>
            <a:xfrm>
              <a:off x="3111530" y="3099438"/>
              <a:ext cx="1785389" cy="2180503"/>
            </a:xfrm>
            <a:prstGeom prst="roundRect">
              <a:avLst>
                <a:gd name="adj" fmla="val 8831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>
                  <a:solidFill>
                    <a:schemeClr val="tx1"/>
                  </a:solidFill>
                </a:rPr>
                <a:t>Encoder</a:t>
              </a:r>
            </a:p>
            <a:p>
              <a:pPr algn="ctr"/>
              <a:r>
                <a:rPr lang="en-CA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67" name="Rectangle: Rounded Corners 20">
              <a:extLst>
                <a:ext uri="{FF2B5EF4-FFF2-40B4-BE49-F238E27FC236}">
                  <a16:creationId xmlns:a16="http://schemas.microsoft.com/office/drawing/2014/main" id="{ABE2E4D8-5415-3599-E6FE-C9C752483085}"/>
                </a:ext>
              </a:extLst>
            </p:cNvPr>
            <p:cNvSpPr/>
            <p:nvPr/>
          </p:nvSpPr>
          <p:spPr>
            <a:xfrm>
              <a:off x="5469196" y="1940084"/>
              <a:ext cx="1911176" cy="3340800"/>
            </a:xfrm>
            <a:prstGeom prst="roundRect">
              <a:avLst>
                <a:gd name="adj" fmla="val 8831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>
                  <a:solidFill>
                    <a:schemeClr val="tx1"/>
                  </a:solidFill>
                </a:rPr>
                <a:t>Decoder</a:t>
              </a:r>
            </a:p>
            <a:p>
              <a:pPr algn="ctr"/>
              <a:r>
                <a:rPr lang="en-CA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5E4A6DC2-C527-A7B3-2EDC-6DBACC948588}"/>
                </a:ext>
              </a:extLst>
            </p:cNvPr>
            <p:cNvSpPr/>
            <p:nvPr/>
          </p:nvSpPr>
          <p:spPr>
            <a:xfrm>
              <a:off x="5469540" y="1125624"/>
              <a:ext cx="1911177" cy="73688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>
                  <a:solidFill>
                    <a:schemeClr val="tx1"/>
                  </a:solidFill>
                </a:rPr>
                <a:t>Generator</a:t>
              </a:r>
            </a:p>
            <a:p>
              <a:pPr algn="ctr"/>
              <a:r>
                <a:rPr lang="en-CA">
                  <a:solidFill>
                    <a:schemeClr val="tx1"/>
                  </a:solidFill>
                </a:rPr>
                <a:t>(prediction head)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4AE8333D-D420-6921-EE3C-807E07448DF7}"/>
              </a:ext>
            </a:extLst>
          </p:cNvPr>
          <p:cNvSpPr txBox="1"/>
          <p:nvPr/>
        </p:nvSpPr>
        <p:spPr>
          <a:xfrm>
            <a:off x="1873009" y="5196794"/>
            <a:ext cx="1267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Positional Encoding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3751850-C74E-ACD3-A221-6D8BCE877B80}"/>
              </a:ext>
            </a:extLst>
          </p:cNvPr>
          <p:cNvSpPr txBox="1"/>
          <p:nvPr/>
        </p:nvSpPr>
        <p:spPr>
          <a:xfrm>
            <a:off x="6712138" y="5200081"/>
            <a:ext cx="1267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Positional Encoding</a:t>
            </a:r>
          </a:p>
        </p:txBody>
      </p:sp>
      <p:sp>
        <p:nvSpPr>
          <p:cNvPr id="132" name="Rectangle: Rounded Corners 48">
            <a:extLst>
              <a:ext uri="{FF2B5EF4-FFF2-40B4-BE49-F238E27FC236}">
                <a16:creationId xmlns:a16="http://schemas.microsoft.com/office/drawing/2014/main" id="{E419B1AE-8AD3-B255-ED30-9E7CFDE1D1A4}"/>
              </a:ext>
            </a:extLst>
          </p:cNvPr>
          <p:cNvSpPr/>
          <p:nvPr/>
        </p:nvSpPr>
        <p:spPr>
          <a:xfrm>
            <a:off x="9298465" y="3311837"/>
            <a:ext cx="1145219" cy="46163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50">
                <a:solidFill>
                  <a:schemeClr val="tx1"/>
                </a:solidFill>
              </a:rPr>
              <a:t>Decoding Procedure</a:t>
            </a:r>
          </a:p>
        </p:txBody>
      </p:sp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AA4075D3-0791-2BA1-2CCA-24FEC1266CBA}"/>
              </a:ext>
            </a:extLst>
          </p:cNvPr>
          <p:cNvCxnSpPr>
            <a:cxnSpLocks/>
            <a:endCxn id="132" idx="0"/>
          </p:cNvCxnSpPr>
          <p:nvPr/>
        </p:nvCxnSpPr>
        <p:spPr>
          <a:xfrm rot="16200000" flipH="1">
            <a:off x="8187006" y="1627768"/>
            <a:ext cx="2021416" cy="1346722"/>
          </a:xfrm>
          <a:prstGeom prst="bentConnector3">
            <a:avLst>
              <a:gd name="adj1" fmla="val -764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7F6F86CD-51D1-5FF9-36CD-3A8AD46A9BCB}"/>
                  </a:ext>
                </a:extLst>
              </p:cNvPr>
              <p:cNvSpPr/>
              <p:nvPr/>
            </p:nvSpPr>
            <p:spPr>
              <a:xfrm>
                <a:off x="9678861" y="3972313"/>
                <a:ext cx="396000" cy="288000"/>
              </a:xfrm>
              <a:prstGeom prst="roundRect">
                <a:avLst/>
              </a:prstGeom>
              <a:solidFill>
                <a:srgbClr val="C44037">
                  <a:alpha val="64000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bIns="90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5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7F6F86CD-51D1-5FF9-36CD-3A8AD46A9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861" y="3972313"/>
                <a:ext cx="396000" cy="288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DA78C34-C714-ED38-B774-D54A4467FC8C}"/>
              </a:ext>
            </a:extLst>
          </p:cNvPr>
          <p:cNvCxnSpPr>
            <a:cxnSpLocks/>
          </p:cNvCxnSpPr>
          <p:nvPr/>
        </p:nvCxnSpPr>
        <p:spPr>
          <a:xfrm flipH="1" flipV="1">
            <a:off x="9871073" y="3774641"/>
            <a:ext cx="1" cy="197672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>
            <a:extLst>
              <a:ext uri="{FF2B5EF4-FFF2-40B4-BE49-F238E27FC236}">
                <a16:creationId xmlns:a16="http://schemas.microsoft.com/office/drawing/2014/main" id="{792F1E25-519F-D1F4-73B2-30CCCF19B4A2}"/>
              </a:ext>
            </a:extLst>
          </p:cNvPr>
          <p:cNvCxnSpPr>
            <a:cxnSpLocks/>
            <a:stCxn id="138" idx="2"/>
          </p:cNvCxnSpPr>
          <p:nvPr/>
        </p:nvCxnSpPr>
        <p:spPr>
          <a:xfrm rot="5400000">
            <a:off x="8120258" y="4243208"/>
            <a:ext cx="1739499" cy="1773708"/>
          </a:xfrm>
          <a:prstGeom prst="bentConnector2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D7F0480-FCFA-5711-823D-2F6F2C8349F6}"/>
                  </a:ext>
                </a:extLst>
              </p:cNvPr>
              <p:cNvSpPr txBox="1"/>
              <p:nvPr/>
            </p:nvSpPr>
            <p:spPr>
              <a:xfrm>
                <a:off x="9932105" y="4321719"/>
                <a:ext cx="105330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15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1500" b="0"/>
                  <a:t>++</a:t>
                </a:r>
              </a:p>
              <a:p>
                <a:r>
                  <a:rPr lang="en-US" sz="1500"/>
                  <a:t>(shift right)</a:t>
                </a: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D7F0480-FCFA-5711-823D-2F6F2C834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105" y="4321719"/>
                <a:ext cx="1053302" cy="553998"/>
              </a:xfrm>
              <a:prstGeom prst="rect">
                <a:avLst/>
              </a:prstGeom>
              <a:blipFill>
                <a:blip r:embed="rId11"/>
                <a:stretch>
                  <a:fillRect l="-2312" t="-2198" r="-578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8B35C49B-8ACE-3487-B04F-EEB1A533B691}"/>
              </a:ext>
            </a:extLst>
          </p:cNvPr>
          <p:cNvSpPr txBox="1"/>
          <p:nvPr/>
        </p:nvSpPr>
        <p:spPr>
          <a:xfrm>
            <a:off x="7588106" y="3886844"/>
            <a:ext cx="162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auto-regressive</a:t>
            </a:r>
          </a:p>
          <a:p>
            <a:pPr algn="ctr"/>
            <a:r>
              <a:rPr lang="en-US" i="1"/>
              <a:t>decoding</a:t>
            </a:r>
          </a:p>
        </p:txBody>
      </p:sp>
      <p:sp>
        <p:nvSpPr>
          <p:cNvPr id="151" name="U-Turn Arrow 150">
            <a:extLst>
              <a:ext uri="{FF2B5EF4-FFF2-40B4-BE49-F238E27FC236}">
                <a16:creationId xmlns:a16="http://schemas.microsoft.com/office/drawing/2014/main" id="{84548053-4E22-296F-8291-1B2E26EF175F}"/>
              </a:ext>
            </a:extLst>
          </p:cNvPr>
          <p:cNvSpPr/>
          <p:nvPr/>
        </p:nvSpPr>
        <p:spPr>
          <a:xfrm>
            <a:off x="8135848" y="3342478"/>
            <a:ext cx="335861" cy="235108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U-Turn Arrow 151">
            <a:extLst>
              <a:ext uri="{FF2B5EF4-FFF2-40B4-BE49-F238E27FC236}">
                <a16:creationId xmlns:a16="http://schemas.microsoft.com/office/drawing/2014/main" id="{930DFBE9-F9C2-16DA-BE15-5320ACA9FA8A}"/>
              </a:ext>
            </a:extLst>
          </p:cNvPr>
          <p:cNvSpPr/>
          <p:nvPr/>
        </p:nvSpPr>
        <p:spPr>
          <a:xfrm rot="10800000">
            <a:off x="8171705" y="3556981"/>
            <a:ext cx="335861" cy="235108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2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B7B1-831D-F369-DDA7-2FAC5FE9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C84F9-94A0-5B86-08DC-5A8D88FB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3F4DF-38D9-4A42-9B12-C05B4341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52</a:t>
            </a:fld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AE8333D-D420-6921-EE3C-807E07448DF7}"/>
              </a:ext>
            </a:extLst>
          </p:cNvPr>
          <p:cNvSpPr txBox="1"/>
          <p:nvPr/>
        </p:nvSpPr>
        <p:spPr>
          <a:xfrm>
            <a:off x="1873009" y="5196794"/>
            <a:ext cx="1267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Positional Encoding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3751850-C74E-ACD3-A221-6D8BCE877B80}"/>
              </a:ext>
            </a:extLst>
          </p:cNvPr>
          <p:cNvSpPr txBox="1"/>
          <p:nvPr/>
        </p:nvSpPr>
        <p:spPr>
          <a:xfrm>
            <a:off x="6712138" y="5200081"/>
            <a:ext cx="1267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Positional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: Rounded Corners 48">
                <a:extLst>
                  <a:ext uri="{FF2B5EF4-FFF2-40B4-BE49-F238E27FC236}">
                    <a16:creationId xmlns:a16="http://schemas.microsoft.com/office/drawing/2014/main" id="{E419B1AE-8AD3-B255-ED30-9E7CFDE1D1A4}"/>
                  </a:ext>
                </a:extLst>
              </p:cNvPr>
              <p:cNvSpPr/>
              <p:nvPr/>
            </p:nvSpPr>
            <p:spPr>
              <a:xfrm>
                <a:off x="9298465" y="3311837"/>
                <a:ext cx="1145219" cy="461639"/>
              </a:xfrm>
              <a:prstGeom prst="roundRect">
                <a:avLst/>
              </a:prstGeom>
              <a:solidFill>
                <a:schemeClr val="bg2">
                  <a:alpha val="0"/>
                </a:schemeClr>
              </a:solidFill>
              <a:ln>
                <a:solidFill>
                  <a:schemeClr val="accent1">
                    <a:shade val="15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“Greedy”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2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𝑎𝑟𝑔𝑚𝑎𝑥</m:t>
                      </m:r>
                    </m:oMath>
                  </m:oMathPara>
                </a14:m>
                <a:endParaRPr lang="en-CA" sz="125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Rectangle: Rounded Corners 48">
                <a:extLst>
                  <a:ext uri="{FF2B5EF4-FFF2-40B4-BE49-F238E27FC236}">
                    <a16:creationId xmlns:a16="http://schemas.microsoft.com/office/drawing/2014/main" id="{E419B1AE-8AD3-B255-ED30-9E7CFDE1D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465" y="3311837"/>
                <a:ext cx="1145219" cy="46163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shade val="15000"/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AA4075D3-0791-2BA1-2CCA-24FEC1266CBA}"/>
              </a:ext>
            </a:extLst>
          </p:cNvPr>
          <p:cNvCxnSpPr>
            <a:cxnSpLocks/>
            <a:endCxn id="132" idx="0"/>
          </p:cNvCxnSpPr>
          <p:nvPr/>
        </p:nvCxnSpPr>
        <p:spPr>
          <a:xfrm rot="16200000" flipH="1">
            <a:off x="8187006" y="1627768"/>
            <a:ext cx="2021416" cy="1346722"/>
          </a:xfrm>
          <a:prstGeom prst="bentConnector3">
            <a:avLst>
              <a:gd name="adj1" fmla="val -764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7F6F86CD-51D1-5FF9-36CD-3A8AD46A9BCB}"/>
                  </a:ext>
                </a:extLst>
              </p:cNvPr>
              <p:cNvSpPr/>
              <p:nvPr/>
            </p:nvSpPr>
            <p:spPr>
              <a:xfrm>
                <a:off x="9678861" y="3972313"/>
                <a:ext cx="396000" cy="288000"/>
              </a:xfrm>
              <a:prstGeom prst="roundRect">
                <a:avLst/>
              </a:prstGeom>
              <a:solidFill>
                <a:srgbClr val="C44037">
                  <a:alpha val="64000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bIns="90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5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7F6F86CD-51D1-5FF9-36CD-3A8AD46A9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861" y="3972313"/>
                <a:ext cx="396000" cy="288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DA78C34-C714-ED38-B774-D54A4467FC8C}"/>
              </a:ext>
            </a:extLst>
          </p:cNvPr>
          <p:cNvCxnSpPr>
            <a:cxnSpLocks/>
          </p:cNvCxnSpPr>
          <p:nvPr/>
        </p:nvCxnSpPr>
        <p:spPr>
          <a:xfrm flipH="1" flipV="1">
            <a:off x="9871073" y="3774641"/>
            <a:ext cx="1" cy="197672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>
            <a:extLst>
              <a:ext uri="{FF2B5EF4-FFF2-40B4-BE49-F238E27FC236}">
                <a16:creationId xmlns:a16="http://schemas.microsoft.com/office/drawing/2014/main" id="{792F1E25-519F-D1F4-73B2-30CCCF19B4A2}"/>
              </a:ext>
            </a:extLst>
          </p:cNvPr>
          <p:cNvCxnSpPr>
            <a:cxnSpLocks/>
            <a:stCxn id="138" idx="2"/>
          </p:cNvCxnSpPr>
          <p:nvPr/>
        </p:nvCxnSpPr>
        <p:spPr>
          <a:xfrm rot="5400000">
            <a:off x="8120258" y="4243208"/>
            <a:ext cx="1739499" cy="1773708"/>
          </a:xfrm>
          <a:prstGeom prst="bentConnector2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D7F0480-FCFA-5711-823D-2F6F2C8349F6}"/>
                  </a:ext>
                </a:extLst>
              </p:cNvPr>
              <p:cNvSpPr txBox="1"/>
              <p:nvPr/>
            </p:nvSpPr>
            <p:spPr>
              <a:xfrm>
                <a:off x="9932105" y="4321719"/>
                <a:ext cx="105330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15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1500" b="0"/>
                  <a:t>++</a:t>
                </a:r>
              </a:p>
              <a:p>
                <a:r>
                  <a:rPr lang="en-US" sz="1500"/>
                  <a:t>(shift right)</a:t>
                </a: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D7F0480-FCFA-5711-823D-2F6F2C834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105" y="4321719"/>
                <a:ext cx="1053302" cy="553998"/>
              </a:xfrm>
              <a:prstGeom prst="rect">
                <a:avLst/>
              </a:prstGeom>
              <a:blipFill>
                <a:blip r:embed="rId5"/>
                <a:stretch>
                  <a:fillRect l="-2312" t="-2198" r="-578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8B35C49B-8ACE-3487-B04F-EEB1A533B691}"/>
              </a:ext>
            </a:extLst>
          </p:cNvPr>
          <p:cNvSpPr txBox="1"/>
          <p:nvPr/>
        </p:nvSpPr>
        <p:spPr>
          <a:xfrm>
            <a:off x="7588106" y="3886844"/>
            <a:ext cx="162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auto-regressive</a:t>
            </a:r>
          </a:p>
          <a:p>
            <a:pPr algn="ctr"/>
            <a:r>
              <a:rPr lang="en-US" i="1"/>
              <a:t>decoding</a:t>
            </a:r>
          </a:p>
        </p:txBody>
      </p:sp>
      <p:sp>
        <p:nvSpPr>
          <p:cNvPr id="151" name="U-Turn Arrow 150">
            <a:extLst>
              <a:ext uri="{FF2B5EF4-FFF2-40B4-BE49-F238E27FC236}">
                <a16:creationId xmlns:a16="http://schemas.microsoft.com/office/drawing/2014/main" id="{84548053-4E22-296F-8291-1B2E26EF175F}"/>
              </a:ext>
            </a:extLst>
          </p:cNvPr>
          <p:cNvSpPr/>
          <p:nvPr/>
        </p:nvSpPr>
        <p:spPr>
          <a:xfrm>
            <a:off x="8135848" y="3342478"/>
            <a:ext cx="335861" cy="235108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U-Turn Arrow 151">
            <a:extLst>
              <a:ext uri="{FF2B5EF4-FFF2-40B4-BE49-F238E27FC236}">
                <a16:creationId xmlns:a16="http://schemas.microsoft.com/office/drawing/2014/main" id="{930DFBE9-F9C2-16DA-BE15-5320ACA9FA8A}"/>
              </a:ext>
            </a:extLst>
          </p:cNvPr>
          <p:cNvSpPr/>
          <p:nvPr/>
        </p:nvSpPr>
        <p:spPr>
          <a:xfrm rot="10800000">
            <a:off x="8171705" y="3556981"/>
            <a:ext cx="335861" cy="235108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4B11DC-0659-A154-B164-30B5BDBEBC8D}"/>
              </a:ext>
            </a:extLst>
          </p:cNvPr>
          <p:cNvGrpSpPr/>
          <p:nvPr/>
        </p:nvGrpSpPr>
        <p:grpSpPr>
          <a:xfrm>
            <a:off x="1316110" y="1013423"/>
            <a:ext cx="7263620" cy="5218606"/>
            <a:chOff x="1316110" y="1013423"/>
            <a:chExt cx="7263620" cy="521860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607896F-DD61-2467-0FAA-92C4420145B0}"/>
                </a:ext>
              </a:extLst>
            </p:cNvPr>
            <p:cNvGrpSpPr/>
            <p:nvPr/>
          </p:nvGrpSpPr>
          <p:grpSpPr>
            <a:xfrm>
              <a:off x="1316110" y="1013423"/>
              <a:ext cx="7263620" cy="5218606"/>
              <a:chOff x="1665339" y="1045507"/>
              <a:chExt cx="7263620" cy="5218606"/>
            </a:xfrm>
          </p:grpSpPr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EB18084F-72CF-FFAB-F7FD-182EE48B9C0F}"/>
                  </a:ext>
                </a:extLst>
              </p:cNvPr>
              <p:cNvSpPr/>
              <p:nvPr/>
            </p:nvSpPr>
            <p:spPr>
              <a:xfrm>
                <a:off x="3555842" y="3221980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5484980C-CB82-2461-2E79-8552F938EBC1}"/>
                  </a:ext>
                </a:extLst>
              </p:cNvPr>
              <p:cNvSpPr/>
              <p:nvPr/>
            </p:nvSpPr>
            <p:spPr>
              <a:xfrm>
                <a:off x="5849042" y="2016678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BD85D983-C8C6-F416-E851-2A7E4C778AE3}"/>
                  </a:ext>
                </a:extLst>
              </p:cNvPr>
              <p:cNvSpPr/>
              <p:nvPr/>
            </p:nvSpPr>
            <p:spPr>
              <a:xfrm>
                <a:off x="5849042" y="2980707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E7835012-18FA-E92A-1EFB-684C18A972F3}"/>
                  </a:ext>
                </a:extLst>
              </p:cNvPr>
              <p:cNvSpPr/>
              <p:nvPr/>
            </p:nvSpPr>
            <p:spPr>
              <a:xfrm>
                <a:off x="3555842" y="4470587"/>
                <a:ext cx="1145219" cy="46163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Multi-Head Self-Attention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0ED6BF3F-C68B-4244-4E17-8CFE32BDD657}"/>
                  </a:ext>
                </a:extLst>
              </p:cNvPr>
              <p:cNvSpPr/>
              <p:nvPr/>
            </p:nvSpPr>
            <p:spPr>
              <a:xfrm>
                <a:off x="3555842" y="4234180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A77F0483-5127-A9B4-9E50-4473F5410D34}"/>
                  </a:ext>
                </a:extLst>
              </p:cNvPr>
              <p:cNvSpPr/>
              <p:nvPr/>
            </p:nvSpPr>
            <p:spPr>
              <a:xfrm>
                <a:off x="3555842" y="3462687"/>
                <a:ext cx="1145219" cy="461639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Feed Forward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F809A01A-6A84-C33C-AAFE-D8CBA998A35D}"/>
                  </a:ext>
                </a:extLst>
              </p:cNvPr>
              <p:cNvSpPr/>
              <p:nvPr/>
            </p:nvSpPr>
            <p:spPr>
              <a:xfrm>
                <a:off x="5849042" y="4404544"/>
                <a:ext cx="1145219" cy="5472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Masked Multi-Head Self-Attention</a:t>
                </a: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F933728-B354-D3D0-CFD4-5D6085021AD7}"/>
                  </a:ext>
                </a:extLst>
              </p:cNvPr>
              <p:cNvSpPr/>
              <p:nvPr/>
            </p:nvSpPr>
            <p:spPr>
              <a:xfrm>
                <a:off x="5849042" y="4176418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051356D5-2323-70CE-5CD6-3A3B60D02922}"/>
                  </a:ext>
                </a:extLst>
              </p:cNvPr>
              <p:cNvSpPr/>
              <p:nvPr/>
            </p:nvSpPr>
            <p:spPr>
              <a:xfrm>
                <a:off x="5849042" y="2243022"/>
                <a:ext cx="1145219" cy="461639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Feed Forward</a:t>
                </a: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597647B-1681-C1F8-C63C-90ADD1AE6BFA}"/>
                  </a:ext>
                </a:extLst>
              </p:cNvPr>
              <p:cNvSpPr/>
              <p:nvPr/>
            </p:nvSpPr>
            <p:spPr>
              <a:xfrm>
                <a:off x="3556395" y="5802428"/>
                <a:ext cx="1145219" cy="461639"/>
              </a:xfrm>
              <a:prstGeom prst="roundRect">
                <a:avLst/>
              </a:prstGeom>
              <a:solidFill>
                <a:srgbClr val="EAC8D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Input Embedding</a:t>
                </a: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DADAE39-A947-C41A-B5A7-32C78F75A151}"/>
                  </a:ext>
                </a:extLst>
              </p:cNvPr>
              <p:cNvSpPr/>
              <p:nvPr/>
            </p:nvSpPr>
            <p:spPr>
              <a:xfrm>
                <a:off x="5849042" y="5802474"/>
                <a:ext cx="1145219" cy="461639"/>
              </a:xfrm>
              <a:prstGeom prst="roundRect">
                <a:avLst/>
              </a:prstGeom>
              <a:solidFill>
                <a:srgbClr val="EAC8D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Output Embedding</a:t>
                </a:r>
              </a:p>
            </p:txBody>
          </p:sp>
          <p:sp>
            <p:nvSpPr>
              <p:cNvPr id="50" name="Flowchart: Or 49">
                <a:extLst>
                  <a:ext uri="{FF2B5EF4-FFF2-40B4-BE49-F238E27FC236}">
                    <a16:creationId xmlns:a16="http://schemas.microsoft.com/office/drawing/2014/main" id="{3FD46E49-EDF5-3D45-8218-7C34496BD794}"/>
                  </a:ext>
                </a:extLst>
              </p:cNvPr>
              <p:cNvSpPr/>
              <p:nvPr/>
            </p:nvSpPr>
            <p:spPr>
              <a:xfrm>
                <a:off x="4033568" y="5417274"/>
                <a:ext cx="190871" cy="187482"/>
              </a:xfrm>
              <a:prstGeom prst="flowChartOr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sp>
            <p:nvSpPr>
              <p:cNvPr id="51" name="Flowchart: Or 50">
                <a:extLst>
                  <a:ext uri="{FF2B5EF4-FFF2-40B4-BE49-F238E27FC236}">
                    <a16:creationId xmlns:a16="http://schemas.microsoft.com/office/drawing/2014/main" id="{9195AC2A-C1F7-C074-1C5E-E844A780E9B5}"/>
                  </a:ext>
                </a:extLst>
              </p:cNvPr>
              <p:cNvSpPr/>
              <p:nvPr/>
            </p:nvSpPr>
            <p:spPr>
              <a:xfrm>
                <a:off x="6326215" y="5417020"/>
                <a:ext cx="190871" cy="187482"/>
              </a:xfrm>
              <a:prstGeom prst="flowChartOr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F802E2E-872C-95D3-F775-5435083E8522}"/>
                  </a:ext>
                </a:extLst>
              </p:cNvPr>
              <p:cNvGrpSpPr/>
              <p:nvPr/>
            </p:nvGrpSpPr>
            <p:grpSpPr>
              <a:xfrm>
                <a:off x="3359423" y="5320074"/>
                <a:ext cx="389131" cy="363600"/>
                <a:chOff x="2190381" y="5169600"/>
                <a:chExt cx="389131" cy="363600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D97046E-4D1C-5178-ED81-403FC756546E}"/>
                    </a:ext>
                  </a:extLst>
                </p:cNvPr>
                <p:cNvSpPr/>
                <p:nvPr/>
              </p:nvSpPr>
              <p:spPr>
                <a:xfrm flipH="1">
                  <a:off x="2190381" y="5169600"/>
                  <a:ext cx="389131" cy="3636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 sz="1250"/>
                </a:p>
              </p:txBody>
            </p:sp>
            <p:cxnSp>
              <p:nvCxnSpPr>
                <p:cNvPr id="90" name="Connector: Curved 89">
                  <a:extLst>
                    <a:ext uri="{FF2B5EF4-FFF2-40B4-BE49-F238E27FC236}">
                      <a16:creationId xmlns:a16="http://schemas.microsoft.com/office/drawing/2014/main" id="{453F74FB-9732-CD45-4A32-D95883EE86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007504" flipH="1" flipV="1">
                  <a:off x="2255161" y="5218151"/>
                  <a:ext cx="258183" cy="275156"/>
                </a:xfrm>
                <a:prstGeom prst="curvedConnector5">
                  <a:avLst>
                    <a:gd name="adj1" fmla="val 58539"/>
                    <a:gd name="adj2" fmla="val 59259"/>
                    <a:gd name="adj3" fmla="val 55867"/>
                  </a:avLst>
                </a:prstGeom>
                <a:ln w="1905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645DEE8-E7CF-CE54-77D3-4C66EF97F50B}"/>
                  </a:ext>
                </a:extLst>
              </p:cNvPr>
              <p:cNvGrpSpPr/>
              <p:nvPr/>
            </p:nvGrpSpPr>
            <p:grpSpPr>
              <a:xfrm>
                <a:off x="6787665" y="5321087"/>
                <a:ext cx="389131" cy="363600"/>
                <a:chOff x="5618623" y="5170613"/>
                <a:chExt cx="389131" cy="363600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DF2813B-F518-DF4E-4607-EDCDE050DD71}"/>
                    </a:ext>
                  </a:extLst>
                </p:cNvPr>
                <p:cNvSpPr/>
                <p:nvPr/>
              </p:nvSpPr>
              <p:spPr>
                <a:xfrm flipH="1">
                  <a:off x="5618623" y="5170613"/>
                  <a:ext cx="389131" cy="3636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 sz="1250"/>
                </a:p>
              </p:txBody>
            </p:sp>
            <p:cxnSp>
              <p:nvCxnSpPr>
                <p:cNvPr id="94" name="Connector: Curved 93">
                  <a:extLst>
                    <a:ext uri="{FF2B5EF4-FFF2-40B4-BE49-F238E27FC236}">
                      <a16:creationId xmlns:a16="http://schemas.microsoft.com/office/drawing/2014/main" id="{CD0AA0C4-3F7D-7E83-1722-A9BE82A388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536651" flipV="1">
                  <a:off x="5683439" y="5215598"/>
                  <a:ext cx="258183" cy="275156"/>
                </a:xfrm>
                <a:prstGeom prst="curvedConnector5">
                  <a:avLst>
                    <a:gd name="adj1" fmla="val 58539"/>
                    <a:gd name="adj2" fmla="val 59259"/>
                    <a:gd name="adj3" fmla="val 55867"/>
                  </a:avLst>
                </a:prstGeom>
                <a:ln w="1905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F5C84C6D-84E5-93DD-26BF-6D8D9FC463EB}"/>
                  </a:ext>
                </a:extLst>
              </p:cNvPr>
              <p:cNvSpPr/>
              <p:nvPr/>
            </p:nvSpPr>
            <p:spPr>
              <a:xfrm>
                <a:off x="5849042" y="1587068"/>
                <a:ext cx="1145219" cy="177385"/>
              </a:xfrm>
              <a:prstGeom prst="roundRect">
                <a:avLst/>
              </a:prstGeom>
              <a:solidFill>
                <a:srgbClr val="B2B9C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Linear</a:t>
                </a:r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77E8F3F7-3375-28E7-51B6-352C0E46C006}"/>
                  </a:ext>
                </a:extLst>
              </p:cNvPr>
              <p:cNvSpPr/>
              <p:nvPr/>
            </p:nvSpPr>
            <p:spPr>
              <a:xfrm>
                <a:off x="5849042" y="1233814"/>
                <a:ext cx="1145219" cy="17738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 err="1">
                    <a:solidFill>
                      <a:schemeClr val="tx1"/>
                    </a:solidFill>
                  </a:rPr>
                  <a:t>Softmax</a:t>
                </a:r>
                <a:endParaRPr lang="en-CA" sz="125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6DD3A0E7-6D52-2C4D-D5CF-E2AFDC5C5AD2}"/>
                  </a:ext>
                </a:extLst>
              </p:cNvPr>
              <p:cNvCxnSpPr>
                <a:cxnSpLocks/>
                <a:endCxn id="48" idx="1"/>
              </p:cNvCxnSpPr>
              <p:nvPr/>
            </p:nvCxnSpPr>
            <p:spPr>
              <a:xfrm>
                <a:off x="3168094" y="6031896"/>
                <a:ext cx="388301" cy="1352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1A7E58A2-F486-D8D8-E60D-D1F390950CB8}"/>
                  </a:ext>
                </a:extLst>
              </p:cNvPr>
              <p:cNvCxnSpPr>
                <a:cxnSpLocks/>
                <a:stCxn id="48" idx="0"/>
                <a:endCxn id="50" idx="4"/>
              </p:cNvCxnSpPr>
              <p:nvPr/>
            </p:nvCxnSpPr>
            <p:spPr>
              <a:xfrm flipH="1" flipV="1">
                <a:off x="4129004" y="5604756"/>
                <a:ext cx="1" cy="197672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320A8349-9CB1-7DF2-707A-5DFE7BC02280}"/>
                  </a:ext>
                </a:extLst>
              </p:cNvPr>
              <p:cNvCxnSpPr>
                <a:cxnSpLocks/>
                <a:stCxn id="49" idx="0"/>
                <a:endCxn id="51" idx="4"/>
              </p:cNvCxnSpPr>
              <p:nvPr/>
            </p:nvCxnSpPr>
            <p:spPr>
              <a:xfrm flipH="1" flipV="1">
                <a:off x="6421651" y="5604502"/>
                <a:ext cx="1" cy="197972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EF77D9D-C423-1E2C-2571-A1D3FE569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8554" y="5510761"/>
                <a:ext cx="285014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3A67CE7-6873-DDAE-7CDB-B160438A2B45}"/>
                  </a:ext>
                </a:extLst>
              </p:cNvPr>
              <p:cNvCxnSpPr>
                <a:cxnSpLocks/>
                <a:stCxn id="51" idx="6"/>
              </p:cNvCxnSpPr>
              <p:nvPr/>
            </p:nvCxnSpPr>
            <p:spPr>
              <a:xfrm flipV="1">
                <a:off x="6517086" y="5507641"/>
                <a:ext cx="275869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2C15B64-08D1-FEB3-0DA5-DEE4CD553B56}"/>
                  </a:ext>
                </a:extLst>
              </p:cNvPr>
              <p:cNvCxnSpPr>
                <a:cxnSpLocks/>
                <a:stCxn id="50" idx="0"/>
                <a:endCxn id="37" idx="2"/>
              </p:cNvCxnSpPr>
              <p:nvPr/>
            </p:nvCxnSpPr>
            <p:spPr>
              <a:xfrm flipH="1" flipV="1">
                <a:off x="4128452" y="4932226"/>
                <a:ext cx="552" cy="485048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C6CC366E-CF07-909C-60AA-FB416BE5DED6}"/>
                  </a:ext>
                </a:extLst>
              </p:cNvPr>
              <p:cNvSpPr/>
              <p:nvPr/>
            </p:nvSpPr>
            <p:spPr>
              <a:xfrm>
                <a:off x="5849042" y="3207877"/>
                <a:ext cx="1145219" cy="5467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Multi-Head Cross-Attention</a:t>
                </a: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5390534-B6AD-17B0-0AA1-D87AE2E0CE1B}"/>
                  </a:ext>
                </a:extLst>
              </p:cNvPr>
              <p:cNvCxnSpPr>
                <a:cxnSpLocks/>
                <a:stCxn id="38" idx="0"/>
                <a:endCxn id="39" idx="2"/>
              </p:cNvCxnSpPr>
              <p:nvPr/>
            </p:nvCxnSpPr>
            <p:spPr>
              <a:xfrm flipV="1">
                <a:off x="4128452" y="3924326"/>
                <a:ext cx="0" cy="309854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A3AF06C8-3B39-7939-5C30-10F5BBB68993}"/>
                  </a:ext>
                </a:extLst>
              </p:cNvPr>
              <p:cNvCxnSpPr>
                <a:cxnSpLocks/>
                <a:stCxn id="116" idx="0"/>
                <a:endCxn id="45" idx="2"/>
              </p:cNvCxnSpPr>
              <p:nvPr/>
            </p:nvCxnSpPr>
            <p:spPr>
              <a:xfrm flipV="1">
                <a:off x="6421652" y="2704661"/>
                <a:ext cx="0" cy="276046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162E6C8-949B-DD8A-7B37-CDF3ED7643BE}"/>
                  </a:ext>
                </a:extLst>
              </p:cNvPr>
              <p:cNvCxnSpPr>
                <a:cxnSpLocks/>
                <a:stCxn id="51" idx="0"/>
                <a:endCxn id="41" idx="2"/>
              </p:cNvCxnSpPr>
              <p:nvPr/>
            </p:nvCxnSpPr>
            <p:spPr>
              <a:xfrm flipV="1">
                <a:off x="6421651" y="4951799"/>
                <a:ext cx="1" cy="465221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46597648-3E0E-BEDA-81E9-C955AC45D190}"/>
                  </a:ext>
                </a:extLst>
              </p:cNvPr>
              <p:cNvCxnSpPr>
                <a:cxnSpLocks/>
                <a:endCxn id="38" idx="1"/>
              </p:cNvCxnSpPr>
              <p:nvPr/>
            </p:nvCxnSpPr>
            <p:spPr>
              <a:xfrm rot="16200000" flipV="1">
                <a:off x="3381403" y="4497313"/>
                <a:ext cx="921489" cy="572610"/>
              </a:xfrm>
              <a:prstGeom prst="bentConnector4">
                <a:avLst>
                  <a:gd name="adj1" fmla="val 4268"/>
                  <a:gd name="adj2" fmla="val 139922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lbow Connector 78">
                <a:extLst>
                  <a:ext uri="{FF2B5EF4-FFF2-40B4-BE49-F238E27FC236}">
                    <a16:creationId xmlns:a16="http://schemas.microsoft.com/office/drawing/2014/main" id="{ED26382B-1FAC-D054-72F4-6867FD771F8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787114" y="4932226"/>
                <a:ext cx="341338" cy="186174"/>
              </a:xfrm>
              <a:prstGeom prst="bentConnector3">
                <a:avLst>
                  <a:gd name="adj1" fmla="val 99348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82">
                <a:extLst>
                  <a:ext uri="{FF2B5EF4-FFF2-40B4-BE49-F238E27FC236}">
                    <a16:creationId xmlns:a16="http://schemas.microsoft.com/office/drawing/2014/main" id="{A1887270-1231-804E-FA73-BFC1EAF80A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28451" y="4943037"/>
                <a:ext cx="342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Elbow Connector 86">
                <a:extLst>
                  <a:ext uri="{FF2B5EF4-FFF2-40B4-BE49-F238E27FC236}">
                    <a16:creationId xmlns:a16="http://schemas.microsoft.com/office/drawing/2014/main" id="{CD56D825-8AFF-B267-78DC-846FB7241BC6}"/>
                  </a:ext>
                </a:extLst>
              </p:cNvPr>
              <p:cNvCxnSpPr>
                <a:cxnSpLocks/>
                <a:endCxn id="115" idx="1"/>
              </p:cNvCxnSpPr>
              <p:nvPr/>
            </p:nvCxnSpPr>
            <p:spPr>
              <a:xfrm rot="16200000" flipV="1">
                <a:off x="3436485" y="3430030"/>
                <a:ext cx="811326" cy="572611"/>
              </a:xfrm>
              <a:prstGeom prst="bentConnector4">
                <a:avLst>
                  <a:gd name="adj1" fmla="val -640"/>
                  <a:gd name="adj2" fmla="val 139923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BD08E9C9-797F-3C0F-5DD2-20F68DD66C1A}"/>
                  </a:ext>
                </a:extLst>
              </p:cNvPr>
              <p:cNvCxnSpPr>
                <a:stCxn id="37" idx="0"/>
                <a:endCxn id="38" idx="2"/>
              </p:cNvCxnSpPr>
              <p:nvPr/>
            </p:nvCxnSpPr>
            <p:spPr>
              <a:xfrm flipV="1">
                <a:off x="4128452" y="4411565"/>
                <a:ext cx="0" cy="59022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35C74F40-1917-F10E-9AB2-367037E0B12C}"/>
                  </a:ext>
                </a:extLst>
              </p:cNvPr>
              <p:cNvCxnSpPr>
                <a:cxnSpLocks/>
                <a:stCxn id="42" idx="2"/>
                <a:endCxn id="41" idx="0"/>
              </p:cNvCxnSpPr>
              <p:nvPr/>
            </p:nvCxnSpPr>
            <p:spPr>
              <a:xfrm>
                <a:off x="6421652" y="4353803"/>
                <a:ext cx="0" cy="50741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>
                <a:extLst>
                  <a:ext uri="{FF2B5EF4-FFF2-40B4-BE49-F238E27FC236}">
                    <a16:creationId xmlns:a16="http://schemas.microsoft.com/office/drawing/2014/main" id="{BE9369FD-11D5-A0EF-7874-405BEC27872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080314" y="4950537"/>
                <a:ext cx="341338" cy="186174"/>
              </a:xfrm>
              <a:prstGeom prst="bentConnector3">
                <a:avLst>
                  <a:gd name="adj1" fmla="val 99348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Elbow Connector 118">
                <a:extLst>
                  <a:ext uri="{FF2B5EF4-FFF2-40B4-BE49-F238E27FC236}">
                    <a16:creationId xmlns:a16="http://schemas.microsoft.com/office/drawing/2014/main" id="{E0412DD0-9CA8-CBBA-F3D0-BF54054CF5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1651" y="4961348"/>
                <a:ext cx="342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Elbow Connector 120">
                <a:extLst>
                  <a:ext uri="{FF2B5EF4-FFF2-40B4-BE49-F238E27FC236}">
                    <a16:creationId xmlns:a16="http://schemas.microsoft.com/office/drawing/2014/main" id="{B093DCA3-17F2-76F4-8398-A65D71B363D2}"/>
                  </a:ext>
                </a:extLst>
              </p:cNvPr>
              <p:cNvCxnSpPr>
                <a:cxnSpLocks/>
                <a:endCxn id="42" idx="3"/>
              </p:cNvCxnSpPr>
              <p:nvPr/>
            </p:nvCxnSpPr>
            <p:spPr>
              <a:xfrm rot="5400000" flipH="1" flipV="1">
                <a:off x="6202404" y="4487490"/>
                <a:ext cx="1014235" cy="569477"/>
              </a:xfrm>
              <a:prstGeom prst="bentConnector4">
                <a:avLst>
                  <a:gd name="adj1" fmla="val 7318"/>
                  <a:gd name="adj2" fmla="val 140171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19DC1ED2-2EF0-6E8A-063F-6A0E66F616C9}"/>
                  </a:ext>
                </a:extLst>
              </p:cNvPr>
              <p:cNvCxnSpPr>
                <a:cxnSpLocks/>
                <a:stCxn id="117" idx="0"/>
                <a:endCxn id="95" idx="2"/>
              </p:cNvCxnSpPr>
              <p:nvPr/>
            </p:nvCxnSpPr>
            <p:spPr>
              <a:xfrm flipV="1">
                <a:off x="6421652" y="1764453"/>
                <a:ext cx="0" cy="252225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FDCE5CDC-23F2-8879-D3C9-C4A35670D0FD}"/>
                  </a:ext>
                </a:extLst>
              </p:cNvPr>
              <p:cNvCxnSpPr>
                <a:stCxn id="95" idx="0"/>
                <a:endCxn id="96" idx="2"/>
              </p:cNvCxnSpPr>
              <p:nvPr/>
            </p:nvCxnSpPr>
            <p:spPr>
              <a:xfrm flipV="1">
                <a:off x="6421652" y="1411199"/>
                <a:ext cx="0" cy="175869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6E398E96-8A3C-445B-519C-F1B200F276F9}"/>
                  </a:ext>
                </a:extLst>
              </p:cNvPr>
              <p:cNvCxnSpPr>
                <a:cxnSpLocks/>
                <a:stCxn id="96" idx="3"/>
              </p:cNvCxnSpPr>
              <p:nvPr/>
            </p:nvCxnSpPr>
            <p:spPr>
              <a:xfrm>
                <a:off x="6994261" y="1322507"/>
                <a:ext cx="587997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Elbow Connector 133">
                <a:extLst>
                  <a:ext uri="{FF2B5EF4-FFF2-40B4-BE49-F238E27FC236}">
                    <a16:creationId xmlns:a16="http://schemas.microsoft.com/office/drawing/2014/main" id="{D8E9B299-7F29-183A-F397-D23FC5D92C24}"/>
                  </a:ext>
                </a:extLst>
              </p:cNvPr>
              <p:cNvCxnSpPr>
                <a:cxnSpLocks/>
                <a:endCxn id="117" idx="3"/>
              </p:cNvCxnSpPr>
              <p:nvPr/>
            </p:nvCxnSpPr>
            <p:spPr>
              <a:xfrm rot="5400000" flipH="1" flipV="1">
                <a:off x="6265337" y="2261683"/>
                <a:ext cx="885236" cy="572612"/>
              </a:xfrm>
              <a:prstGeom prst="bentConnector4">
                <a:avLst>
                  <a:gd name="adj1" fmla="val 10941"/>
                  <a:gd name="adj2" fmla="val 139922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613398B7-37A2-436F-193E-B904A2B218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1652" y="3990975"/>
                <a:ext cx="0" cy="1872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lbow Connector 139">
                <a:extLst>
                  <a:ext uri="{FF2B5EF4-FFF2-40B4-BE49-F238E27FC236}">
                    <a16:creationId xmlns:a16="http://schemas.microsoft.com/office/drawing/2014/main" id="{3228680E-667E-1102-BF2C-9AF0B4371318}"/>
                  </a:ext>
                </a:extLst>
              </p:cNvPr>
              <p:cNvCxnSpPr>
                <a:cxnSpLocks/>
                <a:endCxn id="116" idx="3"/>
              </p:cNvCxnSpPr>
              <p:nvPr/>
            </p:nvCxnSpPr>
            <p:spPr>
              <a:xfrm rot="5400000" flipH="1" flipV="1">
                <a:off x="6218461" y="3272800"/>
                <a:ext cx="979200" cy="572400"/>
              </a:xfrm>
              <a:prstGeom prst="bentConnector4">
                <a:avLst>
                  <a:gd name="adj1" fmla="val -3525"/>
                  <a:gd name="adj2" fmla="val 139566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Elbow Connector 143">
                <a:extLst>
                  <a:ext uri="{FF2B5EF4-FFF2-40B4-BE49-F238E27FC236}">
                    <a16:creationId xmlns:a16="http://schemas.microsoft.com/office/drawing/2014/main" id="{1F178BEF-E774-F9F3-72AB-A3B1A6487C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1649" y="3756476"/>
                <a:ext cx="342000" cy="251999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Elbow Connector 154">
                <a:extLst>
                  <a:ext uri="{FF2B5EF4-FFF2-40B4-BE49-F238E27FC236}">
                    <a16:creationId xmlns:a16="http://schemas.microsoft.com/office/drawing/2014/main" id="{379DAC9A-6EFD-951C-1D34-86F97912AB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1543" y="3751414"/>
                <a:ext cx="540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Elbow Connector 161">
                <a:extLst>
                  <a:ext uri="{FF2B5EF4-FFF2-40B4-BE49-F238E27FC236}">
                    <a16:creationId xmlns:a16="http://schemas.microsoft.com/office/drawing/2014/main" id="{7BC83303-6CFF-1CFE-4C39-864015D872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7800" y="3751414"/>
                <a:ext cx="540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Elbow Connector 163">
                <a:extLst>
                  <a:ext uri="{FF2B5EF4-FFF2-40B4-BE49-F238E27FC236}">
                    <a16:creationId xmlns:a16="http://schemas.microsoft.com/office/drawing/2014/main" id="{9461F429-D5A6-9A38-87F3-57C96AB387A6}"/>
                  </a:ext>
                </a:extLst>
              </p:cNvPr>
              <p:cNvCxnSpPr>
                <a:cxnSpLocks/>
                <a:stCxn id="115" idx="0"/>
              </p:cNvCxnSpPr>
              <p:nvPr/>
            </p:nvCxnSpPr>
            <p:spPr>
              <a:xfrm rot="16200000" flipH="1">
                <a:off x="4534873" y="2815558"/>
                <a:ext cx="705523" cy="1518366"/>
              </a:xfrm>
              <a:prstGeom prst="bentConnector4">
                <a:avLst>
                  <a:gd name="adj1" fmla="val -32401"/>
                  <a:gd name="adj2" fmla="val 68856"/>
                </a:avLst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1CEE4CB-400C-7F16-263D-DCBAC2A4A8EB}"/>
                  </a:ext>
                </a:extLst>
              </p:cNvPr>
              <p:cNvCxnSpPr>
                <a:stCxn id="115" idx="2"/>
                <a:endCxn id="39" idx="0"/>
              </p:cNvCxnSpPr>
              <p:nvPr/>
            </p:nvCxnSpPr>
            <p:spPr>
              <a:xfrm>
                <a:off x="4128452" y="3399365"/>
                <a:ext cx="0" cy="63322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DD02FFAE-42D4-603B-5C1C-9393366EDB9D}"/>
                  </a:ext>
                </a:extLst>
              </p:cNvPr>
              <p:cNvCxnSpPr>
                <a:cxnSpLocks/>
                <a:stCxn id="116" idx="2"/>
                <a:endCxn id="118" idx="0"/>
              </p:cNvCxnSpPr>
              <p:nvPr/>
            </p:nvCxnSpPr>
            <p:spPr>
              <a:xfrm>
                <a:off x="6421652" y="3158092"/>
                <a:ext cx="0" cy="49785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2711DAB-97F6-A5D3-8FD8-7E5CD7456C6A}"/>
                  </a:ext>
                </a:extLst>
              </p:cNvPr>
              <p:cNvCxnSpPr>
                <a:cxnSpLocks/>
                <a:endCxn id="49" idx="3"/>
              </p:cNvCxnSpPr>
              <p:nvPr/>
            </p:nvCxnSpPr>
            <p:spPr>
              <a:xfrm flipH="1">
                <a:off x="6994261" y="6031896"/>
                <a:ext cx="386111" cy="1398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6A6FF80-4785-8790-6B72-1F541FCB29F6}"/>
                  </a:ext>
                </a:extLst>
              </p:cNvPr>
              <p:cNvGrpSpPr/>
              <p:nvPr/>
            </p:nvGrpSpPr>
            <p:grpSpPr>
              <a:xfrm>
                <a:off x="1665339" y="5887896"/>
                <a:ext cx="1502755" cy="288000"/>
                <a:chOff x="1665339" y="5887896"/>
                <a:chExt cx="1502755" cy="288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ounded Rectangle 15">
                      <a:extLst>
                        <a:ext uri="{FF2B5EF4-FFF2-40B4-BE49-F238E27FC236}">
                          <a16:creationId xmlns:a16="http://schemas.microsoft.com/office/drawing/2014/main" id="{CD2039B5-6A1B-DC3A-C0F3-6EEED58B92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5339" y="5887896"/>
                      <a:ext cx="396000" cy="288000"/>
                    </a:xfrm>
                    <a:prstGeom prst="round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Rounded Rectangle 15">
                      <a:extLst>
                        <a:ext uri="{FF2B5EF4-FFF2-40B4-BE49-F238E27FC236}">
                          <a16:creationId xmlns:a16="http://schemas.microsoft.com/office/drawing/2014/main" id="{CD2039B5-6A1B-DC3A-C0F3-6EEED58B921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65339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Rounded Rectangle 16">
                      <a:extLst>
                        <a:ext uri="{FF2B5EF4-FFF2-40B4-BE49-F238E27FC236}">
                          <a16:creationId xmlns:a16="http://schemas.microsoft.com/office/drawing/2014/main" id="{C4847D23-52F2-29E3-81E6-261B61469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2582" y="5887896"/>
                      <a:ext cx="396000" cy="288000"/>
                    </a:xfrm>
                    <a:prstGeom prst="round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Rounded Rectangle 16">
                      <a:extLst>
                        <a:ext uri="{FF2B5EF4-FFF2-40B4-BE49-F238E27FC236}">
                          <a16:creationId xmlns:a16="http://schemas.microsoft.com/office/drawing/2014/main" id="{C4847D23-52F2-29E3-81E6-261B61469C3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12582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ounded Rectangle 18">
                      <a:extLst>
                        <a:ext uri="{FF2B5EF4-FFF2-40B4-BE49-F238E27FC236}">
                          <a16:creationId xmlns:a16="http://schemas.microsoft.com/office/drawing/2014/main" id="{2A4C9088-B81B-6949-267D-31A353EC13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2094" y="5887896"/>
                      <a:ext cx="396000" cy="288000"/>
                    </a:xfrm>
                    <a:prstGeom prst="round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Rounded Rectangle 18">
                      <a:extLst>
                        <a:ext uri="{FF2B5EF4-FFF2-40B4-BE49-F238E27FC236}">
                          <a16:creationId xmlns:a16="http://schemas.microsoft.com/office/drawing/2014/main" id="{2A4C9088-B81B-6949-267D-31A353EC13F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2094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Rounded Rectangle 2">
                      <a:extLst>
                        <a:ext uri="{FF2B5EF4-FFF2-40B4-BE49-F238E27FC236}">
                          <a16:creationId xmlns:a16="http://schemas.microsoft.com/office/drawing/2014/main" id="{6CE567C0-0C15-08E6-D105-5B32D50450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5626" y="5953573"/>
                      <a:ext cx="234318" cy="168696"/>
                    </a:xfrm>
                    <a:prstGeom prst="round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lIns="0" tIns="46800" rIns="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100" dirty="0" smtClean="0">
                                <a:solidFill>
                                  <a:schemeClr val="tx1"/>
                                </a:solidFill>
                              </a:rPr>
                              <m:t>•••</m:t>
                            </m:r>
                          </m:oMath>
                        </m:oMathPara>
                      </a14:m>
                      <a:endParaRPr lang="en-US" sz="11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" name="Rounded Rectangle 2">
                      <a:extLst>
                        <a:ext uri="{FF2B5EF4-FFF2-40B4-BE49-F238E27FC236}">
                          <a16:creationId xmlns:a16="http://schemas.microsoft.com/office/drawing/2014/main" id="{6CE567C0-0C15-08E6-D105-5B32D504502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25626" y="5953573"/>
                      <a:ext cx="234318" cy="168696"/>
                    </a:xfrm>
                    <a:prstGeom prst="roundRect">
                      <a:avLst/>
                    </a:prstGeom>
                    <a:blipFill>
                      <a:blip r:embed="rId9"/>
                      <a:stretch>
                        <a:fillRect l="-10526" r="-7895" b="-3571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9FA234E-49BE-31E5-7CF0-B57998A02B89}"/>
                  </a:ext>
                </a:extLst>
              </p:cNvPr>
              <p:cNvGrpSpPr/>
              <p:nvPr/>
            </p:nvGrpSpPr>
            <p:grpSpPr>
              <a:xfrm>
                <a:off x="7380372" y="5887896"/>
                <a:ext cx="1072010" cy="288000"/>
                <a:chOff x="7380372" y="5887896"/>
                <a:chExt cx="1072010" cy="288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Rounded Rectangle 19">
                      <a:extLst>
                        <a:ext uri="{FF2B5EF4-FFF2-40B4-BE49-F238E27FC236}">
                          <a16:creationId xmlns:a16="http://schemas.microsoft.com/office/drawing/2014/main" id="{5C9F6906-9CC1-5AEF-50A7-95483BF8B0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0372" y="5887896"/>
                      <a:ext cx="396000" cy="288000"/>
                    </a:xfrm>
                    <a:prstGeom prst="roundRect">
                      <a:avLst/>
                    </a:prstGeom>
                    <a:solidFill>
                      <a:srgbClr val="C44037">
                        <a:alpha val="64000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ounded Rectangle 19">
                      <a:extLst>
                        <a:ext uri="{FF2B5EF4-FFF2-40B4-BE49-F238E27FC236}">
                          <a16:creationId xmlns:a16="http://schemas.microsoft.com/office/drawing/2014/main" id="{5C9F6906-9CC1-5AEF-50A7-95483BF8B09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80372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ounded Rectangle 23">
                      <a:extLst>
                        <a:ext uri="{FF2B5EF4-FFF2-40B4-BE49-F238E27FC236}">
                          <a16:creationId xmlns:a16="http://schemas.microsoft.com/office/drawing/2014/main" id="{47AB6381-BBF6-87BF-049B-FB56373F21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6382" y="5887896"/>
                      <a:ext cx="396000" cy="288000"/>
                    </a:xfrm>
                    <a:prstGeom prst="roundRect">
                      <a:avLst/>
                    </a:prstGeom>
                    <a:solidFill>
                      <a:srgbClr val="C44037">
                        <a:alpha val="64000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Rounded Rectangle 23">
                      <a:extLst>
                        <a:ext uri="{FF2B5EF4-FFF2-40B4-BE49-F238E27FC236}">
                          <a16:creationId xmlns:a16="http://schemas.microsoft.com/office/drawing/2014/main" id="{47AB6381-BBF6-87BF-049B-FB56373F215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6382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11"/>
                      <a:stretch>
                        <a:fillRect l="-2985" r="-10448"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Rounded Rectangle 6">
                      <a:extLst>
                        <a:ext uri="{FF2B5EF4-FFF2-40B4-BE49-F238E27FC236}">
                          <a16:creationId xmlns:a16="http://schemas.microsoft.com/office/drawing/2014/main" id="{B79E062F-BA28-7050-C92F-3776F8830D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9218" y="5953573"/>
                      <a:ext cx="234318" cy="168696"/>
                    </a:xfrm>
                    <a:prstGeom prst="round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lIns="0" tIns="46800" rIns="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100" dirty="0" smtClean="0">
                                <a:solidFill>
                                  <a:schemeClr val="tx1"/>
                                </a:solidFill>
                              </a:rPr>
                              <m:t>•••</m:t>
                            </m:r>
                          </m:oMath>
                        </m:oMathPara>
                      </a14:m>
                      <a:endParaRPr lang="en-US" sz="11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" name="Rounded Rectangle 6">
                      <a:extLst>
                        <a:ext uri="{FF2B5EF4-FFF2-40B4-BE49-F238E27FC236}">
                          <a16:creationId xmlns:a16="http://schemas.microsoft.com/office/drawing/2014/main" id="{B79E062F-BA28-7050-C92F-3776F8830D4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99218" y="5953573"/>
                      <a:ext cx="234318" cy="168696"/>
                    </a:xfrm>
                    <a:prstGeom prst="roundRect">
                      <a:avLst/>
                    </a:prstGeom>
                    <a:blipFill>
                      <a:blip r:embed="rId9"/>
                      <a:stretch>
                        <a:fillRect l="-10256" r="-5128" b="-3571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8FE7B7F-B436-1453-764E-12D35E88753D}"/>
                  </a:ext>
                </a:extLst>
              </p:cNvPr>
              <p:cNvCxnSpPr>
                <a:cxnSpLocks/>
                <a:stCxn id="45" idx="0"/>
                <a:endCxn id="117" idx="2"/>
              </p:cNvCxnSpPr>
              <p:nvPr/>
            </p:nvCxnSpPr>
            <p:spPr>
              <a:xfrm flipV="1">
                <a:off x="6421652" y="2194063"/>
                <a:ext cx="0" cy="48959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EA6597C3-2E2E-AD97-3525-DAAA2A46BE47}"/>
                      </a:ext>
                    </a:extLst>
                  </p:cNvPr>
                  <p:cNvSpPr txBox="1"/>
                  <p:nvPr/>
                </p:nvSpPr>
                <p:spPr>
                  <a:xfrm>
                    <a:off x="7404578" y="1045507"/>
                    <a:ext cx="1524381" cy="784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500"/>
                      <a:t>Output Probabilities </a:t>
                    </a:r>
                  </a:p>
                  <a:p>
                    <a:pPr algn="ctr"/>
                    <a:r>
                      <a:rPr lang="en-US" sz="1500"/>
                      <a:t>(for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CA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1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a14:m>
                    <a:r>
                      <a:rPr lang="en-US" sz="150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EA6597C3-2E2E-AD97-3525-DAAA2A46BE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4578" y="1045507"/>
                    <a:ext cx="1524381" cy="78483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1550" b="-77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CEA1E36-0013-AE0D-59CE-B6464D3C5C63}"/>
                  </a:ext>
                </a:extLst>
              </p:cNvPr>
              <p:cNvSpPr/>
              <p:nvPr/>
            </p:nvSpPr>
            <p:spPr>
              <a:xfrm>
                <a:off x="3111530" y="3099438"/>
                <a:ext cx="1785389" cy="2180503"/>
              </a:xfrm>
              <a:prstGeom prst="roundRect">
                <a:avLst>
                  <a:gd name="adj" fmla="val 8831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>
                    <a:solidFill>
                      <a:schemeClr val="tx1"/>
                    </a:solidFill>
                  </a:rPr>
                  <a:t>Encoder</a:t>
                </a:r>
              </a:p>
              <a:p>
                <a:pPr algn="ctr"/>
                <a:r>
                  <a:rPr lang="en-CA">
                    <a:solidFill>
                      <a:schemeClr val="tx1"/>
                    </a:solidFill>
                  </a:rPr>
                  <a:t>Stack</a:t>
                </a:r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E4A6DC2-C527-A7B3-2EDC-6DBACC948588}"/>
                  </a:ext>
                </a:extLst>
              </p:cNvPr>
              <p:cNvSpPr/>
              <p:nvPr/>
            </p:nvSpPr>
            <p:spPr>
              <a:xfrm>
                <a:off x="5469540" y="1125624"/>
                <a:ext cx="1911177" cy="736883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>
                    <a:solidFill>
                      <a:schemeClr val="tx1"/>
                    </a:solidFill>
                  </a:rPr>
                  <a:t>Generator</a:t>
                </a:r>
              </a:p>
              <a:p>
                <a:pPr algn="ctr"/>
                <a:r>
                  <a:rPr lang="en-CA">
                    <a:solidFill>
                      <a:schemeClr val="tx1"/>
                    </a:solidFill>
                  </a:rPr>
                  <a:t>(prediction head)</a:t>
                </a:r>
              </a:p>
            </p:txBody>
          </p:sp>
        </p:grpSp>
        <p:sp>
          <p:nvSpPr>
            <p:cNvPr id="14" name="Rectangle: Rounded Corners 20">
              <a:extLst>
                <a:ext uri="{FF2B5EF4-FFF2-40B4-BE49-F238E27FC236}">
                  <a16:creationId xmlns:a16="http://schemas.microsoft.com/office/drawing/2014/main" id="{A1DA4785-0442-18CE-BCFF-0A771C162527}"/>
                </a:ext>
              </a:extLst>
            </p:cNvPr>
            <p:cNvSpPr/>
            <p:nvPr/>
          </p:nvSpPr>
          <p:spPr>
            <a:xfrm>
              <a:off x="5119967" y="1908000"/>
              <a:ext cx="1911176" cy="3340800"/>
            </a:xfrm>
            <a:prstGeom prst="roundRect">
              <a:avLst>
                <a:gd name="adj" fmla="val 8831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>
                  <a:solidFill>
                    <a:schemeClr val="tx1"/>
                  </a:solidFill>
                </a:rPr>
                <a:t>Decoder</a:t>
              </a:r>
            </a:p>
            <a:p>
              <a:pPr algn="ctr"/>
              <a:r>
                <a:rPr lang="en-CA">
                  <a:solidFill>
                    <a:schemeClr val="tx1"/>
                  </a:solidFill>
                </a:rPr>
                <a:t>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672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54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B7B1-831D-F369-DDA7-2FAC5FE9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C84F9-94A0-5B86-08DC-5A8D88FB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3F4DF-38D9-4A42-9B12-C05B4341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53</a:t>
            </a:fld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AE8333D-D420-6921-EE3C-807E07448DF7}"/>
              </a:ext>
            </a:extLst>
          </p:cNvPr>
          <p:cNvSpPr txBox="1"/>
          <p:nvPr/>
        </p:nvSpPr>
        <p:spPr>
          <a:xfrm>
            <a:off x="1873009" y="5196794"/>
            <a:ext cx="1267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Positional Encoding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3751850-C74E-ACD3-A221-6D8BCE877B80}"/>
              </a:ext>
            </a:extLst>
          </p:cNvPr>
          <p:cNvSpPr txBox="1"/>
          <p:nvPr/>
        </p:nvSpPr>
        <p:spPr>
          <a:xfrm>
            <a:off x="6712138" y="5200081"/>
            <a:ext cx="1267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Positional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: Rounded Corners 48">
                <a:extLst>
                  <a:ext uri="{FF2B5EF4-FFF2-40B4-BE49-F238E27FC236}">
                    <a16:creationId xmlns:a16="http://schemas.microsoft.com/office/drawing/2014/main" id="{E419B1AE-8AD3-B255-ED30-9E7CFDE1D1A4}"/>
                  </a:ext>
                </a:extLst>
              </p:cNvPr>
              <p:cNvSpPr/>
              <p:nvPr/>
            </p:nvSpPr>
            <p:spPr>
              <a:xfrm>
                <a:off x="9298465" y="3311837"/>
                <a:ext cx="1145219" cy="46163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Greedy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2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𝑎𝑟𝑔𝑚𝑎𝑥</m:t>
                      </m:r>
                    </m:oMath>
                  </m:oMathPara>
                </a14:m>
                <a:endParaRPr lang="en-CA" sz="125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Rectangle: Rounded Corners 48">
                <a:extLst>
                  <a:ext uri="{FF2B5EF4-FFF2-40B4-BE49-F238E27FC236}">
                    <a16:creationId xmlns:a16="http://schemas.microsoft.com/office/drawing/2014/main" id="{E419B1AE-8AD3-B255-ED30-9E7CFDE1D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465" y="3311837"/>
                <a:ext cx="1145219" cy="46163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AA4075D3-0791-2BA1-2CCA-24FEC1266CBA}"/>
              </a:ext>
            </a:extLst>
          </p:cNvPr>
          <p:cNvCxnSpPr>
            <a:cxnSpLocks/>
            <a:endCxn id="132" idx="0"/>
          </p:cNvCxnSpPr>
          <p:nvPr/>
        </p:nvCxnSpPr>
        <p:spPr>
          <a:xfrm rot="16200000" flipH="1">
            <a:off x="8187006" y="1627768"/>
            <a:ext cx="2021416" cy="1346722"/>
          </a:xfrm>
          <a:prstGeom prst="bentConnector3">
            <a:avLst>
              <a:gd name="adj1" fmla="val -764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7F6F86CD-51D1-5FF9-36CD-3A8AD46A9BCB}"/>
                  </a:ext>
                </a:extLst>
              </p:cNvPr>
              <p:cNvSpPr/>
              <p:nvPr/>
            </p:nvSpPr>
            <p:spPr>
              <a:xfrm>
                <a:off x="9678861" y="3972313"/>
                <a:ext cx="396000" cy="288000"/>
              </a:xfrm>
              <a:prstGeom prst="roundRect">
                <a:avLst/>
              </a:prstGeom>
              <a:solidFill>
                <a:srgbClr val="C44037">
                  <a:alpha val="64000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bIns="90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5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7F6F86CD-51D1-5FF9-36CD-3A8AD46A9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861" y="3972313"/>
                <a:ext cx="396000" cy="288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DA78C34-C714-ED38-B774-D54A4467FC8C}"/>
              </a:ext>
            </a:extLst>
          </p:cNvPr>
          <p:cNvCxnSpPr>
            <a:cxnSpLocks/>
          </p:cNvCxnSpPr>
          <p:nvPr/>
        </p:nvCxnSpPr>
        <p:spPr>
          <a:xfrm flipH="1" flipV="1">
            <a:off x="9871073" y="3774641"/>
            <a:ext cx="1" cy="197672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>
            <a:extLst>
              <a:ext uri="{FF2B5EF4-FFF2-40B4-BE49-F238E27FC236}">
                <a16:creationId xmlns:a16="http://schemas.microsoft.com/office/drawing/2014/main" id="{792F1E25-519F-D1F4-73B2-30CCCF19B4A2}"/>
              </a:ext>
            </a:extLst>
          </p:cNvPr>
          <p:cNvCxnSpPr>
            <a:cxnSpLocks/>
            <a:stCxn id="138" idx="2"/>
          </p:cNvCxnSpPr>
          <p:nvPr/>
        </p:nvCxnSpPr>
        <p:spPr>
          <a:xfrm rot="5400000">
            <a:off x="8120258" y="4243208"/>
            <a:ext cx="1739499" cy="1773708"/>
          </a:xfrm>
          <a:prstGeom prst="bentConnector2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D7F0480-FCFA-5711-823D-2F6F2C8349F6}"/>
                  </a:ext>
                </a:extLst>
              </p:cNvPr>
              <p:cNvSpPr txBox="1"/>
              <p:nvPr/>
            </p:nvSpPr>
            <p:spPr>
              <a:xfrm>
                <a:off x="9932105" y="4321719"/>
                <a:ext cx="105330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15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1500" b="0"/>
                  <a:t>++</a:t>
                </a:r>
              </a:p>
              <a:p>
                <a:r>
                  <a:rPr lang="en-US" sz="1500"/>
                  <a:t>(shift right)</a:t>
                </a: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D7F0480-FCFA-5711-823D-2F6F2C834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105" y="4321719"/>
                <a:ext cx="1053302" cy="553998"/>
              </a:xfrm>
              <a:prstGeom prst="rect">
                <a:avLst/>
              </a:prstGeom>
              <a:blipFill>
                <a:blip r:embed="rId5"/>
                <a:stretch>
                  <a:fillRect l="-2312" t="-2198" r="-578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8B35C49B-8ACE-3487-B04F-EEB1A533B691}"/>
              </a:ext>
            </a:extLst>
          </p:cNvPr>
          <p:cNvSpPr txBox="1"/>
          <p:nvPr/>
        </p:nvSpPr>
        <p:spPr>
          <a:xfrm>
            <a:off x="7588106" y="3886844"/>
            <a:ext cx="162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auto-regressive</a:t>
            </a:r>
          </a:p>
          <a:p>
            <a:pPr algn="ctr"/>
            <a:r>
              <a:rPr lang="en-US" i="1"/>
              <a:t>decoding</a:t>
            </a:r>
          </a:p>
        </p:txBody>
      </p:sp>
      <p:sp>
        <p:nvSpPr>
          <p:cNvPr id="151" name="U-Turn Arrow 150">
            <a:extLst>
              <a:ext uri="{FF2B5EF4-FFF2-40B4-BE49-F238E27FC236}">
                <a16:creationId xmlns:a16="http://schemas.microsoft.com/office/drawing/2014/main" id="{84548053-4E22-296F-8291-1B2E26EF175F}"/>
              </a:ext>
            </a:extLst>
          </p:cNvPr>
          <p:cNvSpPr/>
          <p:nvPr/>
        </p:nvSpPr>
        <p:spPr>
          <a:xfrm>
            <a:off x="8135848" y="3342478"/>
            <a:ext cx="335861" cy="235108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U-Turn Arrow 151">
            <a:extLst>
              <a:ext uri="{FF2B5EF4-FFF2-40B4-BE49-F238E27FC236}">
                <a16:creationId xmlns:a16="http://schemas.microsoft.com/office/drawing/2014/main" id="{930DFBE9-F9C2-16DA-BE15-5320ACA9FA8A}"/>
              </a:ext>
            </a:extLst>
          </p:cNvPr>
          <p:cNvSpPr/>
          <p:nvPr/>
        </p:nvSpPr>
        <p:spPr>
          <a:xfrm rot="10800000">
            <a:off x="8171705" y="3556981"/>
            <a:ext cx="335861" cy="235108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66F025-4B77-A190-7075-801FCA3E79DE}"/>
                  </a:ext>
                </a:extLst>
              </p:cNvPr>
              <p:cNvSpPr txBox="1"/>
              <p:nvPr/>
            </p:nvSpPr>
            <p:spPr>
              <a:xfrm>
                <a:off x="2318627" y="4071443"/>
                <a:ext cx="4430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500"/>
                  <a:t>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66F025-4B77-A190-7075-801FCA3E7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27" y="4071443"/>
                <a:ext cx="443036" cy="323165"/>
              </a:xfrm>
              <a:prstGeom prst="rect">
                <a:avLst/>
              </a:prstGeom>
              <a:blipFill>
                <a:blip r:embed="rId6"/>
                <a:stretch>
                  <a:fillRect t="-3774" r="-411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48">
            <a:extLst>
              <a:ext uri="{FF2B5EF4-FFF2-40B4-BE49-F238E27FC236}">
                <a16:creationId xmlns:a16="http://schemas.microsoft.com/office/drawing/2014/main" id="{0B26674C-B878-101E-7088-DD853DBC8D30}"/>
              </a:ext>
            </a:extLst>
          </p:cNvPr>
          <p:cNvSpPr/>
          <p:nvPr/>
        </p:nvSpPr>
        <p:spPr>
          <a:xfrm>
            <a:off x="9298465" y="3311837"/>
            <a:ext cx="1145219" cy="46163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50">
                <a:solidFill>
                  <a:schemeClr val="tx1"/>
                </a:solidFill>
              </a:rPr>
              <a:t>Decoding Procedure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2B855D-5725-FC26-2652-090FDFB81FA2}"/>
              </a:ext>
            </a:extLst>
          </p:cNvPr>
          <p:cNvGrpSpPr/>
          <p:nvPr/>
        </p:nvGrpSpPr>
        <p:grpSpPr>
          <a:xfrm>
            <a:off x="1316110" y="1013423"/>
            <a:ext cx="7263620" cy="5218606"/>
            <a:chOff x="1316110" y="1013423"/>
            <a:chExt cx="7263620" cy="521860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607896F-DD61-2467-0FAA-92C4420145B0}"/>
                </a:ext>
              </a:extLst>
            </p:cNvPr>
            <p:cNvGrpSpPr/>
            <p:nvPr/>
          </p:nvGrpSpPr>
          <p:grpSpPr>
            <a:xfrm>
              <a:off x="1316110" y="1013423"/>
              <a:ext cx="7263620" cy="5218606"/>
              <a:chOff x="1665339" y="1045507"/>
              <a:chExt cx="7263620" cy="521860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CEA1E36-0013-AE0D-59CE-B6464D3C5C63}"/>
                  </a:ext>
                </a:extLst>
              </p:cNvPr>
              <p:cNvSpPr/>
              <p:nvPr/>
            </p:nvSpPr>
            <p:spPr>
              <a:xfrm>
                <a:off x="3111530" y="3099438"/>
                <a:ext cx="1785389" cy="2180503"/>
              </a:xfrm>
              <a:prstGeom prst="roundRect">
                <a:avLst>
                  <a:gd name="adj" fmla="val 8831"/>
                </a:avLst>
              </a:prstGeom>
              <a:solidFill>
                <a:schemeClr val="bg2">
                  <a:alpha val="72717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EB18084F-72CF-FFAB-F7FD-182EE48B9C0F}"/>
                  </a:ext>
                </a:extLst>
              </p:cNvPr>
              <p:cNvSpPr/>
              <p:nvPr/>
            </p:nvSpPr>
            <p:spPr>
              <a:xfrm>
                <a:off x="3555842" y="3221980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5484980C-CB82-2461-2E79-8552F938EBC1}"/>
                  </a:ext>
                </a:extLst>
              </p:cNvPr>
              <p:cNvSpPr/>
              <p:nvPr/>
            </p:nvSpPr>
            <p:spPr>
              <a:xfrm>
                <a:off x="5849042" y="2016678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BD85D983-C8C6-F416-E851-2A7E4C778AE3}"/>
                  </a:ext>
                </a:extLst>
              </p:cNvPr>
              <p:cNvSpPr/>
              <p:nvPr/>
            </p:nvSpPr>
            <p:spPr>
              <a:xfrm>
                <a:off x="5849042" y="2980707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E7835012-18FA-E92A-1EFB-684C18A972F3}"/>
                  </a:ext>
                </a:extLst>
              </p:cNvPr>
              <p:cNvSpPr/>
              <p:nvPr/>
            </p:nvSpPr>
            <p:spPr>
              <a:xfrm>
                <a:off x="3555842" y="4470587"/>
                <a:ext cx="1145219" cy="46163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Multi-Head Self-Attention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0ED6BF3F-C68B-4244-4E17-8CFE32BDD657}"/>
                  </a:ext>
                </a:extLst>
              </p:cNvPr>
              <p:cNvSpPr/>
              <p:nvPr/>
            </p:nvSpPr>
            <p:spPr>
              <a:xfrm>
                <a:off x="3555842" y="4234180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A77F0483-5127-A9B4-9E50-4473F5410D34}"/>
                  </a:ext>
                </a:extLst>
              </p:cNvPr>
              <p:cNvSpPr/>
              <p:nvPr/>
            </p:nvSpPr>
            <p:spPr>
              <a:xfrm>
                <a:off x="3555842" y="3462687"/>
                <a:ext cx="1145219" cy="461639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Feed Forward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F809A01A-6A84-C33C-AAFE-D8CBA998A35D}"/>
                  </a:ext>
                </a:extLst>
              </p:cNvPr>
              <p:cNvSpPr/>
              <p:nvPr/>
            </p:nvSpPr>
            <p:spPr>
              <a:xfrm>
                <a:off x="5849042" y="4404544"/>
                <a:ext cx="1145219" cy="5472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Masked Multi-Head Self-Attention</a:t>
                </a: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F933728-B354-D3D0-CFD4-5D6085021AD7}"/>
                  </a:ext>
                </a:extLst>
              </p:cNvPr>
              <p:cNvSpPr/>
              <p:nvPr/>
            </p:nvSpPr>
            <p:spPr>
              <a:xfrm>
                <a:off x="5849042" y="4176418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051356D5-2323-70CE-5CD6-3A3B60D02922}"/>
                  </a:ext>
                </a:extLst>
              </p:cNvPr>
              <p:cNvSpPr/>
              <p:nvPr/>
            </p:nvSpPr>
            <p:spPr>
              <a:xfrm>
                <a:off x="5849042" y="2243022"/>
                <a:ext cx="1145219" cy="461639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Feed Forward</a:t>
                </a: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597647B-1681-C1F8-C63C-90ADD1AE6BFA}"/>
                  </a:ext>
                </a:extLst>
              </p:cNvPr>
              <p:cNvSpPr/>
              <p:nvPr/>
            </p:nvSpPr>
            <p:spPr>
              <a:xfrm>
                <a:off x="3556395" y="5802428"/>
                <a:ext cx="1145219" cy="461639"/>
              </a:xfrm>
              <a:prstGeom prst="roundRect">
                <a:avLst/>
              </a:prstGeom>
              <a:solidFill>
                <a:srgbClr val="EAC8D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Input Embedding</a:t>
                </a: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DADAE39-A947-C41A-B5A7-32C78F75A151}"/>
                  </a:ext>
                </a:extLst>
              </p:cNvPr>
              <p:cNvSpPr/>
              <p:nvPr/>
            </p:nvSpPr>
            <p:spPr>
              <a:xfrm>
                <a:off x="5849042" y="5802474"/>
                <a:ext cx="1145219" cy="461639"/>
              </a:xfrm>
              <a:prstGeom prst="roundRect">
                <a:avLst/>
              </a:prstGeom>
              <a:solidFill>
                <a:srgbClr val="EAC8D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Output Embedding</a:t>
                </a:r>
              </a:p>
            </p:txBody>
          </p:sp>
          <p:sp>
            <p:nvSpPr>
              <p:cNvPr id="50" name="Flowchart: Or 49">
                <a:extLst>
                  <a:ext uri="{FF2B5EF4-FFF2-40B4-BE49-F238E27FC236}">
                    <a16:creationId xmlns:a16="http://schemas.microsoft.com/office/drawing/2014/main" id="{3FD46E49-EDF5-3D45-8218-7C34496BD794}"/>
                  </a:ext>
                </a:extLst>
              </p:cNvPr>
              <p:cNvSpPr/>
              <p:nvPr/>
            </p:nvSpPr>
            <p:spPr>
              <a:xfrm>
                <a:off x="4033568" y="5417274"/>
                <a:ext cx="190871" cy="187482"/>
              </a:xfrm>
              <a:prstGeom prst="flowChartOr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sp>
            <p:nvSpPr>
              <p:cNvPr id="51" name="Flowchart: Or 50">
                <a:extLst>
                  <a:ext uri="{FF2B5EF4-FFF2-40B4-BE49-F238E27FC236}">
                    <a16:creationId xmlns:a16="http://schemas.microsoft.com/office/drawing/2014/main" id="{9195AC2A-C1F7-C074-1C5E-E844A780E9B5}"/>
                  </a:ext>
                </a:extLst>
              </p:cNvPr>
              <p:cNvSpPr/>
              <p:nvPr/>
            </p:nvSpPr>
            <p:spPr>
              <a:xfrm>
                <a:off x="6326215" y="5417020"/>
                <a:ext cx="190871" cy="187482"/>
              </a:xfrm>
              <a:prstGeom prst="flowChartOr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F802E2E-872C-95D3-F775-5435083E8522}"/>
                  </a:ext>
                </a:extLst>
              </p:cNvPr>
              <p:cNvGrpSpPr/>
              <p:nvPr/>
            </p:nvGrpSpPr>
            <p:grpSpPr>
              <a:xfrm>
                <a:off x="3359423" y="5320074"/>
                <a:ext cx="389131" cy="363600"/>
                <a:chOff x="2190381" y="5169600"/>
                <a:chExt cx="389131" cy="363600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D97046E-4D1C-5178-ED81-403FC756546E}"/>
                    </a:ext>
                  </a:extLst>
                </p:cNvPr>
                <p:cNvSpPr/>
                <p:nvPr/>
              </p:nvSpPr>
              <p:spPr>
                <a:xfrm flipH="1">
                  <a:off x="2190381" y="5169600"/>
                  <a:ext cx="389131" cy="3636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 sz="1250"/>
                </a:p>
              </p:txBody>
            </p:sp>
            <p:cxnSp>
              <p:nvCxnSpPr>
                <p:cNvPr id="90" name="Connector: Curved 89">
                  <a:extLst>
                    <a:ext uri="{FF2B5EF4-FFF2-40B4-BE49-F238E27FC236}">
                      <a16:creationId xmlns:a16="http://schemas.microsoft.com/office/drawing/2014/main" id="{453F74FB-9732-CD45-4A32-D95883EE86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007504" flipH="1" flipV="1">
                  <a:off x="2255161" y="5218151"/>
                  <a:ext cx="258183" cy="275156"/>
                </a:xfrm>
                <a:prstGeom prst="curvedConnector5">
                  <a:avLst>
                    <a:gd name="adj1" fmla="val 58539"/>
                    <a:gd name="adj2" fmla="val 59259"/>
                    <a:gd name="adj3" fmla="val 55867"/>
                  </a:avLst>
                </a:prstGeom>
                <a:ln w="1905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645DEE8-E7CF-CE54-77D3-4C66EF97F50B}"/>
                  </a:ext>
                </a:extLst>
              </p:cNvPr>
              <p:cNvGrpSpPr/>
              <p:nvPr/>
            </p:nvGrpSpPr>
            <p:grpSpPr>
              <a:xfrm>
                <a:off x="6787665" y="5321087"/>
                <a:ext cx="389131" cy="363600"/>
                <a:chOff x="5618623" y="5170613"/>
                <a:chExt cx="389131" cy="363600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DF2813B-F518-DF4E-4607-EDCDE050DD71}"/>
                    </a:ext>
                  </a:extLst>
                </p:cNvPr>
                <p:cNvSpPr/>
                <p:nvPr/>
              </p:nvSpPr>
              <p:spPr>
                <a:xfrm flipH="1">
                  <a:off x="5618623" y="5170613"/>
                  <a:ext cx="389131" cy="3636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 sz="1250"/>
                </a:p>
              </p:txBody>
            </p:sp>
            <p:cxnSp>
              <p:nvCxnSpPr>
                <p:cNvPr id="94" name="Connector: Curved 93">
                  <a:extLst>
                    <a:ext uri="{FF2B5EF4-FFF2-40B4-BE49-F238E27FC236}">
                      <a16:creationId xmlns:a16="http://schemas.microsoft.com/office/drawing/2014/main" id="{CD0AA0C4-3F7D-7E83-1722-A9BE82A388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536651" flipV="1">
                  <a:off x="5683439" y="5215598"/>
                  <a:ext cx="258183" cy="275156"/>
                </a:xfrm>
                <a:prstGeom prst="curvedConnector5">
                  <a:avLst>
                    <a:gd name="adj1" fmla="val 58539"/>
                    <a:gd name="adj2" fmla="val 59259"/>
                    <a:gd name="adj3" fmla="val 55867"/>
                  </a:avLst>
                </a:prstGeom>
                <a:ln w="1905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F5C84C6D-84E5-93DD-26BF-6D8D9FC463EB}"/>
                  </a:ext>
                </a:extLst>
              </p:cNvPr>
              <p:cNvSpPr/>
              <p:nvPr/>
            </p:nvSpPr>
            <p:spPr>
              <a:xfrm>
                <a:off x="5849042" y="1587068"/>
                <a:ext cx="1145219" cy="177385"/>
              </a:xfrm>
              <a:prstGeom prst="roundRect">
                <a:avLst/>
              </a:prstGeom>
              <a:solidFill>
                <a:srgbClr val="B2B9C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Linear</a:t>
                </a:r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77E8F3F7-3375-28E7-51B6-352C0E46C006}"/>
                  </a:ext>
                </a:extLst>
              </p:cNvPr>
              <p:cNvSpPr/>
              <p:nvPr/>
            </p:nvSpPr>
            <p:spPr>
              <a:xfrm>
                <a:off x="5849042" y="1233814"/>
                <a:ext cx="1145219" cy="17738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 err="1">
                    <a:solidFill>
                      <a:schemeClr val="tx1"/>
                    </a:solidFill>
                  </a:rPr>
                  <a:t>Softmax</a:t>
                </a:r>
                <a:endParaRPr lang="en-CA" sz="125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6DD3A0E7-6D52-2C4D-D5CF-E2AFDC5C5AD2}"/>
                  </a:ext>
                </a:extLst>
              </p:cNvPr>
              <p:cNvCxnSpPr>
                <a:cxnSpLocks/>
                <a:endCxn id="48" idx="1"/>
              </p:cNvCxnSpPr>
              <p:nvPr/>
            </p:nvCxnSpPr>
            <p:spPr>
              <a:xfrm>
                <a:off x="3168094" y="6031896"/>
                <a:ext cx="388301" cy="1352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1A7E58A2-F486-D8D8-E60D-D1F390950CB8}"/>
                  </a:ext>
                </a:extLst>
              </p:cNvPr>
              <p:cNvCxnSpPr>
                <a:cxnSpLocks/>
                <a:stCxn id="48" idx="0"/>
                <a:endCxn id="50" idx="4"/>
              </p:cNvCxnSpPr>
              <p:nvPr/>
            </p:nvCxnSpPr>
            <p:spPr>
              <a:xfrm flipH="1" flipV="1">
                <a:off x="4129004" y="5604756"/>
                <a:ext cx="1" cy="197672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320A8349-9CB1-7DF2-707A-5DFE7BC02280}"/>
                  </a:ext>
                </a:extLst>
              </p:cNvPr>
              <p:cNvCxnSpPr>
                <a:cxnSpLocks/>
                <a:stCxn id="49" idx="0"/>
                <a:endCxn id="51" idx="4"/>
              </p:cNvCxnSpPr>
              <p:nvPr/>
            </p:nvCxnSpPr>
            <p:spPr>
              <a:xfrm flipH="1" flipV="1">
                <a:off x="6421651" y="5604502"/>
                <a:ext cx="1" cy="197972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EF77D9D-C423-1E2C-2571-A1D3FE569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8554" y="5510761"/>
                <a:ext cx="285014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3A67CE7-6873-DDAE-7CDB-B160438A2B45}"/>
                  </a:ext>
                </a:extLst>
              </p:cNvPr>
              <p:cNvCxnSpPr>
                <a:cxnSpLocks/>
                <a:stCxn id="51" idx="6"/>
              </p:cNvCxnSpPr>
              <p:nvPr/>
            </p:nvCxnSpPr>
            <p:spPr>
              <a:xfrm flipV="1">
                <a:off x="6517086" y="5507641"/>
                <a:ext cx="275869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2C15B64-08D1-FEB3-0DA5-DEE4CD553B56}"/>
                  </a:ext>
                </a:extLst>
              </p:cNvPr>
              <p:cNvCxnSpPr>
                <a:cxnSpLocks/>
                <a:stCxn id="50" idx="0"/>
                <a:endCxn id="37" idx="2"/>
              </p:cNvCxnSpPr>
              <p:nvPr/>
            </p:nvCxnSpPr>
            <p:spPr>
              <a:xfrm flipH="1" flipV="1">
                <a:off x="4128452" y="4932226"/>
                <a:ext cx="552" cy="485048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C6CC366E-CF07-909C-60AA-FB416BE5DED6}"/>
                  </a:ext>
                </a:extLst>
              </p:cNvPr>
              <p:cNvSpPr/>
              <p:nvPr/>
            </p:nvSpPr>
            <p:spPr>
              <a:xfrm>
                <a:off x="5849042" y="3207877"/>
                <a:ext cx="1145219" cy="5467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Multi-Head Cross-Attention</a:t>
                </a: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5390534-B6AD-17B0-0AA1-D87AE2E0CE1B}"/>
                  </a:ext>
                </a:extLst>
              </p:cNvPr>
              <p:cNvCxnSpPr>
                <a:cxnSpLocks/>
                <a:stCxn id="38" idx="0"/>
                <a:endCxn id="39" idx="2"/>
              </p:cNvCxnSpPr>
              <p:nvPr/>
            </p:nvCxnSpPr>
            <p:spPr>
              <a:xfrm flipV="1">
                <a:off x="4128452" y="3924326"/>
                <a:ext cx="0" cy="309854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A3AF06C8-3B39-7939-5C30-10F5BBB68993}"/>
                  </a:ext>
                </a:extLst>
              </p:cNvPr>
              <p:cNvCxnSpPr>
                <a:cxnSpLocks/>
                <a:stCxn id="116" idx="0"/>
                <a:endCxn id="45" idx="2"/>
              </p:cNvCxnSpPr>
              <p:nvPr/>
            </p:nvCxnSpPr>
            <p:spPr>
              <a:xfrm flipV="1">
                <a:off x="6421652" y="2704661"/>
                <a:ext cx="0" cy="276046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162E6C8-949B-DD8A-7B37-CDF3ED7643BE}"/>
                  </a:ext>
                </a:extLst>
              </p:cNvPr>
              <p:cNvCxnSpPr>
                <a:cxnSpLocks/>
                <a:stCxn id="51" idx="0"/>
                <a:endCxn id="41" idx="2"/>
              </p:cNvCxnSpPr>
              <p:nvPr/>
            </p:nvCxnSpPr>
            <p:spPr>
              <a:xfrm flipV="1">
                <a:off x="6421651" y="4951799"/>
                <a:ext cx="1" cy="465221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46597648-3E0E-BEDA-81E9-C955AC45D190}"/>
                  </a:ext>
                </a:extLst>
              </p:cNvPr>
              <p:cNvCxnSpPr>
                <a:cxnSpLocks/>
                <a:endCxn id="38" idx="1"/>
              </p:cNvCxnSpPr>
              <p:nvPr/>
            </p:nvCxnSpPr>
            <p:spPr>
              <a:xfrm rot="16200000" flipV="1">
                <a:off x="3381403" y="4497313"/>
                <a:ext cx="921489" cy="572610"/>
              </a:xfrm>
              <a:prstGeom prst="bentConnector4">
                <a:avLst>
                  <a:gd name="adj1" fmla="val 4268"/>
                  <a:gd name="adj2" fmla="val 139922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lbow Connector 78">
                <a:extLst>
                  <a:ext uri="{FF2B5EF4-FFF2-40B4-BE49-F238E27FC236}">
                    <a16:creationId xmlns:a16="http://schemas.microsoft.com/office/drawing/2014/main" id="{ED26382B-1FAC-D054-72F4-6867FD771F8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787114" y="4932226"/>
                <a:ext cx="341338" cy="186174"/>
              </a:xfrm>
              <a:prstGeom prst="bentConnector3">
                <a:avLst>
                  <a:gd name="adj1" fmla="val 99348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82">
                <a:extLst>
                  <a:ext uri="{FF2B5EF4-FFF2-40B4-BE49-F238E27FC236}">
                    <a16:creationId xmlns:a16="http://schemas.microsoft.com/office/drawing/2014/main" id="{A1887270-1231-804E-FA73-BFC1EAF80A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28451" y="4943037"/>
                <a:ext cx="342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Elbow Connector 86">
                <a:extLst>
                  <a:ext uri="{FF2B5EF4-FFF2-40B4-BE49-F238E27FC236}">
                    <a16:creationId xmlns:a16="http://schemas.microsoft.com/office/drawing/2014/main" id="{CD56D825-8AFF-B267-78DC-846FB7241BC6}"/>
                  </a:ext>
                </a:extLst>
              </p:cNvPr>
              <p:cNvCxnSpPr>
                <a:cxnSpLocks/>
                <a:endCxn id="115" idx="1"/>
              </p:cNvCxnSpPr>
              <p:nvPr/>
            </p:nvCxnSpPr>
            <p:spPr>
              <a:xfrm rot="16200000" flipV="1">
                <a:off x="3436485" y="3430030"/>
                <a:ext cx="811326" cy="572611"/>
              </a:xfrm>
              <a:prstGeom prst="bentConnector4">
                <a:avLst>
                  <a:gd name="adj1" fmla="val -640"/>
                  <a:gd name="adj2" fmla="val 139923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BD08E9C9-797F-3C0F-5DD2-20F68DD66C1A}"/>
                  </a:ext>
                </a:extLst>
              </p:cNvPr>
              <p:cNvCxnSpPr>
                <a:stCxn id="37" idx="0"/>
                <a:endCxn id="38" idx="2"/>
              </p:cNvCxnSpPr>
              <p:nvPr/>
            </p:nvCxnSpPr>
            <p:spPr>
              <a:xfrm flipV="1">
                <a:off x="4128452" y="4411565"/>
                <a:ext cx="0" cy="59022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35C74F40-1917-F10E-9AB2-367037E0B12C}"/>
                  </a:ext>
                </a:extLst>
              </p:cNvPr>
              <p:cNvCxnSpPr>
                <a:cxnSpLocks/>
                <a:stCxn id="42" idx="2"/>
                <a:endCxn id="41" idx="0"/>
              </p:cNvCxnSpPr>
              <p:nvPr/>
            </p:nvCxnSpPr>
            <p:spPr>
              <a:xfrm>
                <a:off x="6421652" y="4353803"/>
                <a:ext cx="0" cy="50741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>
                <a:extLst>
                  <a:ext uri="{FF2B5EF4-FFF2-40B4-BE49-F238E27FC236}">
                    <a16:creationId xmlns:a16="http://schemas.microsoft.com/office/drawing/2014/main" id="{BE9369FD-11D5-A0EF-7874-405BEC27872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080314" y="4950537"/>
                <a:ext cx="341338" cy="186174"/>
              </a:xfrm>
              <a:prstGeom prst="bentConnector3">
                <a:avLst>
                  <a:gd name="adj1" fmla="val 99348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Elbow Connector 118">
                <a:extLst>
                  <a:ext uri="{FF2B5EF4-FFF2-40B4-BE49-F238E27FC236}">
                    <a16:creationId xmlns:a16="http://schemas.microsoft.com/office/drawing/2014/main" id="{E0412DD0-9CA8-CBBA-F3D0-BF54054CF5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1651" y="4961348"/>
                <a:ext cx="342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Elbow Connector 120">
                <a:extLst>
                  <a:ext uri="{FF2B5EF4-FFF2-40B4-BE49-F238E27FC236}">
                    <a16:creationId xmlns:a16="http://schemas.microsoft.com/office/drawing/2014/main" id="{B093DCA3-17F2-76F4-8398-A65D71B363D2}"/>
                  </a:ext>
                </a:extLst>
              </p:cNvPr>
              <p:cNvCxnSpPr>
                <a:cxnSpLocks/>
                <a:endCxn id="42" idx="3"/>
              </p:cNvCxnSpPr>
              <p:nvPr/>
            </p:nvCxnSpPr>
            <p:spPr>
              <a:xfrm rot="5400000" flipH="1" flipV="1">
                <a:off x="6202404" y="4487490"/>
                <a:ext cx="1014235" cy="569477"/>
              </a:xfrm>
              <a:prstGeom prst="bentConnector4">
                <a:avLst>
                  <a:gd name="adj1" fmla="val 7318"/>
                  <a:gd name="adj2" fmla="val 140171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19DC1ED2-2EF0-6E8A-063F-6A0E66F616C9}"/>
                  </a:ext>
                </a:extLst>
              </p:cNvPr>
              <p:cNvCxnSpPr>
                <a:cxnSpLocks/>
                <a:stCxn id="117" idx="0"/>
                <a:endCxn id="95" idx="2"/>
              </p:cNvCxnSpPr>
              <p:nvPr/>
            </p:nvCxnSpPr>
            <p:spPr>
              <a:xfrm flipV="1">
                <a:off x="6421652" y="1764453"/>
                <a:ext cx="0" cy="252225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FDCE5CDC-23F2-8879-D3C9-C4A35670D0FD}"/>
                  </a:ext>
                </a:extLst>
              </p:cNvPr>
              <p:cNvCxnSpPr>
                <a:stCxn id="95" idx="0"/>
                <a:endCxn id="96" idx="2"/>
              </p:cNvCxnSpPr>
              <p:nvPr/>
            </p:nvCxnSpPr>
            <p:spPr>
              <a:xfrm flipV="1">
                <a:off x="6421652" y="1411199"/>
                <a:ext cx="0" cy="175869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6E398E96-8A3C-445B-519C-F1B200F276F9}"/>
                  </a:ext>
                </a:extLst>
              </p:cNvPr>
              <p:cNvCxnSpPr>
                <a:cxnSpLocks/>
                <a:stCxn id="96" idx="3"/>
              </p:cNvCxnSpPr>
              <p:nvPr/>
            </p:nvCxnSpPr>
            <p:spPr>
              <a:xfrm>
                <a:off x="6994261" y="1322507"/>
                <a:ext cx="587997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Elbow Connector 133">
                <a:extLst>
                  <a:ext uri="{FF2B5EF4-FFF2-40B4-BE49-F238E27FC236}">
                    <a16:creationId xmlns:a16="http://schemas.microsoft.com/office/drawing/2014/main" id="{D8E9B299-7F29-183A-F397-D23FC5D92C24}"/>
                  </a:ext>
                </a:extLst>
              </p:cNvPr>
              <p:cNvCxnSpPr>
                <a:cxnSpLocks/>
                <a:endCxn id="117" idx="3"/>
              </p:cNvCxnSpPr>
              <p:nvPr/>
            </p:nvCxnSpPr>
            <p:spPr>
              <a:xfrm rot="5400000" flipH="1" flipV="1">
                <a:off x="6265337" y="2261683"/>
                <a:ext cx="885236" cy="572612"/>
              </a:xfrm>
              <a:prstGeom prst="bentConnector4">
                <a:avLst>
                  <a:gd name="adj1" fmla="val 10941"/>
                  <a:gd name="adj2" fmla="val 139922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613398B7-37A2-436F-193E-B904A2B218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1652" y="3990975"/>
                <a:ext cx="0" cy="1872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lbow Connector 139">
                <a:extLst>
                  <a:ext uri="{FF2B5EF4-FFF2-40B4-BE49-F238E27FC236}">
                    <a16:creationId xmlns:a16="http://schemas.microsoft.com/office/drawing/2014/main" id="{3228680E-667E-1102-BF2C-9AF0B4371318}"/>
                  </a:ext>
                </a:extLst>
              </p:cNvPr>
              <p:cNvCxnSpPr>
                <a:cxnSpLocks/>
                <a:endCxn id="116" idx="3"/>
              </p:cNvCxnSpPr>
              <p:nvPr/>
            </p:nvCxnSpPr>
            <p:spPr>
              <a:xfrm rot="5400000" flipH="1" flipV="1">
                <a:off x="6218461" y="3272800"/>
                <a:ext cx="979200" cy="572400"/>
              </a:xfrm>
              <a:prstGeom prst="bentConnector4">
                <a:avLst>
                  <a:gd name="adj1" fmla="val -3525"/>
                  <a:gd name="adj2" fmla="val 139566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Elbow Connector 143">
                <a:extLst>
                  <a:ext uri="{FF2B5EF4-FFF2-40B4-BE49-F238E27FC236}">
                    <a16:creationId xmlns:a16="http://schemas.microsoft.com/office/drawing/2014/main" id="{1F178BEF-E774-F9F3-72AB-A3B1A6487C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1649" y="3756476"/>
                <a:ext cx="342000" cy="251999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Elbow Connector 154">
                <a:extLst>
                  <a:ext uri="{FF2B5EF4-FFF2-40B4-BE49-F238E27FC236}">
                    <a16:creationId xmlns:a16="http://schemas.microsoft.com/office/drawing/2014/main" id="{379DAC9A-6EFD-951C-1D34-86F97912AB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1543" y="3751414"/>
                <a:ext cx="540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Elbow Connector 161">
                <a:extLst>
                  <a:ext uri="{FF2B5EF4-FFF2-40B4-BE49-F238E27FC236}">
                    <a16:creationId xmlns:a16="http://schemas.microsoft.com/office/drawing/2014/main" id="{7BC83303-6CFF-1CFE-4C39-864015D872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7800" y="3751414"/>
                <a:ext cx="540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Elbow Connector 163">
                <a:extLst>
                  <a:ext uri="{FF2B5EF4-FFF2-40B4-BE49-F238E27FC236}">
                    <a16:creationId xmlns:a16="http://schemas.microsoft.com/office/drawing/2014/main" id="{9461F429-D5A6-9A38-87F3-57C96AB387A6}"/>
                  </a:ext>
                </a:extLst>
              </p:cNvPr>
              <p:cNvCxnSpPr>
                <a:cxnSpLocks/>
                <a:stCxn id="115" idx="0"/>
              </p:cNvCxnSpPr>
              <p:nvPr/>
            </p:nvCxnSpPr>
            <p:spPr>
              <a:xfrm rot="16200000" flipH="1">
                <a:off x="4534873" y="2815558"/>
                <a:ext cx="705523" cy="1518366"/>
              </a:xfrm>
              <a:prstGeom prst="bentConnector4">
                <a:avLst>
                  <a:gd name="adj1" fmla="val -32401"/>
                  <a:gd name="adj2" fmla="val 68856"/>
                </a:avLst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1CEE4CB-400C-7F16-263D-DCBAC2A4A8EB}"/>
                  </a:ext>
                </a:extLst>
              </p:cNvPr>
              <p:cNvCxnSpPr>
                <a:stCxn id="115" idx="2"/>
                <a:endCxn id="39" idx="0"/>
              </p:cNvCxnSpPr>
              <p:nvPr/>
            </p:nvCxnSpPr>
            <p:spPr>
              <a:xfrm>
                <a:off x="4128452" y="3399365"/>
                <a:ext cx="0" cy="63322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DD02FFAE-42D4-603B-5C1C-9393366EDB9D}"/>
                  </a:ext>
                </a:extLst>
              </p:cNvPr>
              <p:cNvCxnSpPr>
                <a:cxnSpLocks/>
                <a:stCxn id="116" idx="2"/>
                <a:endCxn id="118" idx="0"/>
              </p:cNvCxnSpPr>
              <p:nvPr/>
            </p:nvCxnSpPr>
            <p:spPr>
              <a:xfrm>
                <a:off x="6421652" y="3158092"/>
                <a:ext cx="0" cy="49785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2711DAB-97F6-A5D3-8FD8-7E5CD7456C6A}"/>
                  </a:ext>
                </a:extLst>
              </p:cNvPr>
              <p:cNvCxnSpPr>
                <a:cxnSpLocks/>
                <a:endCxn id="49" idx="3"/>
              </p:cNvCxnSpPr>
              <p:nvPr/>
            </p:nvCxnSpPr>
            <p:spPr>
              <a:xfrm flipH="1">
                <a:off x="6994261" y="6031896"/>
                <a:ext cx="386111" cy="1398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6A6FF80-4785-8790-6B72-1F541FCB29F6}"/>
                  </a:ext>
                </a:extLst>
              </p:cNvPr>
              <p:cNvGrpSpPr/>
              <p:nvPr/>
            </p:nvGrpSpPr>
            <p:grpSpPr>
              <a:xfrm>
                <a:off x="1665339" y="5887896"/>
                <a:ext cx="1502755" cy="288000"/>
                <a:chOff x="1665339" y="5887896"/>
                <a:chExt cx="1502755" cy="288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ounded Rectangle 15">
                      <a:extLst>
                        <a:ext uri="{FF2B5EF4-FFF2-40B4-BE49-F238E27FC236}">
                          <a16:creationId xmlns:a16="http://schemas.microsoft.com/office/drawing/2014/main" id="{CD2039B5-6A1B-DC3A-C0F3-6EEED58B92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5339" y="5887896"/>
                      <a:ext cx="396000" cy="288000"/>
                    </a:xfrm>
                    <a:prstGeom prst="round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Rounded Rectangle 15">
                      <a:extLst>
                        <a:ext uri="{FF2B5EF4-FFF2-40B4-BE49-F238E27FC236}">
                          <a16:creationId xmlns:a16="http://schemas.microsoft.com/office/drawing/2014/main" id="{CD2039B5-6A1B-DC3A-C0F3-6EEED58B921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65339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Rounded Rectangle 16">
                      <a:extLst>
                        <a:ext uri="{FF2B5EF4-FFF2-40B4-BE49-F238E27FC236}">
                          <a16:creationId xmlns:a16="http://schemas.microsoft.com/office/drawing/2014/main" id="{C4847D23-52F2-29E3-81E6-261B61469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2582" y="5887896"/>
                      <a:ext cx="396000" cy="288000"/>
                    </a:xfrm>
                    <a:prstGeom prst="round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Rounded Rectangle 16">
                      <a:extLst>
                        <a:ext uri="{FF2B5EF4-FFF2-40B4-BE49-F238E27FC236}">
                          <a16:creationId xmlns:a16="http://schemas.microsoft.com/office/drawing/2014/main" id="{C4847D23-52F2-29E3-81E6-261B61469C3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12582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ounded Rectangle 18">
                      <a:extLst>
                        <a:ext uri="{FF2B5EF4-FFF2-40B4-BE49-F238E27FC236}">
                          <a16:creationId xmlns:a16="http://schemas.microsoft.com/office/drawing/2014/main" id="{2A4C9088-B81B-6949-267D-31A353EC13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2094" y="5887896"/>
                      <a:ext cx="396000" cy="288000"/>
                    </a:xfrm>
                    <a:prstGeom prst="round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Rounded Rectangle 18">
                      <a:extLst>
                        <a:ext uri="{FF2B5EF4-FFF2-40B4-BE49-F238E27FC236}">
                          <a16:creationId xmlns:a16="http://schemas.microsoft.com/office/drawing/2014/main" id="{2A4C9088-B81B-6949-267D-31A353EC13F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2094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Rounded Rectangle 2">
                      <a:extLst>
                        <a:ext uri="{FF2B5EF4-FFF2-40B4-BE49-F238E27FC236}">
                          <a16:creationId xmlns:a16="http://schemas.microsoft.com/office/drawing/2014/main" id="{6CE567C0-0C15-08E6-D105-5B32D50450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5626" y="5953573"/>
                      <a:ext cx="234318" cy="168696"/>
                    </a:xfrm>
                    <a:prstGeom prst="round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lIns="0" tIns="46800" rIns="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100" dirty="0" smtClean="0">
                                <a:solidFill>
                                  <a:schemeClr val="tx1"/>
                                </a:solidFill>
                              </a:rPr>
                              <m:t>•••</m:t>
                            </m:r>
                          </m:oMath>
                        </m:oMathPara>
                      </a14:m>
                      <a:endParaRPr lang="en-US" sz="11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" name="Rounded Rectangle 2">
                      <a:extLst>
                        <a:ext uri="{FF2B5EF4-FFF2-40B4-BE49-F238E27FC236}">
                          <a16:creationId xmlns:a16="http://schemas.microsoft.com/office/drawing/2014/main" id="{6CE567C0-0C15-08E6-D105-5B32D504502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25626" y="5953573"/>
                      <a:ext cx="234318" cy="168696"/>
                    </a:xfrm>
                    <a:prstGeom prst="roundRect">
                      <a:avLst/>
                    </a:prstGeom>
                    <a:blipFill>
                      <a:blip r:embed="rId10"/>
                      <a:stretch>
                        <a:fillRect l="-10526" r="-7895" b="-3571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9FA234E-49BE-31E5-7CF0-B57998A02B89}"/>
                  </a:ext>
                </a:extLst>
              </p:cNvPr>
              <p:cNvGrpSpPr/>
              <p:nvPr/>
            </p:nvGrpSpPr>
            <p:grpSpPr>
              <a:xfrm>
                <a:off x="7380372" y="5887896"/>
                <a:ext cx="1072010" cy="288000"/>
                <a:chOff x="7380372" y="5887896"/>
                <a:chExt cx="1072010" cy="288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Rounded Rectangle 19">
                      <a:extLst>
                        <a:ext uri="{FF2B5EF4-FFF2-40B4-BE49-F238E27FC236}">
                          <a16:creationId xmlns:a16="http://schemas.microsoft.com/office/drawing/2014/main" id="{5C9F6906-9CC1-5AEF-50A7-95483BF8B0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0372" y="5887896"/>
                      <a:ext cx="396000" cy="288000"/>
                    </a:xfrm>
                    <a:prstGeom prst="roundRect">
                      <a:avLst/>
                    </a:prstGeom>
                    <a:solidFill>
                      <a:srgbClr val="C44037">
                        <a:alpha val="64000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ounded Rectangle 19">
                      <a:extLst>
                        <a:ext uri="{FF2B5EF4-FFF2-40B4-BE49-F238E27FC236}">
                          <a16:creationId xmlns:a16="http://schemas.microsoft.com/office/drawing/2014/main" id="{5C9F6906-9CC1-5AEF-50A7-95483BF8B09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80372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ounded Rectangle 23">
                      <a:extLst>
                        <a:ext uri="{FF2B5EF4-FFF2-40B4-BE49-F238E27FC236}">
                          <a16:creationId xmlns:a16="http://schemas.microsoft.com/office/drawing/2014/main" id="{47AB6381-BBF6-87BF-049B-FB56373F21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6382" y="5887896"/>
                      <a:ext cx="396000" cy="288000"/>
                    </a:xfrm>
                    <a:prstGeom prst="roundRect">
                      <a:avLst/>
                    </a:prstGeom>
                    <a:solidFill>
                      <a:srgbClr val="C44037">
                        <a:alpha val="64000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Rounded Rectangle 23">
                      <a:extLst>
                        <a:ext uri="{FF2B5EF4-FFF2-40B4-BE49-F238E27FC236}">
                          <a16:creationId xmlns:a16="http://schemas.microsoft.com/office/drawing/2014/main" id="{47AB6381-BBF6-87BF-049B-FB56373F215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6382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12"/>
                      <a:stretch>
                        <a:fillRect l="-2985" r="-10448"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Rounded Rectangle 6">
                      <a:extLst>
                        <a:ext uri="{FF2B5EF4-FFF2-40B4-BE49-F238E27FC236}">
                          <a16:creationId xmlns:a16="http://schemas.microsoft.com/office/drawing/2014/main" id="{B79E062F-BA28-7050-C92F-3776F8830D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9218" y="5953573"/>
                      <a:ext cx="234318" cy="168696"/>
                    </a:xfrm>
                    <a:prstGeom prst="round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lIns="0" tIns="46800" rIns="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100" dirty="0" smtClean="0">
                                <a:solidFill>
                                  <a:schemeClr val="tx1"/>
                                </a:solidFill>
                              </a:rPr>
                              <m:t>•••</m:t>
                            </m:r>
                          </m:oMath>
                        </m:oMathPara>
                      </a14:m>
                      <a:endParaRPr lang="en-US" sz="11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" name="Rounded Rectangle 6">
                      <a:extLst>
                        <a:ext uri="{FF2B5EF4-FFF2-40B4-BE49-F238E27FC236}">
                          <a16:creationId xmlns:a16="http://schemas.microsoft.com/office/drawing/2014/main" id="{B79E062F-BA28-7050-C92F-3776F8830D4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99218" y="5953573"/>
                      <a:ext cx="234318" cy="168696"/>
                    </a:xfrm>
                    <a:prstGeom prst="roundRect">
                      <a:avLst/>
                    </a:prstGeom>
                    <a:blipFill>
                      <a:blip r:embed="rId10"/>
                      <a:stretch>
                        <a:fillRect l="-10256" r="-5128" b="-3571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8FE7B7F-B436-1453-764E-12D35E88753D}"/>
                  </a:ext>
                </a:extLst>
              </p:cNvPr>
              <p:cNvCxnSpPr>
                <a:cxnSpLocks/>
                <a:stCxn id="45" idx="0"/>
                <a:endCxn id="117" idx="2"/>
              </p:cNvCxnSpPr>
              <p:nvPr/>
            </p:nvCxnSpPr>
            <p:spPr>
              <a:xfrm flipV="1">
                <a:off x="6421652" y="2194063"/>
                <a:ext cx="0" cy="48959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EA6597C3-2E2E-AD97-3525-DAAA2A46BE47}"/>
                      </a:ext>
                    </a:extLst>
                  </p:cNvPr>
                  <p:cNvSpPr txBox="1"/>
                  <p:nvPr/>
                </p:nvSpPr>
                <p:spPr>
                  <a:xfrm>
                    <a:off x="7404578" y="1045507"/>
                    <a:ext cx="1524381" cy="784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500"/>
                      <a:t>Output Probabilities </a:t>
                    </a:r>
                  </a:p>
                  <a:p>
                    <a:pPr algn="ctr"/>
                    <a:r>
                      <a:rPr lang="en-US" sz="1500"/>
                      <a:t>(for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CA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1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a14:m>
                    <a:r>
                      <a:rPr lang="en-US" sz="150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EA6597C3-2E2E-AD97-3525-DAAA2A46BE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4578" y="1045507"/>
                    <a:ext cx="1524381" cy="78483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1550" b="-77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E4A6DC2-C527-A7B3-2EDC-6DBACC948588}"/>
                  </a:ext>
                </a:extLst>
              </p:cNvPr>
              <p:cNvSpPr/>
              <p:nvPr/>
            </p:nvSpPr>
            <p:spPr>
              <a:xfrm>
                <a:off x="5469540" y="1125624"/>
                <a:ext cx="1911177" cy="736883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>
                    <a:solidFill>
                      <a:schemeClr val="tx1"/>
                    </a:solidFill>
                  </a:rPr>
                  <a:t>Generator</a:t>
                </a:r>
              </a:p>
              <a:p>
                <a:pPr algn="ctr"/>
                <a:r>
                  <a:rPr lang="en-CA">
                    <a:solidFill>
                      <a:schemeClr val="tx1"/>
                    </a:solidFill>
                  </a:rPr>
                  <a:t>(prediction head)</a:t>
                </a:r>
              </a:p>
            </p:txBody>
          </p:sp>
        </p:grpSp>
        <p:sp>
          <p:nvSpPr>
            <p:cNvPr id="12" name="Rectangle: Rounded Corners 20">
              <a:extLst>
                <a:ext uri="{FF2B5EF4-FFF2-40B4-BE49-F238E27FC236}">
                  <a16:creationId xmlns:a16="http://schemas.microsoft.com/office/drawing/2014/main" id="{CF64D483-EFB2-8CA3-44F8-F2415A50BDA8}"/>
                </a:ext>
              </a:extLst>
            </p:cNvPr>
            <p:cNvSpPr/>
            <p:nvPr/>
          </p:nvSpPr>
          <p:spPr>
            <a:xfrm>
              <a:off x="5119967" y="1908000"/>
              <a:ext cx="1911176" cy="3340800"/>
            </a:xfrm>
            <a:prstGeom prst="roundRect">
              <a:avLst>
                <a:gd name="adj" fmla="val 8831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>
                  <a:solidFill>
                    <a:schemeClr val="tx1"/>
                  </a:solidFill>
                </a:rPr>
                <a:t>Decoder</a:t>
              </a:r>
            </a:p>
            <a:p>
              <a:pPr algn="ctr"/>
              <a:r>
                <a:rPr lang="en-CA">
                  <a:solidFill>
                    <a:schemeClr val="tx1"/>
                  </a:solidFill>
                </a:rPr>
                <a:t>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0601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54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B7B1-831D-F369-DDA7-2FAC5FE9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C84F9-94A0-5B86-08DC-5A8D88FB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3F4DF-38D9-4A42-9B12-C05B4341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54</a:t>
            </a:fld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607896F-DD61-2467-0FAA-92C4420145B0}"/>
              </a:ext>
            </a:extLst>
          </p:cNvPr>
          <p:cNvGrpSpPr/>
          <p:nvPr/>
        </p:nvGrpSpPr>
        <p:grpSpPr>
          <a:xfrm>
            <a:off x="1316110" y="1013423"/>
            <a:ext cx="7263620" cy="5218606"/>
            <a:chOff x="1665339" y="1045507"/>
            <a:chExt cx="7263620" cy="5218606"/>
          </a:xfrm>
        </p:grpSpPr>
        <p:sp>
          <p:nvSpPr>
            <p:cNvPr id="67" name="Rectangle: Rounded Corners 20">
              <a:extLst>
                <a:ext uri="{FF2B5EF4-FFF2-40B4-BE49-F238E27FC236}">
                  <a16:creationId xmlns:a16="http://schemas.microsoft.com/office/drawing/2014/main" id="{ABE2E4D8-5415-3599-E6FE-C9C752483085}"/>
                </a:ext>
              </a:extLst>
            </p:cNvPr>
            <p:cNvSpPr/>
            <p:nvPr/>
          </p:nvSpPr>
          <p:spPr>
            <a:xfrm>
              <a:off x="5469196" y="1940084"/>
              <a:ext cx="1911176" cy="3340800"/>
            </a:xfrm>
            <a:prstGeom prst="roundRect">
              <a:avLst>
                <a:gd name="adj" fmla="val 8831"/>
              </a:avLst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>
                  <a:solidFill>
                    <a:schemeClr val="tx1"/>
                  </a:solidFill>
                </a:rPr>
                <a:t>Decoder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CEA1E36-0013-AE0D-59CE-B6464D3C5C63}"/>
                </a:ext>
              </a:extLst>
            </p:cNvPr>
            <p:cNvSpPr/>
            <p:nvPr/>
          </p:nvSpPr>
          <p:spPr>
            <a:xfrm>
              <a:off x="3111530" y="3099438"/>
              <a:ext cx="1785389" cy="2180503"/>
            </a:xfrm>
            <a:prstGeom prst="roundRect">
              <a:avLst>
                <a:gd name="adj" fmla="val 8831"/>
              </a:avLst>
            </a:prstGeom>
            <a:solidFill>
              <a:schemeClr val="bg2">
                <a:alpha val="72717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EB18084F-72CF-FFAB-F7FD-182EE48B9C0F}"/>
                </a:ext>
              </a:extLst>
            </p:cNvPr>
            <p:cNvSpPr/>
            <p:nvPr/>
          </p:nvSpPr>
          <p:spPr>
            <a:xfrm>
              <a:off x="3555842" y="3221980"/>
              <a:ext cx="1145219" cy="1773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Add &amp; Norm</a:t>
              </a: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5484980C-CB82-2461-2E79-8552F938EBC1}"/>
                </a:ext>
              </a:extLst>
            </p:cNvPr>
            <p:cNvSpPr/>
            <p:nvPr/>
          </p:nvSpPr>
          <p:spPr>
            <a:xfrm>
              <a:off x="5849042" y="2016678"/>
              <a:ext cx="1145219" cy="1773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Add &amp; Norm</a:t>
              </a:r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BD85D983-C8C6-F416-E851-2A7E4C778AE3}"/>
                </a:ext>
              </a:extLst>
            </p:cNvPr>
            <p:cNvSpPr/>
            <p:nvPr/>
          </p:nvSpPr>
          <p:spPr>
            <a:xfrm>
              <a:off x="5849042" y="2980707"/>
              <a:ext cx="1145219" cy="1773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Add &amp; Norm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7835012-18FA-E92A-1EFB-684C18A972F3}"/>
                </a:ext>
              </a:extLst>
            </p:cNvPr>
            <p:cNvSpPr/>
            <p:nvPr/>
          </p:nvSpPr>
          <p:spPr>
            <a:xfrm>
              <a:off x="3555842" y="4470587"/>
              <a:ext cx="1145219" cy="46163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Multi-Head Self-Attention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ED6BF3F-C68B-4244-4E17-8CFE32BDD657}"/>
                </a:ext>
              </a:extLst>
            </p:cNvPr>
            <p:cNvSpPr/>
            <p:nvPr/>
          </p:nvSpPr>
          <p:spPr>
            <a:xfrm>
              <a:off x="3555842" y="4234180"/>
              <a:ext cx="1145219" cy="1773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Add &amp; Norm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77F0483-5127-A9B4-9E50-4473F5410D34}"/>
                </a:ext>
              </a:extLst>
            </p:cNvPr>
            <p:cNvSpPr/>
            <p:nvPr/>
          </p:nvSpPr>
          <p:spPr>
            <a:xfrm>
              <a:off x="3555842" y="3462687"/>
              <a:ext cx="1145219" cy="4616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Feed Forward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809A01A-6A84-C33C-AAFE-D8CBA998A35D}"/>
                </a:ext>
              </a:extLst>
            </p:cNvPr>
            <p:cNvSpPr/>
            <p:nvPr/>
          </p:nvSpPr>
          <p:spPr>
            <a:xfrm>
              <a:off x="5849042" y="4404544"/>
              <a:ext cx="1145219" cy="54725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Masked Multi-Head Self-Attention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F933728-B354-D3D0-CFD4-5D6085021AD7}"/>
                </a:ext>
              </a:extLst>
            </p:cNvPr>
            <p:cNvSpPr/>
            <p:nvPr/>
          </p:nvSpPr>
          <p:spPr>
            <a:xfrm>
              <a:off x="5849042" y="4176418"/>
              <a:ext cx="1145219" cy="1773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Add &amp; Norm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51356D5-2323-70CE-5CD6-3A3B60D02922}"/>
                </a:ext>
              </a:extLst>
            </p:cNvPr>
            <p:cNvSpPr/>
            <p:nvPr/>
          </p:nvSpPr>
          <p:spPr>
            <a:xfrm>
              <a:off x="5849042" y="2243022"/>
              <a:ext cx="1145219" cy="4616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Feed Forward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597647B-1681-C1F8-C63C-90ADD1AE6BFA}"/>
                </a:ext>
              </a:extLst>
            </p:cNvPr>
            <p:cNvSpPr/>
            <p:nvPr/>
          </p:nvSpPr>
          <p:spPr>
            <a:xfrm>
              <a:off x="3556395" y="5802428"/>
              <a:ext cx="1145219" cy="461639"/>
            </a:xfrm>
            <a:prstGeom prst="roundRect">
              <a:avLst/>
            </a:prstGeom>
            <a:solidFill>
              <a:srgbClr val="EAC8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Input Embedding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2DADAE39-A947-C41A-B5A7-32C78F75A151}"/>
                </a:ext>
              </a:extLst>
            </p:cNvPr>
            <p:cNvSpPr/>
            <p:nvPr/>
          </p:nvSpPr>
          <p:spPr>
            <a:xfrm>
              <a:off x="5849042" y="5802474"/>
              <a:ext cx="1145219" cy="461639"/>
            </a:xfrm>
            <a:prstGeom prst="roundRect">
              <a:avLst/>
            </a:prstGeom>
            <a:solidFill>
              <a:srgbClr val="EAC8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Output Embedding</a:t>
              </a:r>
            </a:p>
          </p:txBody>
        </p:sp>
        <p:sp>
          <p:nvSpPr>
            <p:cNvPr id="50" name="Flowchart: Or 49">
              <a:extLst>
                <a:ext uri="{FF2B5EF4-FFF2-40B4-BE49-F238E27FC236}">
                  <a16:creationId xmlns:a16="http://schemas.microsoft.com/office/drawing/2014/main" id="{3FD46E49-EDF5-3D45-8218-7C34496BD794}"/>
                </a:ext>
              </a:extLst>
            </p:cNvPr>
            <p:cNvSpPr/>
            <p:nvPr/>
          </p:nvSpPr>
          <p:spPr>
            <a:xfrm>
              <a:off x="4033568" y="5417274"/>
              <a:ext cx="190871" cy="187482"/>
            </a:xfrm>
            <a:prstGeom prst="flowChartOr">
              <a:avLst/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1250"/>
            </a:p>
          </p:txBody>
        </p:sp>
        <p:sp>
          <p:nvSpPr>
            <p:cNvPr id="51" name="Flowchart: Or 50">
              <a:extLst>
                <a:ext uri="{FF2B5EF4-FFF2-40B4-BE49-F238E27FC236}">
                  <a16:creationId xmlns:a16="http://schemas.microsoft.com/office/drawing/2014/main" id="{9195AC2A-C1F7-C074-1C5E-E844A780E9B5}"/>
                </a:ext>
              </a:extLst>
            </p:cNvPr>
            <p:cNvSpPr/>
            <p:nvPr/>
          </p:nvSpPr>
          <p:spPr>
            <a:xfrm>
              <a:off x="6326215" y="5417020"/>
              <a:ext cx="190871" cy="187482"/>
            </a:xfrm>
            <a:prstGeom prst="flowChartOr">
              <a:avLst/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125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F802E2E-872C-95D3-F775-5435083E8522}"/>
                </a:ext>
              </a:extLst>
            </p:cNvPr>
            <p:cNvGrpSpPr/>
            <p:nvPr/>
          </p:nvGrpSpPr>
          <p:grpSpPr>
            <a:xfrm>
              <a:off x="3359423" y="5320074"/>
              <a:ext cx="389131" cy="363600"/>
              <a:chOff x="2190381" y="5169600"/>
              <a:chExt cx="389131" cy="363600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D97046E-4D1C-5178-ED81-403FC756546E}"/>
                  </a:ext>
                </a:extLst>
              </p:cNvPr>
              <p:cNvSpPr/>
              <p:nvPr/>
            </p:nvSpPr>
            <p:spPr>
              <a:xfrm flipH="1">
                <a:off x="2190381" y="5169600"/>
                <a:ext cx="389131" cy="3636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cxnSp>
            <p:nvCxnSpPr>
              <p:cNvPr id="90" name="Connector: Curved 89">
                <a:extLst>
                  <a:ext uri="{FF2B5EF4-FFF2-40B4-BE49-F238E27FC236}">
                    <a16:creationId xmlns:a16="http://schemas.microsoft.com/office/drawing/2014/main" id="{453F74FB-9732-CD45-4A32-D95883EE8653}"/>
                  </a:ext>
                </a:extLst>
              </p:cNvPr>
              <p:cNvCxnSpPr>
                <a:cxnSpLocks/>
              </p:cNvCxnSpPr>
              <p:nvPr/>
            </p:nvCxnSpPr>
            <p:spPr>
              <a:xfrm rot="8007504" flipH="1" flipV="1">
                <a:off x="2255161" y="5218151"/>
                <a:ext cx="258183" cy="275156"/>
              </a:xfrm>
              <a:prstGeom prst="curvedConnector5">
                <a:avLst>
                  <a:gd name="adj1" fmla="val 58539"/>
                  <a:gd name="adj2" fmla="val 59259"/>
                  <a:gd name="adj3" fmla="val 55867"/>
                </a:avLst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45DEE8-E7CF-CE54-77D3-4C66EF97F50B}"/>
                </a:ext>
              </a:extLst>
            </p:cNvPr>
            <p:cNvGrpSpPr/>
            <p:nvPr/>
          </p:nvGrpSpPr>
          <p:grpSpPr>
            <a:xfrm>
              <a:off x="6787665" y="5321087"/>
              <a:ext cx="389131" cy="363600"/>
              <a:chOff x="5618623" y="5170613"/>
              <a:chExt cx="389131" cy="3636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DF2813B-F518-DF4E-4607-EDCDE050DD71}"/>
                  </a:ext>
                </a:extLst>
              </p:cNvPr>
              <p:cNvSpPr/>
              <p:nvPr/>
            </p:nvSpPr>
            <p:spPr>
              <a:xfrm flipH="1">
                <a:off x="5618623" y="5170613"/>
                <a:ext cx="389131" cy="3636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cxnSp>
            <p:nvCxnSpPr>
              <p:cNvPr id="94" name="Connector: Curved 93">
                <a:extLst>
                  <a:ext uri="{FF2B5EF4-FFF2-40B4-BE49-F238E27FC236}">
                    <a16:creationId xmlns:a16="http://schemas.microsoft.com/office/drawing/2014/main" id="{CD0AA0C4-3F7D-7E83-1722-A9BE82A388B0}"/>
                  </a:ext>
                </a:extLst>
              </p:cNvPr>
              <p:cNvCxnSpPr>
                <a:cxnSpLocks/>
              </p:cNvCxnSpPr>
              <p:nvPr/>
            </p:nvCxnSpPr>
            <p:spPr>
              <a:xfrm rot="13536651" flipV="1">
                <a:off x="5683439" y="5215598"/>
                <a:ext cx="258183" cy="275156"/>
              </a:xfrm>
              <a:prstGeom prst="curvedConnector5">
                <a:avLst>
                  <a:gd name="adj1" fmla="val 58539"/>
                  <a:gd name="adj2" fmla="val 59259"/>
                  <a:gd name="adj3" fmla="val 55867"/>
                </a:avLst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F5C84C6D-84E5-93DD-26BF-6D8D9FC463EB}"/>
                </a:ext>
              </a:extLst>
            </p:cNvPr>
            <p:cNvSpPr/>
            <p:nvPr/>
          </p:nvSpPr>
          <p:spPr>
            <a:xfrm>
              <a:off x="5849042" y="1587068"/>
              <a:ext cx="1145219" cy="177385"/>
            </a:xfrm>
            <a:prstGeom prst="roundRect">
              <a:avLst/>
            </a:prstGeom>
            <a:solidFill>
              <a:srgbClr val="B2B9C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Linear</a:t>
              </a: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77E8F3F7-3375-28E7-51B6-352C0E46C006}"/>
                </a:ext>
              </a:extLst>
            </p:cNvPr>
            <p:cNvSpPr/>
            <p:nvPr/>
          </p:nvSpPr>
          <p:spPr>
            <a:xfrm>
              <a:off x="5849042" y="1233814"/>
              <a:ext cx="1145219" cy="17738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 err="1">
                  <a:solidFill>
                    <a:schemeClr val="tx1"/>
                  </a:solidFill>
                </a:rPr>
                <a:t>Softmax</a:t>
              </a:r>
              <a:endParaRPr lang="en-CA" sz="125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6DD3A0E7-6D52-2C4D-D5CF-E2AFDC5C5AD2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>
              <a:off x="3168094" y="6031896"/>
              <a:ext cx="388301" cy="135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A7E58A2-F486-D8D8-E60D-D1F390950CB8}"/>
                </a:ext>
              </a:extLst>
            </p:cNvPr>
            <p:cNvCxnSpPr>
              <a:cxnSpLocks/>
              <a:stCxn id="48" idx="0"/>
              <a:endCxn id="50" idx="4"/>
            </p:cNvCxnSpPr>
            <p:nvPr/>
          </p:nvCxnSpPr>
          <p:spPr>
            <a:xfrm flipH="1" flipV="1">
              <a:off x="4129004" y="5604756"/>
              <a:ext cx="1" cy="19767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20A8349-9CB1-7DF2-707A-5DFE7BC02280}"/>
                </a:ext>
              </a:extLst>
            </p:cNvPr>
            <p:cNvCxnSpPr>
              <a:cxnSpLocks/>
              <a:stCxn id="49" idx="0"/>
              <a:endCxn id="51" idx="4"/>
            </p:cNvCxnSpPr>
            <p:nvPr/>
          </p:nvCxnSpPr>
          <p:spPr>
            <a:xfrm flipH="1" flipV="1">
              <a:off x="6421651" y="5604502"/>
              <a:ext cx="1" cy="19797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EF77D9D-C423-1E2C-2571-A1D3FE56904E}"/>
                </a:ext>
              </a:extLst>
            </p:cNvPr>
            <p:cNvCxnSpPr>
              <a:cxnSpLocks/>
            </p:cNvCxnSpPr>
            <p:nvPr/>
          </p:nvCxnSpPr>
          <p:spPr>
            <a:xfrm>
              <a:off x="3748554" y="5510761"/>
              <a:ext cx="285014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3A67CE7-6873-DDAE-7CDB-B160438A2B45}"/>
                </a:ext>
              </a:extLst>
            </p:cNvPr>
            <p:cNvCxnSpPr>
              <a:cxnSpLocks/>
              <a:stCxn id="51" idx="6"/>
            </p:cNvCxnSpPr>
            <p:nvPr/>
          </p:nvCxnSpPr>
          <p:spPr>
            <a:xfrm flipV="1">
              <a:off x="6517086" y="5507641"/>
              <a:ext cx="275869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2C15B64-08D1-FEB3-0DA5-DEE4CD553B56}"/>
                </a:ext>
              </a:extLst>
            </p:cNvPr>
            <p:cNvCxnSpPr>
              <a:cxnSpLocks/>
              <a:stCxn id="50" idx="0"/>
              <a:endCxn id="37" idx="2"/>
            </p:cNvCxnSpPr>
            <p:nvPr/>
          </p:nvCxnSpPr>
          <p:spPr>
            <a:xfrm flipH="1" flipV="1">
              <a:off x="4128452" y="4932226"/>
              <a:ext cx="552" cy="485048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C6CC366E-CF07-909C-60AA-FB416BE5DED6}"/>
                </a:ext>
              </a:extLst>
            </p:cNvPr>
            <p:cNvSpPr/>
            <p:nvPr/>
          </p:nvSpPr>
          <p:spPr>
            <a:xfrm>
              <a:off x="5849042" y="3207877"/>
              <a:ext cx="1145219" cy="5467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50">
                  <a:solidFill>
                    <a:schemeClr val="tx1"/>
                  </a:solidFill>
                </a:rPr>
                <a:t>Multi-Head Cross-Attention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5390534-B6AD-17B0-0AA1-D87AE2E0CE1B}"/>
                </a:ext>
              </a:extLst>
            </p:cNvPr>
            <p:cNvCxnSpPr>
              <a:cxnSpLocks/>
              <a:stCxn id="38" idx="0"/>
              <a:endCxn id="39" idx="2"/>
            </p:cNvCxnSpPr>
            <p:nvPr/>
          </p:nvCxnSpPr>
          <p:spPr>
            <a:xfrm flipV="1">
              <a:off x="4128452" y="3924326"/>
              <a:ext cx="0" cy="309854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3AF06C8-3B39-7939-5C30-10F5BBB68993}"/>
                </a:ext>
              </a:extLst>
            </p:cNvPr>
            <p:cNvCxnSpPr>
              <a:cxnSpLocks/>
              <a:stCxn id="116" idx="0"/>
              <a:endCxn id="45" idx="2"/>
            </p:cNvCxnSpPr>
            <p:nvPr/>
          </p:nvCxnSpPr>
          <p:spPr>
            <a:xfrm flipV="1">
              <a:off x="6421652" y="2704661"/>
              <a:ext cx="0" cy="276046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162E6C8-949B-DD8A-7B37-CDF3ED7643BE}"/>
                </a:ext>
              </a:extLst>
            </p:cNvPr>
            <p:cNvCxnSpPr>
              <a:cxnSpLocks/>
              <a:stCxn id="51" idx="0"/>
              <a:endCxn id="41" idx="2"/>
            </p:cNvCxnSpPr>
            <p:nvPr/>
          </p:nvCxnSpPr>
          <p:spPr>
            <a:xfrm flipV="1">
              <a:off x="6421651" y="4951799"/>
              <a:ext cx="1" cy="465221"/>
            </a:xfrm>
            <a:prstGeom prst="line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46597648-3E0E-BEDA-81E9-C955AC45D190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 rot="16200000" flipV="1">
              <a:off x="3381403" y="4497313"/>
              <a:ext cx="921489" cy="572610"/>
            </a:xfrm>
            <a:prstGeom prst="bentConnector4">
              <a:avLst>
                <a:gd name="adj1" fmla="val 4268"/>
                <a:gd name="adj2" fmla="val 139922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>
              <a:extLst>
                <a:ext uri="{FF2B5EF4-FFF2-40B4-BE49-F238E27FC236}">
                  <a16:creationId xmlns:a16="http://schemas.microsoft.com/office/drawing/2014/main" id="{ED26382B-1FAC-D054-72F4-6867FD771F8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787114" y="4932226"/>
              <a:ext cx="341338" cy="186174"/>
            </a:xfrm>
            <a:prstGeom prst="bentConnector3">
              <a:avLst>
                <a:gd name="adj1" fmla="val 99348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>
              <a:extLst>
                <a:ext uri="{FF2B5EF4-FFF2-40B4-BE49-F238E27FC236}">
                  <a16:creationId xmlns:a16="http://schemas.microsoft.com/office/drawing/2014/main" id="{A1887270-1231-804E-FA73-BFC1EAF80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8451" y="4943037"/>
              <a:ext cx="342000" cy="175363"/>
            </a:xfrm>
            <a:prstGeom prst="bentConnector3">
              <a:avLst>
                <a:gd name="adj1" fmla="val 100659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>
              <a:extLst>
                <a:ext uri="{FF2B5EF4-FFF2-40B4-BE49-F238E27FC236}">
                  <a16:creationId xmlns:a16="http://schemas.microsoft.com/office/drawing/2014/main" id="{CD56D825-8AFF-B267-78DC-846FB7241BC6}"/>
                </a:ext>
              </a:extLst>
            </p:cNvPr>
            <p:cNvCxnSpPr>
              <a:cxnSpLocks/>
              <a:endCxn id="115" idx="1"/>
            </p:cNvCxnSpPr>
            <p:nvPr/>
          </p:nvCxnSpPr>
          <p:spPr>
            <a:xfrm rot="16200000" flipV="1">
              <a:off x="3436485" y="3430030"/>
              <a:ext cx="811326" cy="572611"/>
            </a:xfrm>
            <a:prstGeom prst="bentConnector4">
              <a:avLst>
                <a:gd name="adj1" fmla="val -640"/>
                <a:gd name="adj2" fmla="val 139923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D08E9C9-797F-3C0F-5DD2-20F68DD66C1A}"/>
                </a:ext>
              </a:extLst>
            </p:cNvPr>
            <p:cNvCxnSpPr>
              <a:stCxn id="37" idx="0"/>
              <a:endCxn id="38" idx="2"/>
            </p:cNvCxnSpPr>
            <p:nvPr/>
          </p:nvCxnSpPr>
          <p:spPr>
            <a:xfrm flipV="1">
              <a:off x="4128452" y="4411565"/>
              <a:ext cx="0" cy="59022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5C74F40-1917-F10E-9AB2-367037E0B12C}"/>
                </a:ext>
              </a:extLst>
            </p:cNvPr>
            <p:cNvCxnSpPr>
              <a:cxnSpLocks/>
              <a:stCxn id="42" idx="2"/>
              <a:endCxn id="41" idx="0"/>
            </p:cNvCxnSpPr>
            <p:nvPr/>
          </p:nvCxnSpPr>
          <p:spPr>
            <a:xfrm>
              <a:off x="6421652" y="4353803"/>
              <a:ext cx="0" cy="50741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>
              <a:extLst>
                <a:ext uri="{FF2B5EF4-FFF2-40B4-BE49-F238E27FC236}">
                  <a16:creationId xmlns:a16="http://schemas.microsoft.com/office/drawing/2014/main" id="{BE9369FD-11D5-A0EF-7874-405BEC27872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80314" y="4950537"/>
              <a:ext cx="341338" cy="186174"/>
            </a:xfrm>
            <a:prstGeom prst="bentConnector3">
              <a:avLst>
                <a:gd name="adj1" fmla="val 99348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>
              <a:extLst>
                <a:ext uri="{FF2B5EF4-FFF2-40B4-BE49-F238E27FC236}">
                  <a16:creationId xmlns:a16="http://schemas.microsoft.com/office/drawing/2014/main" id="{E0412DD0-9CA8-CBBA-F3D0-BF54054CF5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651" y="4961348"/>
              <a:ext cx="342000" cy="175363"/>
            </a:xfrm>
            <a:prstGeom prst="bentConnector3">
              <a:avLst>
                <a:gd name="adj1" fmla="val 100659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lbow Connector 120">
              <a:extLst>
                <a:ext uri="{FF2B5EF4-FFF2-40B4-BE49-F238E27FC236}">
                  <a16:creationId xmlns:a16="http://schemas.microsoft.com/office/drawing/2014/main" id="{B093DCA3-17F2-76F4-8398-A65D71B363D2}"/>
                </a:ext>
              </a:extLst>
            </p:cNvPr>
            <p:cNvCxnSpPr>
              <a:cxnSpLocks/>
              <a:stCxn id="67" idx="2"/>
              <a:endCxn id="42" idx="3"/>
            </p:cNvCxnSpPr>
            <p:nvPr/>
          </p:nvCxnSpPr>
          <p:spPr>
            <a:xfrm rot="5400000" flipH="1" flipV="1">
              <a:off x="6201635" y="4488259"/>
              <a:ext cx="1015773" cy="569477"/>
            </a:xfrm>
            <a:prstGeom prst="bentConnector4">
              <a:avLst>
                <a:gd name="adj1" fmla="val 6804"/>
                <a:gd name="adj2" fmla="val 140728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19DC1ED2-2EF0-6E8A-063F-6A0E66F616C9}"/>
                </a:ext>
              </a:extLst>
            </p:cNvPr>
            <p:cNvCxnSpPr>
              <a:cxnSpLocks/>
              <a:stCxn id="117" idx="0"/>
              <a:endCxn id="95" idx="2"/>
            </p:cNvCxnSpPr>
            <p:nvPr/>
          </p:nvCxnSpPr>
          <p:spPr>
            <a:xfrm flipV="1">
              <a:off x="6421652" y="1764453"/>
              <a:ext cx="0" cy="252225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FDCE5CDC-23F2-8879-D3C9-C4A35670D0FD}"/>
                </a:ext>
              </a:extLst>
            </p:cNvPr>
            <p:cNvCxnSpPr>
              <a:stCxn id="95" idx="0"/>
              <a:endCxn id="96" idx="2"/>
            </p:cNvCxnSpPr>
            <p:nvPr/>
          </p:nvCxnSpPr>
          <p:spPr>
            <a:xfrm flipV="1">
              <a:off x="6421652" y="1411199"/>
              <a:ext cx="0" cy="17586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6E398E96-8A3C-445B-519C-F1B200F276F9}"/>
                </a:ext>
              </a:extLst>
            </p:cNvPr>
            <p:cNvCxnSpPr>
              <a:cxnSpLocks/>
              <a:stCxn id="96" idx="3"/>
            </p:cNvCxnSpPr>
            <p:nvPr/>
          </p:nvCxnSpPr>
          <p:spPr>
            <a:xfrm>
              <a:off x="6994261" y="1322507"/>
              <a:ext cx="587997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>
              <a:extLst>
                <a:ext uri="{FF2B5EF4-FFF2-40B4-BE49-F238E27FC236}">
                  <a16:creationId xmlns:a16="http://schemas.microsoft.com/office/drawing/2014/main" id="{D8E9B299-7F29-183A-F397-D23FC5D92C24}"/>
                </a:ext>
              </a:extLst>
            </p:cNvPr>
            <p:cNvCxnSpPr>
              <a:cxnSpLocks/>
              <a:endCxn id="117" idx="3"/>
            </p:cNvCxnSpPr>
            <p:nvPr/>
          </p:nvCxnSpPr>
          <p:spPr>
            <a:xfrm rot="5400000" flipH="1" flipV="1">
              <a:off x="6265337" y="2261683"/>
              <a:ext cx="885236" cy="572612"/>
            </a:xfrm>
            <a:prstGeom prst="bentConnector4">
              <a:avLst>
                <a:gd name="adj1" fmla="val 10941"/>
                <a:gd name="adj2" fmla="val 139922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613398B7-37A2-436F-193E-B904A2B21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652" y="3990975"/>
              <a:ext cx="0" cy="18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Elbow Connector 139">
              <a:extLst>
                <a:ext uri="{FF2B5EF4-FFF2-40B4-BE49-F238E27FC236}">
                  <a16:creationId xmlns:a16="http://schemas.microsoft.com/office/drawing/2014/main" id="{3228680E-667E-1102-BF2C-9AF0B4371318}"/>
                </a:ext>
              </a:extLst>
            </p:cNvPr>
            <p:cNvCxnSpPr>
              <a:cxnSpLocks/>
              <a:endCxn id="116" idx="3"/>
            </p:cNvCxnSpPr>
            <p:nvPr/>
          </p:nvCxnSpPr>
          <p:spPr>
            <a:xfrm rot="5400000" flipH="1" flipV="1">
              <a:off x="6218461" y="3272800"/>
              <a:ext cx="979200" cy="572400"/>
            </a:xfrm>
            <a:prstGeom prst="bentConnector4">
              <a:avLst>
                <a:gd name="adj1" fmla="val -3525"/>
                <a:gd name="adj2" fmla="val 139566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Elbow Connector 143">
              <a:extLst>
                <a:ext uri="{FF2B5EF4-FFF2-40B4-BE49-F238E27FC236}">
                  <a16:creationId xmlns:a16="http://schemas.microsoft.com/office/drawing/2014/main" id="{1F178BEF-E774-F9F3-72AB-A3B1A6487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1649" y="3756476"/>
              <a:ext cx="342000" cy="251999"/>
            </a:xfrm>
            <a:prstGeom prst="bentConnector3">
              <a:avLst>
                <a:gd name="adj1" fmla="val 100659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Elbow Connector 154">
              <a:extLst>
                <a:ext uri="{FF2B5EF4-FFF2-40B4-BE49-F238E27FC236}">
                  <a16:creationId xmlns:a16="http://schemas.microsoft.com/office/drawing/2014/main" id="{379DAC9A-6EFD-951C-1D34-86F97912AB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1543" y="3751414"/>
              <a:ext cx="540000" cy="175363"/>
            </a:xfrm>
            <a:prstGeom prst="bentConnector3">
              <a:avLst>
                <a:gd name="adj1" fmla="val 100659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161">
              <a:extLst>
                <a:ext uri="{FF2B5EF4-FFF2-40B4-BE49-F238E27FC236}">
                  <a16:creationId xmlns:a16="http://schemas.microsoft.com/office/drawing/2014/main" id="{7BC83303-6CFF-1CFE-4C39-864015D872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7800" y="3751414"/>
              <a:ext cx="540000" cy="175363"/>
            </a:xfrm>
            <a:prstGeom prst="bentConnector3">
              <a:avLst>
                <a:gd name="adj1" fmla="val 100659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Elbow Connector 163">
              <a:extLst>
                <a:ext uri="{FF2B5EF4-FFF2-40B4-BE49-F238E27FC236}">
                  <a16:creationId xmlns:a16="http://schemas.microsoft.com/office/drawing/2014/main" id="{9461F429-D5A6-9A38-87F3-57C96AB387A6}"/>
                </a:ext>
              </a:extLst>
            </p:cNvPr>
            <p:cNvCxnSpPr>
              <a:cxnSpLocks/>
              <a:stCxn id="115" idx="0"/>
            </p:cNvCxnSpPr>
            <p:nvPr/>
          </p:nvCxnSpPr>
          <p:spPr>
            <a:xfrm rot="16200000" flipH="1">
              <a:off x="4534873" y="2815558"/>
              <a:ext cx="705523" cy="1518366"/>
            </a:xfrm>
            <a:prstGeom prst="bentConnector4">
              <a:avLst>
                <a:gd name="adj1" fmla="val -32401"/>
                <a:gd name="adj2" fmla="val 68856"/>
              </a:avLst>
            </a:prstGeom>
            <a:ln w="349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1CEE4CB-400C-7F16-263D-DCBAC2A4A8EB}"/>
                </a:ext>
              </a:extLst>
            </p:cNvPr>
            <p:cNvCxnSpPr>
              <a:stCxn id="115" idx="2"/>
              <a:endCxn id="39" idx="0"/>
            </p:cNvCxnSpPr>
            <p:nvPr/>
          </p:nvCxnSpPr>
          <p:spPr>
            <a:xfrm>
              <a:off x="4128452" y="3399365"/>
              <a:ext cx="0" cy="63322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D02FFAE-42D4-603B-5C1C-9393366EDB9D}"/>
                </a:ext>
              </a:extLst>
            </p:cNvPr>
            <p:cNvCxnSpPr>
              <a:cxnSpLocks/>
              <a:stCxn id="116" idx="2"/>
              <a:endCxn id="118" idx="0"/>
            </p:cNvCxnSpPr>
            <p:nvPr/>
          </p:nvCxnSpPr>
          <p:spPr>
            <a:xfrm>
              <a:off x="6421652" y="3158092"/>
              <a:ext cx="0" cy="49785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711DAB-97F6-A5D3-8FD8-7E5CD7456C6A}"/>
                </a:ext>
              </a:extLst>
            </p:cNvPr>
            <p:cNvCxnSpPr>
              <a:cxnSpLocks/>
              <a:endCxn id="49" idx="3"/>
            </p:cNvCxnSpPr>
            <p:nvPr/>
          </p:nvCxnSpPr>
          <p:spPr>
            <a:xfrm flipH="1">
              <a:off x="6994261" y="6031896"/>
              <a:ext cx="386111" cy="139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A6FF80-4785-8790-6B72-1F541FCB29F6}"/>
                </a:ext>
              </a:extLst>
            </p:cNvPr>
            <p:cNvGrpSpPr/>
            <p:nvPr/>
          </p:nvGrpSpPr>
          <p:grpSpPr>
            <a:xfrm>
              <a:off x="1665339" y="5887896"/>
              <a:ext cx="1502755" cy="288000"/>
              <a:chOff x="1665339" y="5887896"/>
              <a:chExt cx="1502755" cy="288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ounded Rectangle 15">
                    <a:extLst>
                      <a:ext uri="{FF2B5EF4-FFF2-40B4-BE49-F238E27FC236}">
                        <a16:creationId xmlns:a16="http://schemas.microsoft.com/office/drawing/2014/main" id="{CD2039B5-6A1B-DC3A-C0F3-6EEED58B9218}"/>
                      </a:ext>
                    </a:extLst>
                  </p:cNvPr>
                  <p:cNvSpPr/>
                  <p:nvPr/>
                </p:nvSpPr>
                <p:spPr>
                  <a:xfrm>
                    <a:off x="1665339" y="5887896"/>
                    <a:ext cx="396000" cy="288000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bIns="9000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5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Rounded Rectangle 15">
                    <a:extLst>
                      <a:ext uri="{FF2B5EF4-FFF2-40B4-BE49-F238E27FC236}">
                        <a16:creationId xmlns:a16="http://schemas.microsoft.com/office/drawing/2014/main" id="{CD2039B5-6A1B-DC3A-C0F3-6EEED58B92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5339" y="5887896"/>
                    <a:ext cx="396000" cy="28800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ounded Rectangle 16">
                    <a:extLst>
                      <a:ext uri="{FF2B5EF4-FFF2-40B4-BE49-F238E27FC236}">
                        <a16:creationId xmlns:a16="http://schemas.microsoft.com/office/drawing/2014/main" id="{C4847D23-52F2-29E3-81E6-261B61469C36}"/>
                      </a:ext>
                    </a:extLst>
                  </p:cNvPr>
                  <p:cNvSpPr/>
                  <p:nvPr/>
                </p:nvSpPr>
                <p:spPr>
                  <a:xfrm>
                    <a:off x="2112582" y="5887896"/>
                    <a:ext cx="396000" cy="288000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bIns="9000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5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ounded Rectangle 16">
                    <a:extLst>
                      <a:ext uri="{FF2B5EF4-FFF2-40B4-BE49-F238E27FC236}">
                        <a16:creationId xmlns:a16="http://schemas.microsoft.com/office/drawing/2014/main" id="{C4847D23-52F2-29E3-81E6-261B61469C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2582" y="5887896"/>
                    <a:ext cx="396000" cy="288000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ounded Rectangle 18">
                    <a:extLst>
                      <a:ext uri="{FF2B5EF4-FFF2-40B4-BE49-F238E27FC236}">
                        <a16:creationId xmlns:a16="http://schemas.microsoft.com/office/drawing/2014/main" id="{2A4C9088-B81B-6949-267D-31A353EC13F3}"/>
                      </a:ext>
                    </a:extLst>
                  </p:cNvPr>
                  <p:cNvSpPr/>
                  <p:nvPr/>
                </p:nvSpPr>
                <p:spPr>
                  <a:xfrm>
                    <a:off x="2772094" y="5887896"/>
                    <a:ext cx="396000" cy="288000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bIns="9000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15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ounded Rectangle 18">
                    <a:extLst>
                      <a:ext uri="{FF2B5EF4-FFF2-40B4-BE49-F238E27FC236}">
                        <a16:creationId xmlns:a16="http://schemas.microsoft.com/office/drawing/2014/main" id="{2A4C9088-B81B-6949-267D-31A353EC1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094" y="5887896"/>
                    <a:ext cx="396000" cy="28800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ounded Rectangle 2">
                    <a:extLst>
                      <a:ext uri="{FF2B5EF4-FFF2-40B4-BE49-F238E27FC236}">
                        <a16:creationId xmlns:a16="http://schemas.microsoft.com/office/drawing/2014/main" id="{6CE567C0-0C15-08E6-D105-5B32D5045026}"/>
                      </a:ext>
                    </a:extLst>
                  </p:cNvPr>
                  <p:cNvSpPr/>
                  <p:nvPr/>
                </p:nvSpPr>
                <p:spPr>
                  <a:xfrm>
                    <a:off x="2525626" y="5953573"/>
                    <a:ext cx="234318" cy="168696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46800" rIns="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100" dirty="0" smtClean="0">
                              <a:solidFill>
                                <a:schemeClr val="tx1"/>
                              </a:solidFill>
                            </a:rPr>
                            <m:t>•••</m:t>
                          </m:r>
                        </m:oMath>
                      </m:oMathPara>
                    </a14:m>
                    <a:endParaRPr lang="en-US" sz="11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Rounded Rectangle 2">
                    <a:extLst>
                      <a:ext uri="{FF2B5EF4-FFF2-40B4-BE49-F238E27FC236}">
                        <a16:creationId xmlns:a16="http://schemas.microsoft.com/office/drawing/2014/main" id="{6CE567C0-0C15-08E6-D105-5B32D504502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5626" y="5953573"/>
                    <a:ext cx="234318" cy="168696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l="-10526" r="-7895" b="-357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9FA234E-49BE-31E5-7CF0-B57998A02B89}"/>
                </a:ext>
              </a:extLst>
            </p:cNvPr>
            <p:cNvGrpSpPr/>
            <p:nvPr/>
          </p:nvGrpSpPr>
          <p:grpSpPr>
            <a:xfrm>
              <a:off x="7380372" y="5887896"/>
              <a:ext cx="1072010" cy="288000"/>
              <a:chOff x="7380372" y="5887896"/>
              <a:chExt cx="1072010" cy="288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ounded Rectangle 19">
                    <a:extLst>
                      <a:ext uri="{FF2B5EF4-FFF2-40B4-BE49-F238E27FC236}">
                        <a16:creationId xmlns:a16="http://schemas.microsoft.com/office/drawing/2014/main" id="{5C9F6906-9CC1-5AEF-50A7-95483BF8B097}"/>
                      </a:ext>
                    </a:extLst>
                  </p:cNvPr>
                  <p:cNvSpPr/>
                  <p:nvPr/>
                </p:nvSpPr>
                <p:spPr>
                  <a:xfrm>
                    <a:off x="7380372" y="5887896"/>
                    <a:ext cx="396000" cy="288000"/>
                  </a:xfrm>
                  <a:prstGeom prst="roundRect">
                    <a:avLst/>
                  </a:prstGeom>
                  <a:solidFill>
                    <a:srgbClr val="C44037">
                      <a:alpha val="64000"/>
                    </a:srgbClr>
                  </a:solidFill>
                  <a:ln>
                    <a:solidFill>
                      <a:srgbClr val="C4403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bIns="9000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5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ounded Rectangle 19">
                    <a:extLst>
                      <a:ext uri="{FF2B5EF4-FFF2-40B4-BE49-F238E27FC236}">
                        <a16:creationId xmlns:a16="http://schemas.microsoft.com/office/drawing/2014/main" id="{5C9F6906-9CC1-5AEF-50A7-95483BF8B0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72" y="5887896"/>
                    <a:ext cx="396000" cy="288000"/>
                  </a:xfrm>
                  <a:prstGeom prst="round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rgbClr val="C440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ounded Rectangle 23">
                    <a:extLst>
                      <a:ext uri="{FF2B5EF4-FFF2-40B4-BE49-F238E27FC236}">
                        <a16:creationId xmlns:a16="http://schemas.microsoft.com/office/drawing/2014/main" id="{47AB6381-BBF6-87BF-049B-FB56373F215F}"/>
                      </a:ext>
                    </a:extLst>
                  </p:cNvPr>
                  <p:cNvSpPr/>
                  <p:nvPr/>
                </p:nvSpPr>
                <p:spPr>
                  <a:xfrm>
                    <a:off x="8056382" y="5887896"/>
                    <a:ext cx="396000" cy="288000"/>
                  </a:xfrm>
                  <a:prstGeom prst="roundRect">
                    <a:avLst/>
                  </a:prstGeom>
                  <a:solidFill>
                    <a:srgbClr val="C44037">
                      <a:alpha val="64000"/>
                    </a:srgbClr>
                  </a:solidFill>
                  <a:ln>
                    <a:solidFill>
                      <a:srgbClr val="C4403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bIns="9000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sz="15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ounded Rectangle 23">
                    <a:extLst>
                      <a:ext uri="{FF2B5EF4-FFF2-40B4-BE49-F238E27FC236}">
                        <a16:creationId xmlns:a16="http://schemas.microsoft.com/office/drawing/2014/main" id="{47AB6381-BBF6-87BF-049B-FB56373F21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6382" y="5887896"/>
                    <a:ext cx="396000" cy="288000"/>
                  </a:xfrm>
                  <a:prstGeom prst="roundRect">
                    <a:avLst/>
                  </a:prstGeom>
                  <a:blipFill>
                    <a:blip r:embed="rId8"/>
                    <a:stretch>
                      <a:fillRect l="-2985" r="-10448"/>
                    </a:stretch>
                  </a:blipFill>
                  <a:ln>
                    <a:solidFill>
                      <a:srgbClr val="C440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ounded Rectangle 6">
                    <a:extLst>
                      <a:ext uri="{FF2B5EF4-FFF2-40B4-BE49-F238E27FC236}">
                        <a16:creationId xmlns:a16="http://schemas.microsoft.com/office/drawing/2014/main" id="{B79E062F-BA28-7050-C92F-3776F8830D4F}"/>
                      </a:ext>
                    </a:extLst>
                  </p:cNvPr>
                  <p:cNvSpPr/>
                  <p:nvPr/>
                </p:nvSpPr>
                <p:spPr>
                  <a:xfrm>
                    <a:off x="7799218" y="5953573"/>
                    <a:ext cx="234318" cy="168696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46800" rIns="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100" dirty="0" smtClean="0">
                              <a:solidFill>
                                <a:schemeClr val="tx1"/>
                              </a:solidFill>
                            </a:rPr>
                            <m:t>•••</m:t>
                          </m:r>
                        </m:oMath>
                      </m:oMathPara>
                    </a14:m>
                    <a:endParaRPr lang="en-US" sz="11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ounded Rectangle 6">
                    <a:extLst>
                      <a:ext uri="{FF2B5EF4-FFF2-40B4-BE49-F238E27FC236}">
                        <a16:creationId xmlns:a16="http://schemas.microsoft.com/office/drawing/2014/main" id="{B79E062F-BA28-7050-C92F-3776F8830D4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9218" y="5953573"/>
                    <a:ext cx="234318" cy="168696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l="-10256" r="-5128" b="-357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FE7B7F-B436-1453-764E-12D35E88753D}"/>
                </a:ext>
              </a:extLst>
            </p:cNvPr>
            <p:cNvCxnSpPr>
              <a:cxnSpLocks/>
              <a:stCxn id="45" idx="0"/>
              <a:endCxn id="117" idx="2"/>
            </p:cNvCxnSpPr>
            <p:nvPr/>
          </p:nvCxnSpPr>
          <p:spPr>
            <a:xfrm flipV="1">
              <a:off x="6421652" y="2194063"/>
              <a:ext cx="0" cy="48959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A6597C3-2E2E-AD97-3525-DAAA2A46BE47}"/>
                    </a:ext>
                  </a:extLst>
                </p:cNvPr>
                <p:cNvSpPr txBox="1"/>
                <p:nvPr/>
              </p:nvSpPr>
              <p:spPr>
                <a:xfrm>
                  <a:off x="7404578" y="1045507"/>
                  <a:ext cx="1524381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00"/>
                    <a:t>Output Probabilities </a:t>
                  </a:r>
                </a:p>
                <a:p>
                  <a:pPr algn="ctr"/>
                  <a:r>
                    <a:rPr lang="en-US" sz="1500"/>
                    <a:t>(for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1500"/>
                    <a:t>)</a:t>
                  </a: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A6597C3-2E2E-AD97-3525-DAAA2A46B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4578" y="1045507"/>
                  <a:ext cx="1524381" cy="784830"/>
                </a:xfrm>
                <a:prstGeom prst="rect">
                  <a:avLst/>
                </a:prstGeom>
                <a:blipFill>
                  <a:blip r:embed="rId9"/>
                  <a:stretch>
                    <a:fillRect t="-1550" b="-7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5E4A6DC2-C527-A7B3-2EDC-6DBACC948588}"/>
                </a:ext>
              </a:extLst>
            </p:cNvPr>
            <p:cNvSpPr/>
            <p:nvPr/>
          </p:nvSpPr>
          <p:spPr>
            <a:xfrm>
              <a:off x="5469540" y="1125624"/>
              <a:ext cx="1911177" cy="73688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>
                  <a:solidFill>
                    <a:schemeClr val="tx1"/>
                  </a:solidFill>
                </a:rPr>
                <a:t>Generator</a:t>
              </a:r>
            </a:p>
            <a:p>
              <a:pPr algn="ctr"/>
              <a:r>
                <a:rPr lang="en-CA">
                  <a:solidFill>
                    <a:schemeClr val="tx1"/>
                  </a:solidFill>
                </a:rPr>
                <a:t>(prediction head)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4AE8333D-D420-6921-EE3C-807E07448DF7}"/>
              </a:ext>
            </a:extLst>
          </p:cNvPr>
          <p:cNvSpPr txBox="1"/>
          <p:nvPr/>
        </p:nvSpPr>
        <p:spPr>
          <a:xfrm>
            <a:off x="1873009" y="5196794"/>
            <a:ext cx="1267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Positional Encoding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3751850-C74E-ACD3-A221-6D8BCE877B80}"/>
              </a:ext>
            </a:extLst>
          </p:cNvPr>
          <p:cNvSpPr txBox="1"/>
          <p:nvPr/>
        </p:nvSpPr>
        <p:spPr>
          <a:xfrm>
            <a:off x="6712138" y="5200081"/>
            <a:ext cx="1267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Positional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: Rounded Corners 48">
                <a:extLst>
                  <a:ext uri="{FF2B5EF4-FFF2-40B4-BE49-F238E27FC236}">
                    <a16:creationId xmlns:a16="http://schemas.microsoft.com/office/drawing/2014/main" id="{E419B1AE-8AD3-B255-ED30-9E7CFDE1D1A4}"/>
                  </a:ext>
                </a:extLst>
              </p:cNvPr>
              <p:cNvSpPr/>
              <p:nvPr/>
            </p:nvSpPr>
            <p:spPr>
              <a:xfrm>
                <a:off x="9298465" y="3311837"/>
                <a:ext cx="1145219" cy="46163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Greedy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2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𝑎𝑟𝑔𝑚𝑎𝑥</m:t>
                      </m:r>
                    </m:oMath>
                  </m:oMathPara>
                </a14:m>
                <a:endParaRPr lang="en-CA" sz="125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Rectangle: Rounded Corners 48">
                <a:extLst>
                  <a:ext uri="{FF2B5EF4-FFF2-40B4-BE49-F238E27FC236}">
                    <a16:creationId xmlns:a16="http://schemas.microsoft.com/office/drawing/2014/main" id="{E419B1AE-8AD3-B255-ED30-9E7CFDE1D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465" y="3311837"/>
                <a:ext cx="1145219" cy="46163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AA4075D3-0791-2BA1-2CCA-24FEC1266CBA}"/>
              </a:ext>
            </a:extLst>
          </p:cNvPr>
          <p:cNvCxnSpPr>
            <a:cxnSpLocks/>
            <a:endCxn id="132" idx="0"/>
          </p:cNvCxnSpPr>
          <p:nvPr/>
        </p:nvCxnSpPr>
        <p:spPr>
          <a:xfrm rot="16200000" flipH="1">
            <a:off x="8187006" y="1627768"/>
            <a:ext cx="2021416" cy="1346722"/>
          </a:xfrm>
          <a:prstGeom prst="bentConnector3">
            <a:avLst>
              <a:gd name="adj1" fmla="val -764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7F6F86CD-51D1-5FF9-36CD-3A8AD46A9BCB}"/>
                  </a:ext>
                </a:extLst>
              </p:cNvPr>
              <p:cNvSpPr/>
              <p:nvPr/>
            </p:nvSpPr>
            <p:spPr>
              <a:xfrm>
                <a:off x="9678861" y="3972313"/>
                <a:ext cx="396000" cy="288000"/>
              </a:xfrm>
              <a:prstGeom prst="roundRect">
                <a:avLst/>
              </a:prstGeom>
              <a:solidFill>
                <a:srgbClr val="C44037">
                  <a:alpha val="64000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bIns="90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5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7F6F86CD-51D1-5FF9-36CD-3A8AD46A9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861" y="3972313"/>
                <a:ext cx="396000" cy="288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DA78C34-C714-ED38-B774-D54A4467FC8C}"/>
              </a:ext>
            </a:extLst>
          </p:cNvPr>
          <p:cNvCxnSpPr>
            <a:cxnSpLocks/>
          </p:cNvCxnSpPr>
          <p:nvPr/>
        </p:nvCxnSpPr>
        <p:spPr>
          <a:xfrm flipH="1" flipV="1">
            <a:off x="9871073" y="3774641"/>
            <a:ext cx="1" cy="197672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>
            <a:extLst>
              <a:ext uri="{FF2B5EF4-FFF2-40B4-BE49-F238E27FC236}">
                <a16:creationId xmlns:a16="http://schemas.microsoft.com/office/drawing/2014/main" id="{792F1E25-519F-D1F4-73B2-30CCCF19B4A2}"/>
              </a:ext>
            </a:extLst>
          </p:cNvPr>
          <p:cNvCxnSpPr>
            <a:cxnSpLocks/>
            <a:stCxn id="138" idx="2"/>
          </p:cNvCxnSpPr>
          <p:nvPr/>
        </p:nvCxnSpPr>
        <p:spPr>
          <a:xfrm rot="5400000">
            <a:off x="8120258" y="4243208"/>
            <a:ext cx="1739499" cy="1773708"/>
          </a:xfrm>
          <a:prstGeom prst="bentConnector2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D7F0480-FCFA-5711-823D-2F6F2C8349F6}"/>
                  </a:ext>
                </a:extLst>
              </p:cNvPr>
              <p:cNvSpPr txBox="1"/>
              <p:nvPr/>
            </p:nvSpPr>
            <p:spPr>
              <a:xfrm>
                <a:off x="9932105" y="4321719"/>
                <a:ext cx="105330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15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1500" b="0"/>
                  <a:t>++</a:t>
                </a:r>
              </a:p>
              <a:p>
                <a:r>
                  <a:rPr lang="en-US" sz="1500"/>
                  <a:t>(shift right)</a:t>
                </a: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D7F0480-FCFA-5711-823D-2F6F2C834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105" y="4321719"/>
                <a:ext cx="1053302" cy="553998"/>
              </a:xfrm>
              <a:prstGeom prst="rect">
                <a:avLst/>
              </a:prstGeom>
              <a:blipFill>
                <a:blip r:embed="rId12"/>
                <a:stretch>
                  <a:fillRect l="-2312" t="-2198" r="-578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8B35C49B-8ACE-3487-B04F-EEB1A533B691}"/>
              </a:ext>
            </a:extLst>
          </p:cNvPr>
          <p:cNvSpPr txBox="1"/>
          <p:nvPr/>
        </p:nvSpPr>
        <p:spPr>
          <a:xfrm>
            <a:off x="7588106" y="3886844"/>
            <a:ext cx="162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auto-regressive</a:t>
            </a:r>
          </a:p>
          <a:p>
            <a:pPr algn="ctr"/>
            <a:r>
              <a:rPr lang="en-US" i="1"/>
              <a:t>decoding</a:t>
            </a:r>
          </a:p>
        </p:txBody>
      </p:sp>
      <p:sp>
        <p:nvSpPr>
          <p:cNvPr id="151" name="U-Turn Arrow 150">
            <a:extLst>
              <a:ext uri="{FF2B5EF4-FFF2-40B4-BE49-F238E27FC236}">
                <a16:creationId xmlns:a16="http://schemas.microsoft.com/office/drawing/2014/main" id="{84548053-4E22-296F-8291-1B2E26EF175F}"/>
              </a:ext>
            </a:extLst>
          </p:cNvPr>
          <p:cNvSpPr/>
          <p:nvPr/>
        </p:nvSpPr>
        <p:spPr>
          <a:xfrm>
            <a:off x="8135848" y="3342478"/>
            <a:ext cx="335861" cy="235108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U-Turn Arrow 151">
            <a:extLst>
              <a:ext uri="{FF2B5EF4-FFF2-40B4-BE49-F238E27FC236}">
                <a16:creationId xmlns:a16="http://schemas.microsoft.com/office/drawing/2014/main" id="{930DFBE9-F9C2-16DA-BE15-5320ACA9FA8A}"/>
              </a:ext>
            </a:extLst>
          </p:cNvPr>
          <p:cNvSpPr/>
          <p:nvPr/>
        </p:nvSpPr>
        <p:spPr>
          <a:xfrm rot="10800000">
            <a:off x="8171705" y="3556981"/>
            <a:ext cx="335861" cy="235108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384361-B73C-E2E5-7462-F821EDB3E3FA}"/>
                  </a:ext>
                </a:extLst>
              </p:cNvPr>
              <p:cNvSpPr txBox="1"/>
              <p:nvPr/>
            </p:nvSpPr>
            <p:spPr>
              <a:xfrm>
                <a:off x="2318627" y="4071443"/>
                <a:ext cx="4430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500"/>
                  <a:t>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384361-B73C-E2E5-7462-F821EDB3E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27" y="4071443"/>
                <a:ext cx="443036" cy="323165"/>
              </a:xfrm>
              <a:prstGeom prst="rect">
                <a:avLst/>
              </a:prstGeom>
              <a:blipFill>
                <a:blip r:embed="rId13"/>
                <a:stretch>
                  <a:fillRect t="-3774" r="-411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3A54D7-397B-7176-C0A4-2B32DCAF3FF8}"/>
                  </a:ext>
                </a:extLst>
              </p:cNvPr>
              <p:cNvSpPr txBox="1"/>
              <p:nvPr/>
            </p:nvSpPr>
            <p:spPr>
              <a:xfrm>
                <a:off x="6984107" y="3383890"/>
                <a:ext cx="4430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500"/>
                  <a:t>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3A54D7-397B-7176-C0A4-2B32DCAF3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107" y="3383890"/>
                <a:ext cx="443036" cy="323165"/>
              </a:xfrm>
              <a:prstGeom prst="rect">
                <a:avLst/>
              </a:prstGeom>
              <a:blipFill>
                <a:blip r:embed="rId14"/>
                <a:stretch>
                  <a:fillRect t="-3774" r="-5556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48">
            <a:extLst>
              <a:ext uri="{FF2B5EF4-FFF2-40B4-BE49-F238E27FC236}">
                <a16:creationId xmlns:a16="http://schemas.microsoft.com/office/drawing/2014/main" id="{7FABE465-C34C-0A6D-A352-86965CCAA47D}"/>
              </a:ext>
            </a:extLst>
          </p:cNvPr>
          <p:cNvSpPr/>
          <p:nvPr/>
        </p:nvSpPr>
        <p:spPr>
          <a:xfrm>
            <a:off x="9298465" y="3311836"/>
            <a:ext cx="1145219" cy="46163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50">
                <a:solidFill>
                  <a:schemeClr val="tx1"/>
                </a:solidFill>
              </a:rPr>
              <a:t>Decoding Procedure</a:t>
            </a:r>
          </a:p>
        </p:txBody>
      </p:sp>
    </p:spTree>
    <p:extLst>
      <p:ext uri="{BB962C8B-B14F-4D97-AF65-F5344CB8AC3E}">
        <p14:creationId xmlns:p14="http://schemas.microsoft.com/office/powerpoint/2010/main" val="7682733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B7B1-831D-F369-DDA7-2FAC5FE9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C84F9-94A0-5B86-08DC-5A8D88FB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3F4DF-38D9-4A42-9B12-C05B4341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55</a:t>
            </a:fld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AE8333D-D420-6921-EE3C-807E07448DF7}"/>
              </a:ext>
            </a:extLst>
          </p:cNvPr>
          <p:cNvSpPr txBox="1"/>
          <p:nvPr/>
        </p:nvSpPr>
        <p:spPr>
          <a:xfrm>
            <a:off x="1873009" y="5196794"/>
            <a:ext cx="1267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Positional Encoding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3751850-C74E-ACD3-A221-6D8BCE877B80}"/>
              </a:ext>
            </a:extLst>
          </p:cNvPr>
          <p:cNvSpPr txBox="1"/>
          <p:nvPr/>
        </p:nvSpPr>
        <p:spPr>
          <a:xfrm>
            <a:off x="6712138" y="5200081"/>
            <a:ext cx="1267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Positional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53704A5-63C3-BD25-7C7D-367DD192E72B}"/>
                  </a:ext>
                </a:extLst>
              </p:cNvPr>
              <p:cNvSpPr txBox="1"/>
              <p:nvPr/>
            </p:nvSpPr>
            <p:spPr>
              <a:xfrm>
                <a:off x="6984107" y="3383890"/>
                <a:ext cx="4430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500"/>
                  <a:t>N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53704A5-63C3-BD25-7C7D-367DD192E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107" y="3383890"/>
                <a:ext cx="443036" cy="323165"/>
              </a:xfrm>
              <a:prstGeom prst="rect">
                <a:avLst/>
              </a:prstGeom>
              <a:blipFill>
                <a:blip r:embed="rId3"/>
                <a:stretch>
                  <a:fillRect t="-3774" r="-5556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78C6332-E4F6-49E8-81BA-E734E53F0E05}"/>
                  </a:ext>
                </a:extLst>
              </p:cNvPr>
              <p:cNvSpPr txBox="1"/>
              <p:nvPr/>
            </p:nvSpPr>
            <p:spPr>
              <a:xfrm>
                <a:off x="2318627" y="4071443"/>
                <a:ext cx="4430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500"/>
                  <a:t>N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78C6332-E4F6-49E8-81BA-E734E53F0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27" y="4071443"/>
                <a:ext cx="443036" cy="323165"/>
              </a:xfrm>
              <a:prstGeom prst="rect">
                <a:avLst/>
              </a:prstGeom>
              <a:blipFill>
                <a:blip r:embed="rId4"/>
                <a:stretch>
                  <a:fillRect t="-3774" r="-411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Rectangle: Rounded Corners 48">
            <a:extLst>
              <a:ext uri="{FF2B5EF4-FFF2-40B4-BE49-F238E27FC236}">
                <a16:creationId xmlns:a16="http://schemas.microsoft.com/office/drawing/2014/main" id="{E419B1AE-8AD3-B255-ED30-9E7CFDE1D1A4}"/>
              </a:ext>
            </a:extLst>
          </p:cNvPr>
          <p:cNvSpPr/>
          <p:nvPr/>
        </p:nvSpPr>
        <p:spPr>
          <a:xfrm>
            <a:off x="9298465" y="3311837"/>
            <a:ext cx="1145219" cy="46163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50">
                <a:solidFill>
                  <a:schemeClr val="tx1"/>
                </a:solidFill>
              </a:rPr>
              <a:t>Decoding Procedure</a:t>
            </a:r>
          </a:p>
        </p:txBody>
      </p:sp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AA4075D3-0791-2BA1-2CCA-24FEC1266CBA}"/>
              </a:ext>
            </a:extLst>
          </p:cNvPr>
          <p:cNvCxnSpPr>
            <a:cxnSpLocks/>
            <a:endCxn id="132" idx="0"/>
          </p:cNvCxnSpPr>
          <p:nvPr/>
        </p:nvCxnSpPr>
        <p:spPr>
          <a:xfrm rot="16200000" flipH="1">
            <a:off x="8187006" y="1627768"/>
            <a:ext cx="2021416" cy="1346722"/>
          </a:xfrm>
          <a:prstGeom prst="bentConnector3">
            <a:avLst>
              <a:gd name="adj1" fmla="val -764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7F6F86CD-51D1-5FF9-36CD-3A8AD46A9BCB}"/>
                  </a:ext>
                </a:extLst>
              </p:cNvPr>
              <p:cNvSpPr/>
              <p:nvPr/>
            </p:nvSpPr>
            <p:spPr>
              <a:xfrm>
                <a:off x="9678861" y="3972313"/>
                <a:ext cx="396000" cy="288000"/>
              </a:xfrm>
              <a:prstGeom prst="roundRect">
                <a:avLst/>
              </a:prstGeom>
              <a:solidFill>
                <a:srgbClr val="C44037">
                  <a:alpha val="64000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bIns="90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5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7F6F86CD-51D1-5FF9-36CD-3A8AD46A9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861" y="3972313"/>
                <a:ext cx="396000" cy="288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DA78C34-C714-ED38-B774-D54A4467FC8C}"/>
              </a:ext>
            </a:extLst>
          </p:cNvPr>
          <p:cNvCxnSpPr>
            <a:cxnSpLocks/>
          </p:cNvCxnSpPr>
          <p:nvPr/>
        </p:nvCxnSpPr>
        <p:spPr>
          <a:xfrm flipH="1" flipV="1">
            <a:off x="9871073" y="3774641"/>
            <a:ext cx="1" cy="197672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>
            <a:extLst>
              <a:ext uri="{FF2B5EF4-FFF2-40B4-BE49-F238E27FC236}">
                <a16:creationId xmlns:a16="http://schemas.microsoft.com/office/drawing/2014/main" id="{792F1E25-519F-D1F4-73B2-30CCCF19B4A2}"/>
              </a:ext>
            </a:extLst>
          </p:cNvPr>
          <p:cNvCxnSpPr>
            <a:cxnSpLocks/>
            <a:stCxn id="138" idx="2"/>
          </p:cNvCxnSpPr>
          <p:nvPr/>
        </p:nvCxnSpPr>
        <p:spPr>
          <a:xfrm rot="5400000">
            <a:off x="8120258" y="4243208"/>
            <a:ext cx="1739499" cy="1773708"/>
          </a:xfrm>
          <a:prstGeom prst="bentConnector2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D7F0480-FCFA-5711-823D-2F6F2C8349F6}"/>
                  </a:ext>
                </a:extLst>
              </p:cNvPr>
              <p:cNvSpPr txBox="1"/>
              <p:nvPr/>
            </p:nvSpPr>
            <p:spPr>
              <a:xfrm>
                <a:off x="9932105" y="4321719"/>
                <a:ext cx="105330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15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1500" b="0"/>
                  <a:t>++</a:t>
                </a:r>
              </a:p>
              <a:p>
                <a:r>
                  <a:rPr lang="en-US" sz="1500"/>
                  <a:t>(shift right)</a:t>
                </a: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D7F0480-FCFA-5711-823D-2F6F2C834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105" y="4321719"/>
                <a:ext cx="1053302" cy="553998"/>
              </a:xfrm>
              <a:prstGeom prst="rect">
                <a:avLst/>
              </a:prstGeom>
              <a:blipFill>
                <a:blip r:embed="rId6"/>
                <a:stretch>
                  <a:fillRect l="-2312" t="-2198" r="-578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8B35C49B-8ACE-3487-B04F-EEB1A533B691}"/>
              </a:ext>
            </a:extLst>
          </p:cNvPr>
          <p:cNvSpPr txBox="1"/>
          <p:nvPr/>
        </p:nvSpPr>
        <p:spPr>
          <a:xfrm>
            <a:off x="7588106" y="3886844"/>
            <a:ext cx="162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auto-regressive</a:t>
            </a:r>
          </a:p>
          <a:p>
            <a:pPr algn="ctr"/>
            <a:r>
              <a:rPr lang="en-US" i="1"/>
              <a:t>decoding</a:t>
            </a:r>
          </a:p>
        </p:txBody>
      </p:sp>
      <p:sp>
        <p:nvSpPr>
          <p:cNvPr id="151" name="U-Turn Arrow 150">
            <a:extLst>
              <a:ext uri="{FF2B5EF4-FFF2-40B4-BE49-F238E27FC236}">
                <a16:creationId xmlns:a16="http://schemas.microsoft.com/office/drawing/2014/main" id="{84548053-4E22-296F-8291-1B2E26EF175F}"/>
              </a:ext>
            </a:extLst>
          </p:cNvPr>
          <p:cNvSpPr/>
          <p:nvPr/>
        </p:nvSpPr>
        <p:spPr>
          <a:xfrm>
            <a:off x="8135848" y="3342478"/>
            <a:ext cx="335861" cy="235108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U-Turn Arrow 151">
            <a:extLst>
              <a:ext uri="{FF2B5EF4-FFF2-40B4-BE49-F238E27FC236}">
                <a16:creationId xmlns:a16="http://schemas.microsoft.com/office/drawing/2014/main" id="{930DFBE9-F9C2-16DA-BE15-5320ACA9FA8A}"/>
              </a:ext>
            </a:extLst>
          </p:cNvPr>
          <p:cNvSpPr/>
          <p:nvPr/>
        </p:nvSpPr>
        <p:spPr>
          <a:xfrm rot="10800000">
            <a:off x="8171705" y="3556981"/>
            <a:ext cx="335861" cy="235108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822530-5D53-5B62-F906-13467E1C52A3}"/>
              </a:ext>
            </a:extLst>
          </p:cNvPr>
          <p:cNvGrpSpPr/>
          <p:nvPr/>
        </p:nvGrpSpPr>
        <p:grpSpPr>
          <a:xfrm>
            <a:off x="1316110" y="1013423"/>
            <a:ext cx="7263620" cy="5218606"/>
            <a:chOff x="1316110" y="1013423"/>
            <a:chExt cx="7263620" cy="521860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607896F-DD61-2467-0FAA-92C4420145B0}"/>
                </a:ext>
              </a:extLst>
            </p:cNvPr>
            <p:cNvGrpSpPr/>
            <p:nvPr/>
          </p:nvGrpSpPr>
          <p:grpSpPr>
            <a:xfrm>
              <a:off x="1316110" y="1013423"/>
              <a:ext cx="7263620" cy="5218606"/>
              <a:chOff x="1665339" y="1045507"/>
              <a:chExt cx="7263620" cy="5218606"/>
            </a:xfrm>
          </p:grpSpPr>
          <p:sp>
            <p:nvSpPr>
              <p:cNvPr id="67" name="Rectangle: Rounded Corners 20">
                <a:extLst>
                  <a:ext uri="{FF2B5EF4-FFF2-40B4-BE49-F238E27FC236}">
                    <a16:creationId xmlns:a16="http://schemas.microsoft.com/office/drawing/2014/main" id="{ABE2E4D8-5415-3599-E6FE-C9C752483085}"/>
                  </a:ext>
                </a:extLst>
              </p:cNvPr>
              <p:cNvSpPr/>
              <p:nvPr/>
            </p:nvSpPr>
            <p:spPr>
              <a:xfrm>
                <a:off x="5469196" y="1940322"/>
                <a:ext cx="1911176" cy="3339024"/>
              </a:xfrm>
              <a:prstGeom prst="roundRect">
                <a:avLst>
                  <a:gd name="adj" fmla="val 8831"/>
                </a:avLst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CEA1E36-0013-AE0D-59CE-B6464D3C5C63}"/>
                  </a:ext>
                </a:extLst>
              </p:cNvPr>
              <p:cNvSpPr/>
              <p:nvPr/>
            </p:nvSpPr>
            <p:spPr>
              <a:xfrm>
                <a:off x="3111530" y="3099438"/>
                <a:ext cx="1785389" cy="2180503"/>
              </a:xfrm>
              <a:prstGeom prst="roundRect">
                <a:avLst>
                  <a:gd name="adj" fmla="val 8831"/>
                </a:avLst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EB18084F-72CF-FFAB-F7FD-182EE48B9C0F}"/>
                  </a:ext>
                </a:extLst>
              </p:cNvPr>
              <p:cNvSpPr/>
              <p:nvPr/>
            </p:nvSpPr>
            <p:spPr>
              <a:xfrm>
                <a:off x="3555842" y="3221980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5484980C-CB82-2461-2E79-8552F938EBC1}"/>
                  </a:ext>
                </a:extLst>
              </p:cNvPr>
              <p:cNvSpPr/>
              <p:nvPr/>
            </p:nvSpPr>
            <p:spPr>
              <a:xfrm>
                <a:off x="5849042" y="2016678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BD85D983-C8C6-F416-E851-2A7E4C778AE3}"/>
                  </a:ext>
                </a:extLst>
              </p:cNvPr>
              <p:cNvSpPr/>
              <p:nvPr/>
            </p:nvSpPr>
            <p:spPr>
              <a:xfrm>
                <a:off x="5849042" y="2980707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E4A6DC2-C527-A7B3-2EDC-6DBACC948588}"/>
                  </a:ext>
                </a:extLst>
              </p:cNvPr>
              <p:cNvSpPr/>
              <p:nvPr/>
            </p:nvSpPr>
            <p:spPr>
              <a:xfrm>
                <a:off x="5469540" y="1125624"/>
                <a:ext cx="1911177" cy="736883"/>
              </a:xfrm>
              <a:prstGeom prst="round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E7835012-18FA-E92A-1EFB-684C18A972F3}"/>
                  </a:ext>
                </a:extLst>
              </p:cNvPr>
              <p:cNvSpPr/>
              <p:nvPr/>
            </p:nvSpPr>
            <p:spPr>
              <a:xfrm>
                <a:off x="3555842" y="4470587"/>
                <a:ext cx="1145219" cy="46163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Multi-Head Self-Attention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0ED6BF3F-C68B-4244-4E17-8CFE32BDD657}"/>
                  </a:ext>
                </a:extLst>
              </p:cNvPr>
              <p:cNvSpPr/>
              <p:nvPr/>
            </p:nvSpPr>
            <p:spPr>
              <a:xfrm>
                <a:off x="3555842" y="4234180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A77F0483-5127-A9B4-9E50-4473F5410D34}"/>
                  </a:ext>
                </a:extLst>
              </p:cNvPr>
              <p:cNvSpPr/>
              <p:nvPr/>
            </p:nvSpPr>
            <p:spPr>
              <a:xfrm>
                <a:off x="3555842" y="3462687"/>
                <a:ext cx="1145219" cy="461639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Feed Forward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F809A01A-6A84-C33C-AAFE-D8CBA998A35D}"/>
                  </a:ext>
                </a:extLst>
              </p:cNvPr>
              <p:cNvSpPr/>
              <p:nvPr/>
            </p:nvSpPr>
            <p:spPr>
              <a:xfrm>
                <a:off x="5849042" y="4404544"/>
                <a:ext cx="1145219" cy="5472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Masked Multi-Head Self-Attention</a:t>
                </a: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F933728-B354-D3D0-CFD4-5D6085021AD7}"/>
                  </a:ext>
                </a:extLst>
              </p:cNvPr>
              <p:cNvSpPr/>
              <p:nvPr/>
            </p:nvSpPr>
            <p:spPr>
              <a:xfrm>
                <a:off x="5849042" y="4176418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051356D5-2323-70CE-5CD6-3A3B60D02922}"/>
                  </a:ext>
                </a:extLst>
              </p:cNvPr>
              <p:cNvSpPr/>
              <p:nvPr/>
            </p:nvSpPr>
            <p:spPr>
              <a:xfrm>
                <a:off x="5849042" y="2243022"/>
                <a:ext cx="1145219" cy="461639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Feed Forward</a:t>
                </a: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597647B-1681-C1F8-C63C-90ADD1AE6BFA}"/>
                  </a:ext>
                </a:extLst>
              </p:cNvPr>
              <p:cNvSpPr/>
              <p:nvPr/>
            </p:nvSpPr>
            <p:spPr>
              <a:xfrm>
                <a:off x="3556395" y="5802428"/>
                <a:ext cx="1145219" cy="461639"/>
              </a:xfrm>
              <a:prstGeom prst="roundRect">
                <a:avLst/>
              </a:prstGeom>
              <a:solidFill>
                <a:srgbClr val="EAC8D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Input Embedding</a:t>
                </a: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DADAE39-A947-C41A-B5A7-32C78F75A151}"/>
                  </a:ext>
                </a:extLst>
              </p:cNvPr>
              <p:cNvSpPr/>
              <p:nvPr/>
            </p:nvSpPr>
            <p:spPr>
              <a:xfrm>
                <a:off x="5849042" y="5802474"/>
                <a:ext cx="1145219" cy="461639"/>
              </a:xfrm>
              <a:prstGeom prst="roundRect">
                <a:avLst/>
              </a:prstGeom>
              <a:solidFill>
                <a:srgbClr val="EAC8D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Output Embedding</a:t>
                </a:r>
              </a:p>
            </p:txBody>
          </p:sp>
          <p:sp>
            <p:nvSpPr>
              <p:cNvPr id="50" name="Flowchart: Or 49">
                <a:extLst>
                  <a:ext uri="{FF2B5EF4-FFF2-40B4-BE49-F238E27FC236}">
                    <a16:creationId xmlns:a16="http://schemas.microsoft.com/office/drawing/2014/main" id="{3FD46E49-EDF5-3D45-8218-7C34496BD794}"/>
                  </a:ext>
                </a:extLst>
              </p:cNvPr>
              <p:cNvSpPr/>
              <p:nvPr/>
            </p:nvSpPr>
            <p:spPr>
              <a:xfrm>
                <a:off x="4033568" y="5417274"/>
                <a:ext cx="190871" cy="187482"/>
              </a:xfrm>
              <a:prstGeom prst="flowChartOr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sp>
            <p:nvSpPr>
              <p:cNvPr id="51" name="Flowchart: Or 50">
                <a:extLst>
                  <a:ext uri="{FF2B5EF4-FFF2-40B4-BE49-F238E27FC236}">
                    <a16:creationId xmlns:a16="http://schemas.microsoft.com/office/drawing/2014/main" id="{9195AC2A-C1F7-C074-1C5E-E844A780E9B5}"/>
                  </a:ext>
                </a:extLst>
              </p:cNvPr>
              <p:cNvSpPr/>
              <p:nvPr/>
            </p:nvSpPr>
            <p:spPr>
              <a:xfrm>
                <a:off x="6326215" y="5417020"/>
                <a:ext cx="190871" cy="187482"/>
              </a:xfrm>
              <a:prstGeom prst="flowChartOr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F802E2E-872C-95D3-F775-5435083E8522}"/>
                  </a:ext>
                </a:extLst>
              </p:cNvPr>
              <p:cNvGrpSpPr/>
              <p:nvPr/>
            </p:nvGrpSpPr>
            <p:grpSpPr>
              <a:xfrm>
                <a:off x="3359423" y="5320074"/>
                <a:ext cx="389131" cy="363600"/>
                <a:chOff x="2190381" y="5169600"/>
                <a:chExt cx="389131" cy="363600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D97046E-4D1C-5178-ED81-403FC756546E}"/>
                    </a:ext>
                  </a:extLst>
                </p:cNvPr>
                <p:cNvSpPr/>
                <p:nvPr/>
              </p:nvSpPr>
              <p:spPr>
                <a:xfrm flipH="1">
                  <a:off x="2190381" y="5169600"/>
                  <a:ext cx="389131" cy="3636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 sz="1250"/>
                </a:p>
              </p:txBody>
            </p:sp>
            <p:cxnSp>
              <p:nvCxnSpPr>
                <p:cNvPr id="90" name="Connector: Curved 89">
                  <a:extLst>
                    <a:ext uri="{FF2B5EF4-FFF2-40B4-BE49-F238E27FC236}">
                      <a16:creationId xmlns:a16="http://schemas.microsoft.com/office/drawing/2014/main" id="{453F74FB-9732-CD45-4A32-D95883EE86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007504" flipH="1" flipV="1">
                  <a:off x="2255161" y="5218151"/>
                  <a:ext cx="258183" cy="275156"/>
                </a:xfrm>
                <a:prstGeom prst="curvedConnector5">
                  <a:avLst>
                    <a:gd name="adj1" fmla="val 58539"/>
                    <a:gd name="adj2" fmla="val 59259"/>
                    <a:gd name="adj3" fmla="val 55867"/>
                  </a:avLst>
                </a:prstGeom>
                <a:ln w="1905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645DEE8-E7CF-CE54-77D3-4C66EF97F50B}"/>
                  </a:ext>
                </a:extLst>
              </p:cNvPr>
              <p:cNvGrpSpPr/>
              <p:nvPr/>
            </p:nvGrpSpPr>
            <p:grpSpPr>
              <a:xfrm>
                <a:off x="6787665" y="5321087"/>
                <a:ext cx="389131" cy="363600"/>
                <a:chOff x="5618623" y="5170613"/>
                <a:chExt cx="389131" cy="363600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DF2813B-F518-DF4E-4607-EDCDE050DD71}"/>
                    </a:ext>
                  </a:extLst>
                </p:cNvPr>
                <p:cNvSpPr/>
                <p:nvPr/>
              </p:nvSpPr>
              <p:spPr>
                <a:xfrm flipH="1">
                  <a:off x="5618623" y="5170613"/>
                  <a:ext cx="389131" cy="3636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 sz="1250"/>
                </a:p>
              </p:txBody>
            </p:sp>
            <p:cxnSp>
              <p:nvCxnSpPr>
                <p:cNvPr id="94" name="Connector: Curved 93">
                  <a:extLst>
                    <a:ext uri="{FF2B5EF4-FFF2-40B4-BE49-F238E27FC236}">
                      <a16:creationId xmlns:a16="http://schemas.microsoft.com/office/drawing/2014/main" id="{CD0AA0C4-3F7D-7E83-1722-A9BE82A388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536651" flipV="1">
                  <a:off x="5683439" y="5215598"/>
                  <a:ext cx="258183" cy="275156"/>
                </a:xfrm>
                <a:prstGeom prst="curvedConnector5">
                  <a:avLst>
                    <a:gd name="adj1" fmla="val 58539"/>
                    <a:gd name="adj2" fmla="val 59259"/>
                    <a:gd name="adj3" fmla="val 55867"/>
                  </a:avLst>
                </a:prstGeom>
                <a:ln w="1905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F5C84C6D-84E5-93DD-26BF-6D8D9FC463EB}"/>
                  </a:ext>
                </a:extLst>
              </p:cNvPr>
              <p:cNvSpPr/>
              <p:nvPr/>
            </p:nvSpPr>
            <p:spPr>
              <a:xfrm>
                <a:off x="5849042" y="1587068"/>
                <a:ext cx="1145219" cy="177385"/>
              </a:xfrm>
              <a:prstGeom prst="roundRect">
                <a:avLst/>
              </a:prstGeom>
              <a:solidFill>
                <a:srgbClr val="B2B9C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Linear</a:t>
                </a:r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77E8F3F7-3375-28E7-51B6-352C0E46C006}"/>
                  </a:ext>
                </a:extLst>
              </p:cNvPr>
              <p:cNvSpPr/>
              <p:nvPr/>
            </p:nvSpPr>
            <p:spPr>
              <a:xfrm>
                <a:off x="5849042" y="1233814"/>
                <a:ext cx="1145219" cy="17738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 err="1">
                    <a:solidFill>
                      <a:schemeClr val="tx1"/>
                    </a:solidFill>
                  </a:rPr>
                  <a:t>Softmax</a:t>
                </a:r>
                <a:endParaRPr lang="en-CA" sz="125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6DD3A0E7-6D52-2C4D-D5CF-E2AFDC5C5AD2}"/>
                  </a:ext>
                </a:extLst>
              </p:cNvPr>
              <p:cNvCxnSpPr>
                <a:cxnSpLocks/>
                <a:endCxn id="48" idx="1"/>
              </p:cNvCxnSpPr>
              <p:nvPr/>
            </p:nvCxnSpPr>
            <p:spPr>
              <a:xfrm>
                <a:off x="3168094" y="6031896"/>
                <a:ext cx="388301" cy="1352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1A7E58A2-F486-D8D8-E60D-D1F390950CB8}"/>
                  </a:ext>
                </a:extLst>
              </p:cNvPr>
              <p:cNvCxnSpPr>
                <a:cxnSpLocks/>
                <a:stCxn id="48" idx="0"/>
                <a:endCxn id="50" idx="4"/>
              </p:cNvCxnSpPr>
              <p:nvPr/>
            </p:nvCxnSpPr>
            <p:spPr>
              <a:xfrm flipH="1" flipV="1">
                <a:off x="4129004" y="5604756"/>
                <a:ext cx="1" cy="197672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320A8349-9CB1-7DF2-707A-5DFE7BC02280}"/>
                  </a:ext>
                </a:extLst>
              </p:cNvPr>
              <p:cNvCxnSpPr>
                <a:cxnSpLocks/>
                <a:stCxn id="49" idx="0"/>
                <a:endCxn id="51" idx="4"/>
              </p:cNvCxnSpPr>
              <p:nvPr/>
            </p:nvCxnSpPr>
            <p:spPr>
              <a:xfrm flipH="1" flipV="1">
                <a:off x="6421651" y="5604502"/>
                <a:ext cx="1" cy="197972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EF77D9D-C423-1E2C-2571-A1D3FE569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8554" y="5510761"/>
                <a:ext cx="285014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3A67CE7-6873-DDAE-7CDB-B160438A2B45}"/>
                  </a:ext>
                </a:extLst>
              </p:cNvPr>
              <p:cNvCxnSpPr>
                <a:cxnSpLocks/>
                <a:stCxn id="51" idx="6"/>
              </p:cNvCxnSpPr>
              <p:nvPr/>
            </p:nvCxnSpPr>
            <p:spPr>
              <a:xfrm flipV="1">
                <a:off x="6517086" y="5507641"/>
                <a:ext cx="275869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2C15B64-08D1-FEB3-0DA5-DEE4CD553B56}"/>
                  </a:ext>
                </a:extLst>
              </p:cNvPr>
              <p:cNvCxnSpPr>
                <a:cxnSpLocks/>
                <a:stCxn id="50" idx="0"/>
                <a:endCxn id="37" idx="2"/>
              </p:cNvCxnSpPr>
              <p:nvPr/>
            </p:nvCxnSpPr>
            <p:spPr>
              <a:xfrm flipH="1" flipV="1">
                <a:off x="4128452" y="4932226"/>
                <a:ext cx="552" cy="485048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C6CC366E-CF07-909C-60AA-FB416BE5DED6}"/>
                  </a:ext>
                </a:extLst>
              </p:cNvPr>
              <p:cNvSpPr/>
              <p:nvPr/>
            </p:nvSpPr>
            <p:spPr>
              <a:xfrm>
                <a:off x="5849042" y="3207877"/>
                <a:ext cx="1145219" cy="5467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Multi-Head Cross-Attention</a:t>
                </a: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5390534-B6AD-17B0-0AA1-D87AE2E0CE1B}"/>
                  </a:ext>
                </a:extLst>
              </p:cNvPr>
              <p:cNvCxnSpPr>
                <a:cxnSpLocks/>
                <a:stCxn id="38" idx="0"/>
                <a:endCxn id="39" idx="2"/>
              </p:cNvCxnSpPr>
              <p:nvPr/>
            </p:nvCxnSpPr>
            <p:spPr>
              <a:xfrm flipV="1">
                <a:off x="4128452" y="3924326"/>
                <a:ext cx="0" cy="309854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A3AF06C8-3B39-7939-5C30-10F5BBB68993}"/>
                  </a:ext>
                </a:extLst>
              </p:cNvPr>
              <p:cNvCxnSpPr>
                <a:cxnSpLocks/>
                <a:stCxn id="116" idx="0"/>
                <a:endCxn id="45" idx="2"/>
              </p:cNvCxnSpPr>
              <p:nvPr/>
            </p:nvCxnSpPr>
            <p:spPr>
              <a:xfrm flipV="1">
                <a:off x="6421652" y="2704661"/>
                <a:ext cx="0" cy="276046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162E6C8-949B-DD8A-7B37-CDF3ED7643BE}"/>
                  </a:ext>
                </a:extLst>
              </p:cNvPr>
              <p:cNvCxnSpPr>
                <a:cxnSpLocks/>
                <a:stCxn id="51" idx="0"/>
                <a:endCxn id="41" idx="2"/>
              </p:cNvCxnSpPr>
              <p:nvPr/>
            </p:nvCxnSpPr>
            <p:spPr>
              <a:xfrm flipV="1">
                <a:off x="6421651" y="4951799"/>
                <a:ext cx="1" cy="465221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46597648-3E0E-BEDA-81E9-C955AC45D190}"/>
                  </a:ext>
                </a:extLst>
              </p:cNvPr>
              <p:cNvCxnSpPr>
                <a:cxnSpLocks/>
                <a:endCxn id="38" idx="1"/>
              </p:cNvCxnSpPr>
              <p:nvPr/>
            </p:nvCxnSpPr>
            <p:spPr>
              <a:xfrm rot="16200000" flipV="1">
                <a:off x="3381403" y="4497313"/>
                <a:ext cx="921489" cy="572610"/>
              </a:xfrm>
              <a:prstGeom prst="bentConnector4">
                <a:avLst>
                  <a:gd name="adj1" fmla="val 4268"/>
                  <a:gd name="adj2" fmla="val 139922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lbow Connector 78">
                <a:extLst>
                  <a:ext uri="{FF2B5EF4-FFF2-40B4-BE49-F238E27FC236}">
                    <a16:creationId xmlns:a16="http://schemas.microsoft.com/office/drawing/2014/main" id="{ED26382B-1FAC-D054-72F4-6867FD771F8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787114" y="4932226"/>
                <a:ext cx="341338" cy="186174"/>
              </a:xfrm>
              <a:prstGeom prst="bentConnector3">
                <a:avLst>
                  <a:gd name="adj1" fmla="val 99348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82">
                <a:extLst>
                  <a:ext uri="{FF2B5EF4-FFF2-40B4-BE49-F238E27FC236}">
                    <a16:creationId xmlns:a16="http://schemas.microsoft.com/office/drawing/2014/main" id="{A1887270-1231-804E-FA73-BFC1EAF80A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28451" y="4943037"/>
                <a:ext cx="342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Elbow Connector 86">
                <a:extLst>
                  <a:ext uri="{FF2B5EF4-FFF2-40B4-BE49-F238E27FC236}">
                    <a16:creationId xmlns:a16="http://schemas.microsoft.com/office/drawing/2014/main" id="{CD56D825-8AFF-B267-78DC-846FB7241BC6}"/>
                  </a:ext>
                </a:extLst>
              </p:cNvPr>
              <p:cNvCxnSpPr>
                <a:cxnSpLocks/>
                <a:endCxn id="115" idx="1"/>
              </p:cNvCxnSpPr>
              <p:nvPr/>
            </p:nvCxnSpPr>
            <p:spPr>
              <a:xfrm rot="16200000" flipV="1">
                <a:off x="3436485" y="3430030"/>
                <a:ext cx="811326" cy="572611"/>
              </a:xfrm>
              <a:prstGeom prst="bentConnector4">
                <a:avLst>
                  <a:gd name="adj1" fmla="val -640"/>
                  <a:gd name="adj2" fmla="val 139923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BD08E9C9-797F-3C0F-5DD2-20F68DD66C1A}"/>
                  </a:ext>
                </a:extLst>
              </p:cNvPr>
              <p:cNvCxnSpPr>
                <a:stCxn id="37" idx="0"/>
                <a:endCxn id="38" idx="2"/>
              </p:cNvCxnSpPr>
              <p:nvPr/>
            </p:nvCxnSpPr>
            <p:spPr>
              <a:xfrm flipV="1">
                <a:off x="4128452" y="4411565"/>
                <a:ext cx="0" cy="59022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35C74F40-1917-F10E-9AB2-367037E0B12C}"/>
                  </a:ext>
                </a:extLst>
              </p:cNvPr>
              <p:cNvCxnSpPr>
                <a:cxnSpLocks/>
                <a:stCxn id="42" idx="2"/>
                <a:endCxn id="41" idx="0"/>
              </p:cNvCxnSpPr>
              <p:nvPr/>
            </p:nvCxnSpPr>
            <p:spPr>
              <a:xfrm>
                <a:off x="6421652" y="4353803"/>
                <a:ext cx="0" cy="50741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>
                <a:extLst>
                  <a:ext uri="{FF2B5EF4-FFF2-40B4-BE49-F238E27FC236}">
                    <a16:creationId xmlns:a16="http://schemas.microsoft.com/office/drawing/2014/main" id="{BE9369FD-11D5-A0EF-7874-405BEC27872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080314" y="4950537"/>
                <a:ext cx="341338" cy="186174"/>
              </a:xfrm>
              <a:prstGeom prst="bentConnector3">
                <a:avLst>
                  <a:gd name="adj1" fmla="val 99348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Elbow Connector 118">
                <a:extLst>
                  <a:ext uri="{FF2B5EF4-FFF2-40B4-BE49-F238E27FC236}">
                    <a16:creationId xmlns:a16="http://schemas.microsoft.com/office/drawing/2014/main" id="{E0412DD0-9CA8-CBBA-F3D0-BF54054CF5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1651" y="4961348"/>
                <a:ext cx="342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19DC1ED2-2EF0-6E8A-063F-6A0E66F616C9}"/>
                  </a:ext>
                </a:extLst>
              </p:cNvPr>
              <p:cNvCxnSpPr>
                <a:cxnSpLocks/>
                <a:stCxn id="117" idx="0"/>
                <a:endCxn id="95" idx="2"/>
              </p:cNvCxnSpPr>
              <p:nvPr/>
            </p:nvCxnSpPr>
            <p:spPr>
              <a:xfrm flipV="1">
                <a:off x="6421652" y="1764453"/>
                <a:ext cx="0" cy="252225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FDCE5CDC-23F2-8879-D3C9-C4A35670D0FD}"/>
                  </a:ext>
                </a:extLst>
              </p:cNvPr>
              <p:cNvCxnSpPr>
                <a:stCxn id="95" idx="0"/>
                <a:endCxn id="96" idx="2"/>
              </p:cNvCxnSpPr>
              <p:nvPr/>
            </p:nvCxnSpPr>
            <p:spPr>
              <a:xfrm flipV="1">
                <a:off x="6421652" y="1411199"/>
                <a:ext cx="0" cy="175869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6E398E96-8A3C-445B-519C-F1B200F276F9}"/>
                  </a:ext>
                </a:extLst>
              </p:cNvPr>
              <p:cNvCxnSpPr>
                <a:cxnSpLocks/>
                <a:stCxn id="96" idx="3"/>
              </p:cNvCxnSpPr>
              <p:nvPr/>
            </p:nvCxnSpPr>
            <p:spPr>
              <a:xfrm>
                <a:off x="6994261" y="1322507"/>
                <a:ext cx="587997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Elbow Connector 133">
                <a:extLst>
                  <a:ext uri="{FF2B5EF4-FFF2-40B4-BE49-F238E27FC236}">
                    <a16:creationId xmlns:a16="http://schemas.microsoft.com/office/drawing/2014/main" id="{D8E9B299-7F29-183A-F397-D23FC5D92C24}"/>
                  </a:ext>
                </a:extLst>
              </p:cNvPr>
              <p:cNvCxnSpPr>
                <a:cxnSpLocks/>
                <a:endCxn id="117" idx="3"/>
              </p:cNvCxnSpPr>
              <p:nvPr/>
            </p:nvCxnSpPr>
            <p:spPr>
              <a:xfrm rot="5400000" flipH="1" flipV="1">
                <a:off x="6265337" y="2261683"/>
                <a:ext cx="885236" cy="572612"/>
              </a:xfrm>
              <a:prstGeom prst="bentConnector4">
                <a:avLst>
                  <a:gd name="adj1" fmla="val 10941"/>
                  <a:gd name="adj2" fmla="val 139922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613398B7-37A2-436F-193E-B904A2B218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1652" y="3990975"/>
                <a:ext cx="0" cy="1872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lbow Connector 139">
                <a:extLst>
                  <a:ext uri="{FF2B5EF4-FFF2-40B4-BE49-F238E27FC236}">
                    <a16:creationId xmlns:a16="http://schemas.microsoft.com/office/drawing/2014/main" id="{3228680E-667E-1102-BF2C-9AF0B4371318}"/>
                  </a:ext>
                </a:extLst>
              </p:cNvPr>
              <p:cNvCxnSpPr>
                <a:cxnSpLocks/>
                <a:endCxn id="116" idx="3"/>
              </p:cNvCxnSpPr>
              <p:nvPr/>
            </p:nvCxnSpPr>
            <p:spPr>
              <a:xfrm rot="5400000" flipH="1" flipV="1">
                <a:off x="6218461" y="3272800"/>
                <a:ext cx="979200" cy="572400"/>
              </a:xfrm>
              <a:prstGeom prst="bentConnector4">
                <a:avLst>
                  <a:gd name="adj1" fmla="val -3525"/>
                  <a:gd name="adj2" fmla="val 139566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Elbow Connector 143">
                <a:extLst>
                  <a:ext uri="{FF2B5EF4-FFF2-40B4-BE49-F238E27FC236}">
                    <a16:creationId xmlns:a16="http://schemas.microsoft.com/office/drawing/2014/main" id="{1F178BEF-E774-F9F3-72AB-A3B1A6487C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1649" y="3756476"/>
                <a:ext cx="342000" cy="251999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Elbow Connector 154">
                <a:extLst>
                  <a:ext uri="{FF2B5EF4-FFF2-40B4-BE49-F238E27FC236}">
                    <a16:creationId xmlns:a16="http://schemas.microsoft.com/office/drawing/2014/main" id="{379DAC9A-6EFD-951C-1D34-86F97912AB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1543" y="3751414"/>
                <a:ext cx="540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Elbow Connector 161">
                <a:extLst>
                  <a:ext uri="{FF2B5EF4-FFF2-40B4-BE49-F238E27FC236}">
                    <a16:creationId xmlns:a16="http://schemas.microsoft.com/office/drawing/2014/main" id="{7BC83303-6CFF-1CFE-4C39-864015D872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7800" y="3751414"/>
                <a:ext cx="540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Elbow Connector 163">
                <a:extLst>
                  <a:ext uri="{FF2B5EF4-FFF2-40B4-BE49-F238E27FC236}">
                    <a16:creationId xmlns:a16="http://schemas.microsoft.com/office/drawing/2014/main" id="{9461F429-D5A6-9A38-87F3-57C96AB387A6}"/>
                  </a:ext>
                </a:extLst>
              </p:cNvPr>
              <p:cNvCxnSpPr>
                <a:cxnSpLocks/>
                <a:stCxn id="115" idx="0"/>
              </p:cNvCxnSpPr>
              <p:nvPr/>
            </p:nvCxnSpPr>
            <p:spPr>
              <a:xfrm rot="16200000" flipH="1">
                <a:off x="4534873" y="2815558"/>
                <a:ext cx="705523" cy="1518366"/>
              </a:xfrm>
              <a:prstGeom prst="bentConnector4">
                <a:avLst>
                  <a:gd name="adj1" fmla="val -32401"/>
                  <a:gd name="adj2" fmla="val 68856"/>
                </a:avLst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1CEE4CB-400C-7F16-263D-DCBAC2A4A8EB}"/>
                  </a:ext>
                </a:extLst>
              </p:cNvPr>
              <p:cNvCxnSpPr>
                <a:stCxn id="115" idx="2"/>
                <a:endCxn id="39" idx="0"/>
              </p:cNvCxnSpPr>
              <p:nvPr/>
            </p:nvCxnSpPr>
            <p:spPr>
              <a:xfrm>
                <a:off x="4128452" y="3399365"/>
                <a:ext cx="0" cy="63322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DD02FFAE-42D4-603B-5C1C-9393366EDB9D}"/>
                  </a:ext>
                </a:extLst>
              </p:cNvPr>
              <p:cNvCxnSpPr>
                <a:cxnSpLocks/>
                <a:stCxn id="116" idx="2"/>
                <a:endCxn id="118" idx="0"/>
              </p:cNvCxnSpPr>
              <p:nvPr/>
            </p:nvCxnSpPr>
            <p:spPr>
              <a:xfrm>
                <a:off x="6421652" y="3158092"/>
                <a:ext cx="0" cy="49785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2711DAB-97F6-A5D3-8FD8-7E5CD7456C6A}"/>
                  </a:ext>
                </a:extLst>
              </p:cNvPr>
              <p:cNvCxnSpPr>
                <a:cxnSpLocks/>
                <a:endCxn id="49" idx="3"/>
              </p:cNvCxnSpPr>
              <p:nvPr/>
            </p:nvCxnSpPr>
            <p:spPr>
              <a:xfrm flipH="1">
                <a:off x="6994261" y="6031896"/>
                <a:ext cx="386111" cy="1398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6A6FF80-4785-8790-6B72-1F541FCB29F6}"/>
                  </a:ext>
                </a:extLst>
              </p:cNvPr>
              <p:cNvGrpSpPr/>
              <p:nvPr/>
            </p:nvGrpSpPr>
            <p:grpSpPr>
              <a:xfrm>
                <a:off x="1665339" y="5887896"/>
                <a:ext cx="1502755" cy="288000"/>
                <a:chOff x="1665339" y="5887896"/>
                <a:chExt cx="1502755" cy="288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ounded Rectangle 15">
                      <a:extLst>
                        <a:ext uri="{FF2B5EF4-FFF2-40B4-BE49-F238E27FC236}">
                          <a16:creationId xmlns:a16="http://schemas.microsoft.com/office/drawing/2014/main" id="{CD2039B5-6A1B-DC3A-C0F3-6EEED58B92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5339" y="5887896"/>
                      <a:ext cx="396000" cy="288000"/>
                    </a:xfrm>
                    <a:prstGeom prst="round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Rounded Rectangle 15">
                      <a:extLst>
                        <a:ext uri="{FF2B5EF4-FFF2-40B4-BE49-F238E27FC236}">
                          <a16:creationId xmlns:a16="http://schemas.microsoft.com/office/drawing/2014/main" id="{CD2039B5-6A1B-DC3A-C0F3-6EEED58B921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65339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Rounded Rectangle 16">
                      <a:extLst>
                        <a:ext uri="{FF2B5EF4-FFF2-40B4-BE49-F238E27FC236}">
                          <a16:creationId xmlns:a16="http://schemas.microsoft.com/office/drawing/2014/main" id="{C4847D23-52F2-29E3-81E6-261B61469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2582" y="5887896"/>
                      <a:ext cx="396000" cy="288000"/>
                    </a:xfrm>
                    <a:prstGeom prst="round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Rounded Rectangle 16">
                      <a:extLst>
                        <a:ext uri="{FF2B5EF4-FFF2-40B4-BE49-F238E27FC236}">
                          <a16:creationId xmlns:a16="http://schemas.microsoft.com/office/drawing/2014/main" id="{C4847D23-52F2-29E3-81E6-261B61469C3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12582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ounded Rectangle 18">
                      <a:extLst>
                        <a:ext uri="{FF2B5EF4-FFF2-40B4-BE49-F238E27FC236}">
                          <a16:creationId xmlns:a16="http://schemas.microsoft.com/office/drawing/2014/main" id="{2A4C9088-B81B-6949-267D-31A353EC13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2094" y="5887896"/>
                      <a:ext cx="396000" cy="288000"/>
                    </a:xfrm>
                    <a:prstGeom prst="round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Rounded Rectangle 18">
                      <a:extLst>
                        <a:ext uri="{FF2B5EF4-FFF2-40B4-BE49-F238E27FC236}">
                          <a16:creationId xmlns:a16="http://schemas.microsoft.com/office/drawing/2014/main" id="{2A4C9088-B81B-6949-267D-31A353EC13F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2094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Rounded Rectangle 2">
                      <a:extLst>
                        <a:ext uri="{FF2B5EF4-FFF2-40B4-BE49-F238E27FC236}">
                          <a16:creationId xmlns:a16="http://schemas.microsoft.com/office/drawing/2014/main" id="{6CE567C0-0C15-08E6-D105-5B32D50450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5626" y="5953573"/>
                      <a:ext cx="234318" cy="168696"/>
                    </a:xfrm>
                    <a:prstGeom prst="round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lIns="0" tIns="46800" rIns="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100" dirty="0" smtClean="0">
                                <a:solidFill>
                                  <a:schemeClr val="tx1"/>
                                </a:solidFill>
                              </a:rPr>
                              <m:t>•••</m:t>
                            </m:r>
                          </m:oMath>
                        </m:oMathPara>
                      </a14:m>
                      <a:endParaRPr lang="en-US" sz="11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" name="Rounded Rectangle 2">
                      <a:extLst>
                        <a:ext uri="{FF2B5EF4-FFF2-40B4-BE49-F238E27FC236}">
                          <a16:creationId xmlns:a16="http://schemas.microsoft.com/office/drawing/2014/main" id="{6CE567C0-0C15-08E6-D105-5B32D504502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25626" y="5953573"/>
                      <a:ext cx="234318" cy="168696"/>
                    </a:xfrm>
                    <a:prstGeom prst="roundRect">
                      <a:avLst/>
                    </a:prstGeom>
                    <a:blipFill>
                      <a:blip r:embed="rId10"/>
                      <a:stretch>
                        <a:fillRect l="-10526" r="-7895" b="-3571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9FA234E-49BE-31E5-7CF0-B57998A02B89}"/>
                  </a:ext>
                </a:extLst>
              </p:cNvPr>
              <p:cNvGrpSpPr/>
              <p:nvPr/>
            </p:nvGrpSpPr>
            <p:grpSpPr>
              <a:xfrm>
                <a:off x="7380372" y="5887896"/>
                <a:ext cx="1072010" cy="288000"/>
                <a:chOff x="7380372" y="5887896"/>
                <a:chExt cx="1072010" cy="288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Rounded Rectangle 19">
                      <a:extLst>
                        <a:ext uri="{FF2B5EF4-FFF2-40B4-BE49-F238E27FC236}">
                          <a16:creationId xmlns:a16="http://schemas.microsoft.com/office/drawing/2014/main" id="{5C9F6906-9CC1-5AEF-50A7-95483BF8B0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0372" y="5887896"/>
                      <a:ext cx="396000" cy="288000"/>
                    </a:xfrm>
                    <a:prstGeom prst="roundRect">
                      <a:avLst/>
                    </a:prstGeom>
                    <a:solidFill>
                      <a:srgbClr val="C44037">
                        <a:alpha val="64000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ounded Rectangle 19">
                      <a:extLst>
                        <a:ext uri="{FF2B5EF4-FFF2-40B4-BE49-F238E27FC236}">
                          <a16:creationId xmlns:a16="http://schemas.microsoft.com/office/drawing/2014/main" id="{5C9F6906-9CC1-5AEF-50A7-95483BF8B09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80372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ounded Rectangle 23">
                      <a:extLst>
                        <a:ext uri="{FF2B5EF4-FFF2-40B4-BE49-F238E27FC236}">
                          <a16:creationId xmlns:a16="http://schemas.microsoft.com/office/drawing/2014/main" id="{47AB6381-BBF6-87BF-049B-FB56373F21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6382" y="5887896"/>
                      <a:ext cx="396000" cy="288000"/>
                    </a:xfrm>
                    <a:prstGeom prst="roundRect">
                      <a:avLst/>
                    </a:prstGeom>
                    <a:solidFill>
                      <a:srgbClr val="C44037">
                        <a:alpha val="64000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Rounded Rectangle 23">
                      <a:extLst>
                        <a:ext uri="{FF2B5EF4-FFF2-40B4-BE49-F238E27FC236}">
                          <a16:creationId xmlns:a16="http://schemas.microsoft.com/office/drawing/2014/main" id="{47AB6381-BBF6-87BF-049B-FB56373F215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6382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12"/>
                      <a:stretch>
                        <a:fillRect l="-2985" r="-10448"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Rounded Rectangle 6">
                      <a:extLst>
                        <a:ext uri="{FF2B5EF4-FFF2-40B4-BE49-F238E27FC236}">
                          <a16:creationId xmlns:a16="http://schemas.microsoft.com/office/drawing/2014/main" id="{B79E062F-BA28-7050-C92F-3776F8830D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9218" y="5953573"/>
                      <a:ext cx="234318" cy="168696"/>
                    </a:xfrm>
                    <a:prstGeom prst="round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lIns="0" tIns="46800" rIns="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100" dirty="0" smtClean="0">
                                <a:solidFill>
                                  <a:schemeClr val="tx1"/>
                                </a:solidFill>
                              </a:rPr>
                              <m:t>•••</m:t>
                            </m:r>
                          </m:oMath>
                        </m:oMathPara>
                      </a14:m>
                      <a:endParaRPr lang="en-US" sz="11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" name="Rounded Rectangle 6">
                      <a:extLst>
                        <a:ext uri="{FF2B5EF4-FFF2-40B4-BE49-F238E27FC236}">
                          <a16:creationId xmlns:a16="http://schemas.microsoft.com/office/drawing/2014/main" id="{B79E062F-BA28-7050-C92F-3776F8830D4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99218" y="5953573"/>
                      <a:ext cx="234318" cy="168696"/>
                    </a:xfrm>
                    <a:prstGeom prst="roundRect">
                      <a:avLst/>
                    </a:prstGeom>
                    <a:blipFill>
                      <a:blip r:embed="rId10"/>
                      <a:stretch>
                        <a:fillRect l="-10256" r="-5128" b="-3571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8FE7B7F-B436-1453-764E-12D35E88753D}"/>
                  </a:ext>
                </a:extLst>
              </p:cNvPr>
              <p:cNvCxnSpPr>
                <a:cxnSpLocks/>
                <a:stCxn id="45" idx="0"/>
                <a:endCxn id="117" idx="2"/>
              </p:cNvCxnSpPr>
              <p:nvPr/>
            </p:nvCxnSpPr>
            <p:spPr>
              <a:xfrm flipV="1">
                <a:off x="6421652" y="2194063"/>
                <a:ext cx="0" cy="48959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EA6597C3-2E2E-AD97-3525-DAAA2A46BE47}"/>
                      </a:ext>
                    </a:extLst>
                  </p:cNvPr>
                  <p:cNvSpPr txBox="1"/>
                  <p:nvPr/>
                </p:nvSpPr>
                <p:spPr>
                  <a:xfrm>
                    <a:off x="7404578" y="1045507"/>
                    <a:ext cx="1524381" cy="784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500"/>
                      <a:t>Output Probabilities </a:t>
                    </a:r>
                  </a:p>
                  <a:p>
                    <a:pPr algn="ctr"/>
                    <a:r>
                      <a:rPr lang="en-US" sz="1500"/>
                      <a:t>(for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CA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1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a14:m>
                    <a:r>
                      <a:rPr lang="en-US" sz="150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EA6597C3-2E2E-AD97-3525-DAAA2A46BE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4578" y="1045507"/>
                    <a:ext cx="1524381" cy="78483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1550" b="-77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4C6A2514-2E0F-1B06-713D-EA2E46D657D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852406" y="4456175"/>
              <a:ext cx="1015773" cy="569477"/>
            </a:xfrm>
            <a:prstGeom prst="bentConnector4">
              <a:avLst>
                <a:gd name="adj1" fmla="val 6804"/>
                <a:gd name="adj2" fmla="val 140728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1661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B7B1-831D-F369-DDA7-2FAC5FE9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Transformer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C84F9-94A0-5B86-08DC-5A8D88FB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3F4DF-38D9-4A42-9B12-C05B4341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56</a:t>
            </a:fld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AE8333D-D420-6921-EE3C-807E07448DF7}"/>
              </a:ext>
            </a:extLst>
          </p:cNvPr>
          <p:cNvSpPr txBox="1"/>
          <p:nvPr/>
        </p:nvSpPr>
        <p:spPr>
          <a:xfrm>
            <a:off x="1873009" y="5196794"/>
            <a:ext cx="1267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Positional Encoding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3751850-C74E-ACD3-A221-6D8BCE877B80}"/>
              </a:ext>
            </a:extLst>
          </p:cNvPr>
          <p:cNvSpPr txBox="1"/>
          <p:nvPr/>
        </p:nvSpPr>
        <p:spPr>
          <a:xfrm>
            <a:off x="6712138" y="5200081"/>
            <a:ext cx="1267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Positional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53704A5-63C3-BD25-7C7D-367DD192E72B}"/>
                  </a:ext>
                </a:extLst>
              </p:cNvPr>
              <p:cNvSpPr txBox="1"/>
              <p:nvPr/>
            </p:nvSpPr>
            <p:spPr>
              <a:xfrm>
                <a:off x="6984107" y="3383890"/>
                <a:ext cx="4430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500"/>
                  <a:t>N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53704A5-63C3-BD25-7C7D-367DD192E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107" y="3383890"/>
                <a:ext cx="443036" cy="323165"/>
              </a:xfrm>
              <a:prstGeom prst="rect">
                <a:avLst/>
              </a:prstGeom>
              <a:blipFill>
                <a:blip r:embed="rId3"/>
                <a:stretch>
                  <a:fillRect t="-3774" r="-5556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78C6332-E4F6-49E8-81BA-E734E53F0E05}"/>
                  </a:ext>
                </a:extLst>
              </p:cNvPr>
              <p:cNvSpPr txBox="1"/>
              <p:nvPr/>
            </p:nvSpPr>
            <p:spPr>
              <a:xfrm>
                <a:off x="2318627" y="4071443"/>
                <a:ext cx="4430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500"/>
                  <a:t>N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78C6332-E4F6-49E8-81BA-E734E53F0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27" y="4071443"/>
                <a:ext cx="443036" cy="323165"/>
              </a:xfrm>
              <a:prstGeom prst="rect">
                <a:avLst/>
              </a:prstGeom>
              <a:blipFill>
                <a:blip r:embed="rId4"/>
                <a:stretch>
                  <a:fillRect t="-3774" r="-411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Rectangle: Rounded Corners 48">
            <a:extLst>
              <a:ext uri="{FF2B5EF4-FFF2-40B4-BE49-F238E27FC236}">
                <a16:creationId xmlns:a16="http://schemas.microsoft.com/office/drawing/2014/main" id="{E419B1AE-8AD3-B255-ED30-9E7CFDE1D1A4}"/>
              </a:ext>
            </a:extLst>
          </p:cNvPr>
          <p:cNvSpPr/>
          <p:nvPr/>
        </p:nvSpPr>
        <p:spPr>
          <a:xfrm>
            <a:off x="9298465" y="3311837"/>
            <a:ext cx="1145219" cy="46163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50">
                <a:solidFill>
                  <a:schemeClr val="tx1"/>
                </a:solidFill>
              </a:rPr>
              <a:t>Decoding Procedure</a:t>
            </a:r>
          </a:p>
        </p:txBody>
      </p:sp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AA4075D3-0791-2BA1-2CCA-24FEC1266CBA}"/>
              </a:ext>
            </a:extLst>
          </p:cNvPr>
          <p:cNvCxnSpPr>
            <a:cxnSpLocks/>
            <a:endCxn id="132" idx="0"/>
          </p:cNvCxnSpPr>
          <p:nvPr/>
        </p:nvCxnSpPr>
        <p:spPr>
          <a:xfrm rot="16200000" flipH="1">
            <a:off x="8187006" y="1627768"/>
            <a:ext cx="2021416" cy="1346722"/>
          </a:xfrm>
          <a:prstGeom prst="bentConnector3">
            <a:avLst>
              <a:gd name="adj1" fmla="val -764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7F6F86CD-51D1-5FF9-36CD-3A8AD46A9BCB}"/>
                  </a:ext>
                </a:extLst>
              </p:cNvPr>
              <p:cNvSpPr/>
              <p:nvPr/>
            </p:nvSpPr>
            <p:spPr>
              <a:xfrm>
                <a:off x="9678861" y="3972313"/>
                <a:ext cx="396000" cy="288000"/>
              </a:xfrm>
              <a:prstGeom prst="roundRect">
                <a:avLst/>
              </a:prstGeom>
              <a:solidFill>
                <a:srgbClr val="C44037">
                  <a:alpha val="64000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bIns="9000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5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7F6F86CD-51D1-5FF9-36CD-3A8AD46A9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861" y="3972313"/>
                <a:ext cx="396000" cy="288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DA78C34-C714-ED38-B774-D54A4467FC8C}"/>
              </a:ext>
            </a:extLst>
          </p:cNvPr>
          <p:cNvCxnSpPr>
            <a:cxnSpLocks/>
          </p:cNvCxnSpPr>
          <p:nvPr/>
        </p:nvCxnSpPr>
        <p:spPr>
          <a:xfrm flipH="1" flipV="1">
            <a:off x="9871073" y="3774641"/>
            <a:ext cx="1" cy="197672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>
            <a:extLst>
              <a:ext uri="{FF2B5EF4-FFF2-40B4-BE49-F238E27FC236}">
                <a16:creationId xmlns:a16="http://schemas.microsoft.com/office/drawing/2014/main" id="{792F1E25-519F-D1F4-73B2-30CCCF19B4A2}"/>
              </a:ext>
            </a:extLst>
          </p:cNvPr>
          <p:cNvCxnSpPr>
            <a:cxnSpLocks/>
            <a:stCxn id="138" idx="2"/>
            <a:endCxn id="24" idx="3"/>
          </p:cNvCxnSpPr>
          <p:nvPr/>
        </p:nvCxnSpPr>
        <p:spPr>
          <a:xfrm rot="5400000">
            <a:off x="8120258" y="4243208"/>
            <a:ext cx="1739499" cy="1773708"/>
          </a:xfrm>
          <a:prstGeom prst="bentConnector2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D7F0480-FCFA-5711-823D-2F6F2C8349F6}"/>
                  </a:ext>
                </a:extLst>
              </p:cNvPr>
              <p:cNvSpPr txBox="1"/>
              <p:nvPr/>
            </p:nvSpPr>
            <p:spPr>
              <a:xfrm>
                <a:off x="9932105" y="4321719"/>
                <a:ext cx="105330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15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1500" b="0"/>
                  <a:t>++</a:t>
                </a:r>
              </a:p>
              <a:p>
                <a:r>
                  <a:rPr lang="en-US" sz="1500"/>
                  <a:t>(shift right)</a:t>
                </a: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D7F0480-FCFA-5711-823D-2F6F2C834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105" y="4321719"/>
                <a:ext cx="1053302" cy="553998"/>
              </a:xfrm>
              <a:prstGeom prst="rect">
                <a:avLst/>
              </a:prstGeom>
              <a:blipFill>
                <a:blip r:embed="rId6"/>
                <a:stretch>
                  <a:fillRect l="-2312" t="-2198" r="-578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8B35C49B-8ACE-3487-B04F-EEB1A533B691}"/>
              </a:ext>
            </a:extLst>
          </p:cNvPr>
          <p:cNvSpPr txBox="1"/>
          <p:nvPr/>
        </p:nvSpPr>
        <p:spPr>
          <a:xfrm>
            <a:off x="7588106" y="3886844"/>
            <a:ext cx="162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auto-regressive</a:t>
            </a:r>
          </a:p>
          <a:p>
            <a:pPr algn="ctr"/>
            <a:r>
              <a:rPr lang="en-US" i="1"/>
              <a:t>decoding</a:t>
            </a:r>
          </a:p>
        </p:txBody>
      </p:sp>
      <p:sp>
        <p:nvSpPr>
          <p:cNvPr id="151" name="U-Turn Arrow 150">
            <a:extLst>
              <a:ext uri="{FF2B5EF4-FFF2-40B4-BE49-F238E27FC236}">
                <a16:creationId xmlns:a16="http://schemas.microsoft.com/office/drawing/2014/main" id="{84548053-4E22-296F-8291-1B2E26EF175F}"/>
              </a:ext>
            </a:extLst>
          </p:cNvPr>
          <p:cNvSpPr/>
          <p:nvPr/>
        </p:nvSpPr>
        <p:spPr>
          <a:xfrm>
            <a:off x="8135848" y="3342478"/>
            <a:ext cx="335861" cy="235108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U-Turn Arrow 151">
            <a:extLst>
              <a:ext uri="{FF2B5EF4-FFF2-40B4-BE49-F238E27FC236}">
                <a16:creationId xmlns:a16="http://schemas.microsoft.com/office/drawing/2014/main" id="{930DFBE9-F9C2-16DA-BE15-5320ACA9FA8A}"/>
              </a:ext>
            </a:extLst>
          </p:cNvPr>
          <p:cNvSpPr/>
          <p:nvPr/>
        </p:nvSpPr>
        <p:spPr>
          <a:xfrm rot="10800000">
            <a:off x="8171705" y="3556981"/>
            <a:ext cx="335861" cy="235108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5FB57B-C307-853F-1FAB-7B7ADCD8D50F}"/>
                  </a:ext>
                </a:extLst>
              </p:cNvPr>
              <p:cNvSpPr txBox="1"/>
              <p:nvPr/>
            </p:nvSpPr>
            <p:spPr>
              <a:xfrm>
                <a:off x="1203241" y="1197297"/>
                <a:ext cx="323124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/>
                  <a:t>Constant representation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/>
                  <a:t>between model components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5FB57B-C307-853F-1FAB-7B7ADCD8D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241" y="1197297"/>
                <a:ext cx="3231247" cy="1107996"/>
              </a:xfrm>
              <a:prstGeom prst="rect">
                <a:avLst/>
              </a:prstGeom>
              <a:blipFill>
                <a:blip r:embed="rId7"/>
                <a:stretch>
                  <a:fillRect l="-2453" t="-3297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CDFE1BA-6BC8-536B-D805-25C38BCB3AFD}"/>
              </a:ext>
            </a:extLst>
          </p:cNvPr>
          <p:cNvGrpSpPr/>
          <p:nvPr/>
        </p:nvGrpSpPr>
        <p:grpSpPr>
          <a:xfrm>
            <a:off x="1316110" y="1013423"/>
            <a:ext cx="7263620" cy="5218606"/>
            <a:chOff x="1316110" y="1013423"/>
            <a:chExt cx="7263620" cy="521860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607896F-DD61-2467-0FAA-92C4420145B0}"/>
                </a:ext>
              </a:extLst>
            </p:cNvPr>
            <p:cNvGrpSpPr/>
            <p:nvPr/>
          </p:nvGrpSpPr>
          <p:grpSpPr>
            <a:xfrm>
              <a:off x="1316110" y="1013423"/>
              <a:ext cx="7263620" cy="5218606"/>
              <a:chOff x="1665339" y="1045507"/>
              <a:chExt cx="7263620" cy="5218606"/>
            </a:xfrm>
          </p:grpSpPr>
          <p:sp>
            <p:nvSpPr>
              <p:cNvPr id="67" name="Rectangle: Rounded Corners 20">
                <a:extLst>
                  <a:ext uri="{FF2B5EF4-FFF2-40B4-BE49-F238E27FC236}">
                    <a16:creationId xmlns:a16="http://schemas.microsoft.com/office/drawing/2014/main" id="{ABE2E4D8-5415-3599-E6FE-C9C752483085}"/>
                  </a:ext>
                </a:extLst>
              </p:cNvPr>
              <p:cNvSpPr/>
              <p:nvPr/>
            </p:nvSpPr>
            <p:spPr>
              <a:xfrm>
                <a:off x="5469196" y="1940084"/>
                <a:ext cx="1911176" cy="3340800"/>
              </a:xfrm>
              <a:prstGeom prst="roundRect">
                <a:avLst>
                  <a:gd name="adj" fmla="val 8831"/>
                </a:avLst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CEA1E36-0013-AE0D-59CE-B6464D3C5C63}"/>
                  </a:ext>
                </a:extLst>
              </p:cNvPr>
              <p:cNvSpPr/>
              <p:nvPr/>
            </p:nvSpPr>
            <p:spPr>
              <a:xfrm>
                <a:off x="3111530" y="3099438"/>
                <a:ext cx="1785389" cy="2180503"/>
              </a:xfrm>
              <a:prstGeom prst="roundRect">
                <a:avLst>
                  <a:gd name="adj" fmla="val 8831"/>
                </a:avLst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EB18084F-72CF-FFAB-F7FD-182EE48B9C0F}"/>
                  </a:ext>
                </a:extLst>
              </p:cNvPr>
              <p:cNvSpPr/>
              <p:nvPr/>
            </p:nvSpPr>
            <p:spPr>
              <a:xfrm>
                <a:off x="3555842" y="3221980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5484980C-CB82-2461-2E79-8552F938EBC1}"/>
                  </a:ext>
                </a:extLst>
              </p:cNvPr>
              <p:cNvSpPr/>
              <p:nvPr/>
            </p:nvSpPr>
            <p:spPr>
              <a:xfrm>
                <a:off x="5849042" y="2016678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BD85D983-C8C6-F416-E851-2A7E4C778AE3}"/>
                  </a:ext>
                </a:extLst>
              </p:cNvPr>
              <p:cNvSpPr/>
              <p:nvPr/>
            </p:nvSpPr>
            <p:spPr>
              <a:xfrm>
                <a:off x="5849042" y="2980707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E4A6DC2-C527-A7B3-2EDC-6DBACC948588}"/>
                  </a:ext>
                </a:extLst>
              </p:cNvPr>
              <p:cNvSpPr/>
              <p:nvPr/>
            </p:nvSpPr>
            <p:spPr>
              <a:xfrm>
                <a:off x="5469540" y="1125624"/>
                <a:ext cx="1911177" cy="736883"/>
              </a:xfrm>
              <a:prstGeom prst="round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E7835012-18FA-E92A-1EFB-684C18A972F3}"/>
                  </a:ext>
                </a:extLst>
              </p:cNvPr>
              <p:cNvSpPr/>
              <p:nvPr/>
            </p:nvSpPr>
            <p:spPr>
              <a:xfrm>
                <a:off x="3555842" y="4470587"/>
                <a:ext cx="1145219" cy="46163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Multi-Head Self-Attention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0ED6BF3F-C68B-4244-4E17-8CFE32BDD657}"/>
                  </a:ext>
                </a:extLst>
              </p:cNvPr>
              <p:cNvSpPr/>
              <p:nvPr/>
            </p:nvSpPr>
            <p:spPr>
              <a:xfrm>
                <a:off x="3555842" y="4234180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A77F0483-5127-A9B4-9E50-4473F5410D34}"/>
                  </a:ext>
                </a:extLst>
              </p:cNvPr>
              <p:cNvSpPr/>
              <p:nvPr/>
            </p:nvSpPr>
            <p:spPr>
              <a:xfrm>
                <a:off x="3555842" y="3462687"/>
                <a:ext cx="1145219" cy="461639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Feed Forward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F809A01A-6A84-C33C-AAFE-D8CBA998A35D}"/>
                  </a:ext>
                </a:extLst>
              </p:cNvPr>
              <p:cNvSpPr/>
              <p:nvPr/>
            </p:nvSpPr>
            <p:spPr>
              <a:xfrm>
                <a:off x="5849042" y="4404544"/>
                <a:ext cx="1145219" cy="5472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Masked Multi-Head Self-Attention</a:t>
                </a: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F933728-B354-D3D0-CFD4-5D6085021AD7}"/>
                  </a:ext>
                </a:extLst>
              </p:cNvPr>
              <p:cNvSpPr/>
              <p:nvPr/>
            </p:nvSpPr>
            <p:spPr>
              <a:xfrm>
                <a:off x="5849042" y="4176418"/>
                <a:ext cx="1145219" cy="1773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Add &amp; Norm</a:t>
                </a: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051356D5-2323-70CE-5CD6-3A3B60D02922}"/>
                  </a:ext>
                </a:extLst>
              </p:cNvPr>
              <p:cNvSpPr/>
              <p:nvPr/>
            </p:nvSpPr>
            <p:spPr>
              <a:xfrm>
                <a:off x="5849042" y="2243022"/>
                <a:ext cx="1145219" cy="461639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Feed Forward</a:t>
                </a: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597647B-1681-C1F8-C63C-90ADD1AE6BFA}"/>
                  </a:ext>
                </a:extLst>
              </p:cNvPr>
              <p:cNvSpPr/>
              <p:nvPr/>
            </p:nvSpPr>
            <p:spPr>
              <a:xfrm>
                <a:off x="3556395" y="5802428"/>
                <a:ext cx="1145219" cy="461639"/>
              </a:xfrm>
              <a:prstGeom prst="roundRect">
                <a:avLst/>
              </a:prstGeom>
              <a:solidFill>
                <a:srgbClr val="EAC8D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Input Embedding</a:t>
                </a: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DADAE39-A947-C41A-B5A7-32C78F75A151}"/>
                  </a:ext>
                </a:extLst>
              </p:cNvPr>
              <p:cNvSpPr/>
              <p:nvPr/>
            </p:nvSpPr>
            <p:spPr>
              <a:xfrm>
                <a:off x="5849042" y="5802474"/>
                <a:ext cx="1145219" cy="461639"/>
              </a:xfrm>
              <a:prstGeom prst="roundRect">
                <a:avLst/>
              </a:prstGeom>
              <a:solidFill>
                <a:srgbClr val="EAC8D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Output Embedding</a:t>
                </a:r>
              </a:p>
            </p:txBody>
          </p:sp>
          <p:sp>
            <p:nvSpPr>
              <p:cNvPr id="50" name="Flowchart: Or 49">
                <a:extLst>
                  <a:ext uri="{FF2B5EF4-FFF2-40B4-BE49-F238E27FC236}">
                    <a16:creationId xmlns:a16="http://schemas.microsoft.com/office/drawing/2014/main" id="{3FD46E49-EDF5-3D45-8218-7C34496BD794}"/>
                  </a:ext>
                </a:extLst>
              </p:cNvPr>
              <p:cNvSpPr/>
              <p:nvPr/>
            </p:nvSpPr>
            <p:spPr>
              <a:xfrm>
                <a:off x="4033568" y="5417274"/>
                <a:ext cx="190871" cy="187482"/>
              </a:xfrm>
              <a:prstGeom prst="flowChartOr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sp>
            <p:nvSpPr>
              <p:cNvPr id="51" name="Flowchart: Or 50">
                <a:extLst>
                  <a:ext uri="{FF2B5EF4-FFF2-40B4-BE49-F238E27FC236}">
                    <a16:creationId xmlns:a16="http://schemas.microsoft.com/office/drawing/2014/main" id="{9195AC2A-C1F7-C074-1C5E-E844A780E9B5}"/>
                  </a:ext>
                </a:extLst>
              </p:cNvPr>
              <p:cNvSpPr/>
              <p:nvPr/>
            </p:nvSpPr>
            <p:spPr>
              <a:xfrm>
                <a:off x="6326215" y="5417020"/>
                <a:ext cx="190871" cy="187482"/>
              </a:xfrm>
              <a:prstGeom prst="flowChartOr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250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F802E2E-872C-95D3-F775-5435083E8522}"/>
                  </a:ext>
                </a:extLst>
              </p:cNvPr>
              <p:cNvGrpSpPr/>
              <p:nvPr/>
            </p:nvGrpSpPr>
            <p:grpSpPr>
              <a:xfrm>
                <a:off x="3359423" y="5320074"/>
                <a:ext cx="389131" cy="363600"/>
                <a:chOff x="2190381" y="5169600"/>
                <a:chExt cx="389131" cy="363600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D97046E-4D1C-5178-ED81-403FC756546E}"/>
                    </a:ext>
                  </a:extLst>
                </p:cNvPr>
                <p:cNvSpPr/>
                <p:nvPr/>
              </p:nvSpPr>
              <p:spPr>
                <a:xfrm flipH="1">
                  <a:off x="2190381" y="5169600"/>
                  <a:ext cx="389131" cy="3636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 sz="1250"/>
                </a:p>
              </p:txBody>
            </p:sp>
            <p:cxnSp>
              <p:nvCxnSpPr>
                <p:cNvPr id="90" name="Connector: Curved 89">
                  <a:extLst>
                    <a:ext uri="{FF2B5EF4-FFF2-40B4-BE49-F238E27FC236}">
                      <a16:creationId xmlns:a16="http://schemas.microsoft.com/office/drawing/2014/main" id="{453F74FB-9732-CD45-4A32-D95883EE86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007504" flipH="1" flipV="1">
                  <a:off x="2255161" y="5218151"/>
                  <a:ext cx="258183" cy="275156"/>
                </a:xfrm>
                <a:prstGeom prst="curvedConnector5">
                  <a:avLst>
                    <a:gd name="adj1" fmla="val 58539"/>
                    <a:gd name="adj2" fmla="val 59259"/>
                    <a:gd name="adj3" fmla="val 55867"/>
                  </a:avLst>
                </a:prstGeom>
                <a:ln w="1905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645DEE8-E7CF-CE54-77D3-4C66EF97F50B}"/>
                  </a:ext>
                </a:extLst>
              </p:cNvPr>
              <p:cNvGrpSpPr/>
              <p:nvPr/>
            </p:nvGrpSpPr>
            <p:grpSpPr>
              <a:xfrm>
                <a:off x="6787665" y="5321087"/>
                <a:ext cx="389131" cy="363600"/>
                <a:chOff x="5618623" y="5170613"/>
                <a:chExt cx="389131" cy="363600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DF2813B-F518-DF4E-4607-EDCDE050DD71}"/>
                    </a:ext>
                  </a:extLst>
                </p:cNvPr>
                <p:cNvSpPr/>
                <p:nvPr/>
              </p:nvSpPr>
              <p:spPr>
                <a:xfrm flipH="1">
                  <a:off x="5618623" y="5170613"/>
                  <a:ext cx="389131" cy="36360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 sz="1250"/>
                </a:p>
              </p:txBody>
            </p:sp>
            <p:cxnSp>
              <p:nvCxnSpPr>
                <p:cNvPr id="94" name="Connector: Curved 93">
                  <a:extLst>
                    <a:ext uri="{FF2B5EF4-FFF2-40B4-BE49-F238E27FC236}">
                      <a16:creationId xmlns:a16="http://schemas.microsoft.com/office/drawing/2014/main" id="{CD0AA0C4-3F7D-7E83-1722-A9BE82A388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536651" flipV="1">
                  <a:off x="5683439" y="5215598"/>
                  <a:ext cx="258183" cy="275156"/>
                </a:xfrm>
                <a:prstGeom prst="curvedConnector5">
                  <a:avLst>
                    <a:gd name="adj1" fmla="val 58539"/>
                    <a:gd name="adj2" fmla="val 59259"/>
                    <a:gd name="adj3" fmla="val 55867"/>
                  </a:avLst>
                </a:prstGeom>
                <a:ln w="1905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F5C84C6D-84E5-93DD-26BF-6D8D9FC463EB}"/>
                  </a:ext>
                </a:extLst>
              </p:cNvPr>
              <p:cNvSpPr/>
              <p:nvPr/>
            </p:nvSpPr>
            <p:spPr>
              <a:xfrm>
                <a:off x="5849042" y="1587068"/>
                <a:ext cx="1145219" cy="177385"/>
              </a:xfrm>
              <a:prstGeom prst="roundRect">
                <a:avLst/>
              </a:prstGeom>
              <a:solidFill>
                <a:srgbClr val="B2B9C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Linear</a:t>
                </a:r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77E8F3F7-3375-28E7-51B6-352C0E46C006}"/>
                  </a:ext>
                </a:extLst>
              </p:cNvPr>
              <p:cNvSpPr/>
              <p:nvPr/>
            </p:nvSpPr>
            <p:spPr>
              <a:xfrm>
                <a:off x="5849042" y="1233814"/>
                <a:ext cx="1145219" cy="17738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 err="1">
                    <a:solidFill>
                      <a:schemeClr val="tx1"/>
                    </a:solidFill>
                  </a:rPr>
                  <a:t>Softmax</a:t>
                </a:r>
                <a:endParaRPr lang="en-CA" sz="125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6DD3A0E7-6D52-2C4D-D5CF-E2AFDC5C5AD2}"/>
                  </a:ext>
                </a:extLst>
              </p:cNvPr>
              <p:cNvCxnSpPr>
                <a:cxnSpLocks/>
                <a:endCxn id="48" idx="1"/>
              </p:cNvCxnSpPr>
              <p:nvPr/>
            </p:nvCxnSpPr>
            <p:spPr>
              <a:xfrm>
                <a:off x="3168094" y="6031896"/>
                <a:ext cx="388301" cy="1352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1A7E58A2-F486-D8D8-E60D-D1F390950CB8}"/>
                  </a:ext>
                </a:extLst>
              </p:cNvPr>
              <p:cNvCxnSpPr>
                <a:cxnSpLocks/>
                <a:stCxn id="48" idx="0"/>
                <a:endCxn id="50" idx="4"/>
              </p:cNvCxnSpPr>
              <p:nvPr/>
            </p:nvCxnSpPr>
            <p:spPr>
              <a:xfrm flipH="1" flipV="1">
                <a:off x="4129004" y="5604756"/>
                <a:ext cx="1" cy="197672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320A8349-9CB1-7DF2-707A-5DFE7BC02280}"/>
                  </a:ext>
                </a:extLst>
              </p:cNvPr>
              <p:cNvCxnSpPr>
                <a:cxnSpLocks/>
                <a:stCxn id="49" idx="0"/>
                <a:endCxn id="51" idx="4"/>
              </p:cNvCxnSpPr>
              <p:nvPr/>
            </p:nvCxnSpPr>
            <p:spPr>
              <a:xfrm flipH="1" flipV="1">
                <a:off x="6421651" y="5604502"/>
                <a:ext cx="1" cy="197972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EF77D9D-C423-1E2C-2571-A1D3FE569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8554" y="5510761"/>
                <a:ext cx="285014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3A67CE7-6873-DDAE-7CDB-B160438A2B45}"/>
                  </a:ext>
                </a:extLst>
              </p:cNvPr>
              <p:cNvCxnSpPr>
                <a:cxnSpLocks/>
                <a:stCxn id="51" idx="6"/>
              </p:cNvCxnSpPr>
              <p:nvPr/>
            </p:nvCxnSpPr>
            <p:spPr>
              <a:xfrm flipV="1">
                <a:off x="6517086" y="5507641"/>
                <a:ext cx="275869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2C15B64-08D1-FEB3-0DA5-DEE4CD553B56}"/>
                  </a:ext>
                </a:extLst>
              </p:cNvPr>
              <p:cNvCxnSpPr>
                <a:cxnSpLocks/>
                <a:stCxn id="50" idx="0"/>
                <a:endCxn id="37" idx="2"/>
              </p:cNvCxnSpPr>
              <p:nvPr/>
            </p:nvCxnSpPr>
            <p:spPr>
              <a:xfrm flipH="1" flipV="1">
                <a:off x="4128452" y="4932226"/>
                <a:ext cx="552" cy="485048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C6CC366E-CF07-909C-60AA-FB416BE5DED6}"/>
                  </a:ext>
                </a:extLst>
              </p:cNvPr>
              <p:cNvSpPr/>
              <p:nvPr/>
            </p:nvSpPr>
            <p:spPr>
              <a:xfrm>
                <a:off x="5849042" y="3207877"/>
                <a:ext cx="1145219" cy="5467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50">
                    <a:solidFill>
                      <a:schemeClr val="tx1"/>
                    </a:solidFill>
                  </a:rPr>
                  <a:t>Multi-Head Cross-Attention</a:t>
                </a: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5390534-B6AD-17B0-0AA1-D87AE2E0CE1B}"/>
                  </a:ext>
                </a:extLst>
              </p:cNvPr>
              <p:cNvCxnSpPr>
                <a:cxnSpLocks/>
                <a:stCxn id="38" idx="0"/>
                <a:endCxn id="39" idx="2"/>
              </p:cNvCxnSpPr>
              <p:nvPr/>
            </p:nvCxnSpPr>
            <p:spPr>
              <a:xfrm flipV="1">
                <a:off x="4128452" y="3924326"/>
                <a:ext cx="0" cy="309854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A3AF06C8-3B39-7939-5C30-10F5BBB68993}"/>
                  </a:ext>
                </a:extLst>
              </p:cNvPr>
              <p:cNvCxnSpPr>
                <a:cxnSpLocks/>
                <a:stCxn id="116" idx="0"/>
                <a:endCxn id="45" idx="2"/>
              </p:cNvCxnSpPr>
              <p:nvPr/>
            </p:nvCxnSpPr>
            <p:spPr>
              <a:xfrm flipV="1">
                <a:off x="6421652" y="2704661"/>
                <a:ext cx="0" cy="276046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162E6C8-949B-DD8A-7B37-CDF3ED7643BE}"/>
                  </a:ext>
                </a:extLst>
              </p:cNvPr>
              <p:cNvCxnSpPr>
                <a:cxnSpLocks/>
                <a:stCxn id="51" idx="0"/>
                <a:endCxn id="41" idx="2"/>
              </p:cNvCxnSpPr>
              <p:nvPr/>
            </p:nvCxnSpPr>
            <p:spPr>
              <a:xfrm flipV="1">
                <a:off x="6421651" y="4951799"/>
                <a:ext cx="1" cy="465221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46597648-3E0E-BEDA-81E9-C955AC45D190}"/>
                  </a:ext>
                </a:extLst>
              </p:cNvPr>
              <p:cNvCxnSpPr>
                <a:cxnSpLocks/>
                <a:endCxn id="38" idx="1"/>
              </p:cNvCxnSpPr>
              <p:nvPr/>
            </p:nvCxnSpPr>
            <p:spPr>
              <a:xfrm rot="16200000" flipV="1">
                <a:off x="3381403" y="4497313"/>
                <a:ext cx="921489" cy="572610"/>
              </a:xfrm>
              <a:prstGeom prst="bentConnector4">
                <a:avLst>
                  <a:gd name="adj1" fmla="val 4268"/>
                  <a:gd name="adj2" fmla="val 139922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lbow Connector 78">
                <a:extLst>
                  <a:ext uri="{FF2B5EF4-FFF2-40B4-BE49-F238E27FC236}">
                    <a16:creationId xmlns:a16="http://schemas.microsoft.com/office/drawing/2014/main" id="{ED26382B-1FAC-D054-72F4-6867FD771F8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787114" y="4932226"/>
                <a:ext cx="341338" cy="186174"/>
              </a:xfrm>
              <a:prstGeom prst="bentConnector3">
                <a:avLst>
                  <a:gd name="adj1" fmla="val 99348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82">
                <a:extLst>
                  <a:ext uri="{FF2B5EF4-FFF2-40B4-BE49-F238E27FC236}">
                    <a16:creationId xmlns:a16="http://schemas.microsoft.com/office/drawing/2014/main" id="{A1887270-1231-804E-FA73-BFC1EAF80A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28451" y="4943037"/>
                <a:ext cx="342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Elbow Connector 86">
                <a:extLst>
                  <a:ext uri="{FF2B5EF4-FFF2-40B4-BE49-F238E27FC236}">
                    <a16:creationId xmlns:a16="http://schemas.microsoft.com/office/drawing/2014/main" id="{CD56D825-8AFF-B267-78DC-846FB7241BC6}"/>
                  </a:ext>
                </a:extLst>
              </p:cNvPr>
              <p:cNvCxnSpPr>
                <a:cxnSpLocks/>
                <a:endCxn id="115" idx="1"/>
              </p:cNvCxnSpPr>
              <p:nvPr/>
            </p:nvCxnSpPr>
            <p:spPr>
              <a:xfrm rot="16200000" flipV="1">
                <a:off x="3436485" y="3430030"/>
                <a:ext cx="811326" cy="572611"/>
              </a:xfrm>
              <a:prstGeom prst="bentConnector4">
                <a:avLst>
                  <a:gd name="adj1" fmla="val -640"/>
                  <a:gd name="adj2" fmla="val 139923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BD08E9C9-797F-3C0F-5DD2-20F68DD66C1A}"/>
                  </a:ext>
                </a:extLst>
              </p:cNvPr>
              <p:cNvCxnSpPr>
                <a:stCxn id="37" idx="0"/>
                <a:endCxn id="38" idx="2"/>
              </p:cNvCxnSpPr>
              <p:nvPr/>
            </p:nvCxnSpPr>
            <p:spPr>
              <a:xfrm flipV="1">
                <a:off x="4128452" y="4411565"/>
                <a:ext cx="0" cy="59022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35C74F40-1917-F10E-9AB2-367037E0B12C}"/>
                  </a:ext>
                </a:extLst>
              </p:cNvPr>
              <p:cNvCxnSpPr>
                <a:cxnSpLocks/>
                <a:stCxn id="42" idx="2"/>
                <a:endCxn id="41" idx="0"/>
              </p:cNvCxnSpPr>
              <p:nvPr/>
            </p:nvCxnSpPr>
            <p:spPr>
              <a:xfrm>
                <a:off x="6421652" y="4353803"/>
                <a:ext cx="0" cy="50741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>
                <a:extLst>
                  <a:ext uri="{FF2B5EF4-FFF2-40B4-BE49-F238E27FC236}">
                    <a16:creationId xmlns:a16="http://schemas.microsoft.com/office/drawing/2014/main" id="{BE9369FD-11D5-A0EF-7874-405BEC27872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080314" y="4950537"/>
                <a:ext cx="341338" cy="186174"/>
              </a:xfrm>
              <a:prstGeom prst="bentConnector3">
                <a:avLst>
                  <a:gd name="adj1" fmla="val 99348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Elbow Connector 118">
                <a:extLst>
                  <a:ext uri="{FF2B5EF4-FFF2-40B4-BE49-F238E27FC236}">
                    <a16:creationId xmlns:a16="http://schemas.microsoft.com/office/drawing/2014/main" id="{E0412DD0-9CA8-CBBA-F3D0-BF54054CF5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1651" y="4961348"/>
                <a:ext cx="342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19DC1ED2-2EF0-6E8A-063F-6A0E66F616C9}"/>
                  </a:ext>
                </a:extLst>
              </p:cNvPr>
              <p:cNvCxnSpPr>
                <a:cxnSpLocks/>
                <a:stCxn id="117" idx="0"/>
                <a:endCxn id="95" idx="2"/>
              </p:cNvCxnSpPr>
              <p:nvPr/>
            </p:nvCxnSpPr>
            <p:spPr>
              <a:xfrm flipV="1">
                <a:off x="6421652" y="1764453"/>
                <a:ext cx="0" cy="252225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FDCE5CDC-23F2-8879-D3C9-C4A35670D0FD}"/>
                  </a:ext>
                </a:extLst>
              </p:cNvPr>
              <p:cNvCxnSpPr>
                <a:stCxn id="95" idx="0"/>
                <a:endCxn id="96" idx="2"/>
              </p:cNvCxnSpPr>
              <p:nvPr/>
            </p:nvCxnSpPr>
            <p:spPr>
              <a:xfrm flipV="1">
                <a:off x="6421652" y="1411199"/>
                <a:ext cx="0" cy="175869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6E398E96-8A3C-445B-519C-F1B200F276F9}"/>
                  </a:ext>
                </a:extLst>
              </p:cNvPr>
              <p:cNvCxnSpPr>
                <a:cxnSpLocks/>
                <a:stCxn id="96" idx="3"/>
              </p:cNvCxnSpPr>
              <p:nvPr/>
            </p:nvCxnSpPr>
            <p:spPr>
              <a:xfrm>
                <a:off x="6994261" y="1322507"/>
                <a:ext cx="587997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Elbow Connector 133">
                <a:extLst>
                  <a:ext uri="{FF2B5EF4-FFF2-40B4-BE49-F238E27FC236}">
                    <a16:creationId xmlns:a16="http://schemas.microsoft.com/office/drawing/2014/main" id="{D8E9B299-7F29-183A-F397-D23FC5D92C24}"/>
                  </a:ext>
                </a:extLst>
              </p:cNvPr>
              <p:cNvCxnSpPr>
                <a:cxnSpLocks/>
                <a:endCxn id="117" idx="3"/>
              </p:cNvCxnSpPr>
              <p:nvPr/>
            </p:nvCxnSpPr>
            <p:spPr>
              <a:xfrm rot="5400000" flipH="1" flipV="1">
                <a:off x="6265337" y="2261683"/>
                <a:ext cx="885236" cy="572612"/>
              </a:xfrm>
              <a:prstGeom prst="bentConnector4">
                <a:avLst>
                  <a:gd name="adj1" fmla="val 10941"/>
                  <a:gd name="adj2" fmla="val 139922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613398B7-37A2-436F-193E-B904A2B218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1652" y="3990975"/>
                <a:ext cx="0" cy="1872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lbow Connector 139">
                <a:extLst>
                  <a:ext uri="{FF2B5EF4-FFF2-40B4-BE49-F238E27FC236}">
                    <a16:creationId xmlns:a16="http://schemas.microsoft.com/office/drawing/2014/main" id="{3228680E-667E-1102-BF2C-9AF0B4371318}"/>
                  </a:ext>
                </a:extLst>
              </p:cNvPr>
              <p:cNvCxnSpPr>
                <a:cxnSpLocks/>
                <a:endCxn id="116" idx="3"/>
              </p:cNvCxnSpPr>
              <p:nvPr/>
            </p:nvCxnSpPr>
            <p:spPr>
              <a:xfrm rot="5400000" flipH="1" flipV="1">
                <a:off x="6218461" y="3272800"/>
                <a:ext cx="979200" cy="572400"/>
              </a:xfrm>
              <a:prstGeom prst="bentConnector4">
                <a:avLst>
                  <a:gd name="adj1" fmla="val -3525"/>
                  <a:gd name="adj2" fmla="val 139566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Elbow Connector 143">
                <a:extLst>
                  <a:ext uri="{FF2B5EF4-FFF2-40B4-BE49-F238E27FC236}">
                    <a16:creationId xmlns:a16="http://schemas.microsoft.com/office/drawing/2014/main" id="{1F178BEF-E774-F9F3-72AB-A3B1A6487C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1649" y="3756476"/>
                <a:ext cx="342000" cy="251999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Elbow Connector 154">
                <a:extLst>
                  <a:ext uri="{FF2B5EF4-FFF2-40B4-BE49-F238E27FC236}">
                    <a16:creationId xmlns:a16="http://schemas.microsoft.com/office/drawing/2014/main" id="{379DAC9A-6EFD-951C-1D34-86F97912AB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1543" y="3751414"/>
                <a:ext cx="540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Elbow Connector 161">
                <a:extLst>
                  <a:ext uri="{FF2B5EF4-FFF2-40B4-BE49-F238E27FC236}">
                    <a16:creationId xmlns:a16="http://schemas.microsoft.com/office/drawing/2014/main" id="{7BC83303-6CFF-1CFE-4C39-864015D872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7800" y="3751414"/>
                <a:ext cx="540000" cy="175363"/>
              </a:xfrm>
              <a:prstGeom prst="bentConnector3">
                <a:avLst>
                  <a:gd name="adj1" fmla="val 100659"/>
                </a:avLst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Elbow Connector 163">
                <a:extLst>
                  <a:ext uri="{FF2B5EF4-FFF2-40B4-BE49-F238E27FC236}">
                    <a16:creationId xmlns:a16="http://schemas.microsoft.com/office/drawing/2014/main" id="{9461F429-D5A6-9A38-87F3-57C96AB387A6}"/>
                  </a:ext>
                </a:extLst>
              </p:cNvPr>
              <p:cNvCxnSpPr>
                <a:cxnSpLocks/>
                <a:stCxn id="115" idx="0"/>
              </p:cNvCxnSpPr>
              <p:nvPr/>
            </p:nvCxnSpPr>
            <p:spPr>
              <a:xfrm rot="16200000" flipH="1">
                <a:off x="4534873" y="2815558"/>
                <a:ext cx="705523" cy="1518366"/>
              </a:xfrm>
              <a:prstGeom prst="bentConnector4">
                <a:avLst>
                  <a:gd name="adj1" fmla="val -32401"/>
                  <a:gd name="adj2" fmla="val 68856"/>
                </a:avLst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1CEE4CB-400C-7F16-263D-DCBAC2A4A8EB}"/>
                  </a:ext>
                </a:extLst>
              </p:cNvPr>
              <p:cNvCxnSpPr>
                <a:stCxn id="115" idx="2"/>
                <a:endCxn id="39" idx="0"/>
              </p:cNvCxnSpPr>
              <p:nvPr/>
            </p:nvCxnSpPr>
            <p:spPr>
              <a:xfrm>
                <a:off x="4128452" y="3399365"/>
                <a:ext cx="0" cy="63322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DD02FFAE-42D4-603B-5C1C-9393366EDB9D}"/>
                  </a:ext>
                </a:extLst>
              </p:cNvPr>
              <p:cNvCxnSpPr>
                <a:cxnSpLocks/>
                <a:stCxn id="116" idx="2"/>
                <a:endCxn id="118" idx="0"/>
              </p:cNvCxnSpPr>
              <p:nvPr/>
            </p:nvCxnSpPr>
            <p:spPr>
              <a:xfrm>
                <a:off x="6421652" y="3158092"/>
                <a:ext cx="0" cy="49785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2711DAB-97F6-A5D3-8FD8-7E5CD7456C6A}"/>
                  </a:ext>
                </a:extLst>
              </p:cNvPr>
              <p:cNvCxnSpPr>
                <a:cxnSpLocks/>
                <a:endCxn id="49" idx="3"/>
              </p:cNvCxnSpPr>
              <p:nvPr/>
            </p:nvCxnSpPr>
            <p:spPr>
              <a:xfrm flipH="1">
                <a:off x="6994261" y="6031896"/>
                <a:ext cx="386111" cy="1398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6A6FF80-4785-8790-6B72-1F541FCB29F6}"/>
                  </a:ext>
                </a:extLst>
              </p:cNvPr>
              <p:cNvGrpSpPr/>
              <p:nvPr/>
            </p:nvGrpSpPr>
            <p:grpSpPr>
              <a:xfrm>
                <a:off x="1665339" y="5887896"/>
                <a:ext cx="1502755" cy="288000"/>
                <a:chOff x="1665339" y="5887896"/>
                <a:chExt cx="1502755" cy="288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ounded Rectangle 15">
                      <a:extLst>
                        <a:ext uri="{FF2B5EF4-FFF2-40B4-BE49-F238E27FC236}">
                          <a16:creationId xmlns:a16="http://schemas.microsoft.com/office/drawing/2014/main" id="{CD2039B5-6A1B-DC3A-C0F3-6EEED58B92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5339" y="5887896"/>
                      <a:ext cx="396000" cy="288000"/>
                    </a:xfrm>
                    <a:prstGeom prst="round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Rounded Rectangle 15">
                      <a:extLst>
                        <a:ext uri="{FF2B5EF4-FFF2-40B4-BE49-F238E27FC236}">
                          <a16:creationId xmlns:a16="http://schemas.microsoft.com/office/drawing/2014/main" id="{CD2039B5-6A1B-DC3A-C0F3-6EEED58B921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65339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Rounded Rectangle 16">
                      <a:extLst>
                        <a:ext uri="{FF2B5EF4-FFF2-40B4-BE49-F238E27FC236}">
                          <a16:creationId xmlns:a16="http://schemas.microsoft.com/office/drawing/2014/main" id="{C4847D23-52F2-29E3-81E6-261B61469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2582" y="5887896"/>
                      <a:ext cx="396000" cy="288000"/>
                    </a:xfrm>
                    <a:prstGeom prst="round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Rounded Rectangle 16">
                      <a:extLst>
                        <a:ext uri="{FF2B5EF4-FFF2-40B4-BE49-F238E27FC236}">
                          <a16:creationId xmlns:a16="http://schemas.microsoft.com/office/drawing/2014/main" id="{C4847D23-52F2-29E3-81E6-261B61469C3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12582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ounded Rectangle 18">
                      <a:extLst>
                        <a:ext uri="{FF2B5EF4-FFF2-40B4-BE49-F238E27FC236}">
                          <a16:creationId xmlns:a16="http://schemas.microsoft.com/office/drawing/2014/main" id="{2A4C9088-B81B-6949-267D-31A353EC13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2094" y="5887896"/>
                      <a:ext cx="396000" cy="288000"/>
                    </a:xfrm>
                    <a:prstGeom prst="round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Rounded Rectangle 18">
                      <a:extLst>
                        <a:ext uri="{FF2B5EF4-FFF2-40B4-BE49-F238E27FC236}">
                          <a16:creationId xmlns:a16="http://schemas.microsoft.com/office/drawing/2014/main" id="{2A4C9088-B81B-6949-267D-31A353EC13F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2094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Rounded Rectangle 2">
                      <a:extLst>
                        <a:ext uri="{FF2B5EF4-FFF2-40B4-BE49-F238E27FC236}">
                          <a16:creationId xmlns:a16="http://schemas.microsoft.com/office/drawing/2014/main" id="{6CE567C0-0C15-08E6-D105-5B32D50450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5626" y="5953573"/>
                      <a:ext cx="234318" cy="168696"/>
                    </a:xfrm>
                    <a:prstGeom prst="round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lIns="0" tIns="46800" rIns="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100" dirty="0" smtClean="0">
                                <a:solidFill>
                                  <a:schemeClr val="tx1"/>
                                </a:solidFill>
                              </a:rPr>
                              <m:t>•••</m:t>
                            </m:r>
                          </m:oMath>
                        </m:oMathPara>
                      </a14:m>
                      <a:endParaRPr lang="en-US" sz="11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" name="Rounded Rectangle 2">
                      <a:extLst>
                        <a:ext uri="{FF2B5EF4-FFF2-40B4-BE49-F238E27FC236}">
                          <a16:creationId xmlns:a16="http://schemas.microsoft.com/office/drawing/2014/main" id="{6CE567C0-0C15-08E6-D105-5B32D504502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25626" y="5953573"/>
                      <a:ext cx="234318" cy="168696"/>
                    </a:xfrm>
                    <a:prstGeom prst="roundRect">
                      <a:avLst/>
                    </a:prstGeom>
                    <a:blipFill>
                      <a:blip r:embed="rId11"/>
                      <a:stretch>
                        <a:fillRect l="-10526" r="-7895" b="-3571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9FA234E-49BE-31E5-7CF0-B57998A02B89}"/>
                  </a:ext>
                </a:extLst>
              </p:cNvPr>
              <p:cNvGrpSpPr/>
              <p:nvPr/>
            </p:nvGrpSpPr>
            <p:grpSpPr>
              <a:xfrm>
                <a:off x="7380372" y="5887896"/>
                <a:ext cx="1072010" cy="288000"/>
                <a:chOff x="7380372" y="5887896"/>
                <a:chExt cx="1072010" cy="288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Rounded Rectangle 19">
                      <a:extLst>
                        <a:ext uri="{FF2B5EF4-FFF2-40B4-BE49-F238E27FC236}">
                          <a16:creationId xmlns:a16="http://schemas.microsoft.com/office/drawing/2014/main" id="{5C9F6906-9CC1-5AEF-50A7-95483BF8B0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0372" y="5887896"/>
                      <a:ext cx="396000" cy="288000"/>
                    </a:xfrm>
                    <a:prstGeom prst="roundRect">
                      <a:avLst/>
                    </a:prstGeom>
                    <a:solidFill>
                      <a:srgbClr val="C44037">
                        <a:alpha val="64000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0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ounded Rectangle 19">
                      <a:extLst>
                        <a:ext uri="{FF2B5EF4-FFF2-40B4-BE49-F238E27FC236}">
                          <a16:creationId xmlns:a16="http://schemas.microsoft.com/office/drawing/2014/main" id="{5C9F6906-9CC1-5AEF-50A7-95483BF8B09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80372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ounded Rectangle 23">
                      <a:extLst>
                        <a:ext uri="{FF2B5EF4-FFF2-40B4-BE49-F238E27FC236}">
                          <a16:creationId xmlns:a16="http://schemas.microsoft.com/office/drawing/2014/main" id="{47AB6381-BBF6-87BF-049B-FB56373F21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6382" y="5887896"/>
                      <a:ext cx="396000" cy="288000"/>
                    </a:xfrm>
                    <a:prstGeom prst="roundRect">
                      <a:avLst/>
                    </a:prstGeom>
                    <a:solidFill>
                      <a:srgbClr val="C44037">
                        <a:alpha val="64000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bIns="9000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5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Rounded Rectangle 23">
                      <a:extLst>
                        <a:ext uri="{FF2B5EF4-FFF2-40B4-BE49-F238E27FC236}">
                          <a16:creationId xmlns:a16="http://schemas.microsoft.com/office/drawing/2014/main" id="{47AB6381-BBF6-87BF-049B-FB56373F215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6382" y="5887896"/>
                      <a:ext cx="396000" cy="288000"/>
                    </a:xfrm>
                    <a:prstGeom prst="roundRect">
                      <a:avLst/>
                    </a:prstGeom>
                    <a:blipFill>
                      <a:blip r:embed="rId13"/>
                      <a:stretch>
                        <a:fillRect l="-2985" r="-10448"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Rounded Rectangle 6">
                      <a:extLst>
                        <a:ext uri="{FF2B5EF4-FFF2-40B4-BE49-F238E27FC236}">
                          <a16:creationId xmlns:a16="http://schemas.microsoft.com/office/drawing/2014/main" id="{B79E062F-BA28-7050-C92F-3776F8830D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9218" y="5953573"/>
                      <a:ext cx="234318" cy="168696"/>
                    </a:xfrm>
                    <a:prstGeom prst="round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lIns="0" tIns="46800" rIns="0"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100" dirty="0" smtClean="0">
                                <a:solidFill>
                                  <a:schemeClr val="tx1"/>
                                </a:solidFill>
                              </a:rPr>
                              <m:t>•••</m:t>
                            </m:r>
                          </m:oMath>
                        </m:oMathPara>
                      </a14:m>
                      <a:endParaRPr lang="en-US" sz="110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" name="Rounded Rectangle 6">
                      <a:extLst>
                        <a:ext uri="{FF2B5EF4-FFF2-40B4-BE49-F238E27FC236}">
                          <a16:creationId xmlns:a16="http://schemas.microsoft.com/office/drawing/2014/main" id="{B79E062F-BA28-7050-C92F-3776F8830D4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99218" y="5953573"/>
                      <a:ext cx="234318" cy="168696"/>
                    </a:xfrm>
                    <a:prstGeom prst="roundRect">
                      <a:avLst/>
                    </a:prstGeom>
                    <a:blipFill>
                      <a:blip r:embed="rId11"/>
                      <a:stretch>
                        <a:fillRect l="-10256" r="-5128" b="-3571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8FE7B7F-B436-1453-764E-12D35E88753D}"/>
                  </a:ext>
                </a:extLst>
              </p:cNvPr>
              <p:cNvCxnSpPr>
                <a:cxnSpLocks/>
                <a:stCxn id="45" idx="0"/>
                <a:endCxn id="117" idx="2"/>
              </p:cNvCxnSpPr>
              <p:nvPr/>
            </p:nvCxnSpPr>
            <p:spPr>
              <a:xfrm flipV="1">
                <a:off x="6421652" y="2194063"/>
                <a:ext cx="0" cy="48959"/>
              </a:xfrm>
              <a:prstGeom prst="line">
                <a:avLst/>
              </a:pr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EA6597C3-2E2E-AD97-3525-DAAA2A46BE47}"/>
                      </a:ext>
                    </a:extLst>
                  </p:cNvPr>
                  <p:cNvSpPr txBox="1"/>
                  <p:nvPr/>
                </p:nvSpPr>
                <p:spPr>
                  <a:xfrm>
                    <a:off x="7404578" y="1045507"/>
                    <a:ext cx="1524381" cy="784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500"/>
                      <a:t>Output Probabilities </a:t>
                    </a:r>
                  </a:p>
                  <a:p>
                    <a:pPr algn="ctr"/>
                    <a:r>
                      <a:rPr lang="en-US" sz="1500"/>
                      <a:t>(for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CA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1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a14:m>
                    <a:r>
                      <a:rPr lang="en-US" sz="150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EA6597C3-2E2E-AD97-3525-DAAA2A46BE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4578" y="1045507"/>
                    <a:ext cx="1524381" cy="78483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1550" b="-77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9C5D75F5-282D-4D06-B550-FADC12F9B4B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852406" y="4456175"/>
              <a:ext cx="1015773" cy="569477"/>
            </a:xfrm>
            <a:prstGeom prst="bentConnector4">
              <a:avLst>
                <a:gd name="adj1" fmla="val 6804"/>
                <a:gd name="adj2" fmla="val 140728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3515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0079D-5BE0-4A28-32BA-22177336B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F96FE-AD3C-FDF0-5CAA-9655D29F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82A5B-99ED-BE7F-D2A9-C87B843E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57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7EB2C92-029D-0DD1-4404-80BB0E5C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7919"/>
            <a:ext cx="10515600" cy="902162"/>
          </a:xfrm>
        </p:spPr>
        <p:txBody>
          <a:bodyPr/>
          <a:lstStyle/>
          <a:p>
            <a:pPr algn="ctr"/>
            <a:r>
              <a:rPr lang="en-US" dirty="0"/>
              <a:t>Results and Impact</a:t>
            </a:r>
          </a:p>
        </p:txBody>
      </p:sp>
    </p:spTree>
    <p:extLst>
      <p:ext uri="{BB962C8B-B14F-4D97-AF65-F5344CB8AC3E}">
        <p14:creationId xmlns:p14="http://schemas.microsoft.com/office/powerpoint/2010/main" val="40146118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5384-1339-81CE-C289-478B1B9E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Performance</a:t>
            </a:r>
          </a:p>
        </p:txBody>
      </p:sp>
      <p:pic>
        <p:nvPicPr>
          <p:cNvPr id="8" name="Content Placeholder 7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E305C158-57DA-1362-55F3-9AC7A13B3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453" y="2029969"/>
            <a:ext cx="8927093" cy="388612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03477-5025-15CB-5100-836E95DE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E7E50-BF67-5F76-D035-BC1FF2A2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58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48F0B1-BD48-E784-7F67-4A82A441E0C1}"/>
              </a:ext>
            </a:extLst>
          </p:cNvPr>
          <p:cNvSpPr txBox="1">
            <a:spLocks/>
          </p:cNvSpPr>
          <p:nvPr/>
        </p:nvSpPr>
        <p:spPr>
          <a:xfrm>
            <a:off x="838200" y="1260629"/>
            <a:ext cx="10515600" cy="491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Experimentation on text translation: (1) EN-DE and (2) EN-FR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09776-480D-7A91-10C6-8498C4086318}"/>
              </a:ext>
            </a:extLst>
          </p:cNvPr>
          <p:cNvSpPr txBox="1"/>
          <p:nvPr/>
        </p:nvSpPr>
        <p:spPr>
          <a:xfrm>
            <a:off x="838200" y="6171561"/>
            <a:ext cx="106203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100">
                <a:effectLst/>
              </a:rPr>
              <a:t>A. Vaswani </a:t>
            </a:r>
            <a:r>
              <a:rPr lang="en-CA" sz="1100" i="1">
                <a:effectLst/>
              </a:rPr>
              <a:t>et al.</a:t>
            </a:r>
            <a:r>
              <a:rPr lang="en-CA" sz="1100">
                <a:effectLst/>
              </a:rPr>
              <a:t>, “Attention is All you Need,” in </a:t>
            </a:r>
            <a:r>
              <a:rPr lang="en-CA" sz="1100" i="1">
                <a:effectLst/>
              </a:rPr>
              <a:t>Advances in Neural Information Processing Systems (</a:t>
            </a:r>
            <a:r>
              <a:rPr lang="en-CA" sz="1100" i="1" err="1">
                <a:effectLst/>
              </a:rPr>
              <a:t>NeurIPS</a:t>
            </a:r>
            <a:r>
              <a:rPr lang="en-CA" sz="1100" i="1">
                <a:effectLst/>
              </a:rPr>
              <a:t>)</a:t>
            </a:r>
            <a:r>
              <a:rPr lang="en-CA" sz="1100">
                <a:effectLst/>
              </a:rPr>
              <a:t>, 2017.</a:t>
            </a:r>
          </a:p>
        </p:txBody>
      </p:sp>
    </p:spTree>
    <p:extLst>
      <p:ext uri="{BB962C8B-B14F-4D97-AF65-F5344CB8AC3E}">
        <p14:creationId xmlns:p14="http://schemas.microsoft.com/office/powerpoint/2010/main" val="3630082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BCE5-9167-BEAA-500B-E5465C3C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Transformer Figure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4874F-8E27-4F11-1849-06EB357F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24638-0EC2-81E8-9087-A83D8406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59</a:t>
            </a:fld>
            <a:endParaRPr lang="en-US"/>
          </a:p>
        </p:txBody>
      </p:sp>
      <p:pic>
        <p:nvPicPr>
          <p:cNvPr id="9" name="Content Placeholder 8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0571F83C-5187-F4E6-0B81-D8A32A9AE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60811"/>
            <a:ext cx="10515600" cy="4715816"/>
          </a:xfrm>
        </p:spPr>
      </p:pic>
    </p:spTree>
    <p:extLst>
      <p:ext uri="{BB962C8B-B14F-4D97-AF65-F5344CB8AC3E}">
        <p14:creationId xmlns:p14="http://schemas.microsoft.com/office/powerpoint/2010/main" val="163630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81EB4-287F-731C-E6E8-05E543F37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E233-CFD7-022D-E27D-EE1633B2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 to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3C2E-4D3D-ACEE-AE25-2807BC84E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0515600" cy="2716340"/>
          </a:xfrm>
        </p:spPr>
        <p:txBody>
          <a:bodyPr>
            <a:normAutofit/>
          </a:bodyPr>
          <a:lstStyle/>
          <a:p>
            <a:r>
              <a:rPr lang="en-US" b="1" dirty="0"/>
              <a:t>Example Scenarios</a:t>
            </a:r>
          </a:p>
          <a:p>
            <a:pPr lvl="1"/>
            <a:r>
              <a:rPr lang="en-US" dirty="0"/>
              <a:t>Text    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Text       (e.g. Q/A, translation, text summarization)</a:t>
            </a:r>
          </a:p>
          <a:p>
            <a:pPr lvl="1"/>
            <a:r>
              <a:rPr lang="en-US" dirty="0"/>
              <a:t>Image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Text       (e.g. image captioning)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How? </a:t>
            </a:r>
            <a:r>
              <a:rPr lang="en-US" dirty="0"/>
              <a:t>Usually Encoder-Decoder models</a:t>
            </a:r>
            <a:endParaRPr lang="en-US" b="1" dirty="0"/>
          </a:p>
          <a:p>
            <a:pPr lvl="1"/>
            <a:r>
              <a:rPr lang="en-US" dirty="0"/>
              <a:t>e.g. RNNs, transformers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B830B-74B0-C0BD-929E-D6DBFC8C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2943A-D647-34DE-769C-0AD740F4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6</a:t>
            </a:fld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6D021A-F8B6-92F6-2CA4-CA2E5F89AEFC}"/>
              </a:ext>
            </a:extLst>
          </p:cNvPr>
          <p:cNvGrpSpPr/>
          <p:nvPr/>
        </p:nvGrpSpPr>
        <p:grpSpPr>
          <a:xfrm>
            <a:off x="333043" y="3560309"/>
            <a:ext cx="11525913" cy="2616451"/>
            <a:chOff x="367300" y="3418069"/>
            <a:chExt cx="11525913" cy="261645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4393CE6-D8F5-085A-8DCF-A482B97F0D05}"/>
                </a:ext>
              </a:extLst>
            </p:cNvPr>
            <p:cNvGrpSpPr/>
            <p:nvPr/>
          </p:nvGrpSpPr>
          <p:grpSpPr>
            <a:xfrm>
              <a:off x="367300" y="4345467"/>
              <a:ext cx="5195300" cy="1689053"/>
              <a:chOff x="489220" y="4339913"/>
              <a:chExt cx="5195300" cy="16890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ounded Rectangle 6">
                    <a:extLst>
                      <a:ext uri="{FF2B5EF4-FFF2-40B4-BE49-F238E27FC236}">
                        <a16:creationId xmlns:a16="http://schemas.microsoft.com/office/drawing/2014/main" id="{58CE0552-70E1-CB3E-6A4D-BCD567D8D22D}"/>
                      </a:ext>
                    </a:extLst>
                  </p:cNvPr>
                  <p:cNvSpPr/>
                  <p:nvPr/>
                </p:nvSpPr>
                <p:spPr>
                  <a:xfrm>
                    <a:off x="1606721" y="5470547"/>
                    <a:ext cx="470516" cy="470517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ounded Rectangle 6">
                    <a:extLst>
                      <a:ext uri="{FF2B5EF4-FFF2-40B4-BE49-F238E27FC236}">
                        <a16:creationId xmlns:a16="http://schemas.microsoft.com/office/drawing/2014/main" id="{58CE0552-70E1-CB3E-6A4D-BCD567D8D22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6721" y="5470547"/>
                    <a:ext cx="470516" cy="470517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ounded Rectangle 7">
                    <a:extLst>
                      <a:ext uri="{FF2B5EF4-FFF2-40B4-BE49-F238E27FC236}">
                        <a16:creationId xmlns:a16="http://schemas.microsoft.com/office/drawing/2014/main" id="{ABD8F66B-449E-235A-D6D8-C8ABD8CDA7CE}"/>
                      </a:ext>
                    </a:extLst>
                  </p:cNvPr>
                  <p:cNvSpPr/>
                  <p:nvPr/>
                </p:nvSpPr>
                <p:spPr>
                  <a:xfrm>
                    <a:off x="2301724" y="5470545"/>
                    <a:ext cx="470516" cy="470517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ounded Rectangle 7">
                    <a:extLst>
                      <a:ext uri="{FF2B5EF4-FFF2-40B4-BE49-F238E27FC236}">
                        <a16:creationId xmlns:a16="http://schemas.microsoft.com/office/drawing/2014/main" id="{ABD8F66B-449E-235A-D6D8-C8ABD8CDA7C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724" y="5470545"/>
                    <a:ext cx="470516" cy="470517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ounded Rectangle 8">
                    <a:extLst>
                      <a:ext uri="{FF2B5EF4-FFF2-40B4-BE49-F238E27FC236}">
                        <a16:creationId xmlns:a16="http://schemas.microsoft.com/office/drawing/2014/main" id="{47EB4BC4-750C-380F-B2AB-818BC86FBCAA}"/>
                      </a:ext>
                    </a:extLst>
                  </p:cNvPr>
                  <p:cNvSpPr/>
                  <p:nvPr/>
                </p:nvSpPr>
                <p:spPr>
                  <a:xfrm>
                    <a:off x="2996727" y="5470544"/>
                    <a:ext cx="470516" cy="470517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Rounded Rectangle 8">
                    <a:extLst>
                      <a:ext uri="{FF2B5EF4-FFF2-40B4-BE49-F238E27FC236}">
                        <a16:creationId xmlns:a16="http://schemas.microsoft.com/office/drawing/2014/main" id="{47EB4BC4-750C-380F-B2AB-818BC86FBC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6727" y="5470544"/>
                    <a:ext cx="470516" cy="470517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ounded Rectangle 9">
                    <a:extLst>
                      <a:ext uri="{FF2B5EF4-FFF2-40B4-BE49-F238E27FC236}">
                        <a16:creationId xmlns:a16="http://schemas.microsoft.com/office/drawing/2014/main" id="{A282A5BD-B518-56C8-BDCC-9BAE8BFFE3F0}"/>
                      </a:ext>
                    </a:extLst>
                  </p:cNvPr>
                  <p:cNvSpPr/>
                  <p:nvPr/>
                </p:nvSpPr>
                <p:spPr>
                  <a:xfrm>
                    <a:off x="3691730" y="5470543"/>
                    <a:ext cx="470516" cy="470517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ounded Rectangle 9">
                    <a:extLst>
                      <a:ext uri="{FF2B5EF4-FFF2-40B4-BE49-F238E27FC236}">
                        <a16:creationId xmlns:a16="http://schemas.microsoft.com/office/drawing/2014/main" id="{A282A5BD-B518-56C8-BDCC-9BAE8BFFE3F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1730" y="5470543"/>
                    <a:ext cx="470516" cy="470517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C64497-09D2-CAA7-BFEA-A9628950A1EA}"/>
                  </a:ext>
                </a:extLst>
              </p:cNvPr>
              <p:cNvSpPr txBox="1"/>
              <p:nvPr/>
            </p:nvSpPr>
            <p:spPr>
              <a:xfrm>
                <a:off x="489220" y="5382635"/>
                <a:ext cx="11901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Input sequence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2F7AA06-87E2-7898-C1A2-2DBEE4B6DB17}"/>
                  </a:ext>
                </a:extLst>
              </p:cNvPr>
              <p:cNvSpPr/>
              <p:nvPr/>
            </p:nvSpPr>
            <p:spPr>
              <a:xfrm>
                <a:off x="4536440" y="4339913"/>
                <a:ext cx="1148080" cy="78232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ENCODER</a:t>
                </a:r>
              </a:p>
            </p:txBody>
          </p:sp>
          <p:cxnSp>
            <p:nvCxnSpPr>
              <p:cNvPr id="19" name="Elbow Connector 18">
                <a:extLst>
                  <a:ext uri="{FF2B5EF4-FFF2-40B4-BE49-F238E27FC236}">
                    <a16:creationId xmlns:a16="http://schemas.microsoft.com/office/drawing/2014/main" id="{E6755619-9D62-FAC6-B6C7-38C6CAB9B048}"/>
                  </a:ext>
                </a:extLst>
              </p:cNvPr>
              <p:cNvCxnSpPr>
                <a:cxnSpLocks/>
                <a:stCxn id="7" idx="0"/>
                <a:endCxn id="17" idx="1"/>
              </p:cNvCxnSpPr>
              <p:nvPr/>
            </p:nvCxnSpPr>
            <p:spPr>
              <a:xfrm rot="5400000" flipH="1" flipV="1">
                <a:off x="2819472" y="3753580"/>
                <a:ext cx="739474" cy="2694461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>
                <a:extLst>
                  <a:ext uri="{FF2B5EF4-FFF2-40B4-BE49-F238E27FC236}">
                    <a16:creationId xmlns:a16="http://schemas.microsoft.com/office/drawing/2014/main" id="{27D465BD-32FE-76C5-FA39-1F398265EBA7}"/>
                  </a:ext>
                </a:extLst>
              </p:cNvPr>
              <p:cNvCxnSpPr>
                <a:cxnSpLocks/>
                <a:stCxn id="8" idx="0"/>
                <a:endCxn id="17" idx="1"/>
              </p:cNvCxnSpPr>
              <p:nvPr/>
            </p:nvCxnSpPr>
            <p:spPr>
              <a:xfrm rot="5400000" flipH="1" flipV="1">
                <a:off x="3166975" y="4101080"/>
                <a:ext cx="739472" cy="1999458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>
                <a:extLst>
                  <a:ext uri="{FF2B5EF4-FFF2-40B4-BE49-F238E27FC236}">
                    <a16:creationId xmlns:a16="http://schemas.microsoft.com/office/drawing/2014/main" id="{CBF9FB5D-A530-73B4-0603-FAE934AEE2A3}"/>
                  </a:ext>
                </a:extLst>
              </p:cNvPr>
              <p:cNvCxnSpPr>
                <a:cxnSpLocks/>
                <a:stCxn id="9" idx="0"/>
                <a:endCxn id="17" idx="1"/>
              </p:cNvCxnSpPr>
              <p:nvPr/>
            </p:nvCxnSpPr>
            <p:spPr>
              <a:xfrm rot="5400000" flipH="1" flipV="1">
                <a:off x="3514477" y="4448582"/>
                <a:ext cx="739471" cy="1304455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>
                <a:extLst>
                  <a:ext uri="{FF2B5EF4-FFF2-40B4-BE49-F238E27FC236}">
                    <a16:creationId xmlns:a16="http://schemas.microsoft.com/office/drawing/2014/main" id="{67F83812-14DA-C48E-6100-D60207F34AB3}"/>
                  </a:ext>
                </a:extLst>
              </p:cNvPr>
              <p:cNvCxnSpPr>
                <a:cxnSpLocks/>
                <a:stCxn id="10" idx="0"/>
                <a:endCxn id="17" idx="1"/>
              </p:cNvCxnSpPr>
              <p:nvPr/>
            </p:nvCxnSpPr>
            <p:spPr>
              <a:xfrm rot="5400000" flipH="1" flipV="1">
                <a:off x="3861979" y="4796082"/>
                <a:ext cx="739470" cy="609452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BBD83CB-7B66-CD85-65EC-9C52758D0C58}"/>
                </a:ext>
              </a:extLst>
            </p:cNvPr>
            <p:cNvGrpSpPr/>
            <p:nvPr/>
          </p:nvGrpSpPr>
          <p:grpSpPr>
            <a:xfrm>
              <a:off x="6665529" y="3418069"/>
              <a:ext cx="5227684" cy="1709718"/>
              <a:chOff x="6787449" y="3412515"/>
              <a:chExt cx="5227684" cy="170971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EABE3D-F2CE-D69D-B3DA-86AB648B1216}"/>
                  </a:ext>
                </a:extLst>
              </p:cNvPr>
              <p:cNvSpPr txBox="1"/>
              <p:nvPr/>
            </p:nvSpPr>
            <p:spPr>
              <a:xfrm>
                <a:off x="10930764" y="3412515"/>
                <a:ext cx="10843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Output sequence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427CA7A-B1B8-6CF6-B7A4-8ED3F1A3CC52}"/>
                  </a:ext>
                </a:extLst>
              </p:cNvPr>
              <p:cNvGrpSpPr/>
              <p:nvPr/>
            </p:nvGrpSpPr>
            <p:grpSpPr>
              <a:xfrm>
                <a:off x="6787449" y="3500423"/>
                <a:ext cx="4095671" cy="1621810"/>
                <a:chOff x="6787449" y="3500423"/>
                <a:chExt cx="4095671" cy="162181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Rounded Rectangle 10">
                      <a:extLst>
                        <a:ext uri="{FF2B5EF4-FFF2-40B4-BE49-F238E27FC236}">
                          <a16:creationId xmlns:a16="http://schemas.microsoft.com/office/drawing/2014/main" id="{1F686358-2709-2678-B2CA-B49D690EA3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7595" y="3500423"/>
                      <a:ext cx="470516" cy="470517"/>
                    </a:xfrm>
                    <a:prstGeom prst="roundRect">
                      <a:avLst/>
                    </a:prstGeom>
                    <a:solidFill>
                      <a:srgbClr val="C44037">
                        <a:alpha val="63922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Rounded Rectangle 10">
                      <a:extLst>
                        <a:ext uri="{FF2B5EF4-FFF2-40B4-BE49-F238E27FC236}">
                          <a16:creationId xmlns:a16="http://schemas.microsoft.com/office/drawing/2014/main" id="{1F686358-2709-2678-B2CA-B49D690EA3F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27595" y="3500423"/>
                      <a:ext cx="470516" cy="470517"/>
                    </a:xfrm>
                    <a:prstGeom prst="round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ounded Rectangle 11">
                      <a:extLst>
                        <a:ext uri="{FF2B5EF4-FFF2-40B4-BE49-F238E27FC236}">
                          <a16:creationId xmlns:a16="http://schemas.microsoft.com/office/drawing/2014/main" id="{5038930B-B101-D5C3-3DF4-B5B07669B7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21573" y="3500423"/>
                      <a:ext cx="470516" cy="470517"/>
                    </a:xfrm>
                    <a:prstGeom prst="roundRect">
                      <a:avLst/>
                    </a:prstGeom>
                    <a:solidFill>
                      <a:srgbClr val="C44037">
                        <a:alpha val="63922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Rounded Rectangle 11">
                      <a:extLst>
                        <a:ext uri="{FF2B5EF4-FFF2-40B4-BE49-F238E27FC236}">
                          <a16:creationId xmlns:a16="http://schemas.microsoft.com/office/drawing/2014/main" id="{5038930B-B101-D5C3-3DF4-B5B07669B76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21573" y="3500423"/>
                      <a:ext cx="470516" cy="470517"/>
                    </a:xfrm>
                    <a:prstGeom prst="round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Rounded Rectangle 12">
                      <a:extLst>
                        <a:ext uri="{FF2B5EF4-FFF2-40B4-BE49-F238E27FC236}">
                          <a16:creationId xmlns:a16="http://schemas.microsoft.com/office/drawing/2014/main" id="{98149FFD-4F12-14AF-10D0-BC4669EEC3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17601" y="3500423"/>
                      <a:ext cx="470516" cy="470517"/>
                    </a:xfrm>
                    <a:prstGeom prst="roundRect">
                      <a:avLst/>
                    </a:prstGeom>
                    <a:solidFill>
                      <a:srgbClr val="C44037">
                        <a:alpha val="63922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Rounded Rectangle 12">
                      <a:extLst>
                        <a:ext uri="{FF2B5EF4-FFF2-40B4-BE49-F238E27FC236}">
                          <a16:creationId xmlns:a16="http://schemas.microsoft.com/office/drawing/2014/main" id="{98149FFD-4F12-14AF-10D0-BC4669EEC38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17601" y="3500423"/>
                      <a:ext cx="470516" cy="470517"/>
                    </a:xfrm>
                    <a:prstGeom prst="round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Rounded Rectangle 13">
                      <a:extLst>
                        <a:ext uri="{FF2B5EF4-FFF2-40B4-BE49-F238E27FC236}">
                          <a16:creationId xmlns:a16="http://schemas.microsoft.com/office/drawing/2014/main" id="{F70BC63E-36A4-7761-8FCE-09B1ABA56D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2604" y="3500423"/>
                      <a:ext cx="470516" cy="470517"/>
                    </a:xfrm>
                    <a:prstGeom prst="roundRect">
                      <a:avLst/>
                    </a:prstGeom>
                    <a:solidFill>
                      <a:srgbClr val="C44037">
                        <a:alpha val="63922"/>
                      </a:srgbClr>
                    </a:solidFill>
                    <a:ln>
                      <a:solidFill>
                        <a:srgbClr val="C4403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Rounded Rectangle 13">
                      <a:extLst>
                        <a:ext uri="{FF2B5EF4-FFF2-40B4-BE49-F238E27FC236}">
                          <a16:creationId xmlns:a16="http://schemas.microsoft.com/office/drawing/2014/main" id="{F70BC63E-36A4-7761-8FCE-09B1ABA56D2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12604" y="3500423"/>
                      <a:ext cx="470516" cy="470517"/>
                    </a:xfrm>
                    <a:prstGeom prst="round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solidFill>
                        <a:srgbClr val="C44037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Elbow Connector 31">
                  <a:extLst>
                    <a:ext uri="{FF2B5EF4-FFF2-40B4-BE49-F238E27FC236}">
                      <a16:creationId xmlns:a16="http://schemas.microsoft.com/office/drawing/2014/main" id="{70C40FEC-317F-5541-01E0-B7725A57719C}"/>
                    </a:ext>
                  </a:extLst>
                </p:cNvPr>
                <p:cNvCxnSpPr>
                  <a:cxnSpLocks/>
                  <a:stCxn id="18" idx="3"/>
                  <a:endCxn id="11" idx="2"/>
                </p:cNvCxnSpPr>
                <p:nvPr/>
              </p:nvCxnSpPr>
              <p:spPr>
                <a:xfrm flipV="1">
                  <a:off x="7935529" y="3970940"/>
                  <a:ext cx="627324" cy="760133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Elbow Connector 33">
                  <a:extLst>
                    <a:ext uri="{FF2B5EF4-FFF2-40B4-BE49-F238E27FC236}">
                      <a16:creationId xmlns:a16="http://schemas.microsoft.com/office/drawing/2014/main" id="{B565FC17-1E3B-6BFE-E7E9-8A7953DD364E}"/>
                    </a:ext>
                  </a:extLst>
                </p:cNvPr>
                <p:cNvCxnSpPr>
                  <a:cxnSpLocks/>
                  <a:stCxn id="18" idx="3"/>
                  <a:endCxn id="12" idx="2"/>
                </p:cNvCxnSpPr>
                <p:nvPr/>
              </p:nvCxnSpPr>
              <p:spPr>
                <a:xfrm flipV="1">
                  <a:off x="7935529" y="3970940"/>
                  <a:ext cx="1321302" cy="760133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Elbow Connector 35">
                  <a:extLst>
                    <a:ext uri="{FF2B5EF4-FFF2-40B4-BE49-F238E27FC236}">
                      <a16:creationId xmlns:a16="http://schemas.microsoft.com/office/drawing/2014/main" id="{43610254-DB92-2F2A-1FC4-C9C16519E00C}"/>
                    </a:ext>
                  </a:extLst>
                </p:cNvPr>
                <p:cNvCxnSpPr>
                  <a:cxnSpLocks/>
                  <a:stCxn id="18" idx="3"/>
                  <a:endCxn id="13" idx="2"/>
                </p:cNvCxnSpPr>
                <p:nvPr/>
              </p:nvCxnSpPr>
              <p:spPr>
                <a:xfrm flipV="1">
                  <a:off x="7935529" y="3970940"/>
                  <a:ext cx="2017330" cy="760133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lbow Connector 37">
                  <a:extLst>
                    <a:ext uri="{FF2B5EF4-FFF2-40B4-BE49-F238E27FC236}">
                      <a16:creationId xmlns:a16="http://schemas.microsoft.com/office/drawing/2014/main" id="{25EAC9FB-4961-5F62-7747-EDE735F0D862}"/>
                    </a:ext>
                  </a:extLst>
                </p:cNvPr>
                <p:cNvCxnSpPr>
                  <a:cxnSpLocks/>
                  <a:stCxn id="18" idx="3"/>
                  <a:endCxn id="14" idx="2"/>
                </p:cNvCxnSpPr>
                <p:nvPr/>
              </p:nvCxnSpPr>
              <p:spPr>
                <a:xfrm flipV="1">
                  <a:off x="7935529" y="3970940"/>
                  <a:ext cx="2712333" cy="760133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3C6510C-6095-2323-3577-59FCCBA5CA9C}"/>
                    </a:ext>
                  </a:extLst>
                </p:cNvPr>
                <p:cNvSpPr/>
                <p:nvPr/>
              </p:nvSpPr>
              <p:spPr>
                <a:xfrm>
                  <a:off x="6787449" y="4339913"/>
                  <a:ext cx="1148080" cy="78232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DECODER</a:t>
                  </a:r>
                </a:p>
              </p:txBody>
            </p:sp>
          </p:grp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3039115-CF7C-59EF-E637-D1739569E7CF}"/>
                </a:ext>
              </a:extLst>
            </p:cNvPr>
            <p:cNvCxnSpPr>
              <a:stCxn id="17" idx="3"/>
              <a:endCxn id="18" idx="1"/>
            </p:cNvCxnSpPr>
            <p:nvPr/>
          </p:nvCxnSpPr>
          <p:spPr>
            <a:xfrm>
              <a:off x="5562600" y="4736627"/>
              <a:ext cx="11029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10BD86-FB73-E8F4-494F-98CE27F2DF16}"/>
                </a:ext>
              </a:extLst>
            </p:cNvPr>
            <p:cNvSpPr txBox="1"/>
            <p:nvPr/>
          </p:nvSpPr>
          <p:spPr>
            <a:xfrm>
              <a:off x="5663449" y="4347379"/>
              <a:ext cx="782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state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065992-7CFB-A6C5-1C1A-B2A085D0293F}"/>
                </a:ext>
              </a:extLst>
            </p:cNvPr>
            <p:cNvSpPr txBox="1"/>
            <p:nvPr/>
          </p:nvSpPr>
          <p:spPr>
            <a:xfrm>
              <a:off x="5549269" y="4731547"/>
              <a:ext cx="11144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context vector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1019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E2C6-304B-2F98-D1D5-1A340F1F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6CDDC9-449A-6E37-001E-49E0DD47A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only consider matrix multiplication complexity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dot-product uses d*p*d’ float-number multiplication.</a:t>
                </a:r>
              </a:p>
              <a:p>
                <a:pPr lvl="1"/>
                <a:r>
                  <a:rPr lang="en-US" dirty="0"/>
                  <a:t>What are the multiplications in the transformer?</a:t>
                </a:r>
              </a:p>
              <a:p>
                <a:pPr lvl="2"/>
                <a:r>
                  <a:rPr lang="en-US" dirty="0"/>
                  <a:t>Q/K/V Projection</a:t>
                </a:r>
              </a:p>
              <a:p>
                <a:pPr lvl="2"/>
                <a:r>
                  <a:rPr lang="en-US" dirty="0"/>
                  <a:t>O Projection</a:t>
                </a:r>
              </a:p>
              <a:p>
                <a:pPr lvl="2"/>
                <a:r>
                  <a:rPr lang="en-US" dirty="0"/>
                  <a:t>FFN up-projection</a:t>
                </a:r>
              </a:p>
              <a:p>
                <a:pPr lvl="2"/>
                <a:r>
                  <a:rPr lang="en-US" dirty="0"/>
                  <a:t>FFN down-projection</a:t>
                </a:r>
              </a:p>
              <a:p>
                <a:pPr lvl="2"/>
                <a:r>
                  <a:rPr lang="en-US" dirty="0"/>
                  <a:t>Attention map dot-product</a:t>
                </a:r>
              </a:p>
              <a:p>
                <a:pPr lvl="2"/>
                <a:r>
                  <a:rPr lang="en-US" dirty="0"/>
                  <a:t>Attention value aggregation</a:t>
                </a:r>
              </a:p>
              <a:p>
                <a:pPr lvl="1"/>
                <a:r>
                  <a:rPr lang="en-US" dirty="0"/>
                  <a:t>What is the total amount of multiplication in these six operations?</a:t>
                </a:r>
              </a:p>
              <a:p>
                <a:pPr lvl="2"/>
                <a:r>
                  <a:rPr lang="en-US" dirty="0"/>
                  <a:t>2NBd * (6d + N), B is the batch size, N is the </a:t>
                </a:r>
                <a:r>
                  <a:rPr lang="en-US"/>
                  <a:t>sequence length.</a:t>
                </a:r>
                <a:endParaRPr lang="en-US" dirty="0"/>
              </a:p>
              <a:p>
                <a:pPr lvl="2"/>
                <a:r>
                  <a:rPr lang="en-US" dirty="0"/>
                  <a:t>Verify this offline.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6CDDC9-449A-6E37-001E-49E0DD47A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9244F-CF2B-DA9A-9EDD-C1181CCA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49965-C600-236D-B40E-CEC5C353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3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50BBB1E4-87B8-DAE7-F988-BEA8E3A140BA}"/>
              </a:ext>
            </a:extLst>
          </p:cNvPr>
          <p:cNvSpPr/>
          <p:nvPr/>
        </p:nvSpPr>
        <p:spPr>
          <a:xfrm>
            <a:off x="334382" y="1928018"/>
            <a:ext cx="4352757" cy="4118919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F900303-8D4C-8468-69B5-8C8607269A30}"/>
              </a:ext>
            </a:extLst>
          </p:cNvPr>
          <p:cNvSpPr/>
          <p:nvPr/>
        </p:nvSpPr>
        <p:spPr>
          <a:xfrm>
            <a:off x="4978906" y="1935160"/>
            <a:ext cx="6878710" cy="4111778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DECODER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176B3-981E-22F4-A785-141C9B2C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Sequence to Sequence with RNNs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78655-44C7-5995-5636-D8218847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2869"/>
            <a:ext cx="10515600" cy="7923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Encoder (LSTM) and decoder (LSTM)</a:t>
            </a:r>
          </a:p>
          <a:p>
            <a:r>
              <a:rPr lang="en-US" dirty="0"/>
              <a:t>Fixed-length context vector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DE5DE-087B-4CFA-76A0-638DD4D5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3F2F8-C333-B7BB-7AE3-3941B726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7</a:t>
            </a:fld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049C206-9190-797E-5AA8-D80821ECB450}"/>
              </a:ext>
            </a:extLst>
          </p:cNvPr>
          <p:cNvSpPr/>
          <p:nvPr/>
        </p:nvSpPr>
        <p:spPr>
          <a:xfrm>
            <a:off x="5755583" y="5014800"/>
            <a:ext cx="470516" cy="4705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B2871C16-61E6-D61B-E374-FF592EE56D45}"/>
                  </a:ext>
                </a:extLst>
              </p:cNvPr>
              <p:cNvSpPr/>
              <p:nvPr/>
            </p:nvSpPr>
            <p:spPr>
              <a:xfrm>
                <a:off x="5755583" y="38340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B2871C16-61E6-D61B-E374-FF592EE56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83" y="3834000"/>
                <a:ext cx="470516" cy="4705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A33CEF3-4967-3CA3-A9E1-0D532DC3126B}"/>
              </a:ext>
            </a:extLst>
          </p:cNvPr>
          <p:cNvCxnSpPr>
            <a:cxnSpLocks/>
            <a:stCxn id="14" idx="3"/>
            <a:endCxn id="37" idx="1"/>
          </p:cNvCxnSpPr>
          <p:nvPr/>
        </p:nvCxnSpPr>
        <p:spPr>
          <a:xfrm>
            <a:off x="4460829" y="4062270"/>
            <a:ext cx="1294754" cy="6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A899A3-1C1A-2AC7-8DC6-B0DCA48B4975}"/>
              </a:ext>
            </a:extLst>
          </p:cNvPr>
          <p:cNvGrpSpPr/>
          <p:nvPr/>
        </p:nvGrpSpPr>
        <p:grpSpPr>
          <a:xfrm>
            <a:off x="6226099" y="2642400"/>
            <a:ext cx="1991712" cy="2842917"/>
            <a:chOff x="6226099" y="2642400"/>
            <a:chExt cx="1991712" cy="284291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DB93313-7E71-4017-2776-D6EB62928064}"/>
                </a:ext>
              </a:extLst>
            </p:cNvPr>
            <p:cNvCxnSpPr>
              <a:stCxn id="43" idx="0"/>
              <a:endCxn id="47" idx="2"/>
            </p:cNvCxnSpPr>
            <p:nvPr/>
          </p:nvCxnSpPr>
          <p:spPr>
            <a:xfrm flipV="1">
              <a:off x="7979607" y="4304517"/>
              <a:ext cx="0" cy="7102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57F0B38C-DEF5-6D25-EE41-79424B7FFD2D}"/>
                    </a:ext>
                  </a:extLst>
                </p:cNvPr>
                <p:cNvSpPr/>
                <p:nvPr/>
              </p:nvSpPr>
              <p:spPr>
                <a:xfrm>
                  <a:off x="7744349" y="5014800"/>
                  <a:ext cx="470516" cy="470517"/>
                </a:xfrm>
                <a:prstGeom prst="roundRect">
                  <a:avLst/>
                </a:prstGeom>
                <a:solidFill>
                  <a:srgbClr val="C44037">
                    <a:alpha val="63922"/>
                  </a:srgbClr>
                </a:solidFill>
                <a:ln>
                  <a:solidFill>
                    <a:srgbClr val="C4403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57F0B38C-DEF5-6D25-EE41-79424B7FFD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4349" y="5014800"/>
                  <a:ext cx="470516" cy="470517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C44037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2FB5E9BD-74AF-AD92-17C9-4A47DDEE4E26}"/>
                    </a:ext>
                  </a:extLst>
                </p:cNvPr>
                <p:cNvSpPr/>
                <p:nvPr/>
              </p:nvSpPr>
              <p:spPr>
                <a:xfrm>
                  <a:off x="7744349" y="3834000"/>
                  <a:ext cx="470516" cy="470517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2FB5E9BD-74AF-AD92-17C9-4A47DDEE4E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4349" y="3834000"/>
                  <a:ext cx="470516" cy="470517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BB51B3B-5B31-2152-1C54-94147D440315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 flipV="1">
              <a:off x="7982553" y="3112917"/>
              <a:ext cx="0" cy="7129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ounded Rectangle 62">
                  <a:extLst>
                    <a:ext uri="{FF2B5EF4-FFF2-40B4-BE49-F238E27FC236}">
                      <a16:creationId xmlns:a16="http://schemas.microsoft.com/office/drawing/2014/main" id="{027CAEBF-2E9D-1F6F-7789-34C6000A3B59}"/>
                    </a:ext>
                  </a:extLst>
                </p:cNvPr>
                <p:cNvSpPr/>
                <p:nvPr/>
              </p:nvSpPr>
              <p:spPr>
                <a:xfrm>
                  <a:off x="7747295" y="2642400"/>
                  <a:ext cx="470516" cy="470517"/>
                </a:xfrm>
                <a:prstGeom prst="roundRect">
                  <a:avLst/>
                </a:prstGeom>
                <a:solidFill>
                  <a:srgbClr val="C44037">
                    <a:alpha val="63922"/>
                  </a:srgbClr>
                </a:solidFill>
                <a:ln>
                  <a:solidFill>
                    <a:srgbClr val="C4403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ounded Rectangle 62">
                  <a:extLst>
                    <a:ext uri="{FF2B5EF4-FFF2-40B4-BE49-F238E27FC236}">
                      <a16:creationId xmlns:a16="http://schemas.microsoft.com/office/drawing/2014/main" id="{027CAEBF-2E9D-1F6F-7789-34C6000A3B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7295" y="2642400"/>
                  <a:ext cx="470516" cy="470517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C44037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4B3B859-FFA1-FD4A-9696-C6E5B5C2FFD8}"/>
                </a:ext>
              </a:extLst>
            </p:cNvPr>
            <p:cNvCxnSpPr>
              <a:cxnSpLocks/>
              <a:stCxn id="37" idx="3"/>
              <a:endCxn id="47" idx="1"/>
            </p:cNvCxnSpPr>
            <p:nvPr/>
          </p:nvCxnSpPr>
          <p:spPr>
            <a:xfrm>
              <a:off x="6226099" y="4069259"/>
              <a:ext cx="15182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>
              <a:extLst>
                <a:ext uri="{FF2B5EF4-FFF2-40B4-BE49-F238E27FC236}">
                  <a16:creationId xmlns:a16="http://schemas.microsoft.com/office/drawing/2014/main" id="{E2E5862D-3E66-7E53-2301-47F183669BF4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 flipV="1">
              <a:off x="6226099" y="4679281"/>
              <a:ext cx="1630567" cy="570778"/>
            </a:xfrm>
            <a:prstGeom prst="bentConnector3">
              <a:avLst>
                <a:gd name="adj1" fmla="val 58855"/>
              </a:avLst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6611E7FD-B582-E26C-2B66-71BE9FB85933}"/>
                </a:ext>
              </a:extLst>
            </p:cNvPr>
            <p:cNvCxnSpPr/>
            <p:nvPr/>
          </p:nvCxnSpPr>
          <p:spPr>
            <a:xfrm flipV="1">
              <a:off x="7856666" y="4290197"/>
              <a:ext cx="0" cy="4056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DD529498-EE6D-1E0C-6370-6790F8F2A233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4439771" y="4181877"/>
            <a:ext cx="1315812" cy="1068182"/>
          </a:xfrm>
          <a:prstGeom prst="bentConnector3">
            <a:avLst>
              <a:gd name="adj1" fmla="val 6389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85AF1CB-AF0F-F093-2AA3-E4DD7FDD04FB}"/>
                  </a:ext>
                </a:extLst>
              </p:cNvPr>
              <p:cNvSpPr txBox="1"/>
              <p:nvPr/>
            </p:nvSpPr>
            <p:spPr>
              <a:xfrm>
                <a:off x="560733" y="2454323"/>
                <a:ext cx="28661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85AF1CB-AF0F-F093-2AA3-E4DD7FDD0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33" y="2454323"/>
                <a:ext cx="2866175" cy="400110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5310C6A-B5E0-7750-1DFA-55DE0E86FC1B}"/>
                  </a:ext>
                </a:extLst>
              </p:cNvPr>
              <p:cNvSpPr txBox="1"/>
              <p:nvPr/>
            </p:nvSpPr>
            <p:spPr>
              <a:xfrm>
                <a:off x="5097105" y="2457623"/>
                <a:ext cx="24705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5310C6A-B5E0-7750-1DFA-55DE0E86F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05" y="2457623"/>
                <a:ext cx="2470509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>
            <a:extLst>
              <a:ext uri="{FF2B5EF4-FFF2-40B4-BE49-F238E27FC236}">
                <a16:creationId xmlns:a16="http://schemas.microsoft.com/office/drawing/2014/main" id="{9AB3C151-4DC8-D664-D40E-BD8DF2D67E7E}"/>
              </a:ext>
            </a:extLst>
          </p:cNvPr>
          <p:cNvSpPr txBox="1"/>
          <p:nvPr/>
        </p:nvSpPr>
        <p:spPr>
          <a:xfrm>
            <a:off x="5446682" y="3216618"/>
            <a:ext cx="110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Initial state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758F51D-0394-67BF-F790-C89DB346D84D}"/>
              </a:ext>
            </a:extLst>
          </p:cNvPr>
          <p:cNvSpPr txBox="1"/>
          <p:nvPr/>
        </p:nvSpPr>
        <p:spPr>
          <a:xfrm>
            <a:off x="5253967" y="5433561"/>
            <a:ext cx="151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9D9958F7-481F-0D07-57F4-C1DD16E66944}"/>
                  </a:ext>
                </a:extLst>
              </p:cNvPr>
              <p:cNvSpPr txBox="1"/>
              <p:nvPr/>
            </p:nvSpPr>
            <p:spPr>
              <a:xfrm>
                <a:off x="533542" y="2054213"/>
                <a:ext cx="29981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/>
                  <a:t>Input: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9D9958F7-481F-0D07-57F4-C1DD16E66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2" y="2054213"/>
                <a:ext cx="2998147" cy="400110"/>
              </a:xfrm>
              <a:prstGeom prst="rect">
                <a:avLst/>
              </a:prstGeom>
              <a:blipFill>
                <a:blip r:embed="rId9"/>
                <a:stretch>
                  <a:fillRect l="-2240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DB7B979-5833-975D-F1E0-EE4BCFDB49A4}"/>
                  </a:ext>
                </a:extLst>
              </p:cNvPr>
              <p:cNvSpPr txBox="1"/>
              <p:nvPr/>
            </p:nvSpPr>
            <p:spPr>
              <a:xfrm>
                <a:off x="5097105" y="2058988"/>
                <a:ext cx="3148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/>
                  <a:t>Output: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DB7B979-5833-975D-F1E0-EE4BCFDB4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05" y="2058988"/>
                <a:ext cx="3148292" cy="400110"/>
              </a:xfrm>
              <a:prstGeom prst="rect">
                <a:avLst/>
              </a:prstGeom>
              <a:blipFill>
                <a:blip r:embed="rId10"/>
                <a:stretch>
                  <a:fillRect l="-193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DEAAD2D-06EF-D924-635C-AE7D570E10F5}"/>
                  </a:ext>
                </a:extLst>
              </p:cNvPr>
              <p:cNvSpPr/>
              <p:nvPr/>
            </p:nvSpPr>
            <p:spPr>
              <a:xfrm>
                <a:off x="604733" y="5014800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DEAAD2D-06EF-D924-635C-AE7D570E1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5014800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968299B-B43E-6831-E2E2-2D6800FD4073}"/>
                  </a:ext>
                </a:extLst>
              </p:cNvPr>
              <p:cNvSpPr/>
              <p:nvPr/>
            </p:nvSpPr>
            <p:spPr>
              <a:xfrm>
                <a:off x="1731247" y="5014800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968299B-B43E-6831-E2E2-2D6800FD4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5014800"/>
                <a:ext cx="470516" cy="47051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1D79501-1882-82D1-00B3-5A09AB10F913}"/>
                  </a:ext>
                </a:extLst>
              </p:cNvPr>
              <p:cNvSpPr/>
              <p:nvPr/>
            </p:nvSpPr>
            <p:spPr>
              <a:xfrm>
                <a:off x="2861444" y="5014800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1D79501-1882-82D1-00B3-5A09AB10F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5014800"/>
                <a:ext cx="470516" cy="47051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DABC61A-6553-0070-B918-191E161B1142}"/>
                  </a:ext>
                </a:extLst>
              </p:cNvPr>
              <p:cNvSpPr/>
              <p:nvPr/>
            </p:nvSpPr>
            <p:spPr>
              <a:xfrm>
                <a:off x="3990313" y="5014800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DABC61A-6553-0070-B918-191E161B1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5014800"/>
                <a:ext cx="470516" cy="47051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1650043-8B2D-735E-8C24-8EC3A0C71EE0}"/>
              </a:ext>
            </a:extLst>
          </p:cNvPr>
          <p:cNvGrpSpPr/>
          <p:nvPr/>
        </p:nvGrpSpPr>
        <p:grpSpPr>
          <a:xfrm>
            <a:off x="604733" y="3827010"/>
            <a:ext cx="3856096" cy="1187790"/>
            <a:chOff x="604733" y="3827010"/>
            <a:chExt cx="3856096" cy="118779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197774F-7299-ACB3-7D03-22B7F83D1380}"/>
                </a:ext>
              </a:extLst>
            </p:cNvPr>
            <p:cNvCxnSpPr>
              <a:cxnSpLocks/>
              <a:stCxn id="8" idx="0"/>
              <a:endCxn id="12" idx="2"/>
            </p:cNvCxnSpPr>
            <p:nvPr/>
          </p:nvCxnSpPr>
          <p:spPr>
            <a:xfrm flipV="1">
              <a:off x="1966505" y="4297528"/>
              <a:ext cx="0" cy="7172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7972AC-D6E5-BD06-8B08-2A2B4841EE58}"/>
                </a:ext>
              </a:extLst>
            </p:cNvPr>
            <p:cNvCxnSpPr>
              <a:cxnSpLocks/>
              <a:stCxn id="9" idx="0"/>
              <a:endCxn id="13" idx="2"/>
            </p:cNvCxnSpPr>
            <p:nvPr/>
          </p:nvCxnSpPr>
          <p:spPr>
            <a:xfrm flipV="1">
              <a:off x="3096702" y="4297530"/>
              <a:ext cx="0" cy="7172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F41C1EA-1A7A-1299-D0DA-9621468AFF7F}"/>
                </a:ext>
              </a:extLst>
            </p:cNvPr>
            <p:cNvCxnSpPr>
              <a:cxnSpLocks/>
              <a:stCxn id="10" idx="0"/>
              <a:endCxn id="14" idx="2"/>
            </p:cNvCxnSpPr>
            <p:nvPr/>
          </p:nvCxnSpPr>
          <p:spPr>
            <a:xfrm flipV="1">
              <a:off x="4225571" y="4297528"/>
              <a:ext cx="0" cy="7172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6D790C3-6E95-EA59-C036-F23D5ACDDD16}"/>
                </a:ext>
              </a:extLst>
            </p:cNvPr>
            <p:cNvCxnSpPr>
              <a:stCxn id="7" idx="0"/>
              <a:endCxn id="11" idx="2"/>
            </p:cNvCxnSpPr>
            <p:nvPr/>
          </p:nvCxnSpPr>
          <p:spPr>
            <a:xfrm flipV="1">
              <a:off x="839991" y="4297527"/>
              <a:ext cx="0" cy="7172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1717BC83-CE8E-2850-FDC5-3ECE0DFA68A7}"/>
                    </a:ext>
                  </a:extLst>
                </p:cNvPr>
                <p:cNvSpPr/>
                <p:nvPr/>
              </p:nvSpPr>
              <p:spPr>
                <a:xfrm>
                  <a:off x="604733" y="3827010"/>
                  <a:ext cx="470516" cy="470517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1717BC83-CE8E-2850-FDC5-3ECE0DFA68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33" y="3827010"/>
                  <a:ext cx="470516" cy="470517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D3739D78-37AF-E611-9F73-BCFC244ECB9C}"/>
                    </a:ext>
                  </a:extLst>
                </p:cNvPr>
                <p:cNvSpPr/>
                <p:nvPr/>
              </p:nvSpPr>
              <p:spPr>
                <a:xfrm>
                  <a:off x="1731247" y="3827011"/>
                  <a:ext cx="470516" cy="470517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D3739D78-37AF-E611-9F73-BCFC244ECB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247" y="3827011"/>
                  <a:ext cx="470516" cy="470517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C7DBC6F3-62E2-D210-E326-40F6BFD72731}"/>
                    </a:ext>
                  </a:extLst>
                </p:cNvPr>
                <p:cNvSpPr/>
                <p:nvPr/>
              </p:nvSpPr>
              <p:spPr>
                <a:xfrm>
                  <a:off x="2861444" y="3827013"/>
                  <a:ext cx="470516" cy="470517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C7DBC6F3-62E2-D210-E326-40F6BFD727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444" y="3827013"/>
                  <a:ext cx="470516" cy="470517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B9F3187B-A666-7E8B-92E8-7BA89ED24D60}"/>
                    </a:ext>
                  </a:extLst>
                </p:cNvPr>
                <p:cNvSpPr/>
                <p:nvPr/>
              </p:nvSpPr>
              <p:spPr>
                <a:xfrm>
                  <a:off x="3990313" y="3827011"/>
                  <a:ext cx="470516" cy="470517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B9F3187B-A666-7E8B-92E8-7BA89ED24D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313" y="3827011"/>
                  <a:ext cx="470516" cy="470517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B9E7264-FE83-C73B-60F9-3ADB574AC420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>
              <a:off x="1075249" y="4062269"/>
              <a:ext cx="65599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080B9CE-9758-BED4-E2E2-D6E872B45C34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>
              <a:off x="2201763" y="4062270"/>
              <a:ext cx="659681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BE59034-0FE9-98EE-13DE-CAD56D7BCA46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3331960" y="4062270"/>
              <a:ext cx="658353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197EB51-0E85-961D-95CF-81951BECC0EA}"/>
                    </a:ext>
                  </a:extLst>
                </p:cNvPr>
                <p:cNvSpPr/>
                <p:nvPr/>
              </p:nvSpPr>
              <p:spPr>
                <a:xfrm>
                  <a:off x="1151093" y="3911750"/>
                  <a:ext cx="344542" cy="3099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197EB51-0E85-961D-95CF-81951BECC0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093" y="3911750"/>
                  <a:ext cx="344542" cy="309945"/>
                </a:xfrm>
                <a:prstGeom prst="ellipse">
                  <a:avLst/>
                </a:prstGeom>
                <a:blipFill>
                  <a:blip r:embed="rId19"/>
                  <a:stretch>
                    <a:fillRect b="-226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7CE99D0-3149-D0CE-E1D8-F5A94D179485}"/>
                    </a:ext>
                  </a:extLst>
                </p:cNvPr>
                <p:cNvSpPr/>
                <p:nvPr/>
              </p:nvSpPr>
              <p:spPr>
                <a:xfrm>
                  <a:off x="2277607" y="3910634"/>
                  <a:ext cx="344542" cy="3099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7CE99D0-3149-D0CE-E1D8-F5A94D1794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7607" y="3910634"/>
                  <a:ext cx="344542" cy="309945"/>
                </a:xfrm>
                <a:prstGeom prst="ellipse">
                  <a:avLst/>
                </a:prstGeom>
                <a:blipFill>
                  <a:blip r:embed="rId20"/>
                  <a:stretch>
                    <a:fillRect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E9FA722-7A80-845B-1B50-ED79309F8139}"/>
                    </a:ext>
                  </a:extLst>
                </p:cNvPr>
                <p:cNvSpPr/>
                <p:nvPr/>
              </p:nvSpPr>
              <p:spPr>
                <a:xfrm>
                  <a:off x="3407804" y="3910634"/>
                  <a:ext cx="344542" cy="3099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E9FA722-7A80-845B-1B50-ED79309F81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804" y="3910634"/>
                  <a:ext cx="344542" cy="309945"/>
                </a:xfrm>
                <a:prstGeom prst="ellipse">
                  <a:avLst/>
                </a:prstGeom>
                <a:blipFill>
                  <a:blip r:embed="rId21"/>
                  <a:stretch>
                    <a:fillRect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2A5CA8FA-504D-DB0F-E23B-9B3EE8D0506F}"/>
                </a:ext>
              </a:extLst>
            </p:cNvPr>
            <p:cNvGrpSpPr/>
            <p:nvPr/>
          </p:nvGrpSpPr>
          <p:grpSpPr>
            <a:xfrm>
              <a:off x="604733" y="3834000"/>
              <a:ext cx="3856096" cy="470520"/>
              <a:chOff x="604733" y="3832986"/>
              <a:chExt cx="3856096" cy="4705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Rounded Rectangle 146">
                    <a:extLst>
                      <a:ext uri="{FF2B5EF4-FFF2-40B4-BE49-F238E27FC236}">
                        <a16:creationId xmlns:a16="http://schemas.microsoft.com/office/drawing/2014/main" id="{DAAC95BF-9FC4-A011-C05D-2FB53213A748}"/>
                      </a:ext>
                    </a:extLst>
                  </p:cNvPr>
                  <p:cNvSpPr/>
                  <p:nvPr/>
                </p:nvSpPr>
                <p:spPr>
                  <a:xfrm>
                    <a:off x="604733" y="3832986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7" name="Rounded Rectangle 146">
                    <a:extLst>
                      <a:ext uri="{FF2B5EF4-FFF2-40B4-BE49-F238E27FC236}">
                        <a16:creationId xmlns:a16="http://schemas.microsoft.com/office/drawing/2014/main" id="{DAAC95BF-9FC4-A011-C05D-2FB53213A7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733" y="3832986"/>
                    <a:ext cx="470516" cy="470517"/>
                  </a:xfrm>
                  <a:prstGeom prst="round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Rounded Rectangle 147">
                    <a:extLst>
                      <a:ext uri="{FF2B5EF4-FFF2-40B4-BE49-F238E27FC236}">
                        <a16:creationId xmlns:a16="http://schemas.microsoft.com/office/drawing/2014/main" id="{DDC91E08-4882-5380-2873-BE2BFF24AA0C}"/>
                      </a:ext>
                    </a:extLst>
                  </p:cNvPr>
                  <p:cNvSpPr/>
                  <p:nvPr/>
                </p:nvSpPr>
                <p:spPr>
                  <a:xfrm>
                    <a:off x="1731247" y="3832987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8" name="Rounded Rectangle 147">
                    <a:extLst>
                      <a:ext uri="{FF2B5EF4-FFF2-40B4-BE49-F238E27FC236}">
                        <a16:creationId xmlns:a16="http://schemas.microsoft.com/office/drawing/2014/main" id="{DDC91E08-4882-5380-2873-BE2BFF24AA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1247" y="3832987"/>
                    <a:ext cx="470516" cy="470517"/>
                  </a:xfrm>
                  <a:prstGeom prst="round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Rounded Rectangle 148">
                    <a:extLst>
                      <a:ext uri="{FF2B5EF4-FFF2-40B4-BE49-F238E27FC236}">
                        <a16:creationId xmlns:a16="http://schemas.microsoft.com/office/drawing/2014/main" id="{2C2493FA-5E65-54C1-03CE-6110BC78CC2C}"/>
                      </a:ext>
                    </a:extLst>
                  </p:cNvPr>
                  <p:cNvSpPr/>
                  <p:nvPr/>
                </p:nvSpPr>
                <p:spPr>
                  <a:xfrm>
                    <a:off x="2861444" y="3832989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Rounded Rectangle 148">
                    <a:extLst>
                      <a:ext uri="{FF2B5EF4-FFF2-40B4-BE49-F238E27FC236}">
                        <a16:creationId xmlns:a16="http://schemas.microsoft.com/office/drawing/2014/main" id="{2C2493FA-5E65-54C1-03CE-6110BC78CC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1444" y="3832989"/>
                    <a:ext cx="470516" cy="470517"/>
                  </a:xfrm>
                  <a:prstGeom prst="round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Rounded Rectangle 149">
                    <a:extLst>
                      <a:ext uri="{FF2B5EF4-FFF2-40B4-BE49-F238E27FC236}">
                        <a16:creationId xmlns:a16="http://schemas.microsoft.com/office/drawing/2014/main" id="{177BCA76-D5D7-4E37-BBC9-7C0F6282ABE7}"/>
                      </a:ext>
                    </a:extLst>
                  </p:cNvPr>
                  <p:cNvSpPr/>
                  <p:nvPr/>
                </p:nvSpPr>
                <p:spPr>
                  <a:xfrm>
                    <a:off x="3990313" y="3832987"/>
                    <a:ext cx="470516" cy="470517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0" name="Rounded Rectangle 149">
                    <a:extLst>
                      <a:ext uri="{FF2B5EF4-FFF2-40B4-BE49-F238E27FC236}">
                        <a16:creationId xmlns:a16="http://schemas.microsoft.com/office/drawing/2014/main" id="{177BCA76-D5D7-4E37-BBC9-7C0F6282AB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0313" y="3832987"/>
                    <a:ext cx="470516" cy="470517"/>
                  </a:xfrm>
                  <a:prstGeom prst="round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F5840E3A-5A9E-D0C9-D80E-060B3F542530}"/>
                  </a:ext>
                </a:extLst>
              </p:cNvPr>
              <p:cNvCxnSpPr>
                <a:cxnSpLocks/>
                <a:stCxn id="147" idx="3"/>
                <a:endCxn id="148" idx="1"/>
              </p:cNvCxnSpPr>
              <p:nvPr/>
            </p:nvCxnSpPr>
            <p:spPr>
              <a:xfrm>
                <a:off x="1075249" y="4068245"/>
                <a:ext cx="655998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4B816AF7-ACDC-675C-C1E7-71991A8DCAB0}"/>
                  </a:ext>
                </a:extLst>
              </p:cNvPr>
              <p:cNvCxnSpPr>
                <a:cxnSpLocks/>
                <a:stCxn id="148" idx="3"/>
                <a:endCxn id="149" idx="1"/>
              </p:cNvCxnSpPr>
              <p:nvPr/>
            </p:nvCxnSpPr>
            <p:spPr>
              <a:xfrm>
                <a:off x="2201763" y="4068246"/>
                <a:ext cx="659681" cy="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5FB0A15B-0E44-0491-B399-A81EA62BD2D5}"/>
                  </a:ext>
                </a:extLst>
              </p:cNvPr>
              <p:cNvCxnSpPr>
                <a:cxnSpLocks/>
                <a:stCxn id="149" idx="3"/>
                <a:endCxn id="150" idx="1"/>
              </p:cNvCxnSpPr>
              <p:nvPr/>
            </p:nvCxnSpPr>
            <p:spPr>
              <a:xfrm flipV="1">
                <a:off x="3331960" y="4068246"/>
                <a:ext cx="658353" cy="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B5C4A9B5-45C8-1338-EEC4-0011D102CBC6}"/>
                      </a:ext>
                    </a:extLst>
                  </p:cNvPr>
                  <p:cNvSpPr/>
                  <p:nvPr/>
                </p:nvSpPr>
                <p:spPr>
                  <a:xfrm>
                    <a:off x="1151093" y="3917726"/>
                    <a:ext cx="344542" cy="30994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B5C4A9B5-45C8-1338-EEC4-0011D102CBC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1093" y="3917726"/>
                    <a:ext cx="344542" cy="309945"/>
                  </a:xfrm>
                  <a:prstGeom prst="ellipse">
                    <a:avLst/>
                  </a:prstGeom>
                  <a:blipFill>
                    <a:blip r:embed="rId19"/>
                    <a:stretch>
                      <a:fillRect b="-226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049072EF-C975-99E0-2803-2E76402FD4FC}"/>
                      </a:ext>
                    </a:extLst>
                  </p:cNvPr>
                  <p:cNvSpPr/>
                  <p:nvPr/>
                </p:nvSpPr>
                <p:spPr>
                  <a:xfrm>
                    <a:off x="2277607" y="3916610"/>
                    <a:ext cx="344542" cy="30994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049072EF-C975-99E0-2803-2E76402FD4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7607" y="3916610"/>
                    <a:ext cx="344542" cy="309945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654534C3-EEA4-B184-DF82-FBA496698E3A}"/>
                      </a:ext>
                    </a:extLst>
                  </p:cNvPr>
                  <p:cNvSpPr/>
                  <p:nvPr/>
                </p:nvSpPr>
                <p:spPr>
                  <a:xfrm>
                    <a:off x="3407804" y="3916610"/>
                    <a:ext cx="344542" cy="30994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654534C3-EEA4-B184-DF82-FBA496698E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7804" y="3916610"/>
                    <a:ext cx="344542" cy="309945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F82FCFAB-3799-0652-9EFA-C775142C8ED3}"/>
              </a:ext>
            </a:extLst>
          </p:cNvPr>
          <p:cNvSpPr txBox="1"/>
          <p:nvPr/>
        </p:nvSpPr>
        <p:spPr>
          <a:xfrm>
            <a:off x="838200" y="6046938"/>
            <a:ext cx="109118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 dirty="0">
                <a:effectLst/>
              </a:rPr>
              <a:t>I. </a:t>
            </a:r>
            <a:r>
              <a:rPr lang="en-CA" sz="1100" dirty="0" err="1">
                <a:effectLst/>
              </a:rPr>
              <a:t>Sutskever</a:t>
            </a:r>
            <a:r>
              <a:rPr lang="en-CA" sz="1100" dirty="0">
                <a:effectLst/>
              </a:rPr>
              <a:t>, O. </a:t>
            </a:r>
            <a:r>
              <a:rPr lang="en-CA" sz="1100" dirty="0" err="1">
                <a:effectLst/>
              </a:rPr>
              <a:t>Vinyals</a:t>
            </a:r>
            <a:r>
              <a:rPr lang="en-CA" sz="1100" dirty="0">
                <a:effectLst/>
              </a:rPr>
              <a:t>, and Q. V. Le, “Sequence to sequence learning with neural networks,” in </a:t>
            </a:r>
            <a:r>
              <a:rPr lang="en-CA" sz="1100" i="1" dirty="0">
                <a:effectLst/>
              </a:rPr>
              <a:t>Proceedings of the 27th International Conference on Neural Information Processing Systems (NIPS)</a:t>
            </a:r>
            <a:r>
              <a:rPr lang="en-CA" sz="1100" dirty="0">
                <a:effectLst/>
              </a:rPr>
              <a:t>, 2014, pp. 3104–3112.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EB86E1-C883-2127-7EB4-4CA02F102E62}"/>
              </a:ext>
            </a:extLst>
          </p:cNvPr>
          <p:cNvGrpSpPr/>
          <p:nvPr/>
        </p:nvGrpSpPr>
        <p:grpSpPr>
          <a:xfrm>
            <a:off x="7856666" y="2642400"/>
            <a:ext cx="1487643" cy="2842917"/>
            <a:chOff x="7856666" y="2642400"/>
            <a:chExt cx="1487643" cy="2842917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A6FF9D9-B05E-315F-1F37-B2117DFE3452}"/>
                </a:ext>
              </a:extLst>
            </p:cNvPr>
            <p:cNvCxnSpPr>
              <a:cxnSpLocks/>
              <a:stCxn id="47" idx="3"/>
              <a:endCxn id="48" idx="1"/>
            </p:cNvCxnSpPr>
            <p:nvPr/>
          </p:nvCxnSpPr>
          <p:spPr>
            <a:xfrm>
              <a:off x="8214865" y="4069259"/>
              <a:ext cx="6559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B8D87EF-D500-1A04-8F9A-181C1267AA02}"/>
                </a:ext>
              </a:extLst>
            </p:cNvPr>
            <p:cNvCxnSpPr>
              <a:cxnSpLocks/>
              <a:stCxn id="44" idx="0"/>
              <a:endCxn id="48" idx="2"/>
            </p:cNvCxnSpPr>
            <p:nvPr/>
          </p:nvCxnSpPr>
          <p:spPr>
            <a:xfrm flipV="1">
              <a:off x="9106105" y="4304517"/>
              <a:ext cx="0" cy="7102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6D52B438-EF83-5F14-C4A2-FDB75A87BB48}"/>
                    </a:ext>
                  </a:extLst>
                </p:cNvPr>
                <p:cNvSpPr/>
                <p:nvPr/>
              </p:nvSpPr>
              <p:spPr>
                <a:xfrm>
                  <a:off x="8870847" y="5014800"/>
                  <a:ext cx="470516" cy="470517"/>
                </a:xfrm>
                <a:prstGeom prst="roundRect">
                  <a:avLst/>
                </a:prstGeom>
                <a:solidFill>
                  <a:srgbClr val="C44037">
                    <a:alpha val="63922"/>
                  </a:srgbClr>
                </a:solidFill>
                <a:ln>
                  <a:solidFill>
                    <a:srgbClr val="C4403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6D52B438-EF83-5F14-C4A2-FDB75A87BB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0847" y="5014800"/>
                  <a:ext cx="470516" cy="470517"/>
                </a:xfrm>
                <a:prstGeom prst="round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rgbClr val="C44037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ounded Rectangle 47">
                  <a:extLst>
                    <a:ext uri="{FF2B5EF4-FFF2-40B4-BE49-F238E27FC236}">
                      <a16:creationId xmlns:a16="http://schemas.microsoft.com/office/drawing/2014/main" id="{BDA84D50-C722-E78A-542A-44D0B32005A3}"/>
                    </a:ext>
                  </a:extLst>
                </p:cNvPr>
                <p:cNvSpPr/>
                <p:nvPr/>
              </p:nvSpPr>
              <p:spPr>
                <a:xfrm>
                  <a:off x="8870847" y="3834000"/>
                  <a:ext cx="470516" cy="470517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ounded Rectangle 47">
                  <a:extLst>
                    <a:ext uri="{FF2B5EF4-FFF2-40B4-BE49-F238E27FC236}">
                      <a16:creationId xmlns:a16="http://schemas.microsoft.com/office/drawing/2014/main" id="{BDA84D50-C722-E78A-542A-44D0B32005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0847" y="3834000"/>
                  <a:ext cx="470516" cy="470517"/>
                </a:xfrm>
                <a:prstGeom prst="round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874F866F-E960-AC98-5EE8-F928A8E07AAA}"/>
                    </a:ext>
                  </a:extLst>
                </p:cNvPr>
                <p:cNvSpPr/>
                <p:nvPr/>
              </p:nvSpPr>
              <p:spPr>
                <a:xfrm>
                  <a:off x="8329896" y="3913139"/>
                  <a:ext cx="344542" cy="30994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874F866F-E960-AC98-5EE8-F928A8E07A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896" y="3913139"/>
                  <a:ext cx="344542" cy="309945"/>
                </a:xfrm>
                <a:prstGeom prst="ellipse">
                  <a:avLst/>
                </a:prstGeom>
                <a:blipFill>
                  <a:blip r:embed="rId30"/>
                  <a:stretch>
                    <a:fillRect b="-150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DAE1A4E-1E1E-F636-310F-F0653E0303A9}"/>
                </a:ext>
              </a:extLst>
            </p:cNvPr>
            <p:cNvCxnSpPr>
              <a:cxnSpLocks/>
              <a:endCxn id="64" idx="2"/>
            </p:cNvCxnSpPr>
            <p:nvPr/>
          </p:nvCxnSpPr>
          <p:spPr>
            <a:xfrm flipV="1">
              <a:off x="9109051" y="3112917"/>
              <a:ext cx="0" cy="7129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77D708DA-05A7-CA3A-4CDA-92A37AAC22A2}"/>
                    </a:ext>
                  </a:extLst>
                </p:cNvPr>
                <p:cNvSpPr/>
                <p:nvPr/>
              </p:nvSpPr>
              <p:spPr>
                <a:xfrm>
                  <a:off x="8873793" y="2642400"/>
                  <a:ext cx="470516" cy="470517"/>
                </a:xfrm>
                <a:prstGeom prst="roundRect">
                  <a:avLst/>
                </a:prstGeom>
                <a:solidFill>
                  <a:srgbClr val="C44037">
                    <a:alpha val="63922"/>
                  </a:srgbClr>
                </a:solidFill>
                <a:ln>
                  <a:solidFill>
                    <a:srgbClr val="C4403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77D708DA-05A7-CA3A-4CDA-92A37AAC22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3793" y="2642400"/>
                  <a:ext cx="470516" cy="470517"/>
                </a:xfrm>
                <a:prstGeom prst="round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rgbClr val="C44037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950FCF16-52E2-DBB5-835A-1599DB8FA5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7474" y="4290197"/>
              <a:ext cx="0" cy="4056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8A8DF2-10CD-6EDF-6C82-F09EF0DDB2E8}"/>
                </a:ext>
              </a:extLst>
            </p:cNvPr>
            <p:cNvCxnSpPr/>
            <p:nvPr/>
          </p:nvCxnSpPr>
          <p:spPr>
            <a:xfrm>
              <a:off x="7856666" y="4679281"/>
              <a:ext cx="1130808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F17F0A1-5D19-B96F-9CBE-5CC9FE186DA0}"/>
              </a:ext>
            </a:extLst>
          </p:cNvPr>
          <p:cNvGrpSpPr/>
          <p:nvPr/>
        </p:nvGrpSpPr>
        <p:grpSpPr>
          <a:xfrm>
            <a:off x="8987474" y="2642400"/>
            <a:ext cx="1483430" cy="2842917"/>
            <a:chOff x="8987474" y="2642400"/>
            <a:chExt cx="1483430" cy="2842917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21254046-983B-5F85-E021-5116F795A80C}"/>
                </a:ext>
              </a:extLst>
            </p:cNvPr>
            <p:cNvCxnSpPr>
              <a:cxnSpLocks/>
              <a:stCxn id="48" idx="3"/>
              <a:endCxn id="49" idx="1"/>
            </p:cNvCxnSpPr>
            <p:nvPr/>
          </p:nvCxnSpPr>
          <p:spPr>
            <a:xfrm>
              <a:off x="9341363" y="4069259"/>
              <a:ext cx="65607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628FB6F-8EB3-B7A3-113B-1A1BC80E577A}"/>
                </a:ext>
              </a:extLst>
            </p:cNvPr>
            <p:cNvCxnSpPr>
              <a:cxnSpLocks/>
              <a:stCxn id="45" idx="0"/>
              <a:endCxn id="49" idx="2"/>
            </p:cNvCxnSpPr>
            <p:nvPr/>
          </p:nvCxnSpPr>
          <p:spPr>
            <a:xfrm flipV="1">
              <a:off x="10232700" y="4304517"/>
              <a:ext cx="0" cy="7102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4AD94356-F41A-931D-A991-1174A22C6508}"/>
                    </a:ext>
                  </a:extLst>
                </p:cNvPr>
                <p:cNvSpPr/>
                <p:nvPr/>
              </p:nvSpPr>
              <p:spPr>
                <a:xfrm>
                  <a:off x="9997442" y="5014800"/>
                  <a:ext cx="470516" cy="470517"/>
                </a:xfrm>
                <a:prstGeom prst="roundRect">
                  <a:avLst/>
                </a:prstGeom>
                <a:solidFill>
                  <a:srgbClr val="C44037">
                    <a:alpha val="63922"/>
                  </a:srgbClr>
                </a:solidFill>
                <a:ln>
                  <a:solidFill>
                    <a:srgbClr val="C4403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4AD94356-F41A-931D-A991-1174A22C65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442" y="5014800"/>
                  <a:ext cx="470516" cy="470517"/>
                </a:xfrm>
                <a:prstGeom prst="round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rgbClr val="C44037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974A2DEA-DD16-22F4-DD6E-CF2C315B8662}"/>
                    </a:ext>
                  </a:extLst>
                </p:cNvPr>
                <p:cNvSpPr/>
                <p:nvPr/>
              </p:nvSpPr>
              <p:spPr>
                <a:xfrm>
                  <a:off x="9997442" y="3834000"/>
                  <a:ext cx="470516" cy="470517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974A2DEA-DD16-22F4-DD6E-CF2C315B86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442" y="3834000"/>
                  <a:ext cx="470516" cy="470517"/>
                </a:xfrm>
                <a:prstGeom prst="round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5D23F2F-9D03-A6B0-EDE9-8198D77A3CF1}"/>
                    </a:ext>
                  </a:extLst>
                </p:cNvPr>
                <p:cNvSpPr/>
                <p:nvPr/>
              </p:nvSpPr>
              <p:spPr>
                <a:xfrm>
                  <a:off x="9456491" y="3913592"/>
                  <a:ext cx="344542" cy="30994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5D23F2F-9D03-A6B0-EDE9-8198D77A3C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6491" y="3913592"/>
                  <a:ext cx="344542" cy="309945"/>
                </a:xfrm>
                <a:prstGeom prst="ellipse">
                  <a:avLst/>
                </a:prstGeom>
                <a:blipFill>
                  <a:blip r:embed="rId30"/>
                  <a:stretch>
                    <a:fillRect b="-150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D7CA731-A0AE-1CC1-F5F2-5556980EDA53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10235646" y="3112917"/>
              <a:ext cx="0" cy="7129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4">
                  <a:extLst>
                    <a:ext uri="{FF2B5EF4-FFF2-40B4-BE49-F238E27FC236}">
                      <a16:creationId xmlns:a16="http://schemas.microsoft.com/office/drawing/2014/main" id="{85DC2A7D-C603-9124-EA05-A0B2578F3E7A}"/>
                    </a:ext>
                  </a:extLst>
                </p:cNvPr>
                <p:cNvSpPr/>
                <p:nvPr/>
              </p:nvSpPr>
              <p:spPr>
                <a:xfrm>
                  <a:off x="10000388" y="2642400"/>
                  <a:ext cx="470516" cy="470517"/>
                </a:xfrm>
                <a:prstGeom prst="roundRect">
                  <a:avLst/>
                </a:prstGeom>
                <a:solidFill>
                  <a:srgbClr val="C44037">
                    <a:alpha val="63922"/>
                  </a:srgbClr>
                </a:solidFill>
                <a:ln>
                  <a:solidFill>
                    <a:srgbClr val="C4403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ounded Rectangle 64">
                  <a:extLst>
                    <a:ext uri="{FF2B5EF4-FFF2-40B4-BE49-F238E27FC236}">
                      <a16:creationId xmlns:a16="http://schemas.microsoft.com/office/drawing/2014/main" id="{85DC2A7D-C603-9124-EA05-A0B2578F3E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0388" y="2642400"/>
                  <a:ext cx="470516" cy="470517"/>
                </a:xfrm>
                <a:prstGeom prst="round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solidFill>
                    <a:srgbClr val="C44037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9557A01-D979-86BE-012D-2D8E70AE397E}"/>
                </a:ext>
              </a:extLst>
            </p:cNvPr>
            <p:cNvCxnSpPr/>
            <p:nvPr/>
          </p:nvCxnSpPr>
          <p:spPr>
            <a:xfrm flipV="1">
              <a:off x="10121330" y="4290197"/>
              <a:ext cx="0" cy="4056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4FEDAF3-76F1-EDF4-2AF9-F50DFEF0D5F5}"/>
                </a:ext>
              </a:extLst>
            </p:cNvPr>
            <p:cNvCxnSpPr/>
            <p:nvPr/>
          </p:nvCxnSpPr>
          <p:spPr>
            <a:xfrm>
              <a:off x="8987474" y="4680000"/>
              <a:ext cx="1130808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D0A141-EFE2-DD0B-C904-A68F580A037F}"/>
              </a:ext>
            </a:extLst>
          </p:cNvPr>
          <p:cNvGrpSpPr/>
          <p:nvPr/>
        </p:nvGrpSpPr>
        <p:grpSpPr>
          <a:xfrm>
            <a:off x="10118282" y="2642400"/>
            <a:ext cx="1479216" cy="2842917"/>
            <a:chOff x="10118282" y="2642400"/>
            <a:chExt cx="1479216" cy="284291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91784A0-35BA-6917-E25B-0ACCFB359885}"/>
                </a:ext>
              </a:extLst>
            </p:cNvPr>
            <p:cNvGrpSpPr/>
            <p:nvPr/>
          </p:nvGrpSpPr>
          <p:grpSpPr>
            <a:xfrm>
              <a:off x="10118282" y="2642400"/>
              <a:ext cx="1479216" cy="2842917"/>
              <a:chOff x="10118282" y="2642400"/>
              <a:chExt cx="1479216" cy="2842917"/>
            </a:xfrm>
          </p:grpSpPr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670D28BD-D841-468A-D2EE-5136AF0A4676}"/>
                  </a:ext>
                </a:extLst>
              </p:cNvPr>
              <p:cNvCxnSpPr>
                <a:cxnSpLocks/>
                <a:stCxn id="49" idx="3"/>
                <a:endCxn id="50" idx="1"/>
              </p:cNvCxnSpPr>
              <p:nvPr/>
            </p:nvCxnSpPr>
            <p:spPr>
              <a:xfrm>
                <a:off x="10467958" y="4069259"/>
                <a:ext cx="65607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7EEED80-A268-F75D-09E6-B94101B448F2}"/>
                  </a:ext>
                </a:extLst>
              </p:cNvPr>
              <p:cNvCxnSpPr>
                <a:cxnSpLocks/>
                <a:stCxn id="46" idx="0"/>
                <a:endCxn id="50" idx="2"/>
              </p:cNvCxnSpPr>
              <p:nvPr/>
            </p:nvCxnSpPr>
            <p:spPr>
              <a:xfrm flipV="1">
                <a:off x="11359294" y="4304517"/>
                <a:ext cx="0" cy="71028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ounded Rectangle 45">
                    <a:extLst>
                      <a:ext uri="{FF2B5EF4-FFF2-40B4-BE49-F238E27FC236}">
                        <a16:creationId xmlns:a16="http://schemas.microsoft.com/office/drawing/2014/main" id="{A28A4700-8912-6BCF-2E04-BDCBA293FCA9}"/>
                      </a:ext>
                    </a:extLst>
                  </p:cNvPr>
                  <p:cNvSpPr/>
                  <p:nvPr/>
                </p:nvSpPr>
                <p:spPr>
                  <a:xfrm>
                    <a:off x="11124036" y="5014800"/>
                    <a:ext cx="470516" cy="470517"/>
                  </a:xfrm>
                  <a:prstGeom prst="roundRect">
                    <a:avLst/>
                  </a:prstGeom>
                  <a:solidFill>
                    <a:srgbClr val="C44037">
                      <a:alpha val="63922"/>
                    </a:srgbClr>
                  </a:solidFill>
                  <a:ln>
                    <a:solidFill>
                      <a:srgbClr val="C4403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Rounded Rectangle 45">
                    <a:extLst>
                      <a:ext uri="{FF2B5EF4-FFF2-40B4-BE49-F238E27FC236}">
                        <a16:creationId xmlns:a16="http://schemas.microsoft.com/office/drawing/2014/main" id="{A28A4700-8912-6BCF-2E04-BDCBA293FCA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24036" y="5014800"/>
                    <a:ext cx="470516" cy="470517"/>
                  </a:xfrm>
                  <a:prstGeom prst="round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  <a:ln>
                    <a:solidFill>
                      <a:srgbClr val="C440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ounded Rectangle 49">
                    <a:extLst>
                      <a:ext uri="{FF2B5EF4-FFF2-40B4-BE49-F238E27FC236}">
                        <a16:creationId xmlns:a16="http://schemas.microsoft.com/office/drawing/2014/main" id="{80077DCB-9C5C-3EF6-768D-1B0F7FA2A102}"/>
                      </a:ext>
                    </a:extLst>
                  </p:cNvPr>
                  <p:cNvSpPr/>
                  <p:nvPr/>
                </p:nvSpPr>
                <p:spPr>
                  <a:xfrm>
                    <a:off x="11124036" y="3834000"/>
                    <a:ext cx="470516" cy="470517"/>
                  </a:xfrm>
                  <a:prstGeom prst="round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ounded Rectangle 49">
                    <a:extLst>
                      <a:ext uri="{FF2B5EF4-FFF2-40B4-BE49-F238E27FC236}">
                        <a16:creationId xmlns:a16="http://schemas.microsoft.com/office/drawing/2014/main" id="{80077DCB-9C5C-3EF6-768D-1B0F7FA2A10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24036" y="3834000"/>
                    <a:ext cx="470516" cy="470517"/>
                  </a:xfrm>
                  <a:prstGeom prst="roundRect">
                    <a:avLst/>
                  </a:prstGeom>
                  <a:blipFill>
                    <a:blip r:embed="rId36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B7DC22B3-E795-E4CB-7869-B480A7A21A64}"/>
                  </a:ext>
                </a:extLst>
              </p:cNvPr>
              <p:cNvCxnSpPr>
                <a:cxnSpLocks/>
                <a:endCxn id="66" idx="2"/>
              </p:cNvCxnSpPr>
              <p:nvPr/>
            </p:nvCxnSpPr>
            <p:spPr>
              <a:xfrm flipV="1">
                <a:off x="11362240" y="3112917"/>
                <a:ext cx="0" cy="7129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ounded Rectangle 65">
                    <a:extLst>
                      <a:ext uri="{FF2B5EF4-FFF2-40B4-BE49-F238E27FC236}">
                        <a16:creationId xmlns:a16="http://schemas.microsoft.com/office/drawing/2014/main" id="{5F27B4EC-56C3-CB12-12C5-0B3DB490F021}"/>
                      </a:ext>
                    </a:extLst>
                  </p:cNvPr>
                  <p:cNvSpPr/>
                  <p:nvPr/>
                </p:nvSpPr>
                <p:spPr>
                  <a:xfrm>
                    <a:off x="11126982" y="2642400"/>
                    <a:ext cx="470516" cy="470517"/>
                  </a:xfrm>
                  <a:prstGeom prst="roundRect">
                    <a:avLst/>
                  </a:prstGeom>
                  <a:solidFill>
                    <a:srgbClr val="C44037">
                      <a:alpha val="63922"/>
                    </a:srgbClr>
                  </a:solidFill>
                  <a:ln>
                    <a:solidFill>
                      <a:srgbClr val="C4403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Rounded Rectangle 65">
                    <a:extLst>
                      <a:ext uri="{FF2B5EF4-FFF2-40B4-BE49-F238E27FC236}">
                        <a16:creationId xmlns:a16="http://schemas.microsoft.com/office/drawing/2014/main" id="{5F27B4EC-56C3-CB12-12C5-0B3DB490F0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26982" y="2642400"/>
                    <a:ext cx="470516" cy="470517"/>
                  </a:xfrm>
                  <a:prstGeom prst="roundRect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  <a:ln>
                    <a:solidFill>
                      <a:srgbClr val="C440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5C5BE052-C12E-D94D-DB74-302300D45ED3}"/>
                  </a:ext>
                </a:extLst>
              </p:cNvPr>
              <p:cNvCxnSpPr/>
              <p:nvPr/>
            </p:nvCxnSpPr>
            <p:spPr>
              <a:xfrm flipV="1">
                <a:off x="11233342" y="4290197"/>
                <a:ext cx="0" cy="4056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14E06B6-BC78-A3B1-E8F0-5D9A79890F82}"/>
                  </a:ext>
                </a:extLst>
              </p:cNvPr>
              <p:cNvCxnSpPr/>
              <p:nvPr/>
            </p:nvCxnSpPr>
            <p:spPr>
              <a:xfrm>
                <a:off x="10118282" y="4680000"/>
                <a:ext cx="11308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FD3101FE-44BE-CEF1-40EA-5839024170AE}"/>
                    </a:ext>
                  </a:extLst>
                </p:cNvPr>
                <p:cNvSpPr/>
                <p:nvPr/>
              </p:nvSpPr>
              <p:spPr>
                <a:xfrm>
                  <a:off x="10584824" y="3914285"/>
                  <a:ext cx="344542" cy="30994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FD3101FE-44BE-CEF1-40EA-5839024170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4824" y="3914285"/>
                  <a:ext cx="344542" cy="309945"/>
                </a:xfrm>
                <a:prstGeom prst="ellipse">
                  <a:avLst/>
                </a:prstGeom>
                <a:blipFill>
                  <a:blip r:embed="rId30"/>
                  <a:stretch>
                    <a:fillRect b="-150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03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131" grpId="0"/>
      <p:bldP spid="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A89E7-A8FC-91D3-9BA4-9210CCA62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F7E30CED-0F92-1C1A-45A5-263724E16A64}"/>
              </a:ext>
            </a:extLst>
          </p:cNvPr>
          <p:cNvSpPr/>
          <p:nvPr/>
        </p:nvSpPr>
        <p:spPr>
          <a:xfrm>
            <a:off x="334382" y="1928018"/>
            <a:ext cx="4352757" cy="4118919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E7999EE-DDBD-E568-64A9-C2AA97ACB9FC}"/>
              </a:ext>
            </a:extLst>
          </p:cNvPr>
          <p:cNvSpPr/>
          <p:nvPr/>
        </p:nvSpPr>
        <p:spPr>
          <a:xfrm>
            <a:off x="4978906" y="1935160"/>
            <a:ext cx="6878710" cy="4111778"/>
          </a:xfrm>
          <a:prstGeom prst="rect">
            <a:avLst/>
          </a:prstGeom>
          <a:solidFill>
            <a:srgbClr val="EEEEEE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DECODER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C9CC3D0-34E9-8B14-EF4D-521CE00E6D0E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>
            <a:off x="8214865" y="4069259"/>
            <a:ext cx="6559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C253416-FD4E-0673-2C28-46AA84126ABD}"/>
              </a:ext>
            </a:extLst>
          </p:cNvPr>
          <p:cNvCxnSpPr>
            <a:cxnSpLocks/>
            <a:stCxn id="48" idx="3"/>
            <a:endCxn id="49" idx="1"/>
          </p:cNvCxnSpPr>
          <p:nvPr/>
        </p:nvCxnSpPr>
        <p:spPr>
          <a:xfrm>
            <a:off x="9341363" y="4069259"/>
            <a:ext cx="6560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F6A2FB5-BD4F-A48B-6217-FA183811E3F1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>
            <a:off x="10467958" y="4069259"/>
            <a:ext cx="6560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D13D0C-63CE-16BC-8143-301E694193F8}"/>
              </a:ext>
            </a:extLst>
          </p:cNvPr>
          <p:cNvCxnSpPr>
            <a:cxnSpLocks/>
            <a:stCxn id="8" idx="0"/>
            <a:endCxn id="12" idx="2"/>
          </p:cNvCxnSpPr>
          <p:nvPr/>
        </p:nvCxnSpPr>
        <p:spPr>
          <a:xfrm flipV="1">
            <a:off x="1966505" y="4297528"/>
            <a:ext cx="0" cy="7172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B9C5E0-719D-B575-64B7-7CBB27332026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V="1">
            <a:off x="3096702" y="4297530"/>
            <a:ext cx="0" cy="717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8EBFD35-B9B5-06D9-63B7-9D8E001F2458}"/>
              </a:ext>
            </a:extLst>
          </p:cNvPr>
          <p:cNvCxnSpPr>
            <a:cxnSpLocks/>
            <a:stCxn id="10" idx="0"/>
            <a:endCxn id="14" idx="2"/>
          </p:cNvCxnSpPr>
          <p:nvPr/>
        </p:nvCxnSpPr>
        <p:spPr>
          <a:xfrm flipV="1">
            <a:off x="4225571" y="4297528"/>
            <a:ext cx="0" cy="7172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6B51E4-50C9-ED97-2A49-8504CB103E8E}"/>
              </a:ext>
            </a:extLst>
          </p:cNvPr>
          <p:cNvCxnSpPr>
            <a:stCxn id="7" idx="0"/>
            <a:endCxn id="11" idx="2"/>
          </p:cNvCxnSpPr>
          <p:nvPr/>
        </p:nvCxnSpPr>
        <p:spPr>
          <a:xfrm flipV="1">
            <a:off x="839991" y="4297527"/>
            <a:ext cx="0" cy="7172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0AF040-CE48-E1AA-C2BB-0A57EEB9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Sequence to Sequence with RNNs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FE973-322B-D720-5977-24C7777F3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2869"/>
            <a:ext cx="10515600" cy="7923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Encoder (LSTM) and decoder (LSTM)</a:t>
            </a:r>
          </a:p>
          <a:p>
            <a:r>
              <a:rPr lang="en-US" dirty="0"/>
              <a:t>Fixed-length context vector </a:t>
            </a:r>
            <a:r>
              <a:rPr lang="en-US" dirty="0">
                <a:solidFill>
                  <a:srgbClr val="FF0000"/>
                </a:solidFill>
              </a:rPr>
              <a:t>(bottleneck)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7347E-4B24-9D0F-EA55-16DFBF47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66F4E-74CE-ACBD-1736-3279C92C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7A49F74-D586-96FD-2D61-C8B667A66229}"/>
                  </a:ext>
                </a:extLst>
              </p:cNvPr>
              <p:cNvSpPr/>
              <p:nvPr/>
            </p:nvSpPr>
            <p:spPr>
              <a:xfrm>
                <a:off x="604733" y="5014800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7A49F74-D586-96FD-2D61-C8B667A66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5014800"/>
                <a:ext cx="470516" cy="4705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16BCDD4-8EFC-32D3-83EB-01E77BA6FEAC}"/>
                  </a:ext>
                </a:extLst>
              </p:cNvPr>
              <p:cNvSpPr/>
              <p:nvPr/>
            </p:nvSpPr>
            <p:spPr>
              <a:xfrm>
                <a:off x="1731247" y="5014800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16BCDD4-8EFC-32D3-83EB-01E77BA6F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5014800"/>
                <a:ext cx="470516" cy="4705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06028CC-2111-A577-EF71-671EA4D8B1E3}"/>
                  </a:ext>
                </a:extLst>
              </p:cNvPr>
              <p:cNvSpPr/>
              <p:nvPr/>
            </p:nvSpPr>
            <p:spPr>
              <a:xfrm>
                <a:off x="2861444" y="5014800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06028CC-2111-A577-EF71-671EA4D8B1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5014800"/>
                <a:ext cx="470516" cy="4705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07E5704-0D31-02E7-A443-04C884A0F96D}"/>
                  </a:ext>
                </a:extLst>
              </p:cNvPr>
              <p:cNvSpPr/>
              <p:nvPr/>
            </p:nvSpPr>
            <p:spPr>
              <a:xfrm>
                <a:off x="3990313" y="5014800"/>
                <a:ext cx="470516" cy="47051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07E5704-0D31-02E7-A443-04C884A0F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5014800"/>
                <a:ext cx="470516" cy="4705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DE66D87-1132-4331-FB70-430522160A4A}"/>
                  </a:ext>
                </a:extLst>
              </p:cNvPr>
              <p:cNvSpPr/>
              <p:nvPr/>
            </p:nvSpPr>
            <p:spPr>
              <a:xfrm>
                <a:off x="604733" y="3827010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DE66D87-1132-4331-FB70-430522160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3" y="3827010"/>
                <a:ext cx="470516" cy="4705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3A98C38A-8075-265C-7D05-9EE8B8C3CF51}"/>
                  </a:ext>
                </a:extLst>
              </p:cNvPr>
              <p:cNvSpPr/>
              <p:nvPr/>
            </p:nvSpPr>
            <p:spPr>
              <a:xfrm>
                <a:off x="1731247" y="3827011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3A98C38A-8075-265C-7D05-9EE8B8C3C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7" y="3827011"/>
                <a:ext cx="470516" cy="4705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18A62A3-637E-7D9F-8128-8158730CEA9A}"/>
                  </a:ext>
                </a:extLst>
              </p:cNvPr>
              <p:cNvSpPr/>
              <p:nvPr/>
            </p:nvSpPr>
            <p:spPr>
              <a:xfrm>
                <a:off x="2861444" y="3827013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18A62A3-637E-7D9F-8128-8158730CE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4" y="3827013"/>
                <a:ext cx="470516" cy="4705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105FFFC-8F57-D784-E8DF-68955B097EE6}"/>
                  </a:ext>
                </a:extLst>
              </p:cNvPr>
              <p:cNvSpPr/>
              <p:nvPr/>
            </p:nvSpPr>
            <p:spPr>
              <a:xfrm>
                <a:off x="3990313" y="3827011"/>
                <a:ext cx="470516" cy="4705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105FFFC-8F57-D784-E8DF-68955B097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3" y="3827011"/>
                <a:ext cx="470516" cy="4705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7F7E68A-1E3D-0414-CE49-40284D59E982}"/>
              </a:ext>
            </a:extLst>
          </p:cNvPr>
          <p:cNvSpPr/>
          <p:nvPr/>
        </p:nvSpPr>
        <p:spPr>
          <a:xfrm>
            <a:off x="5755583" y="5014800"/>
            <a:ext cx="470516" cy="4705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BF7FC5EB-3E03-3379-E3C2-BA1B1FDDC831}"/>
                  </a:ext>
                </a:extLst>
              </p:cNvPr>
              <p:cNvSpPr/>
              <p:nvPr/>
            </p:nvSpPr>
            <p:spPr>
              <a:xfrm>
                <a:off x="5755583" y="38340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BF7FC5EB-3E03-3379-E3C2-BA1B1FDDC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83" y="3834000"/>
                <a:ext cx="470516" cy="4705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7083DB7-52E9-DA3D-4BD0-306CC693EC3D}"/>
              </a:ext>
            </a:extLst>
          </p:cNvPr>
          <p:cNvCxnSpPr>
            <a:cxnSpLocks/>
            <a:stCxn id="44" idx="0"/>
            <a:endCxn id="48" idx="2"/>
          </p:cNvCxnSpPr>
          <p:nvPr/>
        </p:nvCxnSpPr>
        <p:spPr>
          <a:xfrm flipV="1">
            <a:off x="9106105" y="4304517"/>
            <a:ext cx="0" cy="7102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44911F6-1B55-2133-8E5A-C9DC9FFFE736}"/>
              </a:ext>
            </a:extLst>
          </p:cNvPr>
          <p:cNvCxnSpPr>
            <a:cxnSpLocks/>
            <a:stCxn id="45" idx="0"/>
            <a:endCxn id="49" idx="2"/>
          </p:cNvCxnSpPr>
          <p:nvPr/>
        </p:nvCxnSpPr>
        <p:spPr>
          <a:xfrm flipV="1">
            <a:off x="10232700" y="4304517"/>
            <a:ext cx="0" cy="7102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3EBFFF8-0E06-7790-0059-EE6F69FD8D16}"/>
              </a:ext>
            </a:extLst>
          </p:cNvPr>
          <p:cNvCxnSpPr>
            <a:cxnSpLocks/>
            <a:stCxn id="46" idx="0"/>
            <a:endCxn id="50" idx="2"/>
          </p:cNvCxnSpPr>
          <p:nvPr/>
        </p:nvCxnSpPr>
        <p:spPr>
          <a:xfrm flipV="1">
            <a:off x="11359294" y="4304517"/>
            <a:ext cx="0" cy="7102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881C976-8F70-0E35-F815-E6D636BA2E5C}"/>
              </a:ext>
            </a:extLst>
          </p:cNvPr>
          <p:cNvCxnSpPr>
            <a:stCxn id="43" idx="0"/>
            <a:endCxn id="47" idx="2"/>
          </p:cNvCxnSpPr>
          <p:nvPr/>
        </p:nvCxnSpPr>
        <p:spPr>
          <a:xfrm flipV="1">
            <a:off x="7979607" y="4304517"/>
            <a:ext cx="0" cy="7102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1BE26525-2BF4-3F4B-BF70-A463DA62ED13}"/>
                  </a:ext>
                </a:extLst>
              </p:cNvPr>
              <p:cNvSpPr/>
              <p:nvPr/>
            </p:nvSpPr>
            <p:spPr>
              <a:xfrm>
                <a:off x="7744349" y="50148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1BE26525-2BF4-3F4B-BF70-A463DA62E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349" y="5014800"/>
                <a:ext cx="470516" cy="47051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4579190-62B8-F05C-8730-C96F5A18CF70}"/>
                  </a:ext>
                </a:extLst>
              </p:cNvPr>
              <p:cNvSpPr/>
              <p:nvPr/>
            </p:nvSpPr>
            <p:spPr>
              <a:xfrm>
                <a:off x="8870847" y="50148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4579190-62B8-F05C-8730-C96F5A18C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847" y="5014800"/>
                <a:ext cx="470516" cy="47051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E3227887-3253-AE93-5CC4-6B9736A82426}"/>
                  </a:ext>
                </a:extLst>
              </p:cNvPr>
              <p:cNvSpPr/>
              <p:nvPr/>
            </p:nvSpPr>
            <p:spPr>
              <a:xfrm>
                <a:off x="9997442" y="50148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E3227887-3253-AE93-5CC4-6B9736A82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442" y="5014800"/>
                <a:ext cx="470516" cy="47051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17395410-D5EC-C1C4-81B3-D929AEF5F873}"/>
                  </a:ext>
                </a:extLst>
              </p:cNvPr>
              <p:cNvSpPr/>
              <p:nvPr/>
            </p:nvSpPr>
            <p:spPr>
              <a:xfrm>
                <a:off x="11124036" y="50148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17395410-D5EC-C1C4-81B3-D929AEF5F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036" y="5014800"/>
                <a:ext cx="470516" cy="470517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736058E5-ABA9-DB11-5B27-364E0C27D628}"/>
                  </a:ext>
                </a:extLst>
              </p:cNvPr>
              <p:cNvSpPr/>
              <p:nvPr/>
            </p:nvSpPr>
            <p:spPr>
              <a:xfrm>
                <a:off x="7744349" y="38340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736058E5-ABA9-DB11-5B27-364E0C27D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349" y="3834000"/>
                <a:ext cx="470516" cy="47051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5E556DD9-E410-B99F-5FBD-CEB86C1C799C}"/>
                  </a:ext>
                </a:extLst>
              </p:cNvPr>
              <p:cNvSpPr/>
              <p:nvPr/>
            </p:nvSpPr>
            <p:spPr>
              <a:xfrm>
                <a:off x="8870847" y="38340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5E556DD9-E410-B99F-5FBD-CEB86C1C79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847" y="3834000"/>
                <a:ext cx="470516" cy="470517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EEE05E58-A63D-29C6-DAF9-F1CE718CCE08}"/>
                  </a:ext>
                </a:extLst>
              </p:cNvPr>
              <p:cNvSpPr/>
              <p:nvPr/>
            </p:nvSpPr>
            <p:spPr>
              <a:xfrm>
                <a:off x="9997442" y="38340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EEE05E58-A63D-29C6-DAF9-F1CE718CC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442" y="3834000"/>
                <a:ext cx="470516" cy="47051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1F02B762-894F-43AC-3907-7E82E87FF0E2}"/>
                  </a:ext>
                </a:extLst>
              </p:cNvPr>
              <p:cNvSpPr/>
              <p:nvPr/>
            </p:nvSpPr>
            <p:spPr>
              <a:xfrm>
                <a:off x="11124036" y="3834000"/>
                <a:ext cx="470516" cy="4705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1F02B762-894F-43AC-3907-7E82E87FF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036" y="3834000"/>
                <a:ext cx="470516" cy="470517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EFBDB74-53AC-DC02-E1DC-EE4C5C978A1E}"/>
                  </a:ext>
                </a:extLst>
              </p:cNvPr>
              <p:cNvSpPr/>
              <p:nvPr/>
            </p:nvSpPr>
            <p:spPr>
              <a:xfrm>
                <a:off x="8329896" y="3913139"/>
                <a:ext cx="344542" cy="30994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EFBDB74-53AC-DC02-E1DC-EE4C5C978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896" y="3913139"/>
                <a:ext cx="344542" cy="309945"/>
              </a:xfrm>
              <a:prstGeom prst="ellipse">
                <a:avLst/>
              </a:prstGeom>
              <a:blipFill>
                <a:blip r:embed="rId20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BEDBF4E-28E1-47A9-49EE-5EEADA96F8DB}"/>
                  </a:ext>
                </a:extLst>
              </p:cNvPr>
              <p:cNvSpPr/>
              <p:nvPr/>
            </p:nvSpPr>
            <p:spPr>
              <a:xfrm>
                <a:off x="9456491" y="3913592"/>
                <a:ext cx="344542" cy="30994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BEDBF4E-28E1-47A9-49EE-5EEADA96F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491" y="3913592"/>
                <a:ext cx="344542" cy="309945"/>
              </a:xfrm>
              <a:prstGeom prst="ellipse">
                <a:avLst/>
              </a:prstGeom>
              <a:blipFill>
                <a:blip r:embed="rId20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7C28E9C-841F-4922-BF35-A9DFBB3CDF81}"/>
                  </a:ext>
                </a:extLst>
              </p:cNvPr>
              <p:cNvSpPr/>
              <p:nvPr/>
            </p:nvSpPr>
            <p:spPr>
              <a:xfrm>
                <a:off x="10584824" y="3914285"/>
                <a:ext cx="344542" cy="30994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7C28E9C-841F-4922-BF35-A9DFBB3CD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824" y="3914285"/>
                <a:ext cx="344542" cy="309945"/>
              </a:xfrm>
              <a:prstGeom prst="ellipse">
                <a:avLst/>
              </a:prstGeom>
              <a:blipFill>
                <a:blip r:embed="rId20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8C702CD-477C-E7EC-89DB-A1DB0F8D50C9}"/>
              </a:ext>
            </a:extLst>
          </p:cNvPr>
          <p:cNvCxnSpPr>
            <a:cxnSpLocks/>
            <a:endCxn id="64" idx="2"/>
          </p:cNvCxnSpPr>
          <p:nvPr/>
        </p:nvCxnSpPr>
        <p:spPr>
          <a:xfrm flipV="1">
            <a:off x="9109051" y="3112917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C179C1D-D4F2-FF16-E9BE-BC27D5FF789C}"/>
              </a:ext>
            </a:extLst>
          </p:cNvPr>
          <p:cNvCxnSpPr>
            <a:cxnSpLocks/>
            <a:endCxn id="65" idx="2"/>
          </p:cNvCxnSpPr>
          <p:nvPr/>
        </p:nvCxnSpPr>
        <p:spPr>
          <a:xfrm flipV="1">
            <a:off x="10235646" y="3112917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389C8B7-ECFF-7328-2DD8-6CEA4B11FECF}"/>
              </a:ext>
            </a:extLst>
          </p:cNvPr>
          <p:cNvCxnSpPr>
            <a:cxnSpLocks/>
            <a:endCxn id="66" idx="2"/>
          </p:cNvCxnSpPr>
          <p:nvPr/>
        </p:nvCxnSpPr>
        <p:spPr>
          <a:xfrm flipV="1">
            <a:off x="11362240" y="3112917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6746588-2971-7DFE-1FEA-33A3359F50E2}"/>
              </a:ext>
            </a:extLst>
          </p:cNvPr>
          <p:cNvCxnSpPr>
            <a:cxnSpLocks/>
            <a:endCxn id="63" idx="2"/>
          </p:cNvCxnSpPr>
          <p:nvPr/>
        </p:nvCxnSpPr>
        <p:spPr>
          <a:xfrm flipV="1">
            <a:off x="7982553" y="3112917"/>
            <a:ext cx="0" cy="712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4DF67515-0AC5-8460-C28F-FECC0D7B4FB7}"/>
                  </a:ext>
                </a:extLst>
              </p:cNvPr>
              <p:cNvSpPr/>
              <p:nvPr/>
            </p:nvSpPr>
            <p:spPr>
              <a:xfrm>
                <a:off x="7747295" y="26424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4DF67515-0AC5-8460-C28F-FECC0D7B4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295" y="2642400"/>
                <a:ext cx="470516" cy="470517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CEAA28CC-7594-6CB1-EE29-AB4B91EEFCE7}"/>
                  </a:ext>
                </a:extLst>
              </p:cNvPr>
              <p:cNvSpPr/>
              <p:nvPr/>
            </p:nvSpPr>
            <p:spPr>
              <a:xfrm>
                <a:off x="8873793" y="26424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CEAA28CC-7594-6CB1-EE29-AB4B91EEF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793" y="2642400"/>
                <a:ext cx="470516" cy="470517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63411998-EE29-C75A-2F1A-4EA2BB0525DC}"/>
                  </a:ext>
                </a:extLst>
              </p:cNvPr>
              <p:cNvSpPr/>
              <p:nvPr/>
            </p:nvSpPr>
            <p:spPr>
              <a:xfrm>
                <a:off x="10000388" y="26424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63411998-EE29-C75A-2F1A-4EA2BB052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388" y="2642400"/>
                <a:ext cx="470516" cy="470517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07A090C0-82E2-D8E4-8088-3037A99E1F98}"/>
                  </a:ext>
                </a:extLst>
              </p:cNvPr>
              <p:cNvSpPr/>
              <p:nvPr/>
            </p:nvSpPr>
            <p:spPr>
              <a:xfrm>
                <a:off x="11126982" y="2642400"/>
                <a:ext cx="470516" cy="470517"/>
              </a:xfrm>
              <a:prstGeom prst="roundRect">
                <a:avLst/>
              </a:prstGeom>
              <a:solidFill>
                <a:srgbClr val="C44037">
                  <a:alpha val="63922"/>
                </a:srgbClr>
              </a:solidFill>
              <a:ln>
                <a:solidFill>
                  <a:srgbClr val="C4403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07A090C0-82E2-D8E4-8088-3037A99E1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982" y="2642400"/>
                <a:ext cx="470516" cy="470517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rgbClr val="C440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9AE8855-24E6-3C77-7F01-C70EDD2C167B}"/>
              </a:ext>
            </a:extLst>
          </p:cNvPr>
          <p:cNvCxnSpPr>
            <a:cxnSpLocks/>
            <a:stCxn id="14" idx="3"/>
            <a:endCxn id="37" idx="1"/>
          </p:cNvCxnSpPr>
          <p:nvPr/>
        </p:nvCxnSpPr>
        <p:spPr>
          <a:xfrm>
            <a:off x="4460829" y="4062270"/>
            <a:ext cx="1294754" cy="6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69EE83F-04F0-8846-35AE-851D1C50A4D6}"/>
              </a:ext>
            </a:extLst>
          </p:cNvPr>
          <p:cNvCxnSpPr>
            <a:cxnSpLocks/>
            <a:stCxn id="37" idx="3"/>
            <a:endCxn id="47" idx="1"/>
          </p:cNvCxnSpPr>
          <p:nvPr/>
        </p:nvCxnSpPr>
        <p:spPr>
          <a:xfrm>
            <a:off x="6226099" y="4069259"/>
            <a:ext cx="15182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0C1AAF9-0E36-20C8-3EFF-959CB6A53C12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1075249" y="4062269"/>
            <a:ext cx="65599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971CCAB-75C7-03AF-F92A-172002FDA91E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2201763" y="4062270"/>
            <a:ext cx="659681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59B7F1D-4C45-75BC-4E5B-E63E88F2B9AB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3331960" y="4062270"/>
            <a:ext cx="658353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E857197-32F7-B06E-71EF-8EC1485237CD}"/>
              </a:ext>
            </a:extLst>
          </p:cNvPr>
          <p:cNvCxnSpPr/>
          <p:nvPr/>
        </p:nvCxnSpPr>
        <p:spPr>
          <a:xfrm flipV="1">
            <a:off x="7856666" y="4290197"/>
            <a:ext cx="0" cy="405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A5EBF06-524A-FDE0-7999-0ED0BFECCF9F}"/>
              </a:ext>
            </a:extLst>
          </p:cNvPr>
          <p:cNvCxnSpPr>
            <a:cxnSpLocks/>
          </p:cNvCxnSpPr>
          <p:nvPr/>
        </p:nvCxnSpPr>
        <p:spPr>
          <a:xfrm flipV="1">
            <a:off x="8987474" y="4290197"/>
            <a:ext cx="0" cy="405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A4540B0-5D26-E537-7B14-9B7B3B43B789}"/>
              </a:ext>
            </a:extLst>
          </p:cNvPr>
          <p:cNvCxnSpPr/>
          <p:nvPr/>
        </p:nvCxnSpPr>
        <p:spPr>
          <a:xfrm flipV="1">
            <a:off x="10121330" y="4290197"/>
            <a:ext cx="0" cy="405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5C2A735-07A0-7805-0D4D-296DC56B6AC9}"/>
              </a:ext>
            </a:extLst>
          </p:cNvPr>
          <p:cNvCxnSpPr/>
          <p:nvPr/>
        </p:nvCxnSpPr>
        <p:spPr>
          <a:xfrm flipV="1">
            <a:off x="11233342" y="4290197"/>
            <a:ext cx="0" cy="405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188CFABD-0877-1B87-2A07-03DB5FEA9AE3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4439771" y="4181877"/>
            <a:ext cx="1315812" cy="1068182"/>
          </a:xfrm>
          <a:prstGeom prst="bentConnector3">
            <a:avLst>
              <a:gd name="adj1" fmla="val 6389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5B261AF-1327-AD90-AC8B-E4648E65DC2B}"/>
                  </a:ext>
                </a:extLst>
              </p:cNvPr>
              <p:cNvSpPr txBox="1"/>
              <p:nvPr/>
            </p:nvSpPr>
            <p:spPr>
              <a:xfrm>
                <a:off x="560733" y="2454323"/>
                <a:ext cx="28661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5B261AF-1327-AD90-AC8B-E4648E65D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33" y="2454323"/>
                <a:ext cx="2866175" cy="400110"/>
              </a:xfrm>
              <a:prstGeom prst="rect">
                <a:avLst/>
              </a:prstGeom>
              <a:blipFill>
                <a:blip r:embed="rId2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D11EF5-4988-BFBD-5821-8F089FF4EBAC}"/>
                  </a:ext>
                </a:extLst>
              </p:cNvPr>
              <p:cNvSpPr txBox="1"/>
              <p:nvPr/>
            </p:nvSpPr>
            <p:spPr>
              <a:xfrm>
                <a:off x="5097105" y="2457623"/>
                <a:ext cx="24705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D11EF5-4988-BFBD-5821-8F089FF4E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05" y="2457623"/>
                <a:ext cx="2470509" cy="400110"/>
              </a:xfrm>
              <a:prstGeom prst="rect">
                <a:avLst/>
              </a:prstGeom>
              <a:blipFill>
                <a:blip r:embed="rId2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>
            <a:extLst>
              <a:ext uri="{FF2B5EF4-FFF2-40B4-BE49-F238E27FC236}">
                <a16:creationId xmlns:a16="http://schemas.microsoft.com/office/drawing/2014/main" id="{DEF08D59-B8F4-6E21-455C-8D25C8CBABAC}"/>
              </a:ext>
            </a:extLst>
          </p:cNvPr>
          <p:cNvSpPr txBox="1"/>
          <p:nvPr/>
        </p:nvSpPr>
        <p:spPr>
          <a:xfrm>
            <a:off x="5446682" y="3216618"/>
            <a:ext cx="110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Initial state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B3A00A3-2B0D-96BE-E216-C34ADDE61055}"/>
              </a:ext>
            </a:extLst>
          </p:cNvPr>
          <p:cNvSpPr txBox="1"/>
          <p:nvPr/>
        </p:nvSpPr>
        <p:spPr>
          <a:xfrm>
            <a:off x="5253967" y="5433561"/>
            <a:ext cx="151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Context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BA2CA08-B3D9-0132-741E-DAC112F64BC7}"/>
                  </a:ext>
                </a:extLst>
              </p:cNvPr>
              <p:cNvSpPr txBox="1"/>
              <p:nvPr/>
            </p:nvSpPr>
            <p:spPr>
              <a:xfrm>
                <a:off x="533542" y="2054213"/>
                <a:ext cx="29981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/>
                  <a:t>Input: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BA2CA08-B3D9-0132-741E-DAC112F64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2" y="2054213"/>
                <a:ext cx="2998147" cy="400110"/>
              </a:xfrm>
              <a:prstGeom prst="rect">
                <a:avLst/>
              </a:prstGeom>
              <a:blipFill>
                <a:blip r:embed="rId27"/>
                <a:stretch>
                  <a:fillRect l="-2240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3BA92C3-D5EA-9998-5213-B2E83929FE63}"/>
                  </a:ext>
                </a:extLst>
              </p:cNvPr>
              <p:cNvSpPr txBox="1"/>
              <p:nvPr/>
            </p:nvSpPr>
            <p:spPr>
              <a:xfrm>
                <a:off x="5097105" y="2058988"/>
                <a:ext cx="3148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/>
                  <a:t>Output: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3BA92C3-D5EA-9998-5213-B2E83929F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05" y="2058988"/>
                <a:ext cx="3148292" cy="400110"/>
              </a:xfrm>
              <a:prstGeom prst="rect">
                <a:avLst/>
              </a:prstGeom>
              <a:blipFill>
                <a:blip r:embed="rId28"/>
                <a:stretch>
                  <a:fillRect l="-193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B28F6F1-3A8C-3BF8-C937-D71E2DB0FC2E}"/>
                  </a:ext>
                </a:extLst>
              </p:cNvPr>
              <p:cNvSpPr/>
              <p:nvPr/>
            </p:nvSpPr>
            <p:spPr>
              <a:xfrm>
                <a:off x="1151093" y="3911750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B28F6F1-3A8C-3BF8-C937-D71E2DB0F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93" y="3911750"/>
                <a:ext cx="344542" cy="309945"/>
              </a:xfrm>
              <a:prstGeom prst="ellipse">
                <a:avLst/>
              </a:prstGeom>
              <a:blipFill>
                <a:blip r:embed="rId29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07EDB5-03DA-2E00-840B-6D11AC9038D0}"/>
                  </a:ext>
                </a:extLst>
              </p:cNvPr>
              <p:cNvSpPr/>
              <p:nvPr/>
            </p:nvSpPr>
            <p:spPr>
              <a:xfrm>
                <a:off x="2277607" y="3910634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07EDB5-03DA-2E00-840B-6D11AC903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07" y="3910634"/>
                <a:ext cx="344542" cy="309945"/>
              </a:xfrm>
              <a:prstGeom prst="ellipse">
                <a:avLst/>
              </a:prstGeom>
              <a:blipFill>
                <a:blip r:embed="rId30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C8AF333-FB0B-C285-4CA8-9951C70364E4}"/>
                  </a:ext>
                </a:extLst>
              </p:cNvPr>
              <p:cNvSpPr/>
              <p:nvPr/>
            </p:nvSpPr>
            <p:spPr>
              <a:xfrm>
                <a:off x="3407804" y="3910634"/>
                <a:ext cx="344542" cy="309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C8AF333-FB0B-C285-4CA8-9951C7036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04" y="3910634"/>
                <a:ext cx="344542" cy="309945"/>
              </a:xfrm>
              <a:prstGeom prst="ellipse">
                <a:avLst/>
              </a:prstGeom>
              <a:blipFill>
                <a:blip r:embed="rId31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9B23236-497E-98D2-5B05-A2918F172580}"/>
              </a:ext>
            </a:extLst>
          </p:cNvPr>
          <p:cNvGrpSpPr/>
          <p:nvPr/>
        </p:nvGrpSpPr>
        <p:grpSpPr>
          <a:xfrm>
            <a:off x="604733" y="3834000"/>
            <a:ext cx="3856096" cy="470520"/>
            <a:chOff x="604733" y="3832986"/>
            <a:chExt cx="3856096" cy="470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ounded Rectangle 146">
                  <a:extLst>
                    <a:ext uri="{FF2B5EF4-FFF2-40B4-BE49-F238E27FC236}">
                      <a16:creationId xmlns:a16="http://schemas.microsoft.com/office/drawing/2014/main" id="{5C5D5DE6-D568-65C8-59C5-813C11F3AD91}"/>
                    </a:ext>
                  </a:extLst>
                </p:cNvPr>
                <p:cNvSpPr/>
                <p:nvPr/>
              </p:nvSpPr>
              <p:spPr>
                <a:xfrm>
                  <a:off x="604733" y="3832986"/>
                  <a:ext cx="470516" cy="470517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Rounded Rectangle 146">
                  <a:extLst>
                    <a:ext uri="{FF2B5EF4-FFF2-40B4-BE49-F238E27FC236}">
                      <a16:creationId xmlns:a16="http://schemas.microsoft.com/office/drawing/2014/main" id="{5C5D5DE6-D568-65C8-59C5-813C11F3AD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33" y="3832986"/>
                  <a:ext cx="470516" cy="470517"/>
                </a:xfrm>
                <a:prstGeom prst="round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ounded Rectangle 147">
                  <a:extLst>
                    <a:ext uri="{FF2B5EF4-FFF2-40B4-BE49-F238E27FC236}">
                      <a16:creationId xmlns:a16="http://schemas.microsoft.com/office/drawing/2014/main" id="{1EB77827-E357-ADE2-A68E-FAD8CDCCAB7B}"/>
                    </a:ext>
                  </a:extLst>
                </p:cNvPr>
                <p:cNvSpPr/>
                <p:nvPr/>
              </p:nvSpPr>
              <p:spPr>
                <a:xfrm>
                  <a:off x="1731247" y="3832987"/>
                  <a:ext cx="470516" cy="470517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Rounded Rectangle 147">
                  <a:extLst>
                    <a:ext uri="{FF2B5EF4-FFF2-40B4-BE49-F238E27FC236}">
                      <a16:creationId xmlns:a16="http://schemas.microsoft.com/office/drawing/2014/main" id="{1EB77827-E357-ADE2-A68E-FAD8CDCCAB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247" y="3832987"/>
                  <a:ext cx="470516" cy="470517"/>
                </a:xfrm>
                <a:prstGeom prst="round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ounded Rectangle 148">
                  <a:extLst>
                    <a:ext uri="{FF2B5EF4-FFF2-40B4-BE49-F238E27FC236}">
                      <a16:creationId xmlns:a16="http://schemas.microsoft.com/office/drawing/2014/main" id="{234D3885-E1F3-297C-6EAC-848AD7824BDD}"/>
                    </a:ext>
                  </a:extLst>
                </p:cNvPr>
                <p:cNvSpPr/>
                <p:nvPr/>
              </p:nvSpPr>
              <p:spPr>
                <a:xfrm>
                  <a:off x="2861444" y="3832989"/>
                  <a:ext cx="470516" cy="470517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ounded Rectangle 148">
                  <a:extLst>
                    <a:ext uri="{FF2B5EF4-FFF2-40B4-BE49-F238E27FC236}">
                      <a16:creationId xmlns:a16="http://schemas.microsoft.com/office/drawing/2014/main" id="{234D3885-E1F3-297C-6EAC-848AD7824B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444" y="3832989"/>
                  <a:ext cx="470516" cy="470517"/>
                </a:xfrm>
                <a:prstGeom prst="round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ounded Rectangle 149">
                  <a:extLst>
                    <a:ext uri="{FF2B5EF4-FFF2-40B4-BE49-F238E27FC236}">
                      <a16:creationId xmlns:a16="http://schemas.microsoft.com/office/drawing/2014/main" id="{4F19C972-1C74-E722-9CDA-BA7D8ECE5408}"/>
                    </a:ext>
                  </a:extLst>
                </p:cNvPr>
                <p:cNvSpPr/>
                <p:nvPr/>
              </p:nvSpPr>
              <p:spPr>
                <a:xfrm>
                  <a:off x="3990313" y="3832987"/>
                  <a:ext cx="470516" cy="470517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Rounded Rectangle 149">
                  <a:extLst>
                    <a:ext uri="{FF2B5EF4-FFF2-40B4-BE49-F238E27FC236}">
                      <a16:creationId xmlns:a16="http://schemas.microsoft.com/office/drawing/2014/main" id="{4F19C972-1C74-E722-9CDA-BA7D8ECE54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313" y="3832987"/>
                  <a:ext cx="470516" cy="470517"/>
                </a:xfrm>
                <a:prstGeom prst="round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BF813A08-0C2F-0E07-112E-83FB284F6400}"/>
                </a:ext>
              </a:extLst>
            </p:cNvPr>
            <p:cNvCxnSpPr>
              <a:cxnSpLocks/>
              <a:stCxn id="147" idx="3"/>
              <a:endCxn id="148" idx="1"/>
            </p:cNvCxnSpPr>
            <p:nvPr/>
          </p:nvCxnSpPr>
          <p:spPr>
            <a:xfrm>
              <a:off x="1075249" y="4068245"/>
              <a:ext cx="65599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D411602A-93AE-9765-CB7B-C0340062010C}"/>
                </a:ext>
              </a:extLst>
            </p:cNvPr>
            <p:cNvCxnSpPr>
              <a:cxnSpLocks/>
              <a:stCxn id="148" idx="3"/>
              <a:endCxn id="149" idx="1"/>
            </p:cNvCxnSpPr>
            <p:nvPr/>
          </p:nvCxnSpPr>
          <p:spPr>
            <a:xfrm>
              <a:off x="2201763" y="4068246"/>
              <a:ext cx="659681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D19C32C8-6487-22AB-51D3-0BA78421A1D2}"/>
                </a:ext>
              </a:extLst>
            </p:cNvPr>
            <p:cNvCxnSpPr>
              <a:cxnSpLocks/>
              <a:stCxn id="149" idx="3"/>
              <a:endCxn id="150" idx="1"/>
            </p:cNvCxnSpPr>
            <p:nvPr/>
          </p:nvCxnSpPr>
          <p:spPr>
            <a:xfrm flipV="1">
              <a:off x="3331960" y="4068246"/>
              <a:ext cx="658353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145149BA-FF10-6728-DCB5-E08AE735BFC5}"/>
                    </a:ext>
                  </a:extLst>
                </p:cNvPr>
                <p:cNvSpPr/>
                <p:nvPr/>
              </p:nvSpPr>
              <p:spPr>
                <a:xfrm>
                  <a:off x="1151093" y="3917726"/>
                  <a:ext cx="344542" cy="3099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145149BA-FF10-6728-DCB5-E08AE735BF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093" y="3917726"/>
                  <a:ext cx="344542" cy="309945"/>
                </a:xfrm>
                <a:prstGeom prst="ellipse">
                  <a:avLst/>
                </a:prstGeom>
                <a:blipFill>
                  <a:blip r:embed="rId29"/>
                  <a:stretch>
                    <a:fillRect b="-226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0C2AE204-2E4B-406E-20AC-08DDAB8B28B9}"/>
                    </a:ext>
                  </a:extLst>
                </p:cNvPr>
                <p:cNvSpPr/>
                <p:nvPr/>
              </p:nvSpPr>
              <p:spPr>
                <a:xfrm>
                  <a:off x="2277607" y="3916610"/>
                  <a:ext cx="344542" cy="3099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0C2AE204-2E4B-406E-20AC-08DDAB8B28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7607" y="3916610"/>
                  <a:ext cx="344542" cy="309945"/>
                </a:xfrm>
                <a:prstGeom prst="ellipse">
                  <a:avLst/>
                </a:prstGeom>
                <a:blipFill>
                  <a:blip r:embed="rId36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D049F905-1DF1-1D46-628A-C70B150EEE12}"/>
                    </a:ext>
                  </a:extLst>
                </p:cNvPr>
                <p:cNvSpPr/>
                <p:nvPr/>
              </p:nvSpPr>
              <p:spPr>
                <a:xfrm>
                  <a:off x="3407804" y="3916610"/>
                  <a:ext cx="344542" cy="3099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D049F905-1DF1-1D46-628A-C70B150EEE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804" y="3916610"/>
                  <a:ext cx="344542" cy="309945"/>
                </a:xfrm>
                <a:prstGeom prst="ellipse">
                  <a:avLst/>
                </a:prstGeom>
                <a:blipFill>
                  <a:blip r:embed="rId37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219E844E-EA48-BEE1-F2B7-AF4F12FF8787}"/>
              </a:ext>
            </a:extLst>
          </p:cNvPr>
          <p:cNvSpPr txBox="1"/>
          <p:nvPr/>
        </p:nvSpPr>
        <p:spPr>
          <a:xfrm>
            <a:off x="838200" y="6046938"/>
            <a:ext cx="109118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>
                <a:effectLst/>
              </a:rPr>
              <a:t>I. </a:t>
            </a:r>
            <a:r>
              <a:rPr lang="en-CA" sz="1100" err="1">
                <a:effectLst/>
              </a:rPr>
              <a:t>Sutskever</a:t>
            </a:r>
            <a:r>
              <a:rPr lang="en-CA" sz="1100">
                <a:effectLst/>
              </a:rPr>
              <a:t>, O. </a:t>
            </a:r>
            <a:r>
              <a:rPr lang="en-CA" sz="1100" err="1">
                <a:effectLst/>
              </a:rPr>
              <a:t>Vinyals</a:t>
            </a:r>
            <a:r>
              <a:rPr lang="en-CA" sz="1100">
                <a:effectLst/>
              </a:rPr>
              <a:t>, and Q. V. Le, “Sequence to sequence learning with neural networks,” in </a:t>
            </a:r>
            <a:r>
              <a:rPr lang="en-CA" sz="1100" i="1">
                <a:effectLst/>
              </a:rPr>
              <a:t>Proceedings of the 27th International Conference on Neural Information Processing Systems (NIPS)</a:t>
            </a:r>
            <a:r>
              <a:rPr lang="en-CA" sz="1100">
                <a:effectLst/>
              </a:rPr>
              <a:t>, 2014, pp. 3104–3112.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8C4DF810-D6D5-FF81-AFE4-CE54F6665847}"/>
              </a:ext>
            </a:extLst>
          </p:cNvPr>
          <p:cNvSpPr/>
          <p:nvPr/>
        </p:nvSpPr>
        <p:spPr>
          <a:xfrm>
            <a:off x="5312441" y="4630879"/>
            <a:ext cx="1394319" cy="13864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>
                <a:solidFill>
                  <a:srgbClr val="FF0000"/>
                </a:solidFill>
              </a:rPr>
              <a:t>BOTTLENECK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13DAE90A-2EBA-80E9-6214-636627BC0A0C}"/>
              </a:ext>
            </a:extLst>
          </p:cNvPr>
          <p:cNvCxnSpPr>
            <a:cxnSpLocks/>
          </p:cNvCxnSpPr>
          <p:nvPr/>
        </p:nvCxnSpPr>
        <p:spPr>
          <a:xfrm flipV="1">
            <a:off x="6226099" y="4679281"/>
            <a:ext cx="1630567" cy="570778"/>
          </a:xfrm>
          <a:prstGeom prst="bentConnector3">
            <a:avLst>
              <a:gd name="adj1" fmla="val 58855"/>
            </a:avLst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307099-E518-0756-A662-9AFB87F9F778}"/>
              </a:ext>
            </a:extLst>
          </p:cNvPr>
          <p:cNvCxnSpPr>
            <a:cxnSpLocks/>
          </p:cNvCxnSpPr>
          <p:nvPr/>
        </p:nvCxnSpPr>
        <p:spPr>
          <a:xfrm>
            <a:off x="7856666" y="4679281"/>
            <a:ext cx="3376676" cy="1659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3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CDC58-5EAB-4069-AB4C-6281E7D70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FABC7-5DBD-F20B-1669-A83BDEA0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Sequence to Sequence with RNNs + </a:t>
            </a:r>
            <a:r>
              <a:rPr lang="en-US" sz="3600" b="1"/>
              <a:t>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CAEE6-5E5C-4245-E9F4-6C5340C4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51B-3C41-6C46-A5F1-3CA0D762442A}" type="datetime1">
              <a:rPr lang="en-CA" smtClean="0"/>
              <a:t>2024-07-25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F2C1B-B899-6C45-BCDA-C599C1DE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4A5E-B0D2-394D-9970-9AE06BCB59C1}" type="slidenum">
              <a:rPr lang="en-US" smtClean="0"/>
              <a:t>9</a:t>
            </a:fld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318C77-3136-1BE1-9510-5074D3AF61B6}"/>
              </a:ext>
            </a:extLst>
          </p:cNvPr>
          <p:cNvSpPr txBox="1"/>
          <p:nvPr/>
        </p:nvSpPr>
        <p:spPr>
          <a:xfrm>
            <a:off x="838200" y="6218700"/>
            <a:ext cx="109118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100">
                <a:effectLst/>
              </a:rPr>
              <a:t>D. </a:t>
            </a:r>
            <a:r>
              <a:rPr lang="en-CA" sz="1100" err="1">
                <a:effectLst/>
              </a:rPr>
              <a:t>Bahdanau</a:t>
            </a:r>
            <a:r>
              <a:rPr lang="en-CA" sz="1100">
                <a:effectLst/>
              </a:rPr>
              <a:t>, K. Cho, and Y. </a:t>
            </a:r>
            <a:r>
              <a:rPr lang="en-CA" sz="1100" err="1">
                <a:effectLst/>
              </a:rPr>
              <a:t>Bengio</a:t>
            </a:r>
            <a:r>
              <a:rPr lang="en-CA" sz="1100">
                <a:effectLst/>
              </a:rPr>
              <a:t>, “Neural Machine Translation by Jointly Learning to Align and Translate,” in </a:t>
            </a:r>
            <a:r>
              <a:rPr lang="en-CA" sz="1100" i="1">
                <a:effectLst/>
              </a:rPr>
              <a:t>3rd International Conference on Learning Representations (ICLR), </a:t>
            </a:r>
            <a:r>
              <a:rPr lang="en-CA" sz="1100">
                <a:effectLst/>
              </a:rPr>
              <a:t>2015</a:t>
            </a:r>
            <a:r>
              <a:rPr lang="en-CA" sz="1100" i="1"/>
              <a:t>.</a:t>
            </a:r>
            <a:endParaRPr lang="en-CA" sz="110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4A45-9EBB-82F5-9F60-3DC250C56A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0629"/>
                <a:ext cx="10515600" cy="491633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b="1"/>
                  <a:t>Idea! </a:t>
                </a:r>
                <a:r>
                  <a:rPr lang="en-US"/>
                  <a:t>Use a different context vector for each timestep in the decoder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CA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/>
              </a:p>
              <a:p>
                <a:pPr marL="0" indent="0">
                  <a:buNone/>
                </a:pPr>
                <a:endParaRPr lang="en-US"/>
              </a:p>
              <a:p>
                <a:r>
                  <a:rPr lang="en-US"/>
                  <a:t>No more bottleneck through a single vector</a:t>
                </a:r>
              </a:p>
              <a:p>
                <a:pPr marL="0" indent="0">
                  <a:buNone/>
                </a:pPr>
                <a:endParaRPr lang="en-US"/>
              </a:p>
              <a:p>
                <a:r>
                  <a:rPr lang="en-US"/>
                  <a:t>Craft the context vector so that it “looks at” different parts of the input sequence for each decoder timestep</a:t>
                </a:r>
              </a:p>
              <a:p>
                <a:endParaRPr lang="en-US"/>
              </a:p>
              <a:p>
                <a:endParaRPr lang="en-US" sz="2800"/>
              </a:p>
              <a:p>
                <a:pPr marL="0" indent="0">
                  <a:buNone/>
                </a:pPr>
                <a:endParaRPr lang="en-US">
                  <a:solidFill>
                    <a:srgbClr val="FF0000"/>
                  </a:solidFill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14A45-9EBB-82F5-9F60-3DC250C56A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0629"/>
                <a:ext cx="10515600" cy="4916334"/>
              </a:xfrm>
              <a:blipFill>
                <a:blip r:embed="rId3"/>
                <a:stretch>
                  <a:fillRect l="-1043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33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7B4E0BB56A4747ABA672F6B296B887" ma:contentTypeVersion="10" ma:contentTypeDescription="Create a new document." ma:contentTypeScope="" ma:versionID="510d91fcce882fd5ed3d4e2ad95b8b1d">
  <xsd:schema xmlns:xsd="http://www.w3.org/2001/XMLSchema" xmlns:xs="http://www.w3.org/2001/XMLSchema" xmlns:p="http://schemas.microsoft.com/office/2006/metadata/properties" xmlns:ns3="4fd09aaa-92c7-42c2-846a-76ca96206204" xmlns:ns4="e93466c3-4607-40ed-b2ce-fff10fbc80c7" targetNamespace="http://schemas.microsoft.com/office/2006/metadata/properties" ma:root="true" ma:fieldsID="3da35d831b28687d119833ddf5957a7c" ns3:_="" ns4:_="">
    <xsd:import namespace="4fd09aaa-92c7-42c2-846a-76ca96206204"/>
    <xsd:import namespace="e93466c3-4607-40ed-b2ce-fff10fbc80c7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09aaa-92c7-42c2-846a-76ca96206204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466c3-4607-40ed-b2ce-fff10fbc80c7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fd09aaa-92c7-42c2-846a-76ca96206204" xsi:nil="true"/>
  </documentManagement>
</p:properties>
</file>

<file path=customXml/itemProps1.xml><?xml version="1.0" encoding="utf-8"?>
<ds:datastoreItem xmlns:ds="http://schemas.openxmlformats.org/officeDocument/2006/customXml" ds:itemID="{7C0BE482-1846-4D14-B8AF-E3C4D1A9D9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DB1E31-25B0-4021-B3A9-E0291ACC7E59}">
  <ds:schemaRefs>
    <ds:schemaRef ds:uri="4fd09aaa-92c7-42c2-846a-76ca96206204"/>
    <ds:schemaRef ds:uri="e93466c3-4607-40ed-b2ce-fff10fbc80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4A1B1B1-0101-4FF1-AB6C-478DB52C5603}">
  <ds:schemaRefs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4fd09aaa-92c7-42c2-846a-76ca9620620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93466c3-4607-40ed-b2ce-fff10fbc80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6054</TotalTime>
  <Words>5787</Words>
  <Application>Microsoft Macintosh PowerPoint</Application>
  <PresentationFormat>Widescreen</PresentationFormat>
  <Paragraphs>1734</Paragraphs>
  <Slides>60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Wingdings</vt:lpstr>
      <vt:lpstr>Office Theme</vt:lpstr>
      <vt:lpstr>Lecture 23: Self-Attention and Transformers</vt:lpstr>
      <vt:lpstr>Outline</vt:lpstr>
      <vt:lpstr>What is Attention?</vt:lpstr>
      <vt:lpstr>What is a Learned Attention Mechanism?</vt:lpstr>
      <vt:lpstr>Sequence to Sequence</vt:lpstr>
      <vt:lpstr>Sequence to Sequence</vt:lpstr>
      <vt:lpstr>Sequence to Sequence with RNNs</vt:lpstr>
      <vt:lpstr>Sequence to Sequence with RNNs</vt:lpstr>
      <vt:lpstr>Sequence to Sequence with RNNs + Attention</vt:lpstr>
      <vt:lpstr>Sequence to Sequence with RNNs + Attention</vt:lpstr>
      <vt:lpstr>Sequence to Sequence with RNNs + Attention</vt:lpstr>
      <vt:lpstr>Sequence to Sequence with RNNs + Attention</vt:lpstr>
      <vt:lpstr>Sequence to Sequence with RNNs + Attention</vt:lpstr>
      <vt:lpstr>Image Captioning with Visual Attention</vt:lpstr>
      <vt:lpstr>Image Captioning with Visual Attention</vt:lpstr>
      <vt:lpstr>Image Captioning with Visual Attention</vt:lpstr>
      <vt:lpstr>Image Captioning with Visual Attention</vt:lpstr>
      <vt:lpstr>Image Captioning with Visual Attention</vt:lpstr>
      <vt:lpstr>Image Captioning with Visual Attention</vt:lpstr>
      <vt:lpstr>Attention is All you Need (2017)</vt:lpstr>
      <vt:lpstr>Attention we’ve seen so far</vt:lpstr>
      <vt:lpstr>GPU Parallelization</vt:lpstr>
      <vt:lpstr>GPU Parallelization</vt:lpstr>
      <vt:lpstr>Issues with Recurrent Attention</vt:lpstr>
      <vt:lpstr>Decoupling from RNNs</vt:lpstr>
      <vt:lpstr>Decoupling from RNNs</vt:lpstr>
      <vt:lpstr>Decoupling from RNNs</vt:lpstr>
      <vt:lpstr>Decoupling from RNNs</vt:lpstr>
      <vt:lpstr>A more general attention</vt:lpstr>
      <vt:lpstr>A more general attention</vt:lpstr>
      <vt:lpstr>Applying the Attention Mechanism</vt:lpstr>
      <vt:lpstr>Attention Mechanism in Attention is All You Need</vt:lpstr>
      <vt:lpstr>Attention in Attention is All you Need</vt:lpstr>
      <vt:lpstr>PowerPoint Presentation</vt:lpstr>
      <vt:lpstr>Misconceptions about Transformers (1)</vt:lpstr>
      <vt:lpstr>Misconceptions about Transformers (1)</vt:lpstr>
      <vt:lpstr>Learning Transformer Attention</vt:lpstr>
      <vt:lpstr>Learning Transformer Attention</vt:lpstr>
      <vt:lpstr>Learning Transformer Attention</vt:lpstr>
      <vt:lpstr>Multi-Head Attention</vt:lpstr>
      <vt:lpstr>Learning Multi-Head Attention</vt:lpstr>
      <vt:lpstr>Learning Multi-Head Attention</vt:lpstr>
      <vt:lpstr>Learning Multi-Head Attention</vt:lpstr>
      <vt:lpstr>Learning Multi-Head Attention</vt:lpstr>
      <vt:lpstr>Learning Multi-Head Attention</vt:lpstr>
      <vt:lpstr>Learning Multi-Head Attention</vt:lpstr>
      <vt:lpstr>Learning Multi-Head Attention</vt:lpstr>
      <vt:lpstr>Learning Multi-Head Attention</vt:lpstr>
      <vt:lpstr>Transformer Architecture</vt:lpstr>
      <vt:lpstr>Transformer Architecture</vt:lpstr>
      <vt:lpstr>Transformer Architecture</vt:lpstr>
      <vt:lpstr>Transformer Architecture</vt:lpstr>
      <vt:lpstr>Transformer Architecture</vt:lpstr>
      <vt:lpstr>Transformer Architecture</vt:lpstr>
      <vt:lpstr>Transformer Architecture</vt:lpstr>
      <vt:lpstr>Transformer Architecture</vt:lpstr>
      <vt:lpstr>Results and Impact</vt:lpstr>
      <vt:lpstr>Performance</vt:lpstr>
      <vt:lpstr>Combined Transformer Figure</vt:lpstr>
      <vt:lpstr>Transformer Complexity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Wenhu Chen</dc:creator>
  <cp:lastModifiedBy>Wenhu Chen</cp:lastModifiedBy>
  <cp:revision>64</cp:revision>
  <dcterms:created xsi:type="dcterms:W3CDTF">2023-12-29T23:00:40Z</dcterms:created>
  <dcterms:modified xsi:type="dcterms:W3CDTF">2024-07-25T20:09:32Z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0x010100F97B4E0BB56A4747ABA672F6B296B887</vt:lpwstr>
  </property>
</Properties>
</file>