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98"/>
  </p:notesMasterIdLst>
  <p:sldIdLst>
    <p:sldId id="256" r:id="rId5"/>
    <p:sldId id="260" r:id="rId6"/>
    <p:sldId id="261" r:id="rId7"/>
    <p:sldId id="306" r:id="rId8"/>
    <p:sldId id="266" r:id="rId9"/>
    <p:sldId id="267" r:id="rId10"/>
    <p:sldId id="262" r:id="rId11"/>
    <p:sldId id="419" r:id="rId12"/>
    <p:sldId id="353" r:id="rId13"/>
    <p:sldId id="264" r:id="rId14"/>
    <p:sldId id="265" r:id="rId15"/>
    <p:sldId id="268" r:id="rId16"/>
    <p:sldId id="271" r:id="rId17"/>
    <p:sldId id="280" r:id="rId18"/>
    <p:sldId id="276" r:id="rId19"/>
    <p:sldId id="282" r:id="rId20"/>
    <p:sldId id="339" r:id="rId21"/>
    <p:sldId id="278" r:id="rId22"/>
    <p:sldId id="279" r:id="rId23"/>
    <p:sldId id="308" r:id="rId24"/>
    <p:sldId id="284" r:id="rId25"/>
    <p:sldId id="427" r:id="rId26"/>
    <p:sldId id="428" r:id="rId27"/>
    <p:sldId id="310" r:id="rId28"/>
    <p:sldId id="358" r:id="rId29"/>
    <p:sldId id="311" r:id="rId30"/>
    <p:sldId id="340" r:id="rId31"/>
    <p:sldId id="341" r:id="rId32"/>
    <p:sldId id="348" r:id="rId33"/>
    <p:sldId id="357" r:id="rId34"/>
    <p:sldId id="356" r:id="rId35"/>
    <p:sldId id="363" r:id="rId36"/>
    <p:sldId id="362" r:id="rId37"/>
    <p:sldId id="302" r:id="rId38"/>
    <p:sldId id="380" r:id="rId39"/>
    <p:sldId id="405" r:id="rId40"/>
    <p:sldId id="406" r:id="rId41"/>
    <p:sldId id="407" r:id="rId42"/>
    <p:sldId id="402" r:id="rId43"/>
    <p:sldId id="361" r:id="rId44"/>
    <p:sldId id="404" r:id="rId45"/>
    <p:sldId id="409" r:id="rId46"/>
    <p:sldId id="410" r:id="rId47"/>
    <p:sldId id="411" r:id="rId48"/>
    <p:sldId id="412" r:id="rId49"/>
    <p:sldId id="414" r:id="rId50"/>
    <p:sldId id="413" r:id="rId51"/>
    <p:sldId id="415" r:id="rId52"/>
    <p:sldId id="275" r:id="rId53"/>
    <p:sldId id="371" r:id="rId54"/>
    <p:sldId id="354" r:id="rId55"/>
    <p:sldId id="355" r:id="rId56"/>
    <p:sldId id="364" r:id="rId57"/>
    <p:sldId id="365" r:id="rId58"/>
    <p:sldId id="347" r:id="rId59"/>
    <p:sldId id="370" r:id="rId60"/>
    <p:sldId id="424" r:id="rId61"/>
    <p:sldId id="334" r:id="rId62"/>
    <p:sldId id="393" r:id="rId63"/>
    <p:sldId id="383" r:id="rId64"/>
    <p:sldId id="366" r:id="rId65"/>
    <p:sldId id="384" r:id="rId66"/>
    <p:sldId id="385" r:id="rId67"/>
    <p:sldId id="368" r:id="rId68"/>
    <p:sldId id="416" r:id="rId69"/>
    <p:sldId id="420" r:id="rId70"/>
    <p:sldId id="387" r:id="rId71"/>
    <p:sldId id="388" r:id="rId72"/>
    <p:sldId id="373" r:id="rId73"/>
    <p:sldId id="389" r:id="rId74"/>
    <p:sldId id="391" r:id="rId75"/>
    <p:sldId id="392" r:id="rId76"/>
    <p:sldId id="395" r:id="rId77"/>
    <p:sldId id="394" r:id="rId78"/>
    <p:sldId id="376" r:id="rId79"/>
    <p:sldId id="398" r:id="rId80"/>
    <p:sldId id="377" r:id="rId81"/>
    <p:sldId id="400" r:id="rId82"/>
    <p:sldId id="381" r:id="rId83"/>
    <p:sldId id="417" r:id="rId84"/>
    <p:sldId id="401" r:id="rId85"/>
    <p:sldId id="378" r:id="rId86"/>
    <p:sldId id="399" r:id="rId87"/>
    <p:sldId id="350" r:id="rId88"/>
    <p:sldId id="335" r:id="rId89"/>
    <p:sldId id="382" r:id="rId90"/>
    <p:sldId id="418" r:id="rId91"/>
    <p:sldId id="423" r:id="rId92"/>
    <p:sldId id="344" r:id="rId93"/>
    <p:sldId id="425" r:id="rId94"/>
    <p:sldId id="426" r:id="rId95"/>
    <p:sldId id="342" r:id="rId96"/>
    <p:sldId id="349"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754B04-88D2-DC83-0AC0-40CA4CC45CD6}" name="James Riddell" initials="" userId="S::j5riddel@uwaterloo.ca::20afd4d4-fdb6-4b74-81f2-4a33f685d20f" providerId="AD"/>
  <p188:author id="{696B7235-2903-26AE-D85D-E933B7ECE970}" name="Evelien Riddell" initials="ER" userId="S::eeboerst@uwaterloo.ca::6efda76f-6ada-4d29-b406-5a498e6d6f3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C80DA"/>
    <a:srgbClr val="FF50C6"/>
    <a:srgbClr val="CA3F9E"/>
    <a:srgbClr val="C175BF"/>
    <a:srgbClr val="C55A1E"/>
    <a:srgbClr val="FCE94D"/>
    <a:srgbClr val="FEDA55"/>
    <a:srgbClr val="F2F83A"/>
    <a:srgbClr val="FDD961"/>
    <a:srgbClr val="CCC4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96AC84-63FD-8B43-BA87-52C08680E80A}" v="1" dt="2024-03-31T18:27:29.7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52"/>
    <p:restoredTop sz="94600"/>
  </p:normalViewPr>
  <p:slideViewPr>
    <p:cSldViewPr snapToGrid="0">
      <p:cViewPr>
        <p:scale>
          <a:sx n="168" d="100"/>
          <a:sy n="168" d="100"/>
        </p:scale>
        <p:origin x="2456" y="11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microsoft.com/office/2018/10/relationships/authors" Targe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notesMaster" Target="notesMasters/notesMaster1.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AAC053-2B7B-EB46-8806-5FB9B970AF34}" type="datetimeFigureOut">
              <a:rPr lang="en-US" smtClean="0"/>
              <a:t>7/25/24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FAD0C2-C254-6340-AE95-5F3F67128CDB}" type="slidenum">
              <a:rPr lang="en-US" smtClean="0"/>
              <a:t>‹#›</a:t>
            </a:fld>
            <a:endParaRPr lang="en-US"/>
          </a:p>
        </p:txBody>
      </p:sp>
    </p:spTree>
    <p:extLst>
      <p:ext uri="{BB962C8B-B14F-4D97-AF65-F5344CB8AC3E}">
        <p14:creationId xmlns:p14="http://schemas.microsoft.com/office/powerpoint/2010/main" val="3999454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1</a:t>
            </a:fld>
            <a:endParaRPr lang="en-US"/>
          </a:p>
        </p:txBody>
      </p:sp>
    </p:spTree>
    <p:extLst>
      <p:ext uri="{BB962C8B-B14F-4D97-AF65-F5344CB8AC3E}">
        <p14:creationId xmlns:p14="http://schemas.microsoft.com/office/powerpoint/2010/main" val="420447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3F6D7-FA5B-1A4C-62C4-76810C2FE4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CDC646-29A3-8AAA-85D0-2B3C701A7F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74768B-CA96-F750-49E5-19AC1452FF1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72EA61E-6085-801A-E851-2DE08C7F0ED1}"/>
              </a:ext>
            </a:extLst>
          </p:cNvPr>
          <p:cNvSpPr>
            <a:spLocks noGrp="1"/>
          </p:cNvSpPr>
          <p:nvPr>
            <p:ph type="sldNum" sz="quarter" idx="5"/>
          </p:nvPr>
        </p:nvSpPr>
        <p:spPr/>
        <p:txBody>
          <a:bodyPr/>
          <a:lstStyle/>
          <a:p>
            <a:fld id="{5CFAD0C2-C254-6340-AE95-5F3F67128CDB}" type="slidenum">
              <a:rPr lang="en-US" smtClean="0"/>
              <a:t>11</a:t>
            </a:fld>
            <a:endParaRPr lang="en-US"/>
          </a:p>
        </p:txBody>
      </p:sp>
    </p:spTree>
    <p:extLst>
      <p:ext uri="{BB962C8B-B14F-4D97-AF65-F5344CB8AC3E}">
        <p14:creationId xmlns:p14="http://schemas.microsoft.com/office/powerpoint/2010/main" val="1076711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BBD37-A343-48A2-FFFC-C141D53823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5F5D95-A4BC-2E77-9508-CBAD4EBF86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19AD41-D7A8-1331-DB8D-595705E4990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92FABF-75D2-F3BF-4082-2ABE1AB5E792}"/>
              </a:ext>
            </a:extLst>
          </p:cNvPr>
          <p:cNvSpPr>
            <a:spLocks noGrp="1"/>
          </p:cNvSpPr>
          <p:nvPr>
            <p:ph type="sldNum" sz="quarter" idx="5"/>
          </p:nvPr>
        </p:nvSpPr>
        <p:spPr/>
        <p:txBody>
          <a:bodyPr/>
          <a:lstStyle/>
          <a:p>
            <a:fld id="{5CFAD0C2-C254-6340-AE95-5F3F67128CDB}" type="slidenum">
              <a:rPr lang="en-US" smtClean="0"/>
              <a:t>12</a:t>
            </a:fld>
            <a:endParaRPr lang="en-US"/>
          </a:p>
        </p:txBody>
      </p:sp>
    </p:spTree>
    <p:extLst>
      <p:ext uri="{BB962C8B-B14F-4D97-AF65-F5344CB8AC3E}">
        <p14:creationId xmlns:p14="http://schemas.microsoft.com/office/powerpoint/2010/main" val="1314136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55AB8-D6FC-B264-CD4B-3C697CED88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3AA82A-37B7-D3A2-B729-47198E21C5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10AF7C-8389-7E1E-54A0-9BDDD5CE5BE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D17FD20-52C2-5D85-AC93-0152596682C7}"/>
              </a:ext>
            </a:extLst>
          </p:cNvPr>
          <p:cNvSpPr>
            <a:spLocks noGrp="1"/>
          </p:cNvSpPr>
          <p:nvPr>
            <p:ph type="sldNum" sz="quarter" idx="5"/>
          </p:nvPr>
        </p:nvSpPr>
        <p:spPr/>
        <p:txBody>
          <a:bodyPr/>
          <a:lstStyle/>
          <a:p>
            <a:fld id="{5CFAD0C2-C254-6340-AE95-5F3F67128CDB}" type="slidenum">
              <a:rPr lang="en-US" smtClean="0"/>
              <a:t>13</a:t>
            </a:fld>
            <a:endParaRPr lang="en-US"/>
          </a:p>
        </p:txBody>
      </p:sp>
    </p:spTree>
    <p:extLst>
      <p:ext uri="{BB962C8B-B14F-4D97-AF65-F5344CB8AC3E}">
        <p14:creationId xmlns:p14="http://schemas.microsoft.com/office/powerpoint/2010/main" val="4186464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11540-AD32-4CCE-468B-3EA3400C7E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8DEB9C-8DF6-9291-CFC7-BCEEFB6E95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D48CCC-EEDA-DBAA-E7BA-6AF243F3087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29AA05-274C-5984-562E-986B93BA1B47}"/>
              </a:ext>
            </a:extLst>
          </p:cNvPr>
          <p:cNvSpPr>
            <a:spLocks noGrp="1"/>
          </p:cNvSpPr>
          <p:nvPr>
            <p:ph type="sldNum" sz="quarter" idx="5"/>
          </p:nvPr>
        </p:nvSpPr>
        <p:spPr/>
        <p:txBody>
          <a:bodyPr/>
          <a:lstStyle/>
          <a:p>
            <a:fld id="{5CFAD0C2-C254-6340-AE95-5F3F67128CDB}" type="slidenum">
              <a:rPr lang="en-US" smtClean="0"/>
              <a:t>15</a:t>
            </a:fld>
            <a:endParaRPr lang="en-US"/>
          </a:p>
        </p:txBody>
      </p:sp>
    </p:spTree>
    <p:extLst>
      <p:ext uri="{BB962C8B-B14F-4D97-AF65-F5344CB8AC3E}">
        <p14:creationId xmlns:p14="http://schemas.microsoft.com/office/powerpoint/2010/main" val="1764482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10750-B5C8-80A6-C8CD-54B153C526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848FE2-3CD2-9CE4-2612-8858FF594D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466E59-8EB8-32D0-6DCA-DC3403D4363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4363D63-2A57-7C5E-78FC-32958513D9A6}"/>
              </a:ext>
            </a:extLst>
          </p:cNvPr>
          <p:cNvSpPr>
            <a:spLocks noGrp="1"/>
          </p:cNvSpPr>
          <p:nvPr>
            <p:ph type="sldNum" sz="quarter" idx="5"/>
          </p:nvPr>
        </p:nvSpPr>
        <p:spPr/>
        <p:txBody>
          <a:bodyPr/>
          <a:lstStyle/>
          <a:p>
            <a:fld id="{5CFAD0C2-C254-6340-AE95-5F3F67128CDB}" type="slidenum">
              <a:rPr lang="en-US" smtClean="0"/>
              <a:t>16</a:t>
            </a:fld>
            <a:endParaRPr lang="en-US"/>
          </a:p>
        </p:txBody>
      </p:sp>
    </p:spTree>
    <p:extLst>
      <p:ext uri="{BB962C8B-B14F-4D97-AF65-F5344CB8AC3E}">
        <p14:creationId xmlns:p14="http://schemas.microsoft.com/office/powerpoint/2010/main" val="1063100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10750-B5C8-80A6-C8CD-54B153C526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848FE2-3CD2-9CE4-2612-8858FF594D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466E59-8EB8-32D0-6DCA-DC3403D4363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4363D63-2A57-7C5E-78FC-32958513D9A6}"/>
              </a:ext>
            </a:extLst>
          </p:cNvPr>
          <p:cNvSpPr>
            <a:spLocks noGrp="1"/>
          </p:cNvSpPr>
          <p:nvPr>
            <p:ph type="sldNum" sz="quarter" idx="5"/>
          </p:nvPr>
        </p:nvSpPr>
        <p:spPr/>
        <p:txBody>
          <a:bodyPr/>
          <a:lstStyle/>
          <a:p>
            <a:fld id="{5CFAD0C2-C254-6340-AE95-5F3F67128CDB}" type="slidenum">
              <a:rPr lang="en-US" smtClean="0"/>
              <a:t>17</a:t>
            </a:fld>
            <a:endParaRPr lang="en-US"/>
          </a:p>
        </p:txBody>
      </p:sp>
    </p:spTree>
    <p:extLst>
      <p:ext uri="{BB962C8B-B14F-4D97-AF65-F5344CB8AC3E}">
        <p14:creationId xmlns:p14="http://schemas.microsoft.com/office/powerpoint/2010/main" val="2420696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10C12-E09E-7AB3-4883-97ADA223E8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DB4472-E5BE-41AB-AAC1-90229FA5C5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DB7BE9-F8F7-D984-9487-5B3D4B7E9E9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22A043D-BF37-8BE5-3537-CDCF25E2E6BE}"/>
              </a:ext>
            </a:extLst>
          </p:cNvPr>
          <p:cNvSpPr>
            <a:spLocks noGrp="1"/>
          </p:cNvSpPr>
          <p:nvPr>
            <p:ph type="sldNum" sz="quarter" idx="5"/>
          </p:nvPr>
        </p:nvSpPr>
        <p:spPr/>
        <p:txBody>
          <a:bodyPr/>
          <a:lstStyle/>
          <a:p>
            <a:fld id="{5CFAD0C2-C254-6340-AE95-5F3F67128CDB}" type="slidenum">
              <a:rPr lang="en-US" smtClean="0"/>
              <a:t>18</a:t>
            </a:fld>
            <a:endParaRPr lang="en-US"/>
          </a:p>
        </p:txBody>
      </p:sp>
    </p:spTree>
    <p:extLst>
      <p:ext uri="{BB962C8B-B14F-4D97-AF65-F5344CB8AC3E}">
        <p14:creationId xmlns:p14="http://schemas.microsoft.com/office/powerpoint/2010/main" val="543672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20</a:t>
            </a:fld>
            <a:endParaRPr lang="en-US"/>
          </a:p>
        </p:txBody>
      </p:sp>
    </p:spTree>
    <p:extLst>
      <p:ext uri="{BB962C8B-B14F-4D97-AF65-F5344CB8AC3E}">
        <p14:creationId xmlns:p14="http://schemas.microsoft.com/office/powerpoint/2010/main" val="30781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21</a:t>
            </a:fld>
            <a:endParaRPr lang="en-US"/>
          </a:p>
        </p:txBody>
      </p:sp>
    </p:spTree>
    <p:extLst>
      <p:ext uri="{BB962C8B-B14F-4D97-AF65-F5344CB8AC3E}">
        <p14:creationId xmlns:p14="http://schemas.microsoft.com/office/powerpoint/2010/main" val="124611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Main idea is we want to eliminate the recurrence dependency</a:t>
            </a:r>
          </a:p>
          <a:p>
            <a:endParaRPr lang="en-US"/>
          </a:p>
          <a:p>
            <a:r>
              <a:rPr lang="en-US"/>
              <a:t>And break up attention into independent pieces which are quick to calculate</a:t>
            </a:r>
          </a:p>
        </p:txBody>
      </p:sp>
      <p:sp>
        <p:nvSpPr>
          <p:cNvPr id="4" name="Slide Number Placeholder 3"/>
          <p:cNvSpPr>
            <a:spLocks noGrp="1"/>
          </p:cNvSpPr>
          <p:nvPr>
            <p:ph type="sldNum" sz="quarter" idx="5"/>
          </p:nvPr>
        </p:nvSpPr>
        <p:spPr/>
        <p:txBody>
          <a:bodyPr/>
          <a:lstStyle/>
          <a:p>
            <a:fld id="{5CFAD0C2-C254-6340-AE95-5F3F67128CDB}" type="slidenum">
              <a:rPr lang="en-US" smtClean="0"/>
              <a:t>24</a:t>
            </a:fld>
            <a:endParaRPr lang="en-US"/>
          </a:p>
        </p:txBody>
      </p:sp>
    </p:spTree>
    <p:extLst>
      <p:ext uri="{BB962C8B-B14F-4D97-AF65-F5344CB8AC3E}">
        <p14:creationId xmlns:p14="http://schemas.microsoft.com/office/powerpoint/2010/main" val="2221573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Tackle some misconceptions along the way</a:t>
            </a:r>
          </a:p>
        </p:txBody>
      </p:sp>
      <p:sp>
        <p:nvSpPr>
          <p:cNvPr id="4" name="Slide Number Placeholder 3"/>
          <p:cNvSpPr>
            <a:spLocks noGrp="1"/>
          </p:cNvSpPr>
          <p:nvPr>
            <p:ph type="sldNum" sz="quarter" idx="5"/>
          </p:nvPr>
        </p:nvSpPr>
        <p:spPr/>
        <p:txBody>
          <a:bodyPr/>
          <a:lstStyle/>
          <a:p>
            <a:fld id="{5CFAD0C2-C254-6340-AE95-5F3F67128CDB}" type="slidenum">
              <a:rPr lang="en-US" smtClean="0"/>
              <a:t>2</a:t>
            </a:fld>
            <a:endParaRPr lang="en-US"/>
          </a:p>
        </p:txBody>
      </p:sp>
    </p:spTree>
    <p:extLst>
      <p:ext uri="{BB962C8B-B14F-4D97-AF65-F5344CB8AC3E}">
        <p14:creationId xmlns:p14="http://schemas.microsoft.com/office/powerpoint/2010/main" val="6397997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316C7-23B3-2939-C799-0BE7610904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25A809-16D9-4A1F-2179-C176D2C7FF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7CDA26-10E3-411C-D7AC-12C6A807C75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51BBBF0-1761-4019-EAC5-95D7F2DC2E26}"/>
              </a:ext>
            </a:extLst>
          </p:cNvPr>
          <p:cNvSpPr>
            <a:spLocks noGrp="1"/>
          </p:cNvSpPr>
          <p:nvPr>
            <p:ph type="sldNum" sz="quarter" idx="5"/>
          </p:nvPr>
        </p:nvSpPr>
        <p:spPr/>
        <p:txBody>
          <a:bodyPr/>
          <a:lstStyle/>
          <a:p>
            <a:fld id="{5CFAD0C2-C254-6340-AE95-5F3F67128CDB}" type="slidenum">
              <a:rPr lang="en-US" smtClean="0"/>
              <a:t>25</a:t>
            </a:fld>
            <a:endParaRPr lang="en-US"/>
          </a:p>
        </p:txBody>
      </p:sp>
    </p:spTree>
    <p:extLst>
      <p:ext uri="{BB962C8B-B14F-4D97-AF65-F5344CB8AC3E}">
        <p14:creationId xmlns:p14="http://schemas.microsoft.com/office/powerpoint/2010/main" val="36197473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316C7-23B3-2939-C799-0BE7610904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25A809-16D9-4A1F-2179-C176D2C7FF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7CDA26-10E3-411C-D7AC-12C6A807C75F}"/>
              </a:ext>
            </a:extLst>
          </p:cNvPr>
          <p:cNvSpPr>
            <a:spLocks noGrp="1"/>
          </p:cNvSpPr>
          <p:nvPr>
            <p:ph type="body" idx="1"/>
          </p:nvPr>
        </p:nvSpPr>
        <p:spPr/>
        <p:txBody>
          <a:bodyPr/>
          <a:lstStyle/>
          <a:p>
            <a:r>
              <a:rPr lang="en-US"/>
              <a:t>Query is asking how much of each of the v’s should it use, based on compatibility with k</a:t>
            </a:r>
          </a:p>
        </p:txBody>
      </p:sp>
      <p:sp>
        <p:nvSpPr>
          <p:cNvPr id="4" name="Slide Number Placeholder 3">
            <a:extLst>
              <a:ext uri="{FF2B5EF4-FFF2-40B4-BE49-F238E27FC236}">
                <a16:creationId xmlns:a16="http://schemas.microsoft.com/office/drawing/2014/main" id="{551BBBF0-1761-4019-EAC5-95D7F2DC2E26}"/>
              </a:ext>
            </a:extLst>
          </p:cNvPr>
          <p:cNvSpPr>
            <a:spLocks noGrp="1"/>
          </p:cNvSpPr>
          <p:nvPr>
            <p:ph type="sldNum" sz="quarter" idx="5"/>
          </p:nvPr>
        </p:nvSpPr>
        <p:spPr/>
        <p:txBody>
          <a:bodyPr/>
          <a:lstStyle/>
          <a:p>
            <a:fld id="{5CFAD0C2-C254-6340-AE95-5F3F67128CDB}" type="slidenum">
              <a:rPr lang="en-US" smtClean="0"/>
              <a:t>29</a:t>
            </a:fld>
            <a:endParaRPr lang="en-US"/>
          </a:p>
        </p:txBody>
      </p:sp>
    </p:spTree>
    <p:extLst>
      <p:ext uri="{BB962C8B-B14F-4D97-AF65-F5344CB8AC3E}">
        <p14:creationId xmlns:p14="http://schemas.microsoft.com/office/powerpoint/2010/main" val="41533194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557FD-D4B8-8386-AEBB-AEAF3756D2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9E3509-F1B0-74E0-D92F-C4737F1307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411D8F-7C9C-B0C0-4942-469D374D50C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B0AABFA-A3AF-834F-D0FF-E95A70DFFCD5}"/>
              </a:ext>
            </a:extLst>
          </p:cNvPr>
          <p:cNvSpPr>
            <a:spLocks noGrp="1"/>
          </p:cNvSpPr>
          <p:nvPr>
            <p:ph type="sldNum" sz="quarter" idx="5"/>
          </p:nvPr>
        </p:nvSpPr>
        <p:spPr/>
        <p:txBody>
          <a:bodyPr/>
          <a:lstStyle/>
          <a:p>
            <a:fld id="{5CFAD0C2-C254-6340-AE95-5F3F67128CDB}" type="slidenum">
              <a:rPr lang="en-US" smtClean="0"/>
              <a:t>30</a:t>
            </a:fld>
            <a:endParaRPr lang="en-US"/>
          </a:p>
        </p:txBody>
      </p:sp>
    </p:spTree>
    <p:extLst>
      <p:ext uri="{BB962C8B-B14F-4D97-AF65-F5344CB8AC3E}">
        <p14:creationId xmlns:p14="http://schemas.microsoft.com/office/powerpoint/2010/main" val="27960089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x, y arbitrary</a:t>
            </a:r>
          </a:p>
        </p:txBody>
      </p:sp>
      <p:sp>
        <p:nvSpPr>
          <p:cNvPr id="4" name="Slide Number Placeholder 3"/>
          <p:cNvSpPr>
            <a:spLocks noGrp="1"/>
          </p:cNvSpPr>
          <p:nvPr>
            <p:ph type="sldNum" sz="quarter" idx="5"/>
          </p:nvPr>
        </p:nvSpPr>
        <p:spPr/>
        <p:txBody>
          <a:bodyPr/>
          <a:lstStyle/>
          <a:p>
            <a:fld id="{5CFAD0C2-C254-6340-AE95-5F3F67128CDB}" type="slidenum">
              <a:rPr lang="en-US" smtClean="0"/>
              <a:t>31</a:t>
            </a:fld>
            <a:endParaRPr lang="en-US"/>
          </a:p>
        </p:txBody>
      </p:sp>
    </p:spTree>
    <p:extLst>
      <p:ext uri="{BB962C8B-B14F-4D97-AF65-F5344CB8AC3E}">
        <p14:creationId xmlns:p14="http://schemas.microsoft.com/office/powerpoint/2010/main" val="24355397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Base attention the authors use is scaled dot-product attention</a:t>
            </a:r>
          </a:p>
        </p:txBody>
      </p:sp>
      <p:sp>
        <p:nvSpPr>
          <p:cNvPr id="4" name="Slide Number Placeholder 3"/>
          <p:cNvSpPr>
            <a:spLocks noGrp="1"/>
          </p:cNvSpPr>
          <p:nvPr>
            <p:ph type="sldNum" sz="quarter" idx="5"/>
          </p:nvPr>
        </p:nvSpPr>
        <p:spPr/>
        <p:txBody>
          <a:bodyPr/>
          <a:lstStyle/>
          <a:p>
            <a:fld id="{5CFAD0C2-C254-6340-AE95-5F3F67128CDB}" type="slidenum">
              <a:rPr lang="en-US" smtClean="0"/>
              <a:t>32</a:t>
            </a:fld>
            <a:endParaRPr lang="en-US"/>
          </a:p>
        </p:txBody>
      </p:sp>
    </p:spTree>
    <p:extLst>
      <p:ext uri="{BB962C8B-B14F-4D97-AF65-F5344CB8AC3E}">
        <p14:creationId xmlns:p14="http://schemas.microsoft.com/office/powerpoint/2010/main" val="4102280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557FD-D4B8-8386-AEBB-AEAF3756D2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9E3509-F1B0-74E0-D92F-C4737F1307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411D8F-7C9C-B0C0-4942-469D374D50C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B0AABFA-A3AF-834F-D0FF-E95A70DFFCD5}"/>
              </a:ext>
            </a:extLst>
          </p:cNvPr>
          <p:cNvSpPr>
            <a:spLocks noGrp="1"/>
          </p:cNvSpPr>
          <p:nvPr>
            <p:ph type="sldNum" sz="quarter" idx="5"/>
          </p:nvPr>
        </p:nvSpPr>
        <p:spPr/>
        <p:txBody>
          <a:bodyPr/>
          <a:lstStyle/>
          <a:p>
            <a:fld id="{5CFAD0C2-C254-6340-AE95-5F3F67128CDB}" type="slidenum">
              <a:rPr lang="en-US" smtClean="0"/>
              <a:t>33</a:t>
            </a:fld>
            <a:endParaRPr lang="en-US"/>
          </a:p>
        </p:txBody>
      </p:sp>
    </p:spTree>
    <p:extLst>
      <p:ext uri="{BB962C8B-B14F-4D97-AF65-F5344CB8AC3E}">
        <p14:creationId xmlns:p14="http://schemas.microsoft.com/office/powerpoint/2010/main" val="13918934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3AB74-C4C2-D562-86E2-E9DDCD39AA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34CA1C-299E-3C8D-D6A6-976CEB8468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DE8DBD-34D2-7F3E-A5FC-43EF97D9FB8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FE6870C-66F1-C9B4-1B6B-020623FA80F0}"/>
              </a:ext>
            </a:extLst>
          </p:cNvPr>
          <p:cNvSpPr>
            <a:spLocks noGrp="1"/>
          </p:cNvSpPr>
          <p:nvPr>
            <p:ph type="sldNum" sz="quarter" idx="5"/>
          </p:nvPr>
        </p:nvSpPr>
        <p:spPr/>
        <p:txBody>
          <a:bodyPr/>
          <a:lstStyle/>
          <a:p>
            <a:fld id="{5CFAD0C2-C254-6340-AE95-5F3F67128CDB}" type="slidenum">
              <a:rPr lang="en-US" smtClean="0"/>
              <a:t>34</a:t>
            </a:fld>
            <a:endParaRPr lang="en-US"/>
          </a:p>
        </p:txBody>
      </p:sp>
    </p:spTree>
    <p:extLst>
      <p:ext uri="{BB962C8B-B14F-4D97-AF65-F5344CB8AC3E}">
        <p14:creationId xmlns:p14="http://schemas.microsoft.com/office/powerpoint/2010/main" val="20427192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now that you know what the attention mechanism looks like I want to talk about it’s use in transformers specifically. </a:t>
            </a:r>
          </a:p>
          <a:p>
            <a:endParaRPr lang="en-US"/>
          </a:p>
          <a:p>
            <a:r>
              <a:rPr lang="en-US"/>
              <a:t>There are a lot of misconceptions on this</a:t>
            </a:r>
          </a:p>
          <a:p>
            <a:endParaRPr lang="en-US"/>
          </a:p>
          <a:p>
            <a:r>
              <a:rPr lang="en-US"/>
              <a:t>Due largely to the query, key-value terminology</a:t>
            </a:r>
          </a:p>
          <a:p>
            <a:endParaRPr lang="en-US"/>
          </a:p>
          <a:p>
            <a:r>
              <a:rPr lang="en-US"/>
              <a:t>We are not performing a vector similarity search</a:t>
            </a:r>
          </a:p>
          <a:p>
            <a:endParaRPr lang="en-US"/>
          </a:p>
          <a:p>
            <a:endParaRPr lang="en-US"/>
          </a:p>
          <a:p>
            <a:r>
              <a:rPr lang="en-US"/>
              <a:t>https://</a:t>
            </a:r>
            <a:r>
              <a:rPr lang="en-US" err="1"/>
              <a:t>www.pinecone.io</a:t>
            </a:r>
            <a:r>
              <a:rPr lang="en-US"/>
              <a:t>/learn/what-is-similarity-search/ (left </a:t>
            </a:r>
            <a:r>
              <a:rPr lang="en-US" err="1"/>
              <a:t>img</a:t>
            </a:r>
            <a:r>
              <a:rPr lang="en-US"/>
              <a:t>)</a:t>
            </a:r>
          </a:p>
          <a:p>
            <a:endParaRPr lang="en-US"/>
          </a:p>
          <a:p>
            <a:r>
              <a:rPr lang="en-US"/>
              <a:t>https://</a:t>
            </a:r>
            <a:r>
              <a:rPr lang="en-US" err="1"/>
              <a:t>jalammar.github.io</a:t>
            </a:r>
            <a:r>
              <a:rPr lang="en-US"/>
              <a:t>/illustrated-transformer/ (right </a:t>
            </a:r>
            <a:r>
              <a:rPr lang="en-US" err="1"/>
              <a:t>img</a:t>
            </a:r>
            <a:r>
              <a:rPr lang="en-US"/>
              <a:t>)</a:t>
            </a: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35</a:t>
            </a:fld>
            <a:endParaRPr lang="en-US"/>
          </a:p>
        </p:txBody>
      </p:sp>
    </p:spTree>
    <p:extLst>
      <p:ext uri="{BB962C8B-B14F-4D97-AF65-F5344CB8AC3E}">
        <p14:creationId xmlns:p14="http://schemas.microsoft.com/office/powerpoint/2010/main" val="3228874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the transformer is learning </a:t>
            </a:r>
          </a:p>
          <a:p>
            <a:endParaRPr lang="en-US"/>
          </a:p>
          <a:p>
            <a:r>
              <a:rPr lang="en-US"/>
              <a:t>The vector similarity search is non-parametric (meaning it’s complexity grows with the data it sees)</a:t>
            </a:r>
          </a:p>
          <a:p>
            <a:endParaRPr lang="en-US"/>
          </a:p>
          <a:p>
            <a:r>
              <a:rPr lang="en-US"/>
              <a:t>Transformers are now.</a:t>
            </a:r>
          </a:p>
        </p:txBody>
      </p:sp>
      <p:sp>
        <p:nvSpPr>
          <p:cNvPr id="4" name="Slide Number Placeholder 3"/>
          <p:cNvSpPr>
            <a:spLocks noGrp="1"/>
          </p:cNvSpPr>
          <p:nvPr>
            <p:ph type="sldNum" sz="quarter" idx="5"/>
          </p:nvPr>
        </p:nvSpPr>
        <p:spPr/>
        <p:txBody>
          <a:bodyPr/>
          <a:lstStyle/>
          <a:p>
            <a:fld id="{5CFAD0C2-C254-6340-AE95-5F3F67128CDB}" type="slidenum">
              <a:rPr lang="en-US" smtClean="0"/>
              <a:t>36</a:t>
            </a:fld>
            <a:endParaRPr lang="en-US"/>
          </a:p>
        </p:txBody>
      </p:sp>
    </p:spTree>
    <p:extLst>
      <p:ext uri="{BB962C8B-B14F-4D97-AF65-F5344CB8AC3E}">
        <p14:creationId xmlns:p14="http://schemas.microsoft.com/office/powerpoint/2010/main" val="7315624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dot product operation isn’t learnable (no parameters)</a:t>
            </a:r>
          </a:p>
        </p:txBody>
      </p:sp>
      <p:sp>
        <p:nvSpPr>
          <p:cNvPr id="4" name="Slide Number Placeholder 3"/>
          <p:cNvSpPr>
            <a:spLocks noGrp="1"/>
          </p:cNvSpPr>
          <p:nvPr>
            <p:ph type="sldNum" sz="quarter" idx="5"/>
          </p:nvPr>
        </p:nvSpPr>
        <p:spPr/>
        <p:txBody>
          <a:bodyPr/>
          <a:lstStyle/>
          <a:p>
            <a:fld id="{5CFAD0C2-C254-6340-AE95-5F3F67128CDB}" type="slidenum">
              <a:rPr lang="en-US" smtClean="0"/>
              <a:t>37</a:t>
            </a:fld>
            <a:endParaRPr lang="en-US"/>
          </a:p>
        </p:txBody>
      </p:sp>
    </p:spTree>
    <p:extLst>
      <p:ext uri="{BB962C8B-B14F-4D97-AF65-F5344CB8AC3E}">
        <p14:creationId xmlns:p14="http://schemas.microsoft.com/office/powerpoint/2010/main" val="1503644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3</a:t>
            </a:fld>
            <a:endParaRPr lang="en-US"/>
          </a:p>
        </p:txBody>
      </p:sp>
    </p:spTree>
    <p:extLst>
      <p:ext uri="{BB962C8B-B14F-4D97-AF65-F5344CB8AC3E}">
        <p14:creationId xmlns:p14="http://schemas.microsoft.com/office/powerpoint/2010/main" val="805523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ym typeface="Wingdings" pitchFamily="2" charset="2"/>
              </a:rPr>
              <a:t> Need to learn the arguments instead before entering it</a:t>
            </a:r>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38</a:t>
            </a:fld>
            <a:endParaRPr lang="en-US"/>
          </a:p>
        </p:txBody>
      </p:sp>
    </p:spTree>
    <p:extLst>
      <p:ext uri="{BB962C8B-B14F-4D97-AF65-F5344CB8AC3E}">
        <p14:creationId xmlns:p14="http://schemas.microsoft.com/office/powerpoint/2010/main" val="14422584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 this through learning matrices</a:t>
            </a:r>
          </a:p>
          <a:p>
            <a:endParaRPr lang="en-US"/>
          </a:p>
          <a:p>
            <a:r>
              <a:rPr lang="en-US"/>
              <a:t>Project our arbitrary inputs to Q,K,V based on learned parameters</a:t>
            </a:r>
          </a:p>
        </p:txBody>
      </p:sp>
      <p:sp>
        <p:nvSpPr>
          <p:cNvPr id="4" name="Slide Number Placeholder 3"/>
          <p:cNvSpPr>
            <a:spLocks noGrp="1"/>
          </p:cNvSpPr>
          <p:nvPr>
            <p:ph type="sldNum" sz="quarter" idx="5"/>
          </p:nvPr>
        </p:nvSpPr>
        <p:spPr/>
        <p:txBody>
          <a:bodyPr/>
          <a:lstStyle/>
          <a:p>
            <a:fld id="{5CFAD0C2-C254-6340-AE95-5F3F67128CDB}" type="slidenum">
              <a:rPr lang="en-US" smtClean="0"/>
              <a:t>39</a:t>
            </a:fld>
            <a:endParaRPr lang="en-US"/>
          </a:p>
        </p:txBody>
      </p:sp>
    </p:spTree>
    <p:extLst>
      <p:ext uri="{BB962C8B-B14F-4D97-AF65-F5344CB8AC3E}">
        <p14:creationId xmlns:p14="http://schemas.microsoft.com/office/powerpoint/2010/main" val="19741731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Authors implement multi-head</a:t>
            </a:r>
          </a:p>
          <a:p>
            <a:endParaRPr lang="en-US"/>
          </a:p>
          <a:p>
            <a:r>
              <a:rPr lang="en-US"/>
              <a:t>allows the model to jointly attend to information from different representation</a:t>
            </a:r>
          </a:p>
          <a:p>
            <a:r>
              <a:rPr lang="en-US"/>
              <a:t>subspaces at different position</a:t>
            </a:r>
          </a:p>
        </p:txBody>
      </p:sp>
      <p:sp>
        <p:nvSpPr>
          <p:cNvPr id="4" name="Slide Number Placeholder 3"/>
          <p:cNvSpPr>
            <a:spLocks noGrp="1"/>
          </p:cNvSpPr>
          <p:nvPr>
            <p:ph type="sldNum" sz="quarter" idx="5"/>
          </p:nvPr>
        </p:nvSpPr>
        <p:spPr/>
        <p:txBody>
          <a:bodyPr/>
          <a:lstStyle/>
          <a:p>
            <a:fld id="{5CFAD0C2-C254-6340-AE95-5F3F67128CDB}" type="slidenum">
              <a:rPr lang="en-US" smtClean="0"/>
              <a:t>40</a:t>
            </a:fld>
            <a:endParaRPr lang="en-US"/>
          </a:p>
        </p:txBody>
      </p:sp>
    </p:spTree>
    <p:extLst>
      <p:ext uri="{BB962C8B-B14F-4D97-AF65-F5344CB8AC3E}">
        <p14:creationId xmlns:p14="http://schemas.microsoft.com/office/powerpoint/2010/main" val="282892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41</a:t>
            </a:fld>
            <a:endParaRPr lang="en-US"/>
          </a:p>
        </p:txBody>
      </p:sp>
    </p:spTree>
    <p:extLst>
      <p:ext uri="{BB962C8B-B14F-4D97-AF65-F5344CB8AC3E}">
        <p14:creationId xmlns:p14="http://schemas.microsoft.com/office/powerpoint/2010/main" val="26495156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allows the model to jointly attend to information from different representation</a:t>
            </a:r>
          </a:p>
          <a:p>
            <a:r>
              <a:rPr lang="en-US"/>
              <a:t>subspaces at different position</a:t>
            </a:r>
          </a:p>
        </p:txBody>
      </p:sp>
      <p:sp>
        <p:nvSpPr>
          <p:cNvPr id="4" name="Slide Number Placeholder 3"/>
          <p:cNvSpPr>
            <a:spLocks noGrp="1"/>
          </p:cNvSpPr>
          <p:nvPr>
            <p:ph type="sldNum" sz="quarter" idx="5"/>
          </p:nvPr>
        </p:nvSpPr>
        <p:spPr/>
        <p:txBody>
          <a:bodyPr/>
          <a:lstStyle/>
          <a:p>
            <a:fld id="{5CFAD0C2-C254-6340-AE95-5F3F67128CDB}" type="slidenum">
              <a:rPr lang="en-US" smtClean="0"/>
              <a:t>42</a:t>
            </a:fld>
            <a:endParaRPr lang="en-US"/>
          </a:p>
        </p:txBody>
      </p:sp>
    </p:spTree>
    <p:extLst>
      <p:ext uri="{BB962C8B-B14F-4D97-AF65-F5344CB8AC3E}">
        <p14:creationId xmlns:p14="http://schemas.microsoft.com/office/powerpoint/2010/main" val="36668171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allows the model to jointly attend to information from different representation</a:t>
            </a:r>
          </a:p>
          <a:p>
            <a:r>
              <a:rPr lang="en-US"/>
              <a:t>subspaces at different position</a:t>
            </a:r>
          </a:p>
        </p:txBody>
      </p:sp>
      <p:sp>
        <p:nvSpPr>
          <p:cNvPr id="4" name="Slide Number Placeholder 3"/>
          <p:cNvSpPr>
            <a:spLocks noGrp="1"/>
          </p:cNvSpPr>
          <p:nvPr>
            <p:ph type="sldNum" sz="quarter" idx="5"/>
          </p:nvPr>
        </p:nvSpPr>
        <p:spPr/>
        <p:txBody>
          <a:bodyPr/>
          <a:lstStyle/>
          <a:p>
            <a:fld id="{5CFAD0C2-C254-6340-AE95-5F3F67128CDB}" type="slidenum">
              <a:rPr lang="en-US" smtClean="0"/>
              <a:t>43</a:t>
            </a:fld>
            <a:endParaRPr lang="en-US"/>
          </a:p>
        </p:txBody>
      </p:sp>
    </p:spTree>
    <p:extLst>
      <p:ext uri="{BB962C8B-B14F-4D97-AF65-F5344CB8AC3E}">
        <p14:creationId xmlns:p14="http://schemas.microsoft.com/office/powerpoint/2010/main" val="5562970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Combined values, but lost resolution</a:t>
            </a:r>
          </a:p>
        </p:txBody>
      </p:sp>
      <p:sp>
        <p:nvSpPr>
          <p:cNvPr id="4" name="Slide Number Placeholder 3"/>
          <p:cNvSpPr>
            <a:spLocks noGrp="1"/>
          </p:cNvSpPr>
          <p:nvPr>
            <p:ph type="sldNum" sz="quarter" idx="5"/>
          </p:nvPr>
        </p:nvSpPr>
        <p:spPr/>
        <p:txBody>
          <a:bodyPr/>
          <a:lstStyle/>
          <a:p>
            <a:fld id="{5CFAD0C2-C254-6340-AE95-5F3F67128CDB}" type="slidenum">
              <a:rPr lang="en-US" smtClean="0"/>
              <a:t>44</a:t>
            </a:fld>
            <a:endParaRPr lang="en-US"/>
          </a:p>
        </p:txBody>
      </p:sp>
    </p:spTree>
    <p:extLst>
      <p:ext uri="{BB962C8B-B14F-4D97-AF65-F5344CB8AC3E}">
        <p14:creationId xmlns:p14="http://schemas.microsoft.com/office/powerpoint/2010/main" val="11356932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Learn multiple weights matrices, </a:t>
            </a:r>
          </a:p>
          <a:p>
            <a:endParaRPr lang="en-US"/>
          </a:p>
          <a:p>
            <a:r>
              <a:rPr lang="en-US"/>
              <a:t>Makes sure we don’t neglect other context that may be important</a:t>
            </a:r>
          </a:p>
          <a:p>
            <a:endParaRPr lang="en-US"/>
          </a:p>
          <a:p>
            <a:r>
              <a:rPr lang="en-US"/>
              <a:t>Learn richer representation of features</a:t>
            </a:r>
          </a:p>
        </p:txBody>
      </p:sp>
      <p:sp>
        <p:nvSpPr>
          <p:cNvPr id="4" name="Slide Number Placeholder 3"/>
          <p:cNvSpPr>
            <a:spLocks noGrp="1"/>
          </p:cNvSpPr>
          <p:nvPr>
            <p:ph type="sldNum" sz="quarter" idx="5"/>
          </p:nvPr>
        </p:nvSpPr>
        <p:spPr/>
        <p:txBody>
          <a:bodyPr/>
          <a:lstStyle/>
          <a:p>
            <a:fld id="{5CFAD0C2-C254-6340-AE95-5F3F67128CDB}" type="slidenum">
              <a:rPr lang="en-US" smtClean="0"/>
              <a:t>45</a:t>
            </a:fld>
            <a:endParaRPr lang="en-US"/>
          </a:p>
        </p:txBody>
      </p:sp>
    </p:spTree>
    <p:extLst>
      <p:ext uri="{BB962C8B-B14F-4D97-AF65-F5344CB8AC3E}">
        <p14:creationId xmlns:p14="http://schemas.microsoft.com/office/powerpoint/2010/main" val="34733380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might ask, well doesn’t adding a whole bunch of heads increase the computational cost?</a:t>
            </a:r>
          </a:p>
          <a:p>
            <a:endParaRPr lang="en-US"/>
          </a:p>
          <a:p>
            <a:r>
              <a:rPr lang="en-US"/>
              <a:t>Each head done in parallel</a:t>
            </a:r>
          </a:p>
          <a:p>
            <a:endParaRPr lang="en-US"/>
          </a:p>
          <a:p>
            <a:r>
              <a:rPr lang="en-US"/>
              <a:t>Need to fit everything in memory + scheduling </a:t>
            </a:r>
            <a:r>
              <a:rPr lang="en-US">
                <a:sym typeface="Wingdings" pitchFamily="2" charset="2"/>
              </a:rPr>
              <a:t> still want cheaper computation</a:t>
            </a:r>
          </a:p>
          <a:p>
            <a:endParaRPr lang="en-US">
              <a:sym typeface="Wingdings" pitchFamily="2" charset="2"/>
            </a:endParaRPr>
          </a:p>
          <a:p>
            <a:r>
              <a:rPr lang="en-US">
                <a:sym typeface="Wingdings" pitchFamily="2" charset="2"/>
              </a:rPr>
              <a:t>Solution is to decrease the dimension of the inputs to attention.</a:t>
            </a:r>
          </a:p>
          <a:p>
            <a:endParaRPr lang="en-US">
              <a:sym typeface="Wingdings" pitchFamily="2" charset="2"/>
            </a:endParaRPr>
          </a:p>
          <a:p>
            <a:r>
              <a:rPr lang="en-US">
                <a:sym typeface="Wingdings" pitchFamily="2" charset="2"/>
              </a:rPr>
              <a:t>Do this by dividing by num heads</a:t>
            </a:r>
          </a:p>
          <a:p>
            <a:endParaRPr lang="en-US">
              <a:sym typeface="Wingdings" pitchFamily="2" charset="2"/>
            </a:endParaRPr>
          </a:p>
          <a:p>
            <a:r>
              <a:rPr lang="en-US">
                <a:sym typeface="Wingdings" pitchFamily="2" charset="2"/>
              </a:rPr>
              <a:t>Even though lower dim  only compressed a bit  combination is still able to represent higher resolution</a:t>
            </a:r>
          </a:p>
          <a:p>
            <a:endParaRPr lang="en-US">
              <a:sym typeface="Wingdings" pitchFamily="2" charset="2"/>
            </a:endParaRPr>
          </a:p>
          <a:p>
            <a:r>
              <a:rPr lang="en-US">
                <a:sym typeface="Wingdings" pitchFamily="2" charset="2"/>
              </a:rPr>
              <a:t>This keeps our time ~= to one full dim head and helps heads learn different things</a:t>
            </a:r>
          </a:p>
        </p:txBody>
      </p:sp>
      <p:sp>
        <p:nvSpPr>
          <p:cNvPr id="4" name="Slide Number Placeholder 3"/>
          <p:cNvSpPr>
            <a:spLocks noGrp="1"/>
          </p:cNvSpPr>
          <p:nvPr>
            <p:ph type="sldNum" sz="quarter" idx="5"/>
          </p:nvPr>
        </p:nvSpPr>
        <p:spPr/>
        <p:txBody>
          <a:bodyPr/>
          <a:lstStyle/>
          <a:p>
            <a:fld id="{5CFAD0C2-C254-6340-AE95-5F3F67128CDB}" type="slidenum">
              <a:rPr lang="en-US" smtClean="0"/>
              <a:t>46</a:t>
            </a:fld>
            <a:endParaRPr lang="en-US"/>
          </a:p>
        </p:txBody>
      </p:sp>
    </p:spTree>
    <p:extLst>
      <p:ext uri="{BB962C8B-B14F-4D97-AF65-F5344CB8AC3E}">
        <p14:creationId xmlns:p14="http://schemas.microsoft.com/office/powerpoint/2010/main" val="29485474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Get multiple outputs</a:t>
            </a:r>
          </a:p>
          <a:p>
            <a:endParaRPr lang="en-US"/>
          </a:p>
          <a:p>
            <a:r>
              <a:rPr lang="en-US"/>
              <a:t>But need real output to have dim </a:t>
            </a:r>
            <a:r>
              <a:rPr lang="en-US" err="1"/>
              <a:t>d_model</a:t>
            </a:r>
            <a:endParaRPr lang="en-US"/>
          </a:p>
          <a:p>
            <a:endParaRPr lang="en-US"/>
          </a:p>
          <a:p>
            <a:r>
              <a:rPr lang="en-US"/>
              <a:t>b/c as Evelien mentioned we impose constant dimension in model</a:t>
            </a:r>
          </a:p>
        </p:txBody>
      </p:sp>
      <p:sp>
        <p:nvSpPr>
          <p:cNvPr id="4" name="Slide Number Placeholder 3"/>
          <p:cNvSpPr>
            <a:spLocks noGrp="1"/>
          </p:cNvSpPr>
          <p:nvPr>
            <p:ph type="sldNum" sz="quarter" idx="5"/>
          </p:nvPr>
        </p:nvSpPr>
        <p:spPr/>
        <p:txBody>
          <a:bodyPr/>
          <a:lstStyle/>
          <a:p>
            <a:fld id="{5CFAD0C2-C254-6340-AE95-5F3F67128CDB}" type="slidenum">
              <a:rPr lang="en-US" smtClean="0"/>
              <a:t>47</a:t>
            </a:fld>
            <a:endParaRPr lang="en-US"/>
          </a:p>
        </p:txBody>
      </p:sp>
    </p:spTree>
    <p:extLst>
      <p:ext uri="{BB962C8B-B14F-4D97-AF65-F5344CB8AC3E}">
        <p14:creationId xmlns:p14="http://schemas.microsoft.com/office/powerpoint/2010/main" val="3167136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5</a:t>
            </a:fld>
            <a:endParaRPr lang="en-US"/>
          </a:p>
        </p:txBody>
      </p:sp>
    </p:spTree>
    <p:extLst>
      <p:ext uri="{BB962C8B-B14F-4D97-AF65-F5344CB8AC3E}">
        <p14:creationId xmlns:p14="http://schemas.microsoft.com/office/powerpoint/2010/main" val="12368128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final weights matrix to pack rich context back into output weights with proper dim</a:t>
            </a:r>
          </a:p>
        </p:txBody>
      </p:sp>
      <p:sp>
        <p:nvSpPr>
          <p:cNvPr id="4" name="Slide Number Placeholder 3"/>
          <p:cNvSpPr>
            <a:spLocks noGrp="1"/>
          </p:cNvSpPr>
          <p:nvPr>
            <p:ph type="sldNum" sz="quarter" idx="5"/>
          </p:nvPr>
        </p:nvSpPr>
        <p:spPr/>
        <p:txBody>
          <a:bodyPr/>
          <a:lstStyle/>
          <a:p>
            <a:fld id="{5CFAD0C2-C254-6340-AE95-5F3F67128CDB}" type="slidenum">
              <a:rPr lang="en-US" smtClean="0"/>
              <a:t>48</a:t>
            </a:fld>
            <a:endParaRPr lang="en-US"/>
          </a:p>
        </p:txBody>
      </p:sp>
    </p:spTree>
    <p:extLst>
      <p:ext uri="{BB962C8B-B14F-4D97-AF65-F5344CB8AC3E}">
        <p14:creationId xmlns:p14="http://schemas.microsoft.com/office/powerpoint/2010/main" val="31014677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we understand </a:t>
            </a:r>
            <a:r>
              <a:rPr lang="en-US" err="1"/>
              <a:t>multihead</a:t>
            </a:r>
            <a:r>
              <a:rPr lang="en-US"/>
              <a:t> lets talk how the transformer uses it</a:t>
            </a:r>
          </a:p>
          <a:p>
            <a:br>
              <a:rPr lang="en-US"/>
            </a:br>
            <a:r>
              <a:rPr lang="en-US"/>
              <a:t>We want to still capture the context that would be found in </a:t>
            </a:r>
            <a:r>
              <a:rPr lang="en-US" err="1"/>
              <a:t>reccurent</a:t>
            </a:r>
            <a:r>
              <a:rPr lang="en-US"/>
              <a:t> encoder-decoder attention.</a:t>
            </a:r>
          </a:p>
          <a:p>
            <a:endParaRPr lang="en-US"/>
          </a:p>
          <a:p>
            <a:r>
              <a:rPr lang="en-US"/>
              <a:t>RECALL THIS HAD CUSTOM CONTEXT PER LAYER</a:t>
            </a:r>
          </a:p>
          <a:p>
            <a:endParaRPr lang="en-US"/>
          </a:p>
          <a:p>
            <a:r>
              <a:rPr lang="en-US"/>
              <a:t>BUT WANT TO REDUCE CALCULATING EACH TIME</a:t>
            </a:r>
          </a:p>
          <a:p>
            <a:endParaRPr lang="en-US"/>
          </a:p>
          <a:p>
            <a:r>
              <a:rPr lang="en-US"/>
              <a:t>Ideally, we’d like to pack up as much attention as possible during encoding and decoding, so the cross-attention doesn’t do as much</a:t>
            </a:r>
          </a:p>
          <a:p>
            <a:endParaRPr lang="en-US"/>
          </a:p>
          <a:p>
            <a:r>
              <a:rPr lang="en-US"/>
              <a:t>DECOMPOSE INTO THREE PARTS</a:t>
            </a:r>
          </a:p>
        </p:txBody>
      </p:sp>
      <p:sp>
        <p:nvSpPr>
          <p:cNvPr id="4" name="Slide Number Placeholder 3"/>
          <p:cNvSpPr>
            <a:spLocks noGrp="1"/>
          </p:cNvSpPr>
          <p:nvPr>
            <p:ph type="sldNum" sz="quarter" idx="5"/>
          </p:nvPr>
        </p:nvSpPr>
        <p:spPr/>
        <p:txBody>
          <a:bodyPr/>
          <a:lstStyle/>
          <a:p>
            <a:fld id="{5CFAD0C2-C254-6340-AE95-5F3F67128CDB}" type="slidenum">
              <a:rPr lang="en-US" smtClean="0"/>
              <a:t>49</a:t>
            </a:fld>
            <a:endParaRPr lang="en-US"/>
          </a:p>
        </p:txBody>
      </p:sp>
    </p:spTree>
    <p:extLst>
      <p:ext uri="{BB962C8B-B14F-4D97-AF65-F5344CB8AC3E}">
        <p14:creationId xmlns:p14="http://schemas.microsoft.com/office/powerpoint/2010/main" val="12125150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t>Lower computational complexity per layer O(n^2 * d + n * d^2)</a:t>
            </a:r>
          </a:p>
          <a:p>
            <a:pPr lvl="1"/>
            <a:r>
              <a:rPr lang="en-US"/>
              <a:t>Greater amount of the computation that can be parallelized (min number of sequential operations) O(1) instead of O(n)</a:t>
            </a:r>
          </a:p>
          <a:p>
            <a:pPr lvl="1"/>
            <a:r>
              <a:rPr lang="en-US"/>
              <a:t>Lower distance signals need to travel to be attended to in the network O(1) vs </a:t>
            </a:r>
          </a:p>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50</a:t>
            </a:fld>
            <a:endParaRPr lang="en-US"/>
          </a:p>
        </p:txBody>
      </p:sp>
    </p:spTree>
    <p:extLst>
      <p:ext uri="{BB962C8B-B14F-4D97-AF65-F5344CB8AC3E}">
        <p14:creationId xmlns:p14="http://schemas.microsoft.com/office/powerpoint/2010/main" val="41475973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Brings us to architecture</a:t>
            </a:r>
          </a:p>
          <a:p>
            <a:endParaRPr lang="en-US"/>
          </a:p>
          <a:p>
            <a:r>
              <a:rPr lang="en-US"/>
              <a:t>High-level glance</a:t>
            </a:r>
          </a:p>
          <a:p>
            <a:endParaRPr lang="en-US"/>
          </a:p>
          <a:p>
            <a:r>
              <a:rPr lang="en-US"/>
              <a:t>Note: sequence is already tokenized/encoded (Byte-pair encoding)</a:t>
            </a:r>
          </a:p>
          <a:p>
            <a:endParaRPr lang="en-US"/>
          </a:p>
          <a:p>
            <a:r>
              <a:rPr lang="en-US">
                <a:solidFill>
                  <a:srgbClr val="FF0000"/>
                </a:solidFill>
              </a:rPr>
              <a:t>- Initial embeddings (surrounds the transformer not main feature of the transformer itself)</a:t>
            </a:r>
          </a:p>
          <a:p>
            <a:r>
              <a:rPr lang="en-US"/>
              <a:t>- Encoder-decoder architecture</a:t>
            </a:r>
          </a:p>
          <a:p>
            <a:r>
              <a:rPr lang="en-US"/>
              <a:t>- Stack encode/decode blocks to get more depth</a:t>
            </a:r>
          </a:p>
          <a:p>
            <a:r>
              <a:rPr lang="en-US"/>
              <a:t>- Has generator (final prediction head) to take internal representation to external probabilities</a:t>
            </a:r>
          </a:p>
          <a:p>
            <a:r>
              <a:rPr lang="en-US"/>
              <a:t>!!! Decoding is auto-regressive and depends on the chosen decoding procedure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 arbitrary decoding procedure (greedy often chosen) used to convert back to words</a:t>
            </a:r>
          </a:p>
          <a:p>
            <a:endParaRPr lang="en-US"/>
          </a:p>
          <a:p>
            <a:r>
              <a:rPr lang="en-US"/>
              <a:t>AUTO REGRESSIVE!!!!</a:t>
            </a:r>
          </a:p>
          <a:p>
            <a:endParaRPr lang="en-US"/>
          </a:p>
          <a:p>
            <a:r>
              <a:rPr lang="en-US"/>
              <a:t>ENCODER BLOCK:</a:t>
            </a:r>
          </a:p>
          <a:p>
            <a:r>
              <a:rPr lang="en-US"/>
              <a:t>!!! Encoder applies self attention to input to extract grammatical/sequential context </a:t>
            </a:r>
          </a:p>
          <a:p>
            <a:r>
              <a:rPr lang="en-US"/>
              <a:t>-&gt; All about extracting features that have superimposed context</a:t>
            </a:r>
          </a:p>
          <a:p>
            <a:endParaRPr lang="en-US"/>
          </a:p>
          <a:p>
            <a:r>
              <a:rPr lang="en-US"/>
              <a:t>DECODER BLOCK:</a:t>
            </a:r>
          </a:p>
          <a:p>
            <a:r>
              <a:rPr lang="en-US"/>
              <a:t>!!! Decoder applies self attention to previous outputs to understand context and condition next token prediction on (masking used to prevent future looking)</a:t>
            </a:r>
          </a:p>
          <a:p>
            <a:endParaRPr lang="en-US"/>
          </a:p>
          <a:p>
            <a:r>
              <a:rPr lang="en-US"/>
              <a:t>!!! Decoder uses cross-attention/encoder-decoder attention to attend to the latent representation of input sequence</a:t>
            </a:r>
          </a:p>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51</a:t>
            </a:fld>
            <a:endParaRPr lang="en-US"/>
          </a:p>
        </p:txBody>
      </p:sp>
    </p:spTree>
    <p:extLst>
      <p:ext uri="{BB962C8B-B14F-4D97-AF65-F5344CB8AC3E}">
        <p14:creationId xmlns:p14="http://schemas.microsoft.com/office/powerpoint/2010/main" val="4076985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Transformer at a high-level glance</a:t>
            </a:r>
          </a:p>
          <a:p>
            <a:endParaRPr lang="en-US"/>
          </a:p>
          <a:p>
            <a:r>
              <a:rPr lang="en-US"/>
              <a:t>Note: sequence is already tokenized/encoded </a:t>
            </a:r>
          </a:p>
          <a:p>
            <a:endParaRPr lang="en-US"/>
          </a:p>
          <a:p>
            <a:r>
              <a:rPr lang="en-US">
                <a:solidFill>
                  <a:srgbClr val="FF0000"/>
                </a:solidFill>
              </a:rPr>
              <a:t>- Initial embeddings (surrounds the transformer not main feature of the transformer itself)</a:t>
            </a:r>
          </a:p>
          <a:p>
            <a:r>
              <a:rPr lang="en-US"/>
              <a:t>- Encoder-decoder architecture</a:t>
            </a:r>
          </a:p>
          <a:p>
            <a:r>
              <a:rPr lang="en-US"/>
              <a:t>- Stack encode/decode blocks to get more depth</a:t>
            </a:r>
          </a:p>
          <a:p>
            <a:r>
              <a:rPr lang="en-US"/>
              <a:t>- Has generator (final prediction head) to take internal representation to external probabilities</a:t>
            </a:r>
          </a:p>
          <a:p>
            <a:r>
              <a:rPr lang="en-US"/>
              <a:t>!!! Decoding is auto-regressive and depends on the chosen decoding procedure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 arbitrary decoding procedure (greedy often chosen) used to convert back to words</a:t>
            </a:r>
          </a:p>
          <a:p>
            <a:endParaRPr lang="en-US"/>
          </a:p>
          <a:p>
            <a:endParaRPr lang="en-US"/>
          </a:p>
          <a:p>
            <a:r>
              <a:rPr lang="en-US"/>
              <a:t>ENCODER BLOCK:</a:t>
            </a:r>
          </a:p>
          <a:p>
            <a:r>
              <a:rPr lang="en-US"/>
              <a:t>!!! Encoder applies self attention to input to extract grammatical/sequential context </a:t>
            </a:r>
          </a:p>
          <a:p>
            <a:r>
              <a:rPr lang="en-US"/>
              <a:t>-&gt; All about extracting features that have superimposed context</a:t>
            </a:r>
          </a:p>
          <a:p>
            <a:endParaRPr lang="en-US"/>
          </a:p>
          <a:p>
            <a:r>
              <a:rPr lang="en-US"/>
              <a:t>DECODER BLOCK:</a:t>
            </a:r>
          </a:p>
          <a:p>
            <a:r>
              <a:rPr lang="en-US"/>
              <a:t>!!! Decoder applies self attention to previous outputs to understand context and condition next token prediction on (masking used to prevent future looking)</a:t>
            </a:r>
          </a:p>
          <a:p>
            <a:endParaRPr lang="en-US"/>
          </a:p>
          <a:p>
            <a:r>
              <a:rPr lang="en-US"/>
              <a:t>!!! Decoder uses cross-attention/encoder-decoder attention to attend to the latent representation of input sequence</a:t>
            </a:r>
          </a:p>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52</a:t>
            </a:fld>
            <a:endParaRPr lang="en-US"/>
          </a:p>
        </p:txBody>
      </p:sp>
    </p:spTree>
    <p:extLst>
      <p:ext uri="{BB962C8B-B14F-4D97-AF65-F5344CB8AC3E}">
        <p14:creationId xmlns:p14="http://schemas.microsoft.com/office/powerpoint/2010/main" val="21041768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Transformer at a high-level glance</a:t>
            </a:r>
          </a:p>
          <a:p>
            <a:endParaRPr lang="en-US"/>
          </a:p>
          <a:p>
            <a:r>
              <a:rPr lang="en-US"/>
              <a:t>Note: sequence is already tokenized/encoded </a:t>
            </a:r>
          </a:p>
          <a:p>
            <a:endParaRPr lang="en-US"/>
          </a:p>
          <a:p>
            <a:r>
              <a:rPr lang="en-US">
                <a:solidFill>
                  <a:srgbClr val="FF0000"/>
                </a:solidFill>
              </a:rPr>
              <a:t>- Initial embeddings (surrounds the transformer not main feature of the transformer itself)</a:t>
            </a:r>
          </a:p>
          <a:p>
            <a:r>
              <a:rPr lang="en-US"/>
              <a:t>- Encoder-decoder architecture</a:t>
            </a:r>
          </a:p>
          <a:p>
            <a:r>
              <a:rPr lang="en-US"/>
              <a:t>- Stack encode/decode blocks to get more depth</a:t>
            </a:r>
          </a:p>
          <a:p>
            <a:r>
              <a:rPr lang="en-US"/>
              <a:t>- Has generator (final prediction head) to take internal representation to external probabilities</a:t>
            </a:r>
          </a:p>
          <a:p>
            <a:r>
              <a:rPr lang="en-US"/>
              <a:t>!!! Decoding is auto-regressive and depends on the chosen decoding procedure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 arbitrary decoding procedure (greedy often chosen) used to convert back to words</a:t>
            </a:r>
          </a:p>
          <a:p>
            <a:endParaRPr lang="en-US"/>
          </a:p>
          <a:p>
            <a:endParaRPr lang="en-US"/>
          </a:p>
          <a:p>
            <a:r>
              <a:rPr lang="en-US"/>
              <a:t>ENCODER BLOCK:</a:t>
            </a:r>
          </a:p>
          <a:p>
            <a:r>
              <a:rPr lang="en-US"/>
              <a:t>!!! Encoder applies self attention to input to extract grammatical/sequential context </a:t>
            </a:r>
          </a:p>
          <a:p>
            <a:r>
              <a:rPr lang="en-US"/>
              <a:t>-&gt; All about extracting features that have superimposed context</a:t>
            </a:r>
          </a:p>
          <a:p>
            <a:endParaRPr lang="en-US"/>
          </a:p>
          <a:p>
            <a:r>
              <a:rPr lang="en-US"/>
              <a:t>DECODER BLOCK:</a:t>
            </a:r>
          </a:p>
          <a:p>
            <a:r>
              <a:rPr lang="en-US"/>
              <a:t>!!! Decoder applies self attention to previous outputs to understand context and condition next token prediction on (masking used to prevent future looking)</a:t>
            </a:r>
          </a:p>
          <a:p>
            <a:endParaRPr lang="en-US"/>
          </a:p>
          <a:p>
            <a:r>
              <a:rPr lang="en-US"/>
              <a:t>!!! Decoder uses cross-attention/encoder-decoder attention to attend to the latent representation of input sequence</a:t>
            </a:r>
          </a:p>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53</a:t>
            </a:fld>
            <a:endParaRPr lang="en-US"/>
          </a:p>
        </p:txBody>
      </p:sp>
    </p:spTree>
    <p:extLst>
      <p:ext uri="{BB962C8B-B14F-4D97-AF65-F5344CB8AC3E}">
        <p14:creationId xmlns:p14="http://schemas.microsoft.com/office/powerpoint/2010/main" val="19631049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Transformer at a high-level glance</a:t>
            </a:r>
          </a:p>
          <a:p>
            <a:endParaRPr lang="en-US"/>
          </a:p>
          <a:p>
            <a:r>
              <a:rPr lang="en-US"/>
              <a:t>Note: sequence is already tokenized/encoded </a:t>
            </a:r>
          </a:p>
          <a:p>
            <a:endParaRPr lang="en-US"/>
          </a:p>
          <a:p>
            <a:r>
              <a:rPr lang="en-US">
                <a:solidFill>
                  <a:srgbClr val="FF0000"/>
                </a:solidFill>
              </a:rPr>
              <a:t>- Initial embeddings (surrounds the transformer not main feature of the transformer itself)</a:t>
            </a:r>
          </a:p>
          <a:p>
            <a:r>
              <a:rPr lang="en-US"/>
              <a:t>- Encoder-decoder architecture</a:t>
            </a:r>
          </a:p>
          <a:p>
            <a:r>
              <a:rPr lang="en-US"/>
              <a:t>- Stack encode/decode blocks to get more depth</a:t>
            </a:r>
          </a:p>
          <a:p>
            <a:r>
              <a:rPr lang="en-US"/>
              <a:t>- Has generator (final prediction head) to take internal representation to external probabilities</a:t>
            </a:r>
          </a:p>
          <a:p>
            <a:r>
              <a:rPr lang="en-US"/>
              <a:t>!!! Decoding is auto-regressive and depends on the chosen decoding procedure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 arbitrary decoding procedure (greedy often chosen) used to convert back to words</a:t>
            </a:r>
          </a:p>
          <a:p>
            <a:endParaRPr lang="en-US"/>
          </a:p>
          <a:p>
            <a:endParaRPr lang="en-US"/>
          </a:p>
          <a:p>
            <a:r>
              <a:rPr lang="en-US"/>
              <a:t>ENCODER BLOCK:</a:t>
            </a:r>
          </a:p>
          <a:p>
            <a:r>
              <a:rPr lang="en-US"/>
              <a:t>!!! Encoder applies self attention to input to extract grammatical/sequential context </a:t>
            </a:r>
          </a:p>
          <a:p>
            <a:r>
              <a:rPr lang="en-US"/>
              <a:t>-&gt; All about extracting features that have superimposed context</a:t>
            </a:r>
          </a:p>
          <a:p>
            <a:endParaRPr lang="en-US"/>
          </a:p>
          <a:p>
            <a:r>
              <a:rPr lang="en-US"/>
              <a:t>DECODER BLOCK:</a:t>
            </a:r>
          </a:p>
          <a:p>
            <a:r>
              <a:rPr lang="en-US"/>
              <a:t>!!! Decoder applies self attention to previous outputs to understand context and condition next token prediction on (masking used to prevent future looking)</a:t>
            </a:r>
          </a:p>
          <a:p>
            <a:endParaRPr lang="en-US"/>
          </a:p>
          <a:p>
            <a:r>
              <a:rPr lang="en-US"/>
              <a:t>!!! Decoder uses cross-attention/encoder-decoder attention to attend to the latent representation of input sequence</a:t>
            </a:r>
          </a:p>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54</a:t>
            </a:fld>
            <a:endParaRPr lang="en-US"/>
          </a:p>
        </p:txBody>
      </p:sp>
    </p:spTree>
    <p:extLst>
      <p:ext uri="{BB962C8B-B14F-4D97-AF65-F5344CB8AC3E}">
        <p14:creationId xmlns:p14="http://schemas.microsoft.com/office/powerpoint/2010/main" val="17814095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High level glance</a:t>
            </a:r>
          </a:p>
          <a:p>
            <a:endParaRPr lang="en-US"/>
          </a:p>
          <a:p>
            <a:r>
              <a:rPr lang="en-US">
                <a:solidFill>
                  <a:srgbClr val="FF0000"/>
                </a:solidFill>
              </a:rPr>
              <a:t>- Initial embeddings (surrounds the transformer not main feature of the transformer itself)</a:t>
            </a:r>
          </a:p>
          <a:p>
            <a:r>
              <a:rPr lang="en-US"/>
              <a:t>- Encoder-decoder architecture</a:t>
            </a:r>
          </a:p>
          <a:p>
            <a:r>
              <a:rPr lang="en-US"/>
              <a:t>- Stack encode/decode blocks to get more depth</a:t>
            </a:r>
          </a:p>
          <a:p>
            <a:r>
              <a:rPr lang="en-US"/>
              <a:t>- Each layer has sublayers connected by sublayer connections</a:t>
            </a:r>
          </a:p>
          <a:p>
            <a:r>
              <a:rPr lang="en-US"/>
              <a:t>- Made up of feed forward NNs (MLP) and </a:t>
            </a:r>
            <a:r>
              <a:rPr lang="en-US" err="1"/>
              <a:t>MultiHeadAttention</a:t>
            </a:r>
            <a:r>
              <a:rPr lang="en-US"/>
              <a:t> blocks</a:t>
            </a:r>
          </a:p>
          <a:p>
            <a:r>
              <a:rPr lang="en-US"/>
              <a:t>- Has generator (final prediction head) to take internal representation to external probabilities</a:t>
            </a:r>
          </a:p>
          <a:p>
            <a:endParaRPr lang="en-US"/>
          </a:p>
          <a:p>
            <a:r>
              <a:rPr lang="en-US"/>
              <a:t>!!! Decoding is auto-regressive and depends on the chosen decoding procedure</a:t>
            </a:r>
          </a:p>
          <a:p>
            <a:endParaRPr lang="en-US"/>
          </a:p>
          <a:p>
            <a:r>
              <a:rPr lang="en-US"/>
              <a:t>ENCODER BLOCK:</a:t>
            </a:r>
          </a:p>
          <a:p>
            <a:r>
              <a:rPr lang="en-US"/>
              <a:t>!!! Encoder applies self attention to input to extract grammatical/sequential context </a:t>
            </a:r>
          </a:p>
          <a:p>
            <a:r>
              <a:rPr lang="en-US"/>
              <a:t>-&gt; All about extracting features that have superimposed context</a:t>
            </a:r>
          </a:p>
          <a:p>
            <a:endParaRPr lang="en-US"/>
          </a:p>
          <a:p>
            <a:r>
              <a:rPr lang="en-US"/>
              <a:t>DECODER BLOCK:</a:t>
            </a:r>
          </a:p>
          <a:p>
            <a:r>
              <a:rPr lang="en-US"/>
              <a:t>!!! Decoder applies self attention to previous outputs to understand context and condition next token prediction on (masking used to prevent future looking)</a:t>
            </a:r>
          </a:p>
          <a:p>
            <a:endParaRPr lang="en-US"/>
          </a:p>
          <a:p>
            <a:r>
              <a:rPr lang="en-US"/>
              <a:t>!!! Decoder uses cross-attention/encoder-decoder attention to attend to the latent representation of input sequence</a:t>
            </a:r>
          </a:p>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55</a:t>
            </a:fld>
            <a:endParaRPr lang="en-US"/>
          </a:p>
        </p:txBody>
      </p:sp>
    </p:spTree>
    <p:extLst>
      <p:ext uri="{BB962C8B-B14F-4D97-AF65-F5344CB8AC3E}">
        <p14:creationId xmlns:p14="http://schemas.microsoft.com/office/powerpoint/2010/main" val="31347571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Dmodel</a:t>
            </a:r>
            <a:r>
              <a:rPr lang="en-US"/>
              <a:t> is fixed so we know the components of the architecture will work</a:t>
            </a:r>
          </a:p>
          <a:p>
            <a:endParaRPr lang="en-US"/>
          </a:p>
          <a:p>
            <a:r>
              <a:rPr lang="en-US"/>
              <a:t>With that high level overview in mind we are now going to take a closer look and talk about building the transformer from the ground up</a:t>
            </a:r>
          </a:p>
          <a:p>
            <a:endParaRPr lang="en-US"/>
          </a:p>
          <a:p>
            <a:r>
              <a:rPr lang="en-US"/>
              <a:t>“like </a:t>
            </a:r>
            <a:r>
              <a:rPr lang="en-US" err="1"/>
              <a:t>lego</a:t>
            </a:r>
            <a:r>
              <a:rPr lang="en-US"/>
              <a:t> house” start small and add on</a:t>
            </a:r>
          </a:p>
          <a:p>
            <a:endParaRPr lang="en-US"/>
          </a:p>
          <a:p>
            <a:pPr marL="171450" indent="-171450">
              <a:buFont typeface="Wingdings" pitchFamily="2" charset="2"/>
              <a:buChar char="à"/>
            </a:pPr>
            <a:r>
              <a:rPr lang="en-US">
                <a:sym typeface="Wingdings" pitchFamily="2" charset="2"/>
              </a:rPr>
              <a:t>Next slide is implementation </a:t>
            </a:r>
            <a:endParaRPr lang="en-US"/>
          </a:p>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56</a:t>
            </a:fld>
            <a:endParaRPr lang="en-US"/>
          </a:p>
        </p:txBody>
      </p:sp>
    </p:spTree>
    <p:extLst>
      <p:ext uri="{BB962C8B-B14F-4D97-AF65-F5344CB8AC3E}">
        <p14:creationId xmlns:p14="http://schemas.microsoft.com/office/powerpoint/2010/main" val="24719627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Need units or bricks to build house </a:t>
            </a:r>
          </a:p>
          <a:p>
            <a:endParaRPr lang="en-US"/>
          </a:p>
          <a:p>
            <a:r>
              <a:rPr lang="en-US"/>
              <a:t>Very useful helper function b/c transformer has so much repetition</a:t>
            </a:r>
          </a:p>
          <a:p>
            <a:endParaRPr lang="en-US"/>
          </a:p>
          <a:p>
            <a:r>
              <a:rPr lang="en-US"/>
              <a:t>Lets us copy arbitrary </a:t>
            </a:r>
            <a:r>
              <a:rPr lang="en-US" err="1"/>
              <a:t>nn.Modules</a:t>
            </a:r>
            <a:endParaRPr lang="en-US"/>
          </a:p>
          <a:p>
            <a:endParaRPr lang="en-US"/>
          </a:p>
          <a:p>
            <a:r>
              <a:rPr lang="en-US"/>
              <a:t>Important that later we initialize clones parameters separately </a:t>
            </a:r>
          </a:p>
        </p:txBody>
      </p:sp>
      <p:sp>
        <p:nvSpPr>
          <p:cNvPr id="4" name="Slide Number Placeholder 3"/>
          <p:cNvSpPr>
            <a:spLocks noGrp="1"/>
          </p:cNvSpPr>
          <p:nvPr>
            <p:ph type="sldNum" sz="quarter" idx="5"/>
          </p:nvPr>
        </p:nvSpPr>
        <p:spPr/>
        <p:txBody>
          <a:bodyPr/>
          <a:lstStyle/>
          <a:p>
            <a:fld id="{5CFAD0C2-C254-6340-AE95-5F3F67128CDB}" type="slidenum">
              <a:rPr lang="en-US" smtClean="0"/>
              <a:t>58</a:t>
            </a:fld>
            <a:endParaRPr lang="en-US"/>
          </a:p>
        </p:txBody>
      </p:sp>
    </p:spTree>
    <p:extLst>
      <p:ext uri="{BB962C8B-B14F-4D97-AF65-F5344CB8AC3E}">
        <p14:creationId xmlns:p14="http://schemas.microsoft.com/office/powerpoint/2010/main" val="3890791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DFFD6-D680-DA2F-1EFD-AB8C399079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ABC1E2-13CB-9A75-EAFC-1931E24A1B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6DA2A4-50ED-09D9-F93E-07EA8287CCB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CDED1CC-10E8-BDA5-68AD-741C63EB2098}"/>
              </a:ext>
            </a:extLst>
          </p:cNvPr>
          <p:cNvSpPr>
            <a:spLocks noGrp="1"/>
          </p:cNvSpPr>
          <p:nvPr>
            <p:ph type="sldNum" sz="quarter" idx="5"/>
          </p:nvPr>
        </p:nvSpPr>
        <p:spPr/>
        <p:txBody>
          <a:bodyPr/>
          <a:lstStyle/>
          <a:p>
            <a:fld id="{5CFAD0C2-C254-6340-AE95-5F3F67128CDB}" type="slidenum">
              <a:rPr lang="en-US" smtClean="0"/>
              <a:t>6</a:t>
            </a:fld>
            <a:endParaRPr lang="en-US"/>
          </a:p>
        </p:txBody>
      </p:sp>
    </p:spTree>
    <p:extLst>
      <p:ext uri="{BB962C8B-B14F-4D97-AF65-F5344CB8AC3E}">
        <p14:creationId xmlns:p14="http://schemas.microsoft.com/office/powerpoint/2010/main" val="39495422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Already tokenized, main idea is getting to model dimension, </a:t>
            </a:r>
          </a:p>
          <a:p>
            <a:endParaRPr lang="en-US"/>
          </a:p>
          <a:p>
            <a:r>
              <a:rPr lang="en-US"/>
              <a:t>Do this through a learned mapping</a:t>
            </a:r>
          </a:p>
          <a:p>
            <a:endParaRPr lang="en-US"/>
          </a:p>
          <a:p>
            <a:r>
              <a:rPr lang="en-US"/>
              <a:t>Since this is learned, it will superimpose important context</a:t>
            </a:r>
          </a:p>
        </p:txBody>
      </p:sp>
      <p:sp>
        <p:nvSpPr>
          <p:cNvPr id="4" name="Slide Number Placeholder 3"/>
          <p:cNvSpPr>
            <a:spLocks noGrp="1"/>
          </p:cNvSpPr>
          <p:nvPr>
            <p:ph type="sldNum" sz="quarter" idx="5"/>
          </p:nvPr>
        </p:nvSpPr>
        <p:spPr/>
        <p:txBody>
          <a:bodyPr/>
          <a:lstStyle/>
          <a:p>
            <a:fld id="{5CFAD0C2-C254-6340-AE95-5F3F67128CDB}" type="slidenum">
              <a:rPr lang="en-US" smtClean="0"/>
              <a:t>59</a:t>
            </a:fld>
            <a:endParaRPr lang="en-US"/>
          </a:p>
        </p:txBody>
      </p:sp>
    </p:spTree>
    <p:extLst>
      <p:ext uri="{BB962C8B-B14F-4D97-AF65-F5344CB8AC3E}">
        <p14:creationId xmlns:p14="http://schemas.microsoft.com/office/powerpoint/2010/main" val="42833753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it comes to implementing this …</a:t>
            </a:r>
          </a:p>
        </p:txBody>
      </p:sp>
      <p:sp>
        <p:nvSpPr>
          <p:cNvPr id="4" name="Slide Number Placeholder 3"/>
          <p:cNvSpPr>
            <a:spLocks noGrp="1"/>
          </p:cNvSpPr>
          <p:nvPr>
            <p:ph type="sldNum" sz="quarter" idx="5"/>
          </p:nvPr>
        </p:nvSpPr>
        <p:spPr/>
        <p:txBody>
          <a:bodyPr/>
          <a:lstStyle/>
          <a:p>
            <a:fld id="{5CFAD0C2-C254-6340-AE95-5F3F67128CDB}" type="slidenum">
              <a:rPr lang="en-US" smtClean="0"/>
              <a:t>60</a:t>
            </a:fld>
            <a:endParaRPr lang="en-US"/>
          </a:p>
        </p:txBody>
      </p:sp>
    </p:spTree>
    <p:extLst>
      <p:ext uri="{BB962C8B-B14F-4D97-AF65-F5344CB8AC3E}">
        <p14:creationId xmlns:p14="http://schemas.microsoft.com/office/powerpoint/2010/main" val="13614317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Positional encoding is essential for this architecture.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Adds in positional context so that we don’t need to gather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Because this goes through a NN down the line, this becomes further superimposed and manipulated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Authors also experimented with learned positional encoding but have same performance and suggest that model doesn’t generalize as well with this format when evaluated on different sequence lengths than those seen during training. </a:t>
            </a:r>
          </a:p>
          <a:p>
            <a:endParaRPr lang="en-US"/>
          </a:p>
          <a:p>
            <a:r>
              <a:rPr lang="en-US"/>
              <a:t>Fixed dim means we can add them together</a:t>
            </a:r>
          </a:p>
        </p:txBody>
      </p:sp>
      <p:sp>
        <p:nvSpPr>
          <p:cNvPr id="4" name="Slide Number Placeholder 3"/>
          <p:cNvSpPr>
            <a:spLocks noGrp="1"/>
          </p:cNvSpPr>
          <p:nvPr>
            <p:ph type="sldNum" sz="quarter" idx="5"/>
          </p:nvPr>
        </p:nvSpPr>
        <p:spPr/>
        <p:txBody>
          <a:bodyPr/>
          <a:lstStyle/>
          <a:p>
            <a:fld id="{5CFAD0C2-C254-6340-AE95-5F3F67128CDB}" type="slidenum">
              <a:rPr lang="en-US" smtClean="0"/>
              <a:t>61</a:t>
            </a:fld>
            <a:endParaRPr lang="en-US"/>
          </a:p>
        </p:txBody>
      </p:sp>
    </p:spTree>
    <p:extLst>
      <p:ext uri="{BB962C8B-B14F-4D97-AF65-F5344CB8AC3E}">
        <p14:creationId xmlns:p14="http://schemas.microsoft.com/office/powerpoint/2010/main" val="34310528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Authors also experimented with learned positional encoding but have same performance and suggest that model doesn’t generalize as well with this format when evaluated on different sequence lengths than those seen during training.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for any fixed offset k</a:t>
            </a:r>
            <a:r>
              <a:rPr lang="en-CA" dirty="0">
                <a:effectLst/>
              </a:rPr>
              <a:t>k</a:t>
            </a:r>
            <a:r>
              <a:rPr lang="en-CA" dirty="0"/>
              <a:t>, </a:t>
            </a:r>
            <a:r>
              <a:rPr lang="en-CA" dirty="0" err="1"/>
              <a:t>PEpos+k</a:t>
            </a:r>
            <a:r>
              <a:rPr lang="en-CA" dirty="0" err="1">
                <a:effectLst/>
              </a:rPr>
              <a:t>PEpos+k</a:t>
            </a:r>
            <a:r>
              <a:rPr lang="en-CA" dirty="0"/>
              <a:t>​ can be represented as a linear function of </a:t>
            </a:r>
            <a:r>
              <a:rPr lang="en-CA" dirty="0" err="1"/>
              <a:t>PEpos</a:t>
            </a:r>
            <a:r>
              <a:rPr lang="en-CA" dirty="0" err="1">
                <a:effectLst/>
              </a:rPr>
              <a:t>PEpos</a:t>
            </a:r>
            <a:r>
              <a:rPr lang="en-CA" dirty="0"/>
              <a:t>​.</a:t>
            </a:r>
            <a:endParaRPr lang="en-US" dirty="0"/>
          </a:p>
          <a:p>
            <a:endParaRPr lang="en-US" dirty="0"/>
          </a:p>
          <a:p>
            <a:endParaRPr lang="en-US" dirty="0"/>
          </a:p>
          <a:p>
            <a:r>
              <a:rPr lang="en-US" dirty="0" err="1"/>
              <a:t>i</a:t>
            </a:r>
            <a:r>
              <a:rPr lang="en-US" dirty="0"/>
              <a:t> is pos in sequence </a:t>
            </a:r>
          </a:p>
          <a:p>
            <a:endParaRPr lang="en-US" dirty="0"/>
          </a:p>
          <a:p>
            <a:r>
              <a:rPr lang="en-US" dirty="0"/>
              <a:t>L is dim in </a:t>
            </a:r>
            <a:r>
              <a:rPr lang="en-US" dirty="0" err="1"/>
              <a:t>d_model</a:t>
            </a:r>
            <a:endParaRPr lang="en-US" dirty="0"/>
          </a:p>
        </p:txBody>
      </p:sp>
      <p:sp>
        <p:nvSpPr>
          <p:cNvPr id="4" name="Slide Number Placeholder 3"/>
          <p:cNvSpPr>
            <a:spLocks noGrp="1"/>
          </p:cNvSpPr>
          <p:nvPr>
            <p:ph type="sldNum" sz="quarter" idx="5"/>
          </p:nvPr>
        </p:nvSpPr>
        <p:spPr/>
        <p:txBody>
          <a:bodyPr/>
          <a:lstStyle/>
          <a:p>
            <a:fld id="{5CFAD0C2-C254-6340-AE95-5F3F67128CDB}" type="slidenum">
              <a:rPr lang="en-US" smtClean="0"/>
              <a:t>62</a:t>
            </a:fld>
            <a:endParaRPr lang="en-US"/>
          </a:p>
        </p:txBody>
      </p:sp>
    </p:spTree>
    <p:extLst>
      <p:ext uri="{BB962C8B-B14F-4D97-AF65-F5344CB8AC3E}">
        <p14:creationId xmlns:p14="http://schemas.microsoft.com/office/powerpoint/2010/main" val="37471272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Authors also experimented with learned positional encoding but have same performance and suggest that model doesn’t generalize as well with this format when evaluated on different sequence lengths than those seen during training.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CA"/>
              <a:t>for any fixed offset k</a:t>
            </a:r>
            <a:r>
              <a:rPr lang="en-CA">
                <a:effectLst/>
              </a:rPr>
              <a:t>k</a:t>
            </a:r>
            <a:r>
              <a:rPr lang="en-CA"/>
              <a:t>, </a:t>
            </a:r>
            <a:r>
              <a:rPr lang="en-CA" err="1"/>
              <a:t>PEpos+k</a:t>
            </a:r>
            <a:r>
              <a:rPr lang="en-CA" err="1">
                <a:effectLst/>
              </a:rPr>
              <a:t>PEpos+k</a:t>
            </a:r>
            <a:r>
              <a:rPr lang="en-CA"/>
              <a:t>​ can be represented as a linear function of </a:t>
            </a:r>
            <a:r>
              <a:rPr lang="en-CA" err="1"/>
              <a:t>PEpos</a:t>
            </a:r>
            <a:r>
              <a:rPr lang="en-CA" err="1">
                <a:effectLst/>
              </a:rPr>
              <a:t>PEpos</a:t>
            </a:r>
            <a:r>
              <a:rPr lang="en-CA"/>
              <a:t>​.</a:t>
            </a:r>
            <a:endParaRPr lang="en-US"/>
          </a:p>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63</a:t>
            </a:fld>
            <a:endParaRPr lang="en-US"/>
          </a:p>
        </p:txBody>
      </p:sp>
    </p:spTree>
    <p:extLst>
      <p:ext uri="{BB962C8B-B14F-4D97-AF65-F5344CB8AC3E}">
        <p14:creationId xmlns:p14="http://schemas.microsoft.com/office/powerpoint/2010/main" val="2510103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64</a:t>
            </a:fld>
            <a:endParaRPr lang="en-US"/>
          </a:p>
        </p:txBody>
      </p:sp>
    </p:spTree>
    <p:extLst>
      <p:ext uri="{BB962C8B-B14F-4D97-AF65-F5344CB8AC3E}">
        <p14:creationId xmlns:p14="http://schemas.microsoft.com/office/powerpoint/2010/main" val="1925023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Inner products </a:t>
            </a:r>
          </a:p>
          <a:p>
            <a:r>
              <a:rPr lang="en-US"/>
              <a:t>Scaled </a:t>
            </a:r>
          </a:p>
          <a:p>
            <a:endParaRPr lang="en-US"/>
          </a:p>
          <a:p>
            <a:r>
              <a:rPr lang="en-US" err="1"/>
              <a:t>Softmax</a:t>
            </a:r>
            <a:r>
              <a:rPr lang="en-US"/>
              <a:t> to get weights</a:t>
            </a:r>
          </a:p>
          <a:p>
            <a:endParaRPr lang="en-US"/>
          </a:p>
          <a:p>
            <a:r>
              <a:rPr lang="en-US" err="1"/>
              <a:t>Matmult</a:t>
            </a:r>
            <a:r>
              <a:rPr lang="en-US"/>
              <a:t> with values</a:t>
            </a:r>
          </a:p>
          <a:p>
            <a:endParaRPr lang="en-US"/>
          </a:p>
          <a:p>
            <a:r>
              <a:rPr lang="en-US"/>
              <a:t>One thing to note is we add a mask parameter (sets to very small so </a:t>
            </a:r>
            <a:r>
              <a:rPr lang="en-US" err="1"/>
              <a:t>softmax</a:t>
            </a:r>
            <a:r>
              <a:rPr lang="en-US"/>
              <a:t> -&gt; 0)</a:t>
            </a:r>
          </a:p>
          <a:p>
            <a:endParaRPr lang="en-US"/>
          </a:p>
          <a:p>
            <a:r>
              <a:rPr lang="en-US"/>
              <a:t>Lets us do all types of attention we talked about </a:t>
            </a:r>
          </a:p>
        </p:txBody>
      </p:sp>
      <p:sp>
        <p:nvSpPr>
          <p:cNvPr id="4" name="Slide Number Placeholder 3"/>
          <p:cNvSpPr>
            <a:spLocks noGrp="1"/>
          </p:cNvSpPr>
          <p:nvPr>
            <p:ph type="sldNum" sz="quarter" idx="5"/>
          </p:nvPr>
        </p:nvSpPr>
        <p:spPr/>
        <p:txBody>
          <a:bodyPr/>
          <a:lstStyle/>
          <a:p>
            <a:fld id="{5CFAD0C2-C254-6340-AE95-5F3F67128CDB}" type="slidenum">
              <a:rPr lang="en-US" smtClean="0"/>
              <a:t>65</a:t>
            </a:fld>
            <a:endParaRPr lang="en-US"/>
          </a:p>
        </p:txBody>
      </p:sp>
    </p:spTree>
    <p:extLst>
      <p:ext uri="{BB962C8B-B14F-4D97-AF65-F5344CB8AC3E}">
        <p14:creationId xmlns:p14="http://schemas.microsoft.com/office/powerpoint/2010/main" val="34795921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Inner products </a:t>
            </a:r>
          </a:p>
          <a:p>
            <a:r>
              <a:rPr lang="en-US"/>
              <a:t>Scaled </a:t>
            </a:r>
          </a:p>
          <a:p>
            <a:endParaRPr lang="en-US"/>
          </a:p>
          <a:p>
            <a:r>
              <a:rPr lang="en-US" err="1"/>
              <a:t>Softmax</a:t>
            </a:r>
            <a:r>
              <a:rPr lang="en-US"/>
              <a:t> to get weights</a:t>
            </a:r>
          </a:p>
          <a:p>
            <a:endParaRPr lang="en-US"/>
          </a:p>
          <a:p>
            <a:r>
              <a:rPr lang="en-US" err="1"/>
              <a:t>Matmult</a:t>
            </a:r>
            <a:r>
              <a:rPr lang="en-US"/>
              <a:t> with values</a:t>
            </a:r>
          </a:p>
          <a:p>
            <a:endParaRPr lang="en-US"/>
          </a:p>
          <a:p>
            <a:r>
              <a:rPr lang="en-US"/>
              <a:t>One thing to note is we add a mask parameter (sets to very small so </a:t>
            </a:r>
            <a:r>
              <a:rPr lang="en-US" err="1"/>
              <a:t>softmax</a:t>
            </a:r>
            <a:r>
              <a:rPr lang="en-US"/>
              <a:t> -&gt; 0)</a:t>
            </a:r>
          </a:p>
          <a:p>
            <a:endParaRPr lang="en-US"/>
          </a:p>
          <a:p>
            <a:r>
              <a:rPr lang="en-US"/>
              <a:t>Lets us do all types of attention we talked about </a:t>
            </a:r>
          </a:p>
        </p:txBody>
      </p:sp>
      <p:sp>
        <p:nvSpPr>
          <p:cNvPr id="4" name="Slide Number Placeholder 3"/>
          <p:cNvSpPr>
            <a:spLocks noGrp="1"/>
          </p:cNvSpPr>
          <p:nvPr>
            <p:ph type="sldNum" sz="quarter" idx="5"/>
          </p:nvPr>
        </p:nvSpPr>
        <p:spPr/>
        <p:txBody>
          <a:bodyPr/>
          <a:lstStyle/>
          <a:p>
            <a:fld id="{5CFAD0C2-C254-6340-AE95-5F3F67128CDB}" type="slidenum">
              <a:rPr lang="en-US" smtClean="0"/>
              <a:t>66</a:t>
            </a:fld>
            <a:endParaRPr lang="en-US"/>
          </a:p>
        </p:txBody>
      </p:sp>
    </p:spTree>
    <p:extLst>
      <p:ext uri="{BB962C8B-B14F-4D97-AF65-F5344CB8AC3E}">
        <p14:creationId xmlns:p14="http://schemas.microsoft.com/office/powerpoint/2010/main" val="19908285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67</a:t>
            </a:fld>
            <a:endParaRPr lang="en-US"/>
          </a:p>
        </p:txBody>
      </p:sp>
    </p:spTree>
    <p:extLst>
      <p:ext uri="{BB962C8B-B14F-4D97-AF65-F5344CB8AC3E}">
        <p14:creationId xmlns:p14="http://schemas.microsoft.com/office/powerpoint/2010/main" val="1801902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Allows model to work on superpositions. </a:t>
            </a:r>
          </a:p>
          <a:p>
            <a:endParaRPr lang="en-US"/>
          </a:p>
          <a:p>
            <a:r>
              <a:rPr lang="en-US"/>
              <a:t>Expands feature set to let model linearly transform</a:t>
            </a:r>
          </a:p>
          <a:p>
            <a:endParaRPr lang="en-US"/>
          </a:p>
          <a:p>
            <a:r>
              <a:rPr lang="en-US"/>
              <a:t>Layers of the model quickly move away form sequences </a:t>
            </a:r>
          </a:p>
        </p:txBody>
      </p:sp>
      <p:sp>
        <p:nvSpPr>
          <p:cNvPr id="4" name="Slide Number Placeholder 3"/>
          <p:cNvSpPr>
            <a:spLocks noGrp="1"/>
          </p:cNvSpPr>
          <p:nvPr>
            <p:ph type="sldNum" sz="quarter" idx="5"/>
          </p:nvPr>
        </p:nvSpPr>
        <p:spPr/>
        <p:txBody>
          <a:bodyPr/>
          <a:lstStyle/>
          <a:p>
            <a:fld id="{5CFAD0C2-C254-6340-AE95-5F3F67128CDB}" type="slidenum">
              <a:rPr lang="en-US" smtClean="0"/>
              <a:t>68</a:t>
            </a:fld>
            <a:endParaRPr lang="en-US"/>
          </a:p>
        </p:txBody>
      </p:sp>
    </p:spTree>
    <p:extLst>
      <p:ext uri="{BB962C8B-B14F-4D97-AF65-F5344CB8AC3E}">
        <p14:creationId xmlns:p14="http://schemas.microsoft.com/office/powerpoint/2010/main" val="1092134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saw that using two RNNs for translation achieves close to state-of-the-art performance.</a:t>
            </a:r>
          </a:p>
          <a:p>
            <a:r>
              <a:rPr lang="en-US"/>
              <a:t>Bottleneck: context vector c is often a fixed-length vector</a:t>
            </a:r>
          </a:p>
        </p:txBody>
      </p:sp>
      <p:sp>
        <p:nvSpPr>
          <p:cNvPr id="4" name="Slide Number Placeholder 3"/>
          <p:cNvSpPr>
            <a:spLocks noGrp="1"/>
          </p:cNvSpPr>
          <p:nvPr>
            <p:ph type="sldNum" sz="quarter" idx="5"/>
          </p:nvPr>
        </p:nvSpPr>
        <p:spPr/>
        <p:txBody>
          <a:bodyPr/>
          <a:lstStyle/>
          <a:p>
            <a:fld id="{5CFAD0C2-C254-6340-AE95-5F3F67128CDB}" type="slidenum">
              <a:rPr lang="en-US" smtClean="0"/>
              <a:t>7</a:t>
            </a:fld>
            <a:endParaRPr lang="en-US"/>
          </a:p>
        </p:txBody>
      </p:sp>
    </p:spTree>
    <p:extLst>
      <p:ext uri="{BB962C8B-B14F-4D97-AF65-F5344CB8AC3E}">
        <p14:creationId xmlns:p14="http://schemas.microsoft.com/office/powerpoint/2010/main" val="29997373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69</a:t>
            </a:fld>
            <a:endParaRPr lang="en-US"/>
          </a:p>
        </p:txBody>
      </p:sp>
    </p:spTree>
    <p:extLst>
      <p:ext uri="{BB962C8B-B14F-4D97-AF65-F5344CB8AC3E}">
        <p14:creationId xmlns:p14="http://schemas.microsoft.com/office/powerpoint/2010/main" val="37586840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70</a:t>
            </a:fld>
            <a:endParaRPr lang="en-US"/>
          </a:p>
        </p:txBody>
      </p:sp>
    </p:spTree>
    <p:extLst>
      <p:ext uri="{BB962C8B-B14F-4D97-AF65-F5344CB8AC3E}">
        <p14:creationId xmlns:p14="http://schemas.microsoft.com/office/powerpoint/2010/main" val="23025701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FAD0C2-C254-6340-AE95-5F3F67128CDB}" type="slidenum">
              <a:rPr lang="en-US" smtClean="0"/>
              <a:t>71</a:t>
            </a:fld>
            <a:endParaRPr lang="en-US"/>
          </a:p>
        </p:txBody>
      </p:sp>
    </p:spTree>
    <p:extLst>
      <p:ext uri="{BB962C8B-B14F-4D97-AF65-F5344CB8AC3E}">
        <p14:creationId xmlns:p14="http://schemas.microsoft.com/office/powerpoint/2010/main" val="19032793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72</a:t>
            </a:fld>
            <a:endParaRPr lang="en-US"/>
          </a:p>
        </p:txBody>
      </p:sp>
    </p:spTree>
    <p:extLst>
      <p:ext uri="{BB962C8B-B14F-4D97-AF65-F5344CB8AC3E}">
        <p14:creationId xmlns:p14="http://schemas.microsoft.com/office/powerpoint/2010/main" val="23863759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73</a:t>
            </a:fld>
            <a:endParaRPr lang="en-US"/>
          </a:p>
        </p:txBody>
      </p:sp>
    </p:spTree>
    <p:extLst>
      <p:ext uri="{BB962C8B-B14F-4D97-AF65-F5344CB8AC3E}">
        <p14:creationId xmlns:p14="http://schemas.microsoft.com/office/powerpoint/2010/main" val="9658781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74</a:t>
            </a:fld>
            <a:endParaRPr lang="en-US"/>
          </a:p>
        </p:txBody>
      </p:sp>
    </p:spTree>
    <p:extLst>
      <p:ext uri="{BB962C8B-B14F-4D97-AF65-F5344CB8AC3E}">
        <p14:creationId xmlns:p14="http://schemas.microsoft.com/office/powerpoint/2010/main" val="8768739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Generator </a:t>
            </a:r>
            <a:r>
              <a:rPr lang="en-US">
                <a:sym typeface="Wingdings" pitchFamily="2" charset="2"/>
              </a:rPr>
              <a:t> prediction head, produces probabilities for most likely next word</a:t>
            </a:r>
            <a:endParaRPr lang="en-US"/>
          </a:p>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75</a:t>
            </a:fld>
            <a:endParaRPr lang="en-US"/>
          </a:p>
        </p:txBody>
      </p:sp>
    </p:spTree>
    <p:extLst>
      <p:ext uri="{BB962C8B-B14F-4D97-AF65-F5344CB8AC3E}">
        <p14:creationId xmlns:p14="http://schemas.microsoft.com/office/powerpoint/2010/main" val="9089454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Generator </a:t>
            </a:r>
            <a:r>
              <a:rPr lang="en-US">
                <a:sym typeface="Wingdings" pitchFamily="2" charset="2"/>
              </a:rPr>
              <a:t> prediction head, produces probabilities for most likely next word</a:t>
            </a:r>
            <a:endParaRPr lang="en-US"/>
          </a:p>
          <a:p>
            <a:endParaRPr lang="en-US"/>
          </a:p>
          <a:p>
            <a:r>
              <a:rPr lang="en-US"/>
              <a:t>Simple linear to vocab and </a:t>
            </a:r>
            <a:r>
              <a:rPr lang="en-US" err="1"/>
              <a:t>softmax</a:t>
            </a:r>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76</a:t>
            </a:fld>
            <a:endParaRPr lang="en-US"/>
          </a:p>
        </p:txBody>
      </p:sp>
    </p:spTree>
    <p:extLst>
      <p:ext uri="{BB962C8B-B14F-4D97-AF65-F5344CB8AC3E}">
        <p14:creationId xmlns:p14="http://schemas.microsoft.com/office/powerpoint/2010/main" val="11811978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77</a:t>
            </a:fld>
            <a:endParaRPr lang="en-US"/>
          </a:p>
        </p:txBody>
      </p:sp>
    </p:spTree>
    <p:extLst>
      <p:ext uri="{BB962C8B-B14F-4D97-AF65-F5344CB8AC3E}">
        <p14:creationId xmlns:p14="http://schemas.microsoft.com/office/powerpoint/2010/main" val="19948459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78</a:t>
            </a:fld>
            <a:endParaRPr lang="en-US"/>
          </a:p>
        </p:txBody>
      </p:sp>
    </p:spTree>
    <p:extLst>
      <p:ext uri="{BB962C8B-B14F-4D97-AF65-F5344CB8AC3E}">
        <p14:creationId xmlns:p14="http://schemas.microsoft.com/office/powerpoint/2010/main" val="4242774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2DC08-67C7-B3A4-E707-2FE598CEA5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B23ED8-85DE-1045-BCE1-74F665BE47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23FF97-EC4D-97DA-8471-BDCC4C811F42}"/>
              </a:ext>
            </a:extLst>
          </p:cNvPr>
          <p:cNvSpPr>
            <a:spLocks noGrp="1"/>
          </p:cNvSpPr>
          <p:nvPr>
            <p:ph type="body" idx="1"/>
          </p:nvPr>
        </p:nvSpPr>
        <p:spPr/>
        <p:txBody>
          <a:bodyPr/>
          <a:lstStyle/>
          <a:p>
            <a:r>
              <a:rPr lang="en-US"/>
              <a:t>We saw that using two RNNs for translation achieves close to state-of-the-art performance.</a:t>
            </a:r>
          </a:p>
          <a:p>
            <a:r>
              <a:rPr lang="en-US"/>
              <a:t>Bottleneck: context vector c is often a fixed-length vector (PERFORMANCE BOTTLENECK)</a:t>
            </a:r>
          </a:p>
        </p:txBody>
      </p:sp>
      <p:sp>
        <p:nvSpPr>
          <p:cNvPr id="4" name="Slide Number Placeholder 3">
            <a:extLst>
              <a:ext uri="{FF2B5EF4-FFF2-40B4-BE49-F238E27FC236}">
                <a16:creationId xmlns:a16="http://schemas.microsoft.com/office/drawing/2014/main" id="{FFAB0C14-4239-1348-69EA-3941F39AC07D}"/>
              </a:ext>
            </a:extLst>
          </p:cNvPr>
          <p:cNvSpPr>
            <a:spLocks noGrp="1"/>
          </p:cNvSpPr>
          <p:nvPr>
            <p:ph type="sldNum" sz="quarter" idx="5"/>
          </p:nvPr>
        </p:nvSpPr>
        <p:spPr/>
        <p:txBody>
          <a:bodyPr/>
          <a:lstStyle/>
          <a:p>
            <a:fld id="{5CFAD0C2-C254-6340-AE95-5F3F67128CDB}" type="slidenum">
              <a:rPr lang="en-US" smtClean="0"/>
              <a:t>8</a:t>
            </a:fld>
            <a:endParaRPr lang="en-US"/>
          </a:p>
        </p:txBody>
      </p:sp>
    </p:spTree>
    <p:extLst>
      <p:ext uri="{BB962C8B-B14F-4D97-AF65-F5344CB8AC3E}">
        <p14:creationId xmlns:p14="http://schemas.microsoft.com/office/powerpoint/2010/main" val="9487989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79</a:t>
            </a:fld>
            <a:endParaRPr lang="en-US"/>
          </a:p>
        </p:txBody>
      </p:sp>
    </p:spTree>
    <p:extLst>
      <p:ext uri="{BB962C8B-B14F-4D97-AF65-F5344CB8AC3E}">
        <p14:creationId xmlns:p14="http://schemas.microsoft.com/office/powerpoint/2010/main" val="2897209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80</a:t>
            </a:fld>
            <a:endParaRPr lang="en-US"/>
          </a:p>
        </p:txBody>
      </p:sp>
    </p:spTree>
    <p:extLst>
      <p:ext uri="{BB962C8B-B14F-4D97-AF65-F5344CB8AC3E}">
        <p14:creationId xmlns:p14="http://schemas.microsoft.com/office/powerpoint/2010/main" val="395904126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81</a:t>
            </a:fld>
            <a:endParaRPr lang="en-US"/>
          </a:p>
        </p:txBody>
      </p:sp>
    </p:spTree>
    <p:extLst>
      <p:ext uri="{BB962C8B-B14F-4D97-AF65-F5344CB8AC3E}">
        <p14:creationId xmlns:p14="http://schemas.microsoft.com/office/powerpoint/2010/main" val="154826534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82</a:t>
            </a:fld>
            <a:endParaRPr lang="en-US"/>
          </a:p>
        </p:txBody>
      </p:sp>
    </p:spTree>
    <p:extLst>
      <p:ext uri="{BB962C8B-B14F-4D97-AF65-F5344CB8AC3E}">
        <p14:creationId xmlns:p14="http://schemas.microsoft.com/office/powerpoint/2010/main" val="39615137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83</a:t>
            </a:fld>
            <a:endParaRPr lang="en-US"/>
          </a:p>
        </p:txBody>
      </p:sp>
    </p:spTree>
    <p:extLst>
      <p:ext uri="{BB962C8B-B14F-4D97-AF65-F5344CB8AC3E}">
        <p14:creationId xmlns:p14="http://schemas.microsoft.com/office/powerpoint/2010/main" val="389679055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importance outlined lets talk about how they train it</a:t>
            </a:r>
          </a:p>
        </p:txBody>
      </p:sp>
      <p:sp>
        <p:nvSpPr>
          <p:cNvPr id="4" name="Slide Number Placeholder 3"/>
          <p:cNvSpPr>
            <a:spLocks noGrp="1"/>
          </p:cNvSpPr>
          <p:nvPr>
            <p:ph type="sldNum" sz="quarter" idx="5"/>
          </p:nvPr>
        </p:nvSpPr>
        <p:spPr/>
        <p:txBody>
          <a:bodyPr/>
          <a:lstStyle/>
          <a:p>
            <a:fld id="{5CFAD0C2-C254-6340-AE95-5F3F67128CDB}" type="slidenum">
              <a:rPr lang="en-US" smtClean="0"/>
              <a:t>86</a:t>
            </a:fld>
            <a:endParaRPr lang="en-US"/>
          </a:p>
        </p:txBody>
      </p:sp>
    </p:spTree>
    <p:extLst>
      <p:ext uri="{BB962C8B-B14F-4D97-AF65-F5344CB8AC3E}">
        <p14:creationId xmlns:p14="http://schemas.microsoft.com/office/powerpoint/2010/main" val="3053934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2B24A-41EF-2125-B7E0-1C45169424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51F705-9F9D-C509-1FDD-87B651C9DD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E2A5BE-CD41-CF38-EF08-B65D0B0711C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F725C9B-7D53-55B5-3B46-2707457DA6D3}"/>
              </a:ext>
            </a:extLst>
          </p:cNvPr>
          <p:cNvSpPr>
            <a:spLocks noGrp="1"/>
          </p:cNvSpPr>
          <p:nvPr>
            <p:ph type="sldNum" sz="quarter" idx="5"/>
          </p:nvPr>
        </p:nvSpPr>
        <p:spPr/>
        <p:txBody>
          <a:bodyPr/>
          <a:lstStyle/>
          <a:p>
            <a:fld id="{5CFAD0C2-C254-6340-AE95-5F3F67128CDB}" type="slidenum">
              <a:rPr lang="en-US" smtClean="0"/>
              <a:t>9</a:t>
            </a:fld>
            <a:endParaRPr lang="en-US"/>
          </a:p>
        </p:txBody>
      </p:sp>
    </p:spTree>
    <p:extLst>
      <p:ext uri="{BB962C8B-B14F-4D97-AF65-F5344CB8AC3E}">
        <p14:creationId xmlns:p14="http://schemas.microsoft.com/office/powerpoint/2010/main" val="2610516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15388-66F1-B780-057E-3B48EEA6AB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42DF0A-506C-9904-5D46-7B9A6D13B0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E5BB3B-FF45-D64C-F252-436CEBBF147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5D260EC-72E6-875F-683E-560C77580AA1}"/>
              </a:ext>
            </a:extLst>
          </p:cNvPr>
          <p:cNvSpPr>
            <a:spLocks noGrp="1"/>
          </p:cNvSpPr>
          <p:nvPr>
            <p:ph type="sldNum" sz="quarter" idx="5"/>
          </p:nvPr>
        </p:nvSpPr>
        <p:spPr/>
        <p:txBody>
          <a:bodyPr/>
          <a:lstStyle/>
          <a:p>
            <a:fld id="{5CFAD0C2-C254-6340-AE95-5F3F67128CDB}" type="slidenum">
              <a:rPr lang="en-US" smtClean="0"/>
              <a:t>10</a:t>
            </a:fld>
            <a:endParaRPr lang="en-US"/>
          </a:p>
        </p:txBody>
      </p:sp>
    </p:spTree>
    <p:extLst>
      <p:ext uri="{BB962C8B-B14F-4D97-AF65-F5344CB8AC3E}">
        <p14:creationId xmlns:p14="http://schemas.microsoft.com/office/powerpoint/2010/main" val="19400771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9D6EC-71A7-93A6-EBFE-629299DFA1DF}"/>
              </a:ext>
            </a:extLst>
          </p:cNvPr>
          <p:cNvSpPr>
            <a:spLocks noGrp="1"/>
          </p:cNvSpPr>
          <p:nvPr>
            <p:ph type="ctrTitle"/>
          </p:nvPr>
        </p:nvSpPr>
        <p:spPr>
          <a:xfrm>
            <a:off x="1524000" y="509804"/>
            <a:ext cx="9144000" cy="268171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DC1633-AF6F-3502-85A1-E7BB94A708A5}"/>
              </a:ext>
            </a:extLst>
          </p:cNvPr>
          <p:cNvSpPr>
            <a:spLocks noGrp="1"/>
          </p:cNvSpPr>
          <p:nvPr>
            <p:ph type="subTitle" idx="1"/>
          </p:nvPr>
        </p:nvSpPr>
        <p:spPr>
          <a:xfrm>
            <a:off x="1524000" y="3666478"/>
            <a:ext cx="9144000" cy="66582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FE1BE6-2AB6-FB2B-9913-998DFF15DA76}"/>
              </a:ext>
            </a:extLst>
          </p:cNvPr>
          <p:cNvSpPr>
            <a:spLocks noGrp="1"/>
          </p:cNvSpPr>
          <p:nvPr>
            <p:ph type="dt" sz="half" idx="10"/>
          </p:nvPr>
        </p:nvSpPr>
        <p:spPr/>
        <p:txBody>
          <a:bodyPr/>
          <a:lstStyle/>
          <a:p>
            <a:fld id="{C7A15469-0524-8F4F-9E12-76BE9BAEC418}" type="datetime1">
              <a:rPr lang="en-CA" smtClean="0"/>
              <a:t>2024-07-25</a:t>
            </a:fld>
            <a:endParaRPr lang="en-US"/>
          </a:p>
        </p:txBody>
      </p:sp>
      <p:sp>
        <p:nvSpPr>
          <p:cNvPr id="6" name="Slide Number Placeholder 5">
            <a:extLst>
              <a:ext uri="{FF2B5EF4-FFF2-40B4-BE49-F238E27FC236}">
                <a16:creationId xmlns:a16="http://schemas.microsoft.com/office/drawing/2014/main" id="{6FD9A1E6-52BD-8933-6C13-B232659BECB9}"/>
              </a:ext>
            </a:extLst>
          </p:cNvPr>
          <p:cNvSpPr>
            <a:spLocks noGrp="1"/>
          </p:cNvSpPr>
          <p:nvPr>
            <p:ph type="sldNum" sz="quarter" idx="12"/>
          </p:nvPr>
        </p:nvSpPr>
        <p:spPr/>
        <p:txBody>
          <a:bodyPr/>
          <a:lstStyle/>
          <a:p>
            <a:fld id="{D4F24A5E-B0D2-394D-9970-9AE06BCB59C1}" type="slidenum">
              <a:rPr lang="en-US" smtClean="0"/>
              <a:t>‹#›</a:t>
            </a:fld>
            <a:endParaRPr lang="en-US"/>
          </a:p>
        </p:txBody>
      </p:sp>
      <p:pic>
        <p:nvPicPr>
          <p:cNvPr id="1026" name="Picture 2" descr="Logos | Brand | University of Waterloo">
            <a:extLst>
              <a:ext uri="{FF2B5EF4-FFF2-40B4-BE49-F238E27FC236}">
                <a16:creationId xmlns:a16="http://schemas.microsoft.com/office/drawing/2014/main" id="{84836A4D-8608-D8C7-5771-AF81472156F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38600" y="4495948"/>
            <a:ext cx="3740458" cy="1496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060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9F07F-75F3-65EE-202D-44A2C92020A4}"/>
              </a:ext>
            </a:extLst>
          </p:cNvPr>
          <p:cNvSpPr>
            <a:spLocks noGrp="1"/>
          </p:cNvSpPr>
          <p:nvPr>
            <p:ph type="title"/>
          </p:nvPr>
        </p:nvSpPr>
        <p:spPr>
          <a:xfrm>
            <a:off x="838200" y="136526"/>
            <a:ext cx="10515600" cy="902162"/>
          </a:xfrm>
        </p:spPr>
        <p:txBody>
          <a:bodyPr>
            <a:normAutofit/>
          </a:bodyPr>
          <a:lstStyle>
            <a:lvl1pPr>
              <a:defRPr sz="3800"/>
            </a:lvl1pPr>
          </a:lstStyle>
          <a:p>
            <a:r>
              <a:rPr lang="en-US"/>
              <a:t>Click to edit Master title style</a:t>
            </a:r>
          </a:p>
        </p:txBody>
      </p:sp>
      <p:sp>
        <p:nvSpPr>
          <p:cNvPr id="3" name="Content Placeholder 2">
            <a:extLst>
              <a:ext uri="{FF2B5EF4-FFF2-40B4-BE49-F238E27FC236}">
                <a16:creationId xmlns:a16="http://schemas.microsoft.com/office/drawing/2014/main" id="{BA6968AC-2047-1C9A-6F0C-A2FB163D749B}"/>
              </a:ext>
            </a:extLst>
          </p:cNvPr>
          <p:cNvSpPr>
            <a:spLocks noGrp="1"/>
          </p:cNvSpPr>
          <p:nvPr>
            <p:ph idx="1"/>
          </p:nvPr>
        </p:nvSpPr>
        <p:spPr>
          <a:xfrm>
            <a:off x="838200" y="1260629"/>
            <a:ext cx="10515600" cy="49163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7724F4-E49C-FBF4-F77B-65D28C6EB48A}"/>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11CDFCEC-FC6A-1247-31D6-9756B15CF1E9}"/>
              </a:ext>
            </a:extLst>
          </p:cNvPr>
          <p:cNvSpPr>
            <a:spLocks noGrp="1"/>
          </p:cNvSpPr>
          <p:nvPr>
            <p:ph type="sldNum" sz="quarter" idx="12"/>
          </p:nvPr>
        </p:nvSpPr>
        <p:spPr/>
        <p:txBody>
          <a:bodyPr/>
          <a:lstStyle/>
          <a:p>
            <a:fld id="{D4F24A5E-B0D2-394D-9970-9AE06BCB59C1}" type="slidenum">
              <a:rPr lang="en-US" smtClean="0"/>
              <a:t>‹#›</a:t>
            </a:fld>
            <a:endParaRPr lang="en-US"/>
          </a:p>
        </p:txBody>
      </p:sp>
      <p:pic>
        <p:nvPicPr>
          <p:cNvPr id="2050" name="Picture 2" descr="University of Waterloo - Wikipedia">
            <a:extLst>
              <a:ext uri="{FF2B5EF4-FFF2-40B4-BE49-F238E27FC236}">
                <a16:creationId xmlns:a16="http://schemas.microsoft.com/office/drawing/2014/main" id="{D0B3DC21-35D6-A201-ACE8-3099DDFD9BF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71740" y="136525"/>
            <a:ext cx="902162" cy="90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756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BC1038-A7AC-0FD1-A0B4-CC0A750B171B}"/>
              </a:ext>
            </a:extLst>
          </p:cNvPr>
          <p:cNvSpPr>
            <a:spLocks noGrp="1"/>
          </p:cNvSpPr>
          <p:nvPr>
            <p:ph sz="half" idx="1"/>
          </p:nvPr>
        </p:nvSpPr>
        <p:spPr>
          <a:xfrm>
            <a:off x="838200" y="1218075"/>
            <a:ext cx="5181600" cy="4958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94DAF3-52B2-14D5-73BD-76EF3E852375}"/>
              </a:ext>
            </a:extLst>
          </p:cNvPr>
          <p:cNvSpPr>
            <a:spLocks noGrp="1"/>
          </p:cNvSpPr>
          <p:nvPr>
            <p:ph sz="half" idx="2"/>
          </p:nvPr>
        </p:nvSpPr>
        <p:spPr>
          <a:xfrm>
            <a:off x="6172200" y="1218075"/>
            <a:ext cx="5181600" cy="4958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122E9A-1509-2B17-8B07-2AB617926693}"/>
              </a:ext>
            </a:extLst>
          </p:cNvPr>
          <p:cNvSpPr>
            <a:spLocks noGrp="1"/>
          </p:cNvSpPr>
          <p:nvPr>
            <p:ph type="dt" sz="half" idx="10"/>
          </p:nvPr>
        </p:nvSpPr>
        <p:spPr/>
        <p:txBody>
          <a:bodyPr/>
          <a:lstStyle/>
          <a:p>
            <a:fld id="{D301FFEF-BC07-6945-8DF9-83389C94DF56}" type="datetime1">
              <a:rPr lang="en-CA" smtClean="0"/>
              <a:t>2024-07-25</a:t>
            </a:fld>
            <a:endParaRPr lang="en-US"/>
          </a:p>
        </p:txBody>
      </p:sp>
      <p:sp>
        <p:nvSpPr>
          <p:cNvPr id="7" name="Slide Number Placeholder 6">
            <a:extLst>
              <a:ext uri="{FF2B5EF4-FFF2-40B4-BE49-F238E27FC236}">
                <a16:creationId xmlns:a16="http://schemas.microsoft.com/office/drawing/2014/main" id="{6EF0C4A2-1436-3FA6-A80A-3B196EF86179}"/>
              </a:ext>
            </a:extLst>
          </p:cNvPr>
          <p:cNvSpPr>
            <a:spLocks noGrp="1"/>
          </p:cNvSpPr>
          <p:nvPr>
            <p:ph type="sldNum" sz="quarter" idx="12"/>
          </p:nvPr>
        </p:nvSpPr>
        <p:spPr/>
        <p:txBody>
          <a:bodyPr/>
          <a:lstStyle/>
          <a:p>
            <a:fld id="{D4F24A5E-B0D2-394D-9970-9AE06BCB59C1}" type="slidenum">
              <a:rPr lang="en-US" smtClean="0"/>
              <a:t>‹#›</a:t>
            </a:fld>
            <a:endParaRPr lang="en-US"/>
          </a:p>
        </p:txBody>
      </p:sp>
      <p:sp>
        <p:nvSpPr>
          <p:cNvPr id="8" name="Title 1">
            <a:extLst>
              <a:ext uri="{FF2B5EF4-FFF2-40B4-BE49-F238E27FC236}">
                <a16:creationId xmlns:a16="http://schemas.microsoft.com/office/drawing/2014/main" id="{F781557D-31D8-7504-F9E6-89FF176BA510}"/>
              </a:ext>
            </a:extLst>
          </p:cNvPr>
          <p:cNvSpPr>
            <a:spLocks noGrp="1"/>
          </p:cNvSpPr>
          <p:nvPr>
            <p:ph type="title"/>
          </p:nvPr>
        </p:nvSpPr>
        <p:spPr>
          <a:xfrm>
            <a:off x="838200" y="136526"/>
            <a:ext cx="10515600" cy="902162"/>
          </a:xfrm>
        </p:spPr>
        <p:txBody>
          <a:bodyPr>
            <a:normAutofit/>
          </a:bodyPr>
          <a:lstStyle>
            <a:lvl1pPr>
              <a:defRPr sz="3800"/>
            </a:lvl1pPr>
          </a:lstStyle>
          <a:p>
            <a:r>
              <a:rPr lang="en-US"/>
              <a:t>Click to edit Master title style</a:t>
            </a:r>
          </a:p>
        </p:txBody>
      </p:sp>
      <p:pic>
        <p:nvPicPr>
          <p:cNvPr id="9" name="Picture 2" descr="University of Waterloo - Wikipedia">
            <a:extLst>
              <a:ext uri="{FF2B5EF4-FFF2-40B4-BE49-F238E27FC236}">
                <a16:creationId xmlns:a16="http://schemas.microsoft.com/office/drawing/2014/main" id="{30D6D19C-4AD8-95AC-CE4A-AB553F77838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71740" y="136525"/>
            <a:ext cx="902162" cy="90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99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56DB85-3109-D20D-B726-7CD35142FB06}"/>
              </a:ext>
            </a:extLst>
          </p:cNvPr>
          <p:cNvSpPr>
            <a:spLocks noGrp="1"/>
          </p:cNvSpPr>
          <p:nvPr>
            <p:ph type="body" idx="1"/>
          </p:nvPr>
        </p:nvSpPr>
        <p:spPr>
          <a:xfrm>
            <a:off x="839788" y="1205375"/>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047E9F-7F6E-CB88-A309-9348ABC7CDFD}"/>
              </a:ext>
            </a:extLst>
          </p:cNvPr>
          <p:cNvSpPr>
            <a:spLocks noGrp="1"/>
          </p:cNvSpPr>
          <p:nvPr>
            <p:ph sz="half" idx="2"/>
          </p:nvPr>
        </p:nvSpPr>
        <p:spPr>
          <a:xfrm>
            <a:off x="839788" y="2121763"/>
            <a:ext cx="5157787" cy="406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D4D8F0-E4E6-9A37-967F-3A1E300F8E40}"/>
              </a:ext>
            </a:extLst>
          </p:cNvPr>
          <p:cNvSpPr>
            <a:spLocks noGrp="1"/>
          </p:cNvSpPr>
          <p:nvPr>
            <p:ph type="body" sz="quarter" idx="3"/>
          </p:nvPr>
        </p:nvSpPr>
        <p:spPr>
          <a:xfrm>
            <a:off x="6172200" y="1217536"/>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E38E09-86E0-9F8C-F1CF-50CBC6E18AE0}"/>
              </a:ext>
            </a:extLst>
          </p:cNvPr>
          <p:cNvSpPr>
            <a:spLocks noGrp="1"/>
          </p:cNvSpPr>
          <p:nvPr>
            <p:ph sz="quarter" idx="4"/>
          </p:nvPr>
        </p:nvSpPr>
        <p:spPr>
          <a:xfrm>
            <a:off x="6172200" y="2121763"/>
            <a:ext cx="5183188" cy="406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C3F933-C143-FE57-4DA1-91A01ED6B61C}"/>
              </a:ext>
            </a:extLst>
          </p:cNvPr>
          <p:cNvSpPr>
            <a:spLocks noGrp="1"/>
          </p:cNvSpPr>
          <p:nvPr>
            <p:ph type="dt" sz="half" idx="10"/>
          </p:nvPr>
        </p:nvSpPr>
        <p:spPr/>
        <p:txBody>
          <a:bodyPr/>
          <a:lstStyle/>
          <a:p>
            <a:fld id="{3155D33B-FEF6-E34F-9240-CA7C515C6240}" type="datetime1">
              <a:rPr lang="en-CA" smtClean="0"/>
              <a:t>2024-07-25</a:t>
            </a:fld>
            <a:endParaRPr lang="en-US"/>
          </a:p>
        </p:txBody>
      </p:sp>
      <p:sp>
        <p:nvSpPr>
          <p:cNvPr id="9" name="Slide Number Placeholder 8">
            <a:extLst>
              <a:ext uri="{FF2B5EF4-FFF2-40B4-BE49-F238E27FC236}">
                <a16:creationId xmlns:a16="http://schemas.microsoft.com/office/drawing/2014/main" id="{1221D5BA-27EE-967F-DD04-6A63ECB47BA5}"/>
              </a:ext>
            </a:extLst>
          </p:cNvPr>
          <p:cNvSpPr>
            <a:spLocks noGrp="1"/>
          </p:cNvSpPr>
          <p:nvPr>
            <p:ph type="sldNum" sz="quarter" idx="12"/>
          </p:nvPr>
        </p:nvSpPr>
        <p:spPr/>
        <p:txBody>
          <a:bodyPr/>
          <a:lstStyle/>
          <a:p>
            <a:fld id="{D4F24A5E-B0D2-394D-9970-9AE06BCB59C1}" type="slidenum">
              <a:rPr lang="en-US" smtClean="0"/>
              <a:t>‹#›</a:t>
            </a:fld>
            <a:endParaRPr lang="en-US"/>
          </a:p>
        </p:txBody>
      </p:sp>
      <p:sp>
        <p:nvSpPr>
          <p:cNvPr id="10" name="Title 1">
            <a:extLst>
              <a:ext uri="{FF2B5EF4-FFF2-40B4-BE49-F238E27FC236}">
                <a16:creationId xmlns:a16="http://schemas.microsoft.com/office/drawing/2014/main" id="{113F627A-A02C-AF1F-F166-F53663B6D1BC}"/>
              </a:ext>
            </a:extLst>
          </p:cNvPr>
          <p:cNvSpPr>
            <a:spLocks noGrp="1"/>
          </p:cNvSpPr>
          <p:nvPr>
            <p:ph type="title"/>
          </p:nvPr>
        </p:nvSpPr>
        <p:spPr>
          <a:xfrm>
            <a:off x="838200" y="136526"/>
            <a:ext cx="10515600" cy="902162"/>
          </a:xfrm>
        </p:spPr>
        <p:txBody>
          <a:bodyPr>
            <a:normAutofit/>
          </a:bodyPr>
          <a:lstStyle>
            <a:lvl1pPr>
              <a:defRPr sz="3800"/>
            </a:lvl1pPr>
          </a:lstStyle>
          <a:p>
            <a:r>
              <a:rPr lang="en-US" dirty="0"/>
              <a:t>Click to edit Master title style</a:t>
            </a:r>
          </a:p>
        </p:txBody>
      </p:sp>
      <p:pic>
        <p:nvPicPr>
          <p:cNvPr id="11" name="Picture 2" descr="University of Waterloo - Wikipedia">
            <a:extLst>
              <a:ext uri="{FF2B5EF4-FFF2-40B4-BE49-F238E27FC236}">
                <a16:creationId xmlns:a16="http://schemas.microsoft.com/office/drawing/2014/main" id="{B811803D-71E7-4121-57B4-19D8CD5D9C7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71740" y="136525"/>
            <a:ext cx="902162" cy="90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967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58D8C26-893B-BFA9-5143-56BB44C1D130}"/>
              </a:ext>
            </a:extLst>
          </p:cNvPr>
          <p:cNvSpPr>
            <a:spLocks noGrp="1"/>
          </p:cNvSpPr>
          <p:nvPr>
            <p:ph type="dt" sz="half" idx="10"/>
          </p:nvPr>
        </p:nvSpPr>
        <p:spPr/>
        <p:txBody>
          <a:bodyPr/>
          <a:lstStyle/>
          <a:p>
            <a:fld id="{9A561D02-7E11-1544-897F-A30819BC8F60}" type="datetime1">
              <a:rPr lang="en-CA" smtClean="0"/>
              <a:t>2024-07-25</a:t>
            </a:fld>
            <a:endParaRPr lang="en-US"/>
          </a:p>
        </p:txBody>
      </p:sp>
      <p:sp>
        <p:nvSpPr>
          <p:cNvPr id="5" name="Slide Number Placeholder 4">
            <a:extLst>
              <a:ext uri="{FF2B5EF4-FFF2-40B4-BE49-F238E27FC236}">
                <a16:creationId xmlns:a16="http://schemas.microsoft.com/office/drawing/2014/main" id="{8ABFF82A-D5FD-2F01-8AE7-340AD93F7221}"/>
              </a:ext>
            </a:extLst>
          </p:cNvPr>
          <p:cNvSpPr>
            <a:spLocks noGrp="1"/>
          </p:cNvSpPr>
          <p:nvPr>
            <p:ph type="sldNum" sz="quarter" idx="12"/>
          </p:nvPr>
        </p:nvSpPr>
        <p:spPr/>
        <p:txBody>
          <a:bodyPr/>
          <a:lstStyle/>
          <a:p>
            <a:fld id="{D4F24A5E-B0D2-394D-9970-9AE06BCB59C1}" type="slidenum">
              <a:rPr lang="en-US" smtClean="0"/>
              <a:t>‹#›</a:t>
            </a:fld>
            <a:endParaRPr lang="en-US"/>
          </a:p>
        </p:txBody>
      </p:sp>
      <p:sp>
        <p:nvSpPr>
          <p:cNvPr id="6" name="Title 1">
            <a:extLst>
              <a:ext uri="{FF2B5EF4-FFF2-40B4-BE49-F238E27FC236}">
                <a16:creationId xmlns:a16="http://schemas.microsoft.com/office/drawing/2014/main" id="{87760D92-8162-97D7-DFDC-98F6D400DD83}"/>
              </a:ext>
            </a:extLst>
          </p:cNvPr>
          <p:cNvSpPr>
            <a:spLocks noGrp="1"/>
          </p:cNvSpPr>
          <p:nvPr>
            <p:ph type="title"/>
          </p:nvPr>
        </p:nvSpPr>
        <p:spPr>
          <a:xfrm>
            <a:off x="838200" y="136526"/>
            <a:ext cx="10515600" cy="902162"/>
          </a:xfrm>
        </p:spPr>
        <p:txBody>
          <a:bodyPr>
            <a:normAutofit/>
          </a:bodyPr>
          <a:lstStyle>
            <a:lvl1pPr>
              <a:defRPr sz="3800"/>
            </a:lvl1pPr>
          </a:lstStyle>
          <a:p>
            <a:r>
              <a:rPr lang="en-US"/>
              <a:t>Click to edit Master title style</a:t>
            </a:r>
          </a:p>
        </p:txBody>
      </p:sp>
      <p:pic>
        <p:nvPicPr>
          <p:cNvPr id="7" name="Picture 2" descr="University of Waterloo - Wikipedia">
            <a:extLst>
              <a:ext uri="{FF2B5EF4-FFF2-40B4-BE49-F238E27FC236}">
                <a16:creationId xmlns:a16="http://schemas.microsoft.com/office/drawing/2014/main" id="{8DEF5173-B7F7-26FC-3E58-21CFC011ECD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71740" y="136525"/>
            <a:ext cx="902162" cy="90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0133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B5C615-D3D7-CA3A-7493-50D0F7F791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24BBA1-81D6-454B-4E5D-A15F189CA4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C00D77-9017-FCD1-D559-BD3BD41418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46C317-5B29-6F48-A50A-672AEB20555B}" type="datetime1">
              <a:rPr lang="en-CA" smtClean="0"/>
              <a:t>2024-07-25</a:t>
            </a:fld>
            <a:endParaRPr lang="en-US"/>
          </a:p>
        </p:txBody>
      </p:sp>
      <p:sp>
        <p:nvSpPr>
          <p:cNvPr id="6" name="Slide Number Placeholder 5">
            <a:extLst>
              <a:ext uri="{FF2B5EF4-FFF2-40B4-BE49-F238E27FC236}">
                <a16:creationId xmlns:a16="http://schemas.microsoft.com/office/drawing/2014/main" id="{751D82B9-01F9-5ECA-13DB-4E12081E45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F24A5E-B0D2-394D-9970-9AE06BCB59C1}" type="slidenum">
              <a:rPr lang="en-US" smtClean="0"/>
              <a:t>‹#›</a:t>
            </a:fld>
            <a:endParaRPr lang="en-US"/>
          </a:p>
        </p:txBody>
      </p:sp>
    </p:spTree>
    <p:extLst>
      <p:ext uri="{BB962C8B-B14F-4D97-AF65-F5344CB8AC3E}">
        <p14:creationId xmlns:p14="http://schemas.microsoft.com/office/powerpoint/2010/main" val="39056415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Lst>
  <p:hf hdr="0"/>
  <p:txStyles>
    <p:titleStyle>
      <a:lvl1pPr algn="l" defTabSz="914400" rtl="0" eaLnBrk="1" latinLnBrk="0" hangingPunct="1">
        <a:lnSpc>
          <a:spcPct val="90000"/>
        </a:lnSpc>
        <a:spcBef>
          <a:spcPct val="0"/>
        </a:spcBef>
        <a:buNone/>
        <a:defRPr sz="3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3" Type="http://schemas.openxmlformats.org/officeDocument/2006/relationships/image" Target="../media/image45.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3.png"/><Relationship Id="rId21" Type="http://schemas.openxmlformats.org/officeDocument/2006/relationships/image" Target="../media/image52.png"/><Relationship Id="rId34" Type="http://schemas.openxmlformats.org/officeDocument/2006/relationships/image" Target="../media/image65.png"/><Relationship Id="rId7" Type="http://schemas.openxmlformats.org/officeDocument/2006/relationships/image" Target="../media/image28.png"/><Relationship Id="rId12" Type="http://schemas.openxmlformats.org/officeDocument/2006/relationships/image" Target="../media/image11.png"/><Relationship Id="rId17" Type="http://schemas.openxmlformats.org/officeDocument/2006/relationships/image" Target="../media/image48.png"/><Relationship Id="rId25" Type="http://schemas.openxmlformats.org/officeDocument/2006/relationships/image" Target="../media/image56.png"/><Relationship Id="rId33" Type="http://schemas.openxmlformats.org/officeDocument/2006/relationships/image" Target="../media/image64.png"/><Relationship Id="rId2" Type="http://schemas.openxmlformats.org/officeDocument/2006/relationships/notesSlide" Target="../notesSlides/notesSlide9.xml"/><Relationship Id="rId16" Type="http://schemas.openxmlformats.org/officeDocument/2006/relationships/image" Target="../media/image25.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44.png"/><Relationship Id="rId24" Type="http://schemas.openxmlformats.org/officeDocument/2006/relationships/image" Target="../media/image55.png"/><Relationship Id="rId32" Type="http://schemas.openxmlformats.org/officeDocument/2006/relationships/image" Target="../media/image63.png"/><Relationship Id="rId5" Type="http://schemas.openxmlformats.org/officeDocument/2006/relationships/image" Target="../media/image19.png"/><Relationship Id="rId15" Type="http://schemas.openxmlformats.org/officeDocument/2006/relationships/image" Target="../media/image47.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31.png"/><Relationship Id="rId19" Type="http://schemas.openxmlformats.org/officeDocument/2006/relationships/image" Target="../media/image50.png"/><Relationship Id="rId31" Type="http://schemas.openxmlformats.org/officeDocument/2006/relationships/image" Target="../media/image62.png"/><Relationship Id="rId4" Type="http://schemas.openxmlformats.org/officeDocument/2006/relationships/image" Target="../media/image4.png"/><Relationship Id="rId9" Type="http://schemas.openxmlformats.org/officeDocument/2006/relationships/image" Target="../media/image30.png"/><Relationship Id="rId14" Type="http://schemas.openxmlformats.org/officeDocument/2006/relationships/image" Target="../media/image46.png"/><Relationship Id="rId22" Type="http://schemas.openxmlformats.org/officeDocument/2006/relationships/image" Target="../media/image53.png"/><Relationship Id="rId27" Type="http://schemas.openxmlformats.org/officeDocument/2006/relationships/image" Target="../media/image58.png"/><Relationship Id="rId30" Type="http://schemas.openxmlformats.org/officeDocument/2006/relationships/image" Target="../media/image61.png"/><Relationship Id="rId8" Type="http://schemas.openxmlformats.org/officeDocument/2006/relationships/image" Target="../media/image29.png"/></Relationships>
</file>

<file path=ppt/slides/_rels/slide11.xml.rels><?xml version="1.0" encoding="UTF-8" standalone="yes"?>
<Relationships xmlns="http://schemas.openxmlformats.org/package/2006/relationships"><Relationship Id="rId13" Type="http://schemas.openxmlformats.org/officeDocument/2006/relationships/image" Target="../media/image46.png"/><Relationship Id="rId18" Type="http://schemas.openxmlformats.org/officeDocument/2006/relationships/image" Target="../media/image67.png"/><Relationship Id="rId26" Type="http://schemas.openxmlformats.org/officeDocument/2006/relationships/image" Target="../media/image59.png"/><Relationship Id="rId21" Type="http://schemas.openxmlformats.org/officeDocument/2006/relationships/image" Target="../media/image70.png"/><Relationship Id="rId34" Type="http://schemas.openxmlformats.org/officeDocument/2006/relationships/image" Target="../media/image76.png"/><Relationship Id="rId7" Type="http://schemas.openxmlformats.org/officeDocument/2006/relationships/image" Target="../media/image28.png"/><Relationship Id="rId12" Type="http://schemas.openxmlformats.org/officeDocument/2006/relationships/image" Target="../media/image45.png"/><Relationship Id="rId17" Type="http://schemas.openxmlformats.org/officeDocument/2006/relationships/image" Target="../media/image66.png"/><Relationship Id="rId25" Type="http://schemas.openxmlformats.org/officeDocument/2006/relationships/image" Target="../media/image58.png"/><Relationship Id="rId33" Type="http://schemas.openxmlformats.org/officeDocument/2006/relationships/image" Target="../media/image75.png"/><Relationship Id="rId38" Type="http://schemas.openxmlformats.org/officeDocument/2006/relationships/image" Target="../media/image44.png"/><Relationship Id="rId2" Type="http://schemas.openxmlformats.org/officeDocument/2006/relationships/notesSlide" Target="../notesSlides/notesSlide10.xml"/><Relationship Id="rId16" Type="http://schemas.openxmlformats.org/officeDocument/2006/relationships/image" Target="../media/image48.png"/><Relationship Id="rId20" Type="http://schemas.openxmlformats.org/officeDocument/2006/relationships/image" Target="../media/image69.png"/><Relationship Id="rId29"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11.png"/><Relationship Id="rId24" Type="http://schemas.openxmlformats.org/officeDocument/2006/relationships/image" Target="../media/image73.png"/><Relationship Id="rId32" Type="http://schemas.openxmlformats.org/officeDocument/2006/relationships/image" Target="../media/image74.png"/><Relationship Id="rId37" Type="http://schemas.openxmlformats.org/officeDocument/2006/relationships/image" Target="../media/image78.png"/><Relationship Id="rId5" Type="http://schemas.openxmlformats.org/officeDocument/2006/relationships/image" Target="../media/image19.png"/><Relationship Id="rId15" Type="http://schemas.openxmlformats.org/officeDocument/2006/relationships/image" Target="../media/image25.png"/><Relationship Id="rId23" Type="http://schemas.openxmlformats.org/officeDocument/2006/relationships/image" Target="../media/image72.png"/><Relationship Id="rId28" Type="http://schemas.openxmlformats.org/officeDocument/2006/relationships/image" Target="../media/image53.png"/><Relationship Id="rId36" Type="http://schemas.openxmlformats.org/officeDocument/2006/relationships/image" Target="../media/image77.png"/><Relationship Id="rId10" Type="http://schemas.openxmlformats.org/officeDocument/2006/relationships/image" Target="../media/image31.png"/><Relationship Id="rId19" Type="http://schemas.openxmlformats.org/officeDocument/2006/relationships/image" Target="../media/image68.png"/><Relationship Id="rId31" Type="http://schemas.openxmlformats.org/officeDocument/2006/relationships/image" Target="../media/image63.png"/><Relationship Id="rId4" Type="http://schemas.openxmlformats.org/officeDocument/2006/relationships/image" Target="../media/image4.png"/><Relationship Id="rId9" Type="http://schemas.openxmlformats.org/officeDocument/2006/relationships/image" Target="../media/image30.png"/><Relationship Id="rId14" Type="http://schemas.openxmlformats.org/officeDocument/2006/relationships/image" Target="../media/image47.png"/><Relationship Id="rId22" Type="http://schemas.openxmlformats.org/officeDocument/2006/relationships/image" Target="../media/image71.png"/><Relationship Id="rId27" Type="http://schemas.openxmlformats.org/officeDocument/2006/relationships/image" Target="../media/image60.png"/><Relationship Id="rId30" Type="http://schemas.openxmlformats.org/officeDocument/2006/relationships/image" Target="../media/image62.png"/><Relationship Id="rId35" Type="http://schemas.openxmlformats.org/officeDocument/2006/relationships/image" Target="../media/image8.png"/><Relationship Id="rId8" Type="http://schemas.openxmlformats.org/officeDocument/2006/relationships/image" Target="../media/image29.png"/><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3" Type="http://schemas.openxmlformats.org/officeDocument/2006/relationships/image" Target="../media/image45.png"/><Relationship Id="rId18" Type="http://schemas.openxmlformats.org/officeDocument/2006/relationships/image" Target="../media/image79.png"/><Relationship Id="rId26" Type="http://schemas.openxmlformats.org/officeDocument/2006/relationships/image" Target="../media/image58.png"/><Relationship Id="rId39" Type="http://schemas.openxmlformats.org/officeDocument/2006/relationships/image" Target="../media/image39.png"/><Relationship Id="rId21" Type="http://schemas.openxmlformats.org/officeDocument/2006/relationships/image" Target="../media/image82.png"/><Relationship Id="rId34" Type="http://schemas.openxmlformats.org/officeDocument/2006/relationships/image" Target="../media/image75.png"/><Relationship Id="rId42" Type="http://schemas.openxmlformats.org/officeDocument/2006/relationships/image" Target="../media/image90.png"/><Relationship Id="rId47" Type="http://schemas.openxmlformats.org/officeDocument/2006/relationships/image" Target="../media/image94.png"/><Relationship Id="rId7" Type="http://schemas.openxmlformats.org/officeDocument/2006/relationships/image" Target="../media/image28.png"/><Relationship Id="rId2" Type="http://schemas.openxmlformats.org/officeDocument/2006/relationships/notesSlide" Target="../notesSlides/notesSlide11.xml"/><Relationship Id="rId16" Type="http://schemas.openxmlformats.org/officeDocument/2006/relationships/image" Target="../media/image25.png"/><Relationship Id="rId29"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44.png"/><Relationship Id="rId24" Type="http://schemas.openxmlformats.org/officeDocument/2006/relationships/image" Target="../media/image85.png"/><Relationship Id="rId32" Type="http://schemas.openxmlformats.org/officeDocument/2006/relationships/image" Target="../media/image63.png"/><Relationship Id="rId37" Type="http://schemas.openxmlformats.org/officeDocument/2006/relationships/image" Target="../media/image77.png"/><Relationship Id="rId40" Type="http://schemas.openxmlformats.org/officeDocument/2006/relationships/image" Target="../media/image88.png"/><Relationship Id="rId45" Type="http://schemas.openxmlformats.org/officeDocument/2006/relationships/image" Target="../media/image42.png"/><Relationship Id="rId5" Type="http://schemas.openxmlformats.org/officeDocument/2006/relationships/image" Target="../media/image19.png"/><Relationship Id="rId15" Type="http://schemas.openxmlformats.org/officeDocument/2006/relationships/image" Target="../media/image47.png"/><Relationship Id="rId23" Type="http://schemas.openxmlformats.org/officeDocument/2006/relationships/image" Target="../media/image84.png"/><Relationship Id="rId28" Type="http://schemas.openxmlformats.org/officeDocument/2006/relationships/image" Target="../media/image60.png"/><Relationship Id="rId36" Type="http://schemas.openxmlformats.org/officeDocument/2006/relationships/image" Target="../media/image8.png"/><Relationship Id="rId10" Type="http://schemas.openxmlformats.org/officeDocument/2006/relationships/image" Target="../media/image31.png"/><Relationship Id="rId19" Type="http://schemas.openxmlformats.org/officeDocument/2006/relationships/image" Target="../media/image80.png"/><Relationship Id="rId31" Type="http://schemas.openxmlformats.org/officeDocument/2006/relationships/image" Target="../media/image62.png"/><Relationship Id="rId44" Type="http://schemas.openxmlformats.org/officeDocument/2006/relationships/image" Target="../media/image92.png"/><Relationship Id="rId4" Type="http://schemas.openxmlformats.org/officeDocument/2006/relationships/image" Target="../media/image4.png"/><Relationship Id="rId9" Type="http://schemas.openxmlformats.org/officeDocument/2006/relationships/image" Target="../media/image30.png"/><Relationship Id="rId14" Type="http://schemas.openxmlformats.org/officeDocument/2006/relationships/image" Target="../media/image46.png"/><Relationship Id="rId22" Type="http://schemas.openxmlformats.org/officeDocument/2006/relationships/image" Target="../media/image83.png"/><Relationship Id="rId27" Type="http://schemas.openxmlformats.org/officeDocument/2006/relationships/image" Target="../media/image59.png"/><Relationship Id="rId30" Type="http://schemas.openxmlformats.org/officeDocument/2006/relationships/image" Target="../media/image61.png"/><Relationship Id="rId35" Type="http://schemas.openxmlformats.org/officeDocument/2006/relationships/image" Target="../media/image76.png"/><Relationship Id="rId43" Type="http://schemas.openxmlformats.org/officeDocument/2006/relationships/image" Target="../media/image91.png"/><Relationship Id="rId48" Type="http://schemas.openxmlformats.org/officeDocument/2006/relationships/image" Target="../media/image95.png"/><Relationship Id="rId8" Type="http://schemas.openxmlformats.org/officeDocument/2006/relationships/image" Target="../media/image29.png"/><Relationship Id="rId3" Type="http://schemas.openxmlformats.org/officeDocument/2006/relationships/image" Target="../media/image3.png"/><Relationship Id="rId12" Type="http://schemas.openxmlformats.org/officeDocument/2006/relationships/image" Target="../media/image11.png"/><Relationship Id="rId17" Type="http://schemas.openxmlformats.org/officeDocument/2006/relationships/image" Target="../media/image48.png"/><Relationship Id="rId25" Type="http://schemas.openxmlformats.org/officeDocument/2006/relationships/image" Target="../media/image86.png"/><Relationship Id="rId33" Type="http://schemas.openxmlformats.org/officeDocument/2006/relationships/image" Target="../media/image74.png"/><Relationship Id="rId38" Type="http://schemas.openxmlformats.org/officeDocument/2006/relationships/image" Target="../media/image87.png"/><Relationship Id="rId46" Type="http://schemas.openxmlformats.org/officeDocument/2006/relationships/image" Target="../media/image93.png"/><Relationship Id="rId20" Type="http://schemas.openxmlformats.org/officeDocument/2006/relationships/image" Target="../media/image81.png"/><Relationship Id="rId41" Type="http://schemas.openxmlformats.org/officeDocument/2006/relationships/image" Target="../media/image89.png"/></Relationships>
</file>

<file path=ppt/slides/_rels/slide13.xml.rels><?xml version="1.0" encoding="UTF-8" standalone="yes"?>
<Relationships xmlns="http://schemas.openxmlformats.org/package/2006/relationships"><Relationship Id="rId13" Type="http://schemas.openxmlformats.org/officeDocument/2006/relationships/image" Target="../media/image45.png"/><Relationship Id="rId18" Type="http://schemas.openxmlformats.org/officeDocument/2006/relationships/image" Target="../media/image79.png"/><Relationship Id="rId26" Type="http://schemas.openxmlformats.org/officeDocument/2006/relationships/image" Target="../media/image58.png"/><Relationship Id="rId39" Type="http://schemas.openxmlformats.org/officeDocument/2006/relationships/image" Target="../media/image39.png"/><Relationship Id="rId21" Type="http://schemas.openxmlformats.org/officeDocument/2006/relationships/image" Target="../media/image82.png"/><Relationship Id="rId34" Type="http://schemas.openxmlformats.org/officeDocument/2006/relationships/image" Target="../media/image75.png"/><Relationship Id="rId42" Type="http://schemas.openxmlformats.org/officeDocument/2006/relationships/image" Target="../media/image90.png"/><Relationship Id="rId47" Type="http://schemas.openxmlformats.org/officeDocument/2006/relationships/image" Target="../media/image94.png"/><Relationship Id="rId7" Type="http://schemas.openxmlformats.org/officeDocument/2006/relationships/image" Target="../media/image28.png"/><Relationship Id="rId2" Type="http://schemas.openxmlformats.org/officeDocument/2006/relationships/notesSlide" Target="../notesSlides/notesSlide12.xml"/><Relationship Id="rId16" Type="http://schemas.openxmlformats.org/officeDocument/2006/relationships/image" Target="../media/image25.png"/><Relationship Id="rId29"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44.png"/><Relationship Id="rId24" Type="http://schemas.openxmlformats.org/officeDocument/2006/relationships/image" Target="../media/image85.png"/><Relationship Id="rId32" Type="http://schemas.openxmlformats.org/officeDocument/2006/relationships/image" Target="../media/image63.png"/><Relationship Id="rId37" Type="http://schemas.openxmlformats.org/officeDocument/2006/relationships/image" Target="../media/image77.png"/><Relationship Id="rId40" Type="http://schemas.openxmlformats.org/officeDocument/2006/relationships/image" Target="../media/image88.png"/><Relationship Id="rId45" Type="http://schemas.openxmlformats.org/officeDocument/2006/relationships/image" Target="../media/image42.png"/><Relationship Id="rId5" Type="http://schemas.openxmlformats.org/officeDocument/2006/relationships/image" Target="../media/image19.png"/><Relationship Id="rId15" Type="http://schemas.openxmlformats.org/officeDocument/2006/relationships/image" Target="../media/image47.png"/><Relationship Id="rId23" Type="http://schemas.openxmlformats.org/officeDocument/2006/relationships/image" Target="../media/image84.png"/><Relationship Id="rId28" Type="http://schemas.openxmlformats.org/officeDocument/2006/relationships/image" Target="../media/image60.png"/><Relationship Id="rId36" Type="http://schemas.openxmlformats.org/officeDocument/2006/relationships/image" Target="../media/image8.png"/><Relationship Id="rId10" Type="http://schemas.openxmlformats.org/officeDocument/2006/relationships/image" Target="../media/image31.png"/><Relationship Id="rId19" Type="http://schemas.openxmlformats.org/officeDocument/2006/relationships/image" Target="../media/image80.png"/><Relationship Id="rId31" Type="http://schemas.openxmlformats.org/officeDocument/2006/relationships/image" Target="../media/image62.png"/><Relationship Id="rId44" Type="http://schemas.openxmlformats.org/officeDocument/2006/relationships/image" Target="../media/image92.png"/><Relationship Id="rId4" Type="http://schemas.openxmlformats.org/officeDocument/2006/relationships/image" Target="../media/image4.png"/><Relationship Id="rId9" Type="http://schemas.openxmlformats.org/officeDocument/2006/relationships/image" Target="../media/image30.png"/><Relationship Id="rId14" Type="http://schemas.openxmlformats.org/officeDocument/2006/relationships/image" Target="../media/image46.png"/><Relationship Id="rId22" Type="http://schemas.openxmlformats.org/officeDocument/2006/relationships/image" Target="../media/image83.png"/><Relationship Id="rId27" Type="http://schemas.openxmlformats.org/officeDocument/2006/relationships/image" Target="../media/image59.png"/><Relationship Id="rId30" Type="http://schemas.openxmlformats.org/officeDocument/2006/relationships/image" Target="../media/image61.png"/><Relationship Id="rId35" Type="http://schemas.openxmlformats.org/officeDocument/2006/relationships/image" Target="../media/image76.png"/><Relationship Id="rId43" Type="http://schemas.openxmlformats.org/officeDocument/2006/relationships/image" Target="../media/image91.png"/><Relationship Id="rId48" Type="http://schemas.openxmlformats.org/officeDocument/2006/relationships/image" Target="../media/image95.png"/><Relationship Id="rId8" Type="http://schemas.openxmlformats.org/officeDocument/2006/relationships/image" Target="../media/image29.png"/><Relationship Id="rId3" Type="http://schemas.openxmlformats.org/officeDocument/2006/relationships/image" Target="../media/image3.png"/><Relationship Id="rId12" Type="http://schemas.openxmlformats.org/officeDocument/2006/relationships/image" Target="../media/image11.png"/><Relationship Id="rId17" Type="http://schemas.openxmlformats.org/officeDocument/2006/relationships/image" Target="../media/image48.png"/><Relationship Id="rId25" Type="http://schemas.openxmlformats.org/officeDocument/2006/relationships/image" Target="../media/image86.png"/><Relationship Id="rId33" Type="http://schemas.openxmlformats.org/officeDocument/2006/relationships/image" Target="../media/image74.png"/><Relationship Id="rId38" Type="http://schemas.openxmlformats.org/officeDocument/2006/relationships/image" Target="../media/image96.png"/><Relationship Id="rId46" Type="http://schemas.openxmlformats.org/officeDocument/2006/relationships/image" Target="../media/image93.png"/><Relationship Id="rId20" Type="http://schemas.openxmlformats.org/officeDocument/2006/relationships/image" Target="../media/image81.png"/><Relationship Id="rId41" Type="http://schemas.openxmlformats.org/officeDocument/2006/relationships/image" Target="../media/image89.png"/></Relationships>
</file>

<file path=ppt/slides/_rels/slide1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34.pn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09.png"/><Relationship Id="rId17" Type="http://schemas.openxmlformats.org/officeDocument/2006/relationships/image" Target="../media/image112.png"/><Relationship Id="rId2" Type="http://schemas.openxmlformats.org/officeDocument/2006/relationships/notesSlide" Target="../notesSlides/notesSlide13.xml"/><Relationship Id="rId16"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04.png"/><Relationship Id="rId11" Type="http://schemas.openxmlformats.org/officeDocument/2006/relationships/image" Target="../media/image44.png"/><Relationship Id="rId5" Type="http://schemas.openxmlformats.org/officeDocument/2006/relationships/image" Target="../media/image103.png"/><Relationship Id="rId15" Type="http://schemas.openxmlformats.org/officeDocument/2006/relationships/image" Target="../media/image59.png"/><Relationship Id="rId10" Type="http://schemas.openxmlformats.org/officeDocument/2006/relationships/image" Target="../media/image108.png"/><Relationship Id="rId4" Type="http://schemas.openxmlformats.org/officeDocument/2006/relationships/image" Target="../media/image98.png"/><Relationship Id="rId9" Type="http://schemas.openxmlformats.org/officeDocument/2006/relationships/image" Target="../media/image107.png"/><Relationship Id="rId14" Type="http://schemas.openxmlformats.org/officeDocument/2006/relationships/image" Target="../media/image110.png"/></Relationships>
</file>

<file path=ppt/slides/_rels/slide16.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4.png"/><Relationship Id="rId18" Type="http://schemas.openxmlformats.org/officeDocument/2006/relationships/image" Target="../media/image116.png"/><Relationship Id="rId26" Type="http://schemas.openxmlformats.org/officeDocument/2006/relationships/image" Target="../media/image14.png"/><Relationship Id="rId3" Type="http://schemas.openxmlformats.org/officeDocument/2006/relationships/image" Target="../media/image101.png"/><Relationship Id="rId21" Type="http://schemas.openxmlformats.org/officeDocument/2006/relationships/image" Target="../media/image119.png"/><Relationship Id="rId7" Type="http://schemas.openxmlformats.org/officeDocument/2006/relationships/image" Target="../media/image106.png"/><Relationship Id="rId12" Type="http://schemas.openxmlformats.org/officeDocument/2006/relationships/image" Target="../media/image34.png"/><Relationship Id="rId17" Type="http://schemas.openxmlformats.org/officeDocument/2006/relationships/image" Target="../media/image115.png"/><Relationship Id="rId25" Type="http://schemas.openxmlformats.org/officeDocument/2006/relationships/image" Target="../media/image123.png"/><Relationship Id="rId2" Type="http://schemas.openxmlformats.org/officeDocument/2006/relationships/notesSlide" Target="../notesSlides/notesSlide14.xml"/><Relationship Id="rId16" Type="http://schemas.openxmlformats.org/officeDocument/2006/relationships/image" Target="../media/image1140.png"/><Relationship Id="rId20" Type="http://schemas.openxmlformats.org/officeDocument/2006/relationships/image" Target="../media/image118.png"/><Relationship Id="rId29"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04.png"/><Relationship Id="rId11" Type="http://schemas.openxmlformats.org/officeDocument/2006/relationships/image" Target="../media/image109.png"/><Relationship Id="rId24" Type="http://schemas.openxmlformats.org/officeDocument/2006/relationships/image" Target="../media/image122.png"/><Relationship Id="rId5" Type="http://schemas.openxmlformats.org/officeDocument/2006/relationships/image" Target="../media/image113.png"/><Relationship Id="rId15" Type="http://schemas.openxmlformats.org/officeDocument/2006/relationships/image" Target="../media/image111.png"/><Relationship Id="rId23" Type="http://schemas.openxmlformats.org/officeDocument/2006/relationships/image" Target="../media/image121.png"/><Relationship Id="rId28" Type="http://schemas.openxmlformats.org/officeDocument/2006/relationships/image" Target="../media/image105.png"/><Relationship Id="rId10" Type="http://schemas.openxmlformats.org/officeDocument/2006/relationships/image" Target="../media/image44.png"/><Relationship Id="rId19" Type="http://schemas.openxmlformats.org/officeDocument/2006/relationships/image" Target="../media/image117.png"/><Relationship Id="rId4" Type="http://schemas.openxmlformats.org/officeDocument/2006/relationships/image" Target="../media/image98.png"/><Relationship Id="rId9" Type="http://schemas.openxmlformats.org/officeDocument/2006/relationships/image" Target="../media/image108.png"/><Relationship Id="rId14" Type="http://schemas.openxmlformats.org/officeDocument/2006/relationships/image" Target="../media/image59.png"/><Relationship Id="rId22" Type="http://schemas.openxmlformats.org/officeDocument/2006/relationships/image" Target="../media/image120.png"/><Relationship Id="rId27" Type="http://schemas.openxmlformats.org/officeDocument/2006/relationships/image" Target="../media/image124.png"/><Relationship Id="rId30" Type="http://schemas.openxmlformats.org/officeDocument/2006/relationships/image" Target="../media/image125.png"/></Relationships>
</file>

<file path=ppt/slides/_rels/slide17.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0.png"/><Relationship Id="rId18" Type="http://schemas.openxmlformats.org/officeDocument/2006/relationships/image" Target="../media/image116.png"/><Relationship Id="rId26" Type="http://schemas.openxmlformats.org/officeDocument/2006/relationships/image" Target="../media/image14.png"/><Relationship Id="rId3" Type="http://schemas.openxmlformats.org/officeDocument/2006/relationships/image" Target="../media/image101.png"/><Relationship Id="rId21" Type="http://schemas.openxmlformats.org/officeDocument/2006/relationships/image" Target="../media/image119.png"/><Relationship Id="rId7" Type="http://schemas.openxmlformats.org/officeDocument/2006/relationships/image" Target="../media/image106.png"/><Relationship Id="rId12" Type="http://schemas.openxmlformats.org/officeDocument/2006/relationships/image" Target="../media/image34.png"/><Relationship Id="rId17" Type="http://schemas.openxmlformats.org/officeDocument/2006/relationships/image" Target="../media/image115.png"/><Relationship Id="rId25" Type="http://schemas.openxmlformats.org/officeDocument/2006/relationships/image" Target="../media/image123.png"/><Relationship Id="rId2" Type="http://schemas.openxmlformats.org/officeDocument/2006/relationships/notesSlide" Target="../notesSlides/notesSlide15.xml"/><Relationship Id="rId16" Type="http://schemas.openxmlformats.org/officeDocument/2006/relationships/image" Target="../media/image1140.png"/><Relationship Id="rId20" Type="http://schemas.openxmlformats.org/officeDocument/2006/relationships/image" Target="../media/image118.png"/><Relationship Id="rId29"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104.png"/><Relationship Id="rId11" Type="http://schemas.openxmlformats.org/officeDocument/2006/relationships/image" Target="../media/image109.png"/><Relationship Id="rId24" Type="http://schemas.openxmlformats.org/officeDocument/2006/relationships/image" Target="../media/image122.png"/><Relationship Id="rId5" Type="http://schemas.openxmlformats.org/officeDocument/2006/relationships/image" Target="../media/image113.png"/><Relationship Id="rId15" Type="http://schemas.openxmlformats.org/officeDocument/2006/relationships/image" Target="../media/image111.png"/><Relationship Id="rId23" Type="http://schemas.openxmlformats.org/officeDocument/2006/relationships/image" Target="../media/image121.png"/><Relationship Id="rId28" Type="http://schemas.openxmlformats.org/officeDocument/2006/relationships/image" Target="../media/image105.png"/><Relationship Id="rId10" Type="http://schemas.openxmlformats.org/officeDocument/2006/relationships/image" Target="../media/image44.png"/><Relationship Id="rId19" Type="http://schemas.openxmlformats.org/officeDocument/2006/relationships/image" Target="../media/image117.png"/><Relationship Id="rId4" Type="http://schemas.openxmlformats.org/officeDocument/2006/relationships/image" Target="../media/image98.png"/><Relationship Id="rId9" Type="http://schemas.openxmlformats.org/officeDocument/2006/relationships/image" Target="../media/image108.png"/><Relationship Id="rId14" Type="http://schemas.openxmlformats.org/officeDocument/2006/relationships/image" Target="../media/image59.png"/><Relationship Id="rId22" Type="http://schemas.openxmlformats.org/officeDocument/2006/relationships/image" Target="../media/image120.png"/><Relationship Id="rId27" Type="http://schemas.openxmlformats.org/officeDocument/2006/relationships/image" Target="../media/image124.png"/><Relationship Id="rId30" Type="http://schemas.openxmlformats.org/officeDocument/2006/relationships/image" Target="../media/image125.png"/></Relationships>
</file>

<file path=ppt/slides/_rels/slide1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40.png"/><Relationship Id="rId18" Type="http://schemas.openxmlformats.org/officeDocument/2006/relationships/image" Target="../media/image144.png"/><Relationship Id="rId3" Type="http://schemas.openxmlformats.org/officeDocument/2006/relationships/image" Target="../media/image1300.png"/><Relationship Id="rId21" Type="http://schemas.openxmlformats.org/officeDocument/2006/relationships/image" Target="../media/image147.png"/><Relationship Id="rId7" Type="http://schemas.openxmlformats.org/officeDocument/2006/relationships/image" Target="../media/image134.png"/><Relationship Id="rId12" Type="http://schemas.openxmlformats.org/officeDocument/2006/relationships/image" Target="../media/image139.png"/><Relationship Id="rId17" Type="http://schemas.openxmlformats.org/officeDocument/2006/relationships/image" Target="../media/image107.png"/><Relationship Id="rId2" Type="http://schemas.openxmlformats.org/officeDocument/2006/relationships/notesSlide" Target="../notesSlides/notesSlide18.xml"/><Relationship Id="rId16" Type="http://schemas.openxmlformats.org/officeDocument/2006/relationships/image" Target="../media/image143.png"/><Relationship Id="rId20" Type="http://schemas.openxmlformats.org/officeDocument/2006/relationships/image" Target="../media/image146.png"/><Relationship Id="rId1" Type="http://schemas.openxmlformats.org/officeDocument/2006/relationships/slideLayout" Target="../slideLayouts/slideLayout2.xml"/><Relationship Id="rId6" Type="http://schemas.openxmlformats.org/officeDocument/2006/relationships/image" Target="../media/image133.png"/><Relationship Id="rId11" Type="http://schemas.openxmlformats.org/officeDocument/2006/relationships/image" Target="../media/image138.png"/><Relationship Id="rId24" Type="http://schemas.openxmlformats.org/officeDocument/2006/relationships/image" Target="../media/image150.png"/><Relationship Id="rId5" Type="http://schemas.openxmlformats.org/officeDocument/2006/relationships/image" Target="../media/image132.png"/><Relationship Id="rId15" Type="http://schemas.openxmlformats.org/officeDocument/2006/relationships/image" Target="../media/image142.png"/><Relationship Id="rId23" Type="http://schemas.openxmlformats.org/officeDocument/2006/relationships/image" Target="../media/image149.png"/><Relationship Id="rId10" Type="http://schemas.openxmlformats.org/officeDocument/2006/relationships/image" Target="../media/image137.png"/><Relationship Id="rId19" Type="http://schemas.openxmlformats.org/officeDocument/2006/relationships/image" Target="../media/image145.png"/><Relationship Id="rId4" Type="http://schemas.openxmlformats.org/officeDocument/2006/relationships/image" Target="../media/image131.png"/><Relationship Id="rId9" Type="http://schemas.openxmlformats.org/officeDocument/2006/relationships/image" Target="../media/image136.png"/><Relationship Id="rId14" Type="http://schemas.openxmlformats.org/officeDocument/2006/relationships/image" Target="../media/image141.png"/><Relationship Id="rId22" Type="http://schemas.openxmlformats.org/officeDocument/2006/relationships/image" Target="../media/image148.png"/></Relationships>
</file>

<file path=ppt/slides/_rels/slide2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image" Target="../media/image151.png"/><Relationship Id="rId1" Type="http://schemas.openxmlformats.org/officeDocument/2006/relationships/slideLayout" Target="../slideLayouts/slideLayout2.xml"/><Relationship Id="rId6" Type="http://schemas.openxmlformats.org/officeDocument/2006/relationships/image" Target="../media/image155.png"/><Relationship Id="rId11" Type="http://schemas.openxmlformats.org/officeDocument/2006/relationships/image" Target="../media/image160.png"/><Relationship Id="rId5" Type="http://schemas.openxmlformats.org/officeDocument/2006/relationships/image" Target="../media/image154.png"/><Relationship Id="rId10" Type="http://schemas.openxmlformats.org/officeDocument/2006/relationships/image" Target="../media/image159.png"/><Relationship Id="rId4" Type="http://schemas.openxmlformats.org/officeDocument/2006/relationships/image" Target="../media/image153.png"/><Relationship Id="rId9" Type="http://schemas.openxmlformats.org/officeDocument/2006/relationships/image" Target="../media/image158.png"/></Relationships>
</file>

<file path=ppt/slides/_rels/slide27.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1.png"/><Relationship Id="rId7" Type="http://schemas.openxmlformats.org/officeDocument/2006/relationships/image" Target="../media/image159.png"/><Relationship Id="rId2" Type="http://schemas.openxmlformats.org/officeDocument/2006/relationships/image" Target="../media/image161.png"/><Relationship Id="rId1" Type="http://schemas.openxmlformats.org/officeDocument/2006/relationships/slideLayout" Target="../slideLayouts/slideLayout2.xml"/><Relationship Id="rId6" Type="http://schemas.openxmlformats.org/officeDocument/2006/relationships/image" Target="../media/image157.png"/><Relationship Id="rId5" Type="http://schemas.openxmlformats.org/officeDocument/2006/relationships/image" Target="../media/image154.png"/><Relationship Id="rId10" Type="http://schemas.openxmlformats.org/officeDocument/2006/relationships/image" Target="../media/image164.png"/><Relationship Id="rId4" Type="http://schemas.openxmlformats.org/officeDocument/2006/relationships/image" Target="../media/image153.png"/><Relationship Id="rId9" Type="http://schemas.openxmlformats.org/officeDocument/2006/relationships/image" Target="../media/image163.png"/></Relationships>
</file>

<file path=ppt/slides/_rels/slide28.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image" Target="../media/image165.png"/><Relationship Id="rId1" Type="http://schemas.openxmlformats.org/officeDocument/2006/relationships/slideLayout" Target="../slideLayouts/slideLayout2.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 Id="rId9" Type="http://schemas.openxmlformats.org/officeDocument/2006/relationships/image" Target="../media/image172.png"/></Relationships>
</file>

<file path=ppt/slides/_rels/slide29.xml.rels><?xml version="1.0" encoding="UTF-8" standalone="yes"?>
<Relationships xmlns="http://schemas.openxmlformats.org/package/2006/relationships"><Relationship Id="rId8" Type="http://schemas.openxmlformats.org/officeDocument/2006/relationships/image" Target="../media/image178.png"/><Relationship Id="rId13" Type="http://schemas.openxmlformats.org/officeDocument/2006/relationships/image" Target="../media/image182.png"/><Relationship Id="rId18" Type="http://schemas.openxmlformats.org/officeDocument/2006/relationships/image" Target="../media/image187.png"/><Relationship Id="rId3" Type="http://schemas.openxmlformats.org/officeDocument/2006/relationships/image" Target="../media/image173.png"/><Relationship Id="rId21" Type="http://schemas.openxmlformats.org/officeDocument/2006/relationships/image" Target="../media/image190.png"/><Relationship Id="rId7" Type="http://schemas.openxmlformats.org/officeDocument/2006/relationships/image" Target="../media/image177.png"/><Relationship Id="rId12" Type="http://schemas.openxmlformats.org/officeDocument/2006/relationships/image" Target="../media/image181.png"/><Relationship Id="rId17" Type="http://schemas.openxmlformats.org/officeDocument/2006/relationships/image" Target="../media/image186.png"/><Relationship Id="rId25" Type="http://schemas.openxmlformats.org/officeDocument/2006/relationships/image" Target="../media/image194.png"/><Relationship Id="rId2" Type="http://schemas.openxmlformats.org/officeDocument/2006/relationships/notesSlide" Target="../notesSlides/notesSlide21.xml"/><Relationship Id="rId16" Type="http://schemas.openxmlformats.org/officeDocument/2006/relationships/image" Target="../media/image185.png"/><Relationship Id="rId20" Type="http://schemas.openxmlformats.org/officeDocument/2006/relationships/image" Target="../media/image189.png"/><Relationship Id="rId1" Type="http://schemas.openxmlformats.org/officeDocument/2006/relationships/slideLayout" Target="../slideLayouts/slideLayout2.xml"/><Relationship Id="rId6" Type="http://schemas.openxmlformats.org/officeDocument/2006/relationships/image" Target="../media/image176.png"/><Relationship Id="rId11" Type="http://schemas.openxmlformats.org/officeDocument/2006/relationships/image" Target="../media/image180.png"/><Relationship Id="rId24" Type="http://schemas.openxmlformats.org/officeDocument/2006/relationships/image" Target="../media/image193.png"/><Relationship Id="rId5" Type="http://schemas.openxmlformats.org/officeDocument/2006/relationships/image" Target="../media/image175.png"/><Relationship Id="rId15" Type="http://schemas.openxmlformats.org/officeDocument/2006/relationships/image" Target="../media/image184.png"/><Relationship Id="rId23" Type="http://schemas.openxmlformats.org/officeDocument/2006/relationships/image" Target="../media/image192.png"/><Relationship Id="rId10" Type="http://schemas.openxmlformats.org/officeDocument/2006/relationships/image" Target="../media/image179.png"/><Relationship Id="rId19" Type="http://schemas.openxmlformats.org/officeDocument/2006/relationships/image" Target="../media/image188.png"/><Relationship Id="rId4" Type="http://schemas.openxmlformats.org/officeDocument/2006/relationships/image" Target="../media/image174.png"/><Relationship Id="rId9" Type="http://schemas.openxmlformats.org/officeDocument/2006/relationships/image" Target="../media/image142.png"/><Relationship Id="rId14" Type="http://schemas.openxmlformats.org/officeDocument/2006/relationships/image" Target="../media/image183.png"/><Relationship Id="rId22" Type="http://schemas.openxmlformats.org/officeDocument/2006/relationships/image" Target="../media/image19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3" Type="http://schemas.openxmlformats.org/officeDocument/2006/relationships/image" Target="../media/image199.png"/><Relationship Id="rId18" Type="http://schemas.openxmlformats.org/officeDocument/2006/relationships/image" Target="../media/image204.png"/><Relationship Id="rId26" Type="http://schemas.openxmlformats.org/officeDocument/2006/relationships/image" Target="../media/image212.png"/><Relationship Id="rId39" Type="http://schemas.openxmlformats.org/officeDocument/2006/relationships/image" Target="../media/image194.png"/><Relationship Id="rId21" Type="http://schemas.openxmlformats.org/officeDocument/2006/relationships/image" Target="../media/image207.png"/><Relationship Id="rId34" Type="http://schemas.openxmlformats.org/officeDocument/2006/relationships/image" Target="../media/image220.png"/><Relationship Id="rId7" Type="http://schemas.openxmlformats.org/officeDocument/2006/relationships/image" Target="../media/image173.png"/><Relationship Id="rId12" Type="http://schemas.openxmlformats.org/officeDocument/2006/relationships/image" Target="../media/image189.png"/><Relationship Id="rId17" Type="http://schemas.openxmlformats.org/officeDocument/2006/relationships/image" Target="../media/image203.png"/><Relationship Id="rId25" Type="http://schemas.openxmlformats.org/officeDocument/2006/relationships/image" Target="../media/image211.png"/><Relationship Id="rId33" Type="http://schemas.openxmlformats.org/officeDocument/2006/relationships/image" Target="../media/image219.png"/><Relationship Id="rId38" Type="http://schemas.openxmlformats.org/officeDocument/2006/relationships/image" Target="../media/image222.png"/><Relationship Id="rId2" Type="http://schemas.openxmlformats.org/officeDocument/2006/relationships/notesSlide" Target="../notesSlides/notesSlide22.xml"/><Relationship Id="rId16" Type="http://schemas.openxmlformats.org/officeDocument/2006/relationships/image" Target="../media/image202.png"/><Relationship Id="rId20" Type="http://schemas.openxmlformats.org/officeDocument/2006/relationships/image" Target="../media/image206.png"/><Relationship Id="rId29" Type="http://schemas.openxmlformats.org/officeDocument/2006/relationships/image" Target="../media/image215.png"/><Relationship Id="rId1" Type="http://schemas.openxmlformats.org/officeDocument/2006/relationships/slideLayout" Target="../slideLayouts/slideLayout2.xml"/><Relationship Id="rId6" Type="http://schemas.openxmlformats.org/officeDocument/2006/relationships/image" Target="../media/image198.png"/><Relationship Id="rId11" Type="http://schemas.openxmlformats.org/officeDocument/2006/relationships/image" Target="../media/image188.png"/><Relationship Id="rId24" Type="http://schemas.openxmlformats.org/officeDocument/2006/relationships/image" Target="../media/image210.png"/><Relationship Id="rId32" Type="http://schemas.openxmlformats.org/officeDocument/2006/relationships/image" Target="../media/image218.png"/><Relationship Id="rId37" Type="http://schemas.openxmlformats.org/officeDocument/2006/relationships/image" Target="../media/image221.png"/><Relationship Id="rId5" Type="http://schemas.openxmlformats.org/officeDocument/2006/relationships/image" Target="../media/image197.png"/><Relationship Id="rId15" Type="http://schemas.openxmlformats.org/officeDocument/2006/relationships/image" Target="../media/image201.png"/><Relationship Id="rId23" Type="http://schemas.openxmlformats.org/officeDocument/2006/relationships/image" Target="../media/image209.png"/><Relationship Id="rId28" Type="http://schemas.openxmlformats.org/officeDocument/2006/relationships/image" Target="../media/image214.png"/><Relationship Id="rId36" Type="http://schemas.openxmlformats.org/officeDocument/2006/relationships/image" Target="../media/image190.png"/><Relationship Id="rId10" Type="http://schemas.openxmlformats.org/officeDocument/2006/relationships/image" Target="../media/image187.png"/><Relationship Id="rId19" Type="http://schemas.openxmlformats.org/officeDocument/2006/relationships/image" Target="../media/image205.png"/><Relationship Id="rId31" Type="http://schemas.openxmlformats.org/officeDocument/2006/relationships/image" Target="../media/image217.png"/><Relationship Id="rId4" Type="http://schemas.openxmlformats.org/officeDocument/2006/relationships/image" Target="../media/image196.png"/><Relationship Id="rId9" Type="http://schemas.openxmlformats.org/officeDocument/2006/relationships/image" Target="../media/image175.png"/><Relationship Id="rId14" Type="http://schemas.openxmlformats.org/officeDocument/2006/relationships/image" Target="../media/image200.png"/><Relationship Id="rId22" Type="http://schemas.openxmlformats.org/officeDocument/2006/relationships/image" Target="../media/image208.png"/><Relationship Id="rId27" Type="http://schemas.openxmlformats.org/officeDocument/2006/relationships/image" Target="../media/image213.png"/><Relationship Id="rId30" Type="http://schemas.openxmlformats.org/officeDocument/2006/relationships/image" Target="../media/image216.png"/><Relationship Id="rId35" Type="http://schemas.openxmlformats.org/officeDocument/2006/relationships/image" Target="../media/image193.png"/><Relationship Id="rId8" Type="http://schemas.openxmlformats.org/officeDocument/2006/relationships/image" Target="../media/image174.png"/><Relationship Id="rId3" Type="http://schemas.openxmlformats.org/officeDocument/2006/relationships/image" Target="../media/image195.png"/></Relationships>
</file>

<file path=ppt/slides/_rels/slide31.xml.rels><?xml version="1.0" encoding="UTF-8" standalone="yes"?>
<Relationships xmlns="http://schemas.openxmlformats.org/package/2006/relationships"><Relationship Id="rId8" Type="http://schemas.openxmlformats.org/officeDocument/2006/relationships/image" Target="../media/image228.png"/><Relationship Id="rId13" Type="http://schemas.openxmlformats.org/officeDocument/2006/relationships/image" Target="../media/image187.png"/><Relationship Id="rId18" Type="http://schemas.openxmlformats.org/officeDocument/2006/relationships/image" Target="../media/image236.png"/><Relationship Id="rId3" Type="http://schemas.openxmlformats.org/officeDocument/2006/relationships/image" Target="../media/image223.png"/><Relationship Id="rId21" Type="http://schemas.openxmlformats.org/officeDocument/2006/relationships/image" Target="../media/image239.png"/><Relationship Id="rId7" Type="http://schemas.openxmlformats.org/officeDocument/2006/relationships/image" Target="../media/image227.png"/><Relationship Id="rId12" Type="http://schemas.openxmlformats.org/officeDocument/2006/relationships/image" Target="../media/image232.png"/><Relationship Id="rId17" Type="http://schemas.openxmlformats.org/officeDocument/2006/relationships/image" Target="../media/image235.png"/><Relationship Id="rId2" Type="http://schemas.openxmlformats.org/officeDocument/2006/relationships/notesSlide" Target="../notesSlides/notesSlide23.xml"/><Relationship Id="rId16" Type="http://schemas.openxmlformats.org/officeDocument/2006/relationships/image" Target="../media/image173.png"/><Relationship Id="rId20" Type="http://schemas.openxmlformats.org/officeDocument/2006/relationships/image" Target="../media/image238.png"/><Relationship Id="rId1" Type="http://schemas.openxmlformats.org/officeDocument/2006/relationships/slideLayout" Target="../slideLayouts/slideLayout4.xml"/><Relationship Id="rId6" Type="http://schemas.openxmlformats.org/officeDocument/2006/relationships/image" Target="../media/image226.png"/><Relationship Id="rId11" Type="http://schemas.openxmlformats.org/officeDocument/2006/relationships/image" Target="../media/image231.png"/><Relationship Id="rId24" Type="http://schemas.openxmlformats.org/officeDocument/2006/relationships/image" Target="../media/image242.png"/><Relationship Id="rId5" Type="http://schemas.openxmlformats.org/officeDocument/2006/relationships/image" Target="../media/image225.png"/><Relationship Id="rId15" Type="http://schemas.openxmlformats.org/officeDocument/2006/relationships/image" Target="../media/image234.png"/><Relationship Id="rId23" Type="http://schemas.openxmlformats.org/officeDocument/2006/relationships/image" Target="../media/image241.png"/><Relationship Id="rId10" Type="http://schemas.openxmlformats.org/officeDocument/2006/relationships/image" Target="../media/image230.png"/><Relationship Id="rId19" Type="http://schemas.openxmlformats.org/officeDocument/2006/relationships/image" Target="../media/image237.png"/><Relationship Id="rId4" Type="http://schemas.openxmlformats.org/officeDocument/2006/relationships/image" Target="../media/image224.png"/><Relationship Id="rId9" Type="http://schemas.openxmlformats.org/officeDocument/2006/relationships/image" Target="../media/image229.png"/><Relationship Id="rId14" Type="http://schemas.openxmlformats.org/officeDocument/2006/relationships/image" Target="../media/image233.png"/><Relationship Id="rId22" Type="http://schemas.openxmlformats.org/officeDocument/2006/relationships/image" Target="../media/image240.png"/></Relationships>
</file>

<file path=ppt/slides/_rels/slide32.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3" Type="http://schemas.openxmlformats.org/officeDocument/2006/relationships/image" Target="../media/image199.png"/><Relationship Id="rId18" Type="http://schemas.openxmlformats.org/officeDocument/2006/relationships/image" Target="../media/image204.png"/><Relationship Id="rId26" Type="http://schemas.openxmlformats.org/officeDocument/2006/relationships/image" Target="../media/image212.png"/><Relationship Id="rId21" Type="http://schemas.openxmlformats.org/officeDocument/2006/relationships/image" Target="../media/image207.png"/><Relationship Id="rId34" Type="http://schemas.openxmlformats.org/officeDocument/2006/relationships/image" Target="../media/image245.png"/><Relationship Id="rId7" Type="http://schemas.openxmlformats.org/officeDocument/2006/relationships/image" Target="../media/image173.png"/><Relationship Id="rId12" Type="http://schemas.openxmlformats.org/officeDocument/2006/relationships/image" Target="../media/image189.png"/><Relationship Id="rId17" Type="http://schemas.openxmlformats.org/officeDocument/2006/relationships/image" Target="../media/image203.png"/><Relationship Id="rId25" Type="http://schemas.openxmlformats.org/officeDocument/2006/relationships/image" Target="../media/image211.png"/><Relationship Id="rId33" Type="http://schemas.openxmlformats.org/officeDocument/2006/relationships/image" Target="../media/image219.png"/><Relationship Id="rId2" Type="http://schemas.openxmlformats.org/officeDocument/2006/relationships/notesSlide" Target="../notesSlides/notesSlide25.xml"/><Relationship Id="rId16" Type="http://schemas.openxmlformats.org/officeDocument/2006/relationships/image" Target="../media/image202.png"/><Relationship Id="rId20" Type="http://schemas.openxmlformats.org/officeDocument/2006/relationships/image" Target="../media/image206.png"/><Relationship Id="rId29" Type="http://schemas.openxmlformats.org/officeDocument/2006/relationships/image" Target="../media/image215.png"/><Relationship Id="rId1" Type="http://schemas.openxmlformats.org/officeDocument/2006/relationships/slideLayout" Target="../slideLayouts/slideLayout2.xml"/><Relationship Id="rId6" Type="http://schemas.openxmlformats.org/officeDocument/2006/relationships/image" Target="../media/image244.png"/><Relationship Id="rId11" Type="http://schemas.openxmlformats.org/officeDocument/2006/relationships/image" Target="../media/image188.png"/><Relationship Id="rId24" Type="http://schemas.openxmlformats.org/officeDocument/2006/relationships/image" Target="../media/image210.png"/><Relationship Id="rId32" Type="http://schemas.openxmlformats.org/officeDocument/2006/relationships/image" Target="../media/image218.png"/><Relationship Id="rId37" Type="http://schemas.openxmlformats.org/officeDocument/2006/relationships/image" Target="../media/image248.png"/><Relationship Id="rId5" Type="http://schemas.openxmlformats.org/officeDocument/2006/relationships/image" Target="../media/image197.png"/><Relationship Id="rId15" Type="http://schemas.openxmlformats.org/officeDocument/2006/relationships/image" Target="../media/image201.png"/><Relationship Id="rId23" Type="http://schemas.openxmlformats.org/officeDocument/2006/relationships/image" Target="../media/image209.png"/><Relationship Id="rId28" Type="http://schemas.openxmlformats.org/officeDocument/2006/relationships/image" Target="../media/image214.png"/><Relationship Id="rId36" Type="http://schemas.openxmlformats.org/officeDocument/2006/relationships/image" Target="../media/image247.png"/><Relationship Id="rId10" Type="http://schemas.openxmlformats.org/officeDocument/2006/relationships/image" Target="../media/image187.png"/><Relationship Id="rId19" Type="http://schemas.openxmlformats.org/officeDocument/2006/relationships/image" Target="../media/image205.png"/><Relationship Id="rId31" Type="http://schemas.openxmlformats.org/officeDocument/2006/relationships/image" Target="../media/image217.png"/><Relationship Id="rId4" Type="http://schemas.openxmlformats.org/officeDocument/2006/relationships/image" Target="../media/image196.png"/><Relationship Id="rId9" Type="http://schemas.openxmlformats.org/officeDocument/2006/relationships/image" Target="../media/image175.png"/><Relationship Id="rId14" Type="http://schemas.openxmlformats.org/officeDocument/2006/relationships/image" Target="../media/image200.png"/><Relationship Id="rId22" Type="http://schemas.openxmlformats.org/officeDocument/2006/relationships/image" Target="../media/image208.png"/><Relationship Id="rId27" Type="http://schemas.openxmlformats.org/officeDocument/2006/relationships/image" Target="../media/image213.png"/><Relationship Id="rId30" Type="http://schemas.openxmlformats.org/officeDocument/2006/relationships/image" Target="../media/image216.png"/><Relationship Id="rId35" Type="http://schemas.openxmlformats.org/officeDocument/2006/relationships/image" Target="../media/image246.png"/><Relationship Id="rId8" Type="http://schemas.openxmlformats.org/officeDocument/2006/relationships/image" Target="../media/image174.png"/><Relationship Id="rId3" Type="http://schemas.openxmlformats.org/officeDocument/2006/relationships/image" Target="../media/image195.png"/></Relationships>
</file>

<file path=ppt/slides/_rels/slide34.xml.rels><?xml version="1.0" encoding="UTF-8" standalone="yes"?>
<Relationships xmlns="http://schemas.openxmlformats.org/package/2006/relationships"><Relationship Id="rId8" Type="http://schemas.openxmlformats.org/officeDocument/2006/relationships/image" Target="../media/image254.png"/><Relationship Id="rId13" Type="http://schemas.openxmlformats.org/officeDocument/2006/relationships/image" Target="../media/image188.png"/><Relationship Id="rId18" Type="http://schemas.openxmlformats.org/officeDocument/2006/relationships/image" Target="../media/image211.png"/><Relationship Id="rId26" Type="http://schemas.openxmlformats.org/officeDocument/2006/relationships/image" Target="../media/image219.png"/><Relationship Id="rId3" Type="http://schemas.openxmlformats.org/officeDocument/2006/relationships/image" Target="../media/image249.png"/><Relationship Id="rId21" Type="http://schemas.openxmlformats.org/officeDocument/2006/relationships/image" Target="../media/image214.png"/><Relationship Id="rId7" Type="http://schemas.openxmlformats.org/officeDocument/2006/relationships/image" Target="../media/image253.png"/><Relationship Id="rId12" Type="http://schemas.openxmlformats.org/officeDocument/2006/relationships/image" Target="../media/image187.png"/><Relationship Id="rId17" Type="http://schemas.openxmlformats.org/officeDocument/2006/relationships/image" Target="../media/image210.png"/><Relationship Id="rId25" Type="http://schemas.openxmlformats.org/officeDocument/2006/relationships/image" Target="../media/image218.png"/><Relationship Id="rId2" Type="http://schemas.openxmlformats.org/officeDocument/2006/relationships/notesSlide" Target="../notesSlides/notesSlide26.xml"/><Relationship Id="rId16" Type="http://schemas.openxmlformats.org/officeDocument/2006/relationships/image" Target="../media/image209.png"/><Relationship Id="rId20" Type="http://schemas.openxmlformats.org/officeDocument/2006/relationships/image" Target="../media/image213.png"/><Relationship Id="rId29" Type="http://schemas.openxmlformats.org/officeDocument/2006/relationships/image" Target="../media/image257.png"/><Relationship Id="rId1" Type="http://schemas.openxmlformats.org/officeDocument/2006/relationships/slideLayout" Target="../slideLayouts/slideLayout2.xml"/><Relationship Id="rId6" Type="http://schemas.openxmlformats.org/officeDocument/2006/relationships/image" Target="../media/image252.png"/><Relationship Id="rId11" Type="http://schemas.openxmlformats.org/officeDocument/2006/relationships/image" Target="../media/image175.png"/><Relationship Id="rId24" Type="http://schemas.openxmlformats.org/officeDocument/2006/relationships/image" Target="../media/image217.png"/><Relationship Id="rId5" Type="http://schemas.openxmlformats.org/officeDocument/2006/relationships/image" Target="../media/image251.png"/><Relationship Id="rId15" Type="http://schemas.openxmlformats.org/officeDocument/2006/relationships/image" Target="../media/image202.png"/><Relationship Id="rId23" Type="http://schemas.openxmlformats.org/officeDocument/2006/relationships/image" Target="../media/image216.png"/><Relationship Id="rId28" Type="http://schemas.openxmlformats.org/officeDocument/2006/relationships/image" Target="../media/image256.png"/><Relationship Id="rId10" Type="http://schemas.openxmlformats.org/officeDocument/2006/relationships/image" Target="../media/image174.png"/><Relationship Id="rId19" Type="http://schemas.openxmlformats.org/officeDocument/2006/relationships/image" Target="../media/image212.png"/><Relationship Id="rId4" Type="http://schemas.openxmlformats.org/officeDocument/2006/relationships/image" Target="../media/image250.png"/><Relationship Id="rId9" Type="http://schemas.openxmlformats.org/officeDocument/2006/relationships/image" Target="../media/image173.png"/><Relationship Id="rId14" Type="http://schemas.openxmlformats.org/officeDocument/2006/relationships/image" Target="../media/image189.png"/><Relationship Id="rId22" Type="http://schemas.openxmlformats.org/officeDocument/2006/relationships/image" Target="../media/image215.png"/><Relationship Id="rId27" Type="http://schemas.openxmlformats.org/officeDocument/2006/relationships/image" Target="../media/image255.png"/></Relationships>
</file>

<file path=ppt/slides/_rels/slide3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58.png"/></Relationships>
</file>

<file path=ppt/slides/_rels/slide3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58.png"/></Relationships>
</file>

<file path=ppt/slides/_rels/slide37.xml.rels><?xml version="1.0" encoding="UTF-8" standalone="yes"?>
<Relationships xmlns="http://schemas.openxmlformats.org/package/2006/relationships"><Relationship Id="rId8" Type="http://schemas.openxmlformats.org/officeDocument/2006/relationships/image" Target="../media/image228.png"/><Relationship Id="rId13" Type="http://schemas.openxmlformats.org/officeDocument/2006/relationships/image" Target="../media/image187.png"/><Relationship Id="rId18" Type="http://schemas.openxmlformats.org/officeDocument/2006/relationships/image" Target="../media/image236.png"/><Relationship Id="rId3" Type="http://schemas.openxmlformats.org/officeDocument/2006/relationships/image" Target="../media/image223.png"/><Relationship Id="rId21" Type="http://schemas.openxmlformats.org/officeDocument/2006/relationships/image" Target="../media/image239.png"/><Relationship Id="rId7" Type="http://schemas.openxmlformats.org/officeDocument/2006/relationships/image" Target="../media/image227.png"/><Relationship Id="rId12" Type="http://schemas.openxmlformats.org/officeDocument/2006/relationships/image" Target="../media/image260.png"/><Relationship Id="rId17" Type="http://schemas.openxmlformats.org/officeDocument/2006/relationships/image" Target="../media/image235.png"/><Relationship Id="rId25" Type="http://schemas.openxmlformats.org/officeDocument/2006/relationships/image" Target="../media/image242.png"/><Relationship Id="rId2" Type="http://schemas.openxmlformats.org/officeDocument/2006/relationships/notesSlide" Target="../notesSlides/notesSlide29.xml"/><Relationship Id="rId16" Type="http://schemas.openxmlformats.org/officeDocument/2006/relationships/image" Target="../media/image173.png"/><Relationship Id="rId20" Type="http://schemas.openxmlformats.org/officeDocument/2006/relationships/image" Target="../media/image238.png"/><Relationship Id="rId1" Type="http://schemas.openxmlformats.org/officeDocument/2006/relationships/slideLayout" Target="../slideLayouts/slideLayout4.xml"/><Relationship Id="rId6" Type="http://schemas.openxmlformats.org/officeDocument/2006/relationships/image" Target="../media/image226.png"/><Relationship Id="rId11" Type="http://schemas.openxmlformats.org/officeDocument/2006/relationships/image" Target="../media/image231.png"/><Relationship Id="rId24" Type="http://schemas.openxmlformats.org/officeDocument/2006/relationships/image" Target="../media/image261.png"/><Relationship Id="rId5" Type="http://schemas.openxmlformats.org/officeDocument/2006/relationships/image" Target="../media/image225.png"/><Relationship Id="rId15" Type="http://schemas.openxmlformats.org/officeDocument/2006/relationships/image" Target="../media/image234.png"/><Relationship Id="rId23" Type="http://schemas.openxmlformats.org/officeDocument/2006/relationships/image" Target="../media/image241.png"/><Relationship Id="rId10" Type="http://schemas.openxmlformats.org/officeDocument/2006/relationships/image" Target="../media/image230.png"/><Relationship Id="rId19" Type="http://schemas.openxmlformats.org/officeDocument/2006/relationships/image" Target="../media/image237.png"/><Relationship Id="rId4" Type="http://schemas.openxmlformats.org/officeDocument/2006/relationships/image" Target="../media/image224.png"/><Relationship Id="rId9" Type="http://schemas.openxmlformats.org/officeDocument/2006/relationships/image" Target="../media/image229.png"/><Relationship Id="rId14" Type="http://schemas.openxmlformats.org/officeDocument/2006/relationships/image" Target="../media/image233.png"/><Relationship Id="rId22" Type="http://schemas.openxmlformats.org/officeDocument/2006/relationships/image" Target="../media/image240.png"/></Relationships>
</file>

<file path=ppt/slides/_rels/slide38.xml.rels><?xml version="1.0" encoding="UTF-8" standalone="yes"?>
<Relationships xmlns="http://schemas.openxmlformats.org/package/2006/relationships"><Relationship Id="rId8" Type="http://schemas.openxmlformats.org/officeDocument/2006/relationships/image" Target="../media/image228.png"/><Relationship Id="rId13" Type="http://schemas.openxmlformats.org/officeDocument/2006/relationships/image" Target="../media/image187.png"/><Relationship Id="rId18" Type="http://schemas.openxmlformats.org/officeDocument/2006/relationships/image" Target="../media/image236.png"/><Relationship Id="rId3" Type="http://schemas.openxmlformats.org/officeDocument/2006/relationships/image" Target="../media/image223.png"/><Relationship Id="rId21" Type="http://schemas.openxmlformats.org/officeDocument/2006/relationships/image" Target="../media/image239.png"/><Relationship Id="rId7" Type="http://schemas.openxmlformats.org/officeDocument/2006/relationships/image" Target="../media/image227.png"/><Relationship Id="rId12" Type="http://schemas.openxmlformats.org/officeDocument/2006/relationships/image" Target="../media/image260.png"/><Relationship Id="rId17" Type="http://schemas.openxmlformats.org/officeDocument/2006/relationships/image" Target="../media/image235.png"/><Relationship Id="rId25" Type="http://schemas.openxmlformats.org/officeDocument/2006/relationships/image" Target="../media/image242.png"/><Relationship Id="rId2" Type="http://schemas.openxmlformats.org/officeDocument/2006/relationships/notesSlide" Target="../notesSlides/notesSlide30.xml"/><Relationship Id="rId16" Type="http://schemas.openxmlformats.org/officeDocument/2006/relationships/image" Target="../media/image173.png"/><Relationship Id="rId20" Type="http://schemas.openxmlformats.org/officeDocument/2006/relationships/image" Target="../media/image238.png"/><Relationship Id="rId1" Type="http://schemas.openxmlformats.org/officeDocument/2006/relationships/slideLayout" Target="../slideLayouts/slideLayout4.xml"/><Relationship Id="rId6" Type="http://schemas.openxmlformats.org/officeDocument/2006/relationships/image" Target="../media/image226.png"/><Relationship Id="rId11" Type="http://schemas.openxmlformats.org/officeDocument/2006/relationships/image" Target="../media/image231.png"/><Relationship Id="rId24" Type="http://schemas.openxmlformats.org/officeDocument/2006/relationships/image" Target="../media/image261.png"/><Relationship Id="rId5" Type="http://schemas.openxmlformats.org/officeDocument/2006/relationships/image" Target="../media/image225.png"/><Relationship Id="rId15" Type="http://schemas.openxmlformats.org/officeDocument/2006/relationships/image" Target="../media/image234.png"/><Relationship Id="rId23" Type="http://schemas.openxmlformats.org/officeDocument/2006/relationships/image" Target="../media/image241.png"/><Relationship Id="rId10" Type="http://schemas.openxmlformats.org/officeDocument/2006/relationships/image" Target="../media/image230.png"/><Relationship Id="rId19" Type="http://schemas.openxmlformats.org/officeDocument/2006/relationships/image" Target="../media/image237.png"/><Relationship Id="rId4" Type="http://schemas.openxmlformats.org/officeDocument/2006/relationships/image" Target="../media/image224.png"/><Relationship Id="rId9" Type="http://schemas.openxmlformats.org/officeDocument/2006/relationships/image" Target="../media/image229.png"/><Relationship Id="rId14" Type="http://schemas.openxmlformats.org/officeDocument/2006/relationships/image" Target="../media/image233.png"/><Relationship Id="rId22" Type="http://schemas.openxmlformats.org/officeDocument/2006/relationships/image" Target="../media/image240.png"/></Relationships>
</file>

<file path=ppt/slides/_rels/slide39.xml.rels><?xml version="1.0" encoding="UTF-8" standalone="yes"?>
<Relationships xmlns="http://schemas.openxmlformats.org/package/2006/relationships"><Relationship Id="rId8" Type="http://schemas.openxmlformats.org/officeDocument/2006/relationships/image" Target="../media/image267.png"/><Relationship Id="rId3" Type="http://schemas.openxmlformats.org/officeDocument/2006/relationships/image" Target="../media/image259.png"/><Relationship Id="rId7" Type="http://schemas.openxmlformats.org/officeDocument/2006/relationships/image" Target="../media/image26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65.png"/><Relationship Id="rId5" Type="http://schemas.openxmlformats.org/officeDocument/2006/relationships/image" Target="../media/image264.png"/><Relationship Id="rId10" Type="http://schemas.openxmlformats.org/officeDocument/2006/relationships/image" Target="../media/image269.png"/><Relationship Id="rId4" Type="http://schemas.openxmlformats.org/officeDocument/2006/relationships/image" Target="../media/image263.png"/><Relationship Id="rId9" Type="http://schemas.openxmlformats.org/officeDocument/2006/relationships/image" Target="../media/image26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275.png"/><Relationship Id="rId3" Type="http://schemas.openxmlformats.org/officeDocument/2006/relationships/image" Target="../media/image270.png"/><Relationship Id="rId7" Type="http://schemas.openxmlformats.org/officeDocument/2006/relationships/image" Target="../media/image274.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73.png"/><Relationship Id="rId11" Type="http://schemas.openxmlformats.org/officeDocument/2006/relationships/image" Target="../media/image278.png"/><Relationship Id="rId5" Type="http://schemas.openxmlformats.org/officeDocument/2006/relationships/image" Target="../media/image272.png"/><Relationship Id="rId10" Type="http://schemas.openxmlformats.org/officeDocument/2006/relationships/image" Target="../media/image277.png"/><Relationship Id="rId4" Type="http://schemas.openxmlformats.org/officeDocument/2006/relationships/image" Target="../media/image271.png"/><Relationship Id="rId9" Type="http://schemas.openxmlformats.org/officeDocument/2006/relationships/image" Target="../media/image276.png"/></Relationships>
</file>

<file path=ppt/slides/_rels/slide42.xml.rels><?xml version="1.0" encoding="UTF-8" standalone="yes"?>
<Relationships xmlns="http://schemas.openxmlformats.org/package/2006/relationships"><Relationship Id="rId8" Type="http://schemas.openxmlformats.org/officeDocument/2006/relationships/image" Target="../media/image275.png"/><Relationship Id="rId13" Type="http://schemas.openxmlformats.org/officeDocument/2006/relationships/image" Target="../media/image282.png"/><Relationship Id="rId3" Type="http://schemas.openxmlformats.org/officeDocument/2006/relationships/image" Target="../media/image269.png"/><Relationship Id="rId7" Type="http://schemas.openxmlformats.org/officeDocument/2006/relationships/image" Target="../media/image274.png"/><Relationship Id="rId12" Type="http://schemas.openxmlformats.org/officeDocument/2006/relationships/image" Target="../media/image281.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79.png"/><Relationship Id="rId11" Type="http://schemas.openxmlformats.org/officeDocument/2006/relationships/image" Target="../media/image278.png"/><Relationship Id="rId5" Type="http://schemas.openxmlformats.org/officeDocument/2006/relationships/image" Target="../media/image182.png"/><Relationship Id="rId10" Type="http://schemas.openxmlformats.org/officeDocument/2006/relationships/image" Target="../media/image280.png"/><Relationship Id="rId4" Type="http://schemas.openxmlformats.org/officeDocument/2006/relationships/image" Target="../media/image271.png"/><Relationship Id="rId9" Type="http://schemas.openxmlformats.org/officeDocument/2006/relationships/image" Target="../media/image276.png"/><Relationship Id="rId14" Type="http://schemas.openxmlformats.org/officeDocument/2006/relationships/image" Target="../media/image283.png"/></Relationships>
</file>

<file path=ppt/slides/_rels/slide43.xml.rels><?xml version="1.0" encoding="UTF-8" standalone="yes"?>
<Relationships xmlns="http://schemas.openxmlformats.org/package/2006/relationships"><Relationship Id="rId8" Type="http://schemas.openxmlformats.org/officeDocument/2006/relationships/image" Target="../media/image283.png"/><Relationship Id="rId3" Type="http://schemas.openxmlformats.org/officeDocument/2006/relationships/image" Target="../media/image271.png"/><Relationship Id="rId7" Type="http://schemas.openxmlformats.org/officeDocument/2006/relationships/image" Target="../media/image282.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81.png"/><Relationship Id="rId11" Type="http://schemas.openxmlformats.org/officeDocument/2006/relationships/image" Target="../media/image278.png"/><Relationship Id="rId5" Type="http://schemas.openxmlformats.org/officeDocument/2006/relationships/image" Target="../media/image284.png"/><Relationship Id="rId10" Type="http://schemas.openxmlformats.org/officeDocument/2006/relationships/image" Target="../media/image275.png"/><Relationship Id="rId4" Type="http://schemas.openxmlformats.org/officeDocument/2006/relationships/image" Target="../media/image276.png"/><Relationship Id="rId9" Type="http://schemas.openxmlformats.org/officeDocument/2006/relationships/image" Target="../media/image274.png"/></Relationships>
</file>

<file path=ppt/slides/_rels/slide44.xml.rels><?xml version="1.0" encoding="UTF-8" standalone="yes"?>
<Relationships xmlns="http://schemas.openxmlformats.org/package/2006/relationships"><Relationship Id="rId8" Type="http://schemas.openxmlformats.org/officeDocument/2006/relationships/image" Target="../media/image274.png"/><Relationship Id="rId3" Type="http://schemas.openxmlformats.org/officeDocument/2006/relationships/image" Target="../media/image281.png"/><Relationship Id="rId7" Type="http://schemas.openxmlformats.org/officeDocument/2006/relationships/image" Target="../media/image28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76.png"/><Relationship Id="rId11" Type="http://schemas.openxmlformats.org/officeDocument/2006/relationships/image" Target="../media/image286.png"/><Relationship Id="rId5" Type="http://schemas.openxmlformats.org/officeDocument/2006/relationships/image" Target="../media/image271.png"/><Relationship Id="rId10" Type="http://schemas.openxmlformats.org/officeDocument/2006/relationships/image" Target="../media/image278.png"/><Relationship Id="rId4" Type="http://schemas.openxmlformats.org/officeDocument/2006/relationships/image" Target="../media/image282.png"/><Relationship Id="rId9" Type="http://schemas.openxmlformats.org/officeDocument/2006/relationships/image" Target="../media/image275.png"/></Relationships>
</file>

<file path=ppt/slides/_rels/slide45.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90.png"/><Relationship Id="rId5" Type="http://schemas.openxmlformats.org/officeDocument/2006/relationships/image" Target="../media/image289.png"/><Relationship Id="rId4" Type="http://schemas.openxmlformats.org/officeDocument/2006/relationships/image" Target="../media/image288.png"/></Relationships>
</file>

<file path=ppt/slides/_rels/slide46.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62.png"/><Relationship Id="rId7" Type="http://schemas.openxmlformats.org/officeDocument/2006/relationships/image" Target="../media/image295.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294.png"/><Relationship Id="rId5" Type="http://schemas.openxmlformats.org/officeDocument/2006/relationships/image" Target="../media/image293.png"/><Relationship Id="rId4" Type="http://schemas.openxmlformats.org/officeDocument/2006/relationships/image" Target="../media/image292.png"/></Relationships>
</file>

<file path=ppt/slides/_rels/slide48.xml.rels><?xml version="1.0" encoding="UTF-8" standalone="yes"?>
<Relationships xmlns="http://schemas.openxmlformats.org/package/2006/relationships"><Relationship Id="rId8" Type="http://schemas.openxmlformats.org/officeDocument/2006/relationships/image" Target="../media/image298.png"/><Relationship Id="rId13" Type="http://schemas.openxmlformats.org/officeDocument/2006/relationships/image" Target="../media/image303.png"/><Relationship Id="rId3" Type="http://schemas.openxmlformats.org/officeDocument/2006/relationships/image" Target="../media/image287.png"/><Relationship Id="rId7" Type="http://schemas.openxmlformats.org/officeDocument/2006/relationships/image" Target="../media/image292.png"/><Relationship Id="rId12" Type="http://schemas.openxmlformats.org/officeDocument/2006/relationships/image" Target="../media/image302.png"/><Relationship Id="rId2" Type="http://schemas.openxmlformats.org/officeDocument/2006/relationships/notesSlide" Target="../notesSlides/notesSlide40.xml"/><Relationship Id="rId16" Type="http://schemas.openxmlformats.org/officeDocument/2006/relationships/image" Target="../media/image305.png"/><Relationship Id="rId1" Type="http://schemas.openxmlformats.org/officeDocument/2006/relationships/slideLayout" Target="../slideLayouts/slideLayout2.xml"/><Relationship Id="rId6" Type="http://schemas.openxmlformats.org/officeDocument/2006/relationships/image" Target="../media/image297.png"/><Relationship Id="rId11" Type="http://schemas.openxmlformats.org/officeDocument/2006/relationships/image" Target="../media/image301.png"/><Relationship Id="rId5" Type="http://schemas.openxmlformats.org/officeDocument/2006/relationships/image" Target="../media/image269.png"/><Relationship Id="rId15" Type="http://schemas.openxmlformats.org/officeDocument/2006/relationships/image" Target="../media/image262.png"/><Relationship Id="rId10" Type="http://schemas.openxmlformats.org/officeDocument/2006/relationships/image" Target="../media/image300.png"/><Relationship Id="rId4" Type="http://schemas.openxmlformats.org/officeDocument/2006/relationships/image" Target="../media/image263.png"/><Relationship Id="rId9" Type="http://schemas.openxmlformats.org/officeDocument/2006/relationships/image" Target="../media/image299.png"/><Relationship Id="rId14" Type="http://schemas.openxmlformats.org/officeDocument/2006/relationships/image" Target="../media/image304.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313.png"/><Relationship Id="rId3" Type="http://schemas.openxmlformats.org/officeDocument/2006/relationships/image" Target="../media/image308.png"/><Relationship Id="rId7" Type="http://schemas.openxmlformats.org/officeDocument/2006/relationships/image" Target="../media/image312.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11.png"/><Relationship Id="rId11" Type="http://schemas.openxmlformats.org/officeDocument/2006/relationships/image" Target="../media/image316.png"/><Relationship Id="rId5" Type="http://schemas.openxmlformats.org/officeDocument/2006/relationships/image" Target="../media/image310.png"/><Relationship Id="rId10" Type="http://schemas.openxmlformats.org/officeDocument/2006/relationships/image" Target="../media/image315.png"/><Relationship Id="rId4" Type="http://schemas.openxmlformats.org/officeDocument/2006/relationships/image" Target="../media/image309.png"/><Relationship Id="rId9" Type="http://schemas.openxmlformats.org/officeDocument/2006/relationships/image" Target="../media/image314.png"/></Relationships>
</file>

<file path=ppt/slides/_rels/slide52.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317.png"/><Relationship Id="rId7" Type="http://schemas.openxmlformats.org/officeDocument/2006/relationships/image" Target="../media/image309.png"/><Relationship Id="rId12" Type="http://schemas.openxmlformats.org/officeDocument/2006/relationships/image" Target="../media/image314.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308.png"/><Relationship Id="rId11" Type="http://schemas.openxmlformats.org/officeDocument/2006/relationships/image" Target="../media/image313.png"/><Relationship Id="rId5" Type="http://schemas.openxmlformats.org/officeDocument/2006/relationships/image" Target="../media/image316.png"/><Relationship Id="rId10" Type="http://schemas.openxmlformats.org/officeDocument/2006/relationships/image" Target="../media/image312.png"/><Relationship Id="rId4" Type="http://schemas.openxmlformats.org/officeDocument/2006/relationships/image" Target="../media/image315.png"/><Relationship Id="rId9" Type="http://schemas.openxmlformats.org/officeDocument/2006/relationships/image" Target="../media/image311.png"/></Relationships>
</file>

<file path=ppt/slides/_rels/slide53.xml.rels><?xml version="1.0" encoding="UTF-8" standalone="yes"?>
<Relationships xmlns="http://schemas.openxmlformats.org/package/2006/relationships"><Relationship Id="rId8" Type="http://schemas.openxmlformats.org/officeDocument/2006/relationships/image" Target="../media/image309.png"/><Relationship Id="rId13" Type="http://schemas.openxmlformats.org/officeDocument/2006/relationships/image" Target="../media/image314.png"/><Relationship Id="rId3" Type="http://schemas.openxmlformats.org/officeDocument/2006/relationships/image" Target="../media/image318.png"/><Relationship Id="rId7" Type="http://schemas.openxmlformats.org/officeDocument/2006/relationships/image" Target="../media/image308.png"/><Relationship Id="rId12" Type="http://schemas.openxmlformats.org/officeDocument/2006/relationships/image" Target="../media/image313.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319.png"/><Relationship Id="rId11" Type="http://schemas.openxmlformats.org/officeDocument/2006/relationships/image" Target="../media/image312.png"/><Relationship Id="rId5" Type="http://schemas.openxmlformats.org/officeDocument/2006/relationships/image" Target="../media/image316.png"/><Relationship Id="rId10" Type="http://schemas.openxmlformats.org/officeDocument/2006/relationships/image" Target="../media/image311.png"/><Relationship Id="rId4" Type="http://schemas.openxmlformats.org/officeDocument/2006/relationships/image" Target="../media/image315.png"/><Relationship Id="rId9" Type="http://schemas.openxmlformats.org/officeDocument/2006/relationships/image" Target="../media/image310.png"/></Relationships>
</file>

<file path=ppt/slides/_rels/slide54.xml.rels><?xml version="1.0" encoding="UTF-8" standalone="yes"?>
<Relationships xmlns="http://schemas.openxmlformats.org/package/2006/relationships"><Relationship Id="rId8" Type="http://schemas.openxmlformats.org/officeDocument/2006/relationships/image" Target="../media/image313.png"/><Relationship Id="rId13" Type="http://schemas.openxmlformats.org/officeDocument/2006/relationships/image" Target="../media/image319.png"/><Relationship Id="rId3" Type="http://schemas.openxmlformats.org/officeDocument/2006/relationships/image" Target="../media/image308.png"/><Relationship Id="rId7" Type="http://schemas.openxmlformats.org/officeDocument/2006/relationships/image" Target="../media/image312.png"/><Relationship Id="rId12" Type="http://schemas.openxmlformats.org/officeDocument/2006/relationships/image" Target="../media/image316.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311.png"/><Relationship Id="rId11" Type="http://schemas.openxmlformats.org/officeDocument/2006/relationships/image" Target="../media/image315.png"/><Relationship Id="rId5" Type="http://schemas.openxmlformats.org/officeDocument/2006/relationships/image" Target="../media/image310.png"/><Relationship Id="rId10" Type="http://schemas.openxmlformats.org/officeDocument/2006/relationships/image" Target="../media/image318.png"/><Relationship Id="rId4" Type="http://schemas.openxmlformats.org/officeDocument/2006/relationships/image" Target="../media/image309.png"/><Relationship Id="rId9" Type="http://schemas.openxmlformats.org/officeDocument/2006/relationships/image" Target="../media/image314.png"/><Relationship Id="rId14" Type="http://schemas.openxmlformats.org/officeDocument/2006/relationships/image" Target="../media/image320.png"/></Relationships>
</file>

<file path=ppt/slides/_rels/slide55.xml.rels><?xml version="1.0" encoding="UTF-8" standalone="yes"?>
<Relationships xmlns="http://schemas.openxmlformats.org/package/2006/relationships"><Relationship Id="rId8" Type="http://schemas.openxmlformats.org/officeDocument/2006/relationships/image" Target="../media/image309.png"/><Relationship Id="rId13" Type="http://schemas.openxmlformats.org/officeDocument/2006/relationships/image" Target="../media/image314.png"/><Relationship Id="rId3" Type="http://schemas.openxmlformats.org/officeDocument/2006/relationships/image" Target="../media/image320.png"/><Relationship Id="rId7" Type="http://schemas.openxmlformats.org/officeDocument/2006/relationships/image" Target="../media/image308.png"/><Relationship Id="rId12" Type="http://schemas.openxmlformats.org/officeDocument/2006/relationships/image" Target="../media/image313.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316.png"/><Relationship Id="rId11" Type="http://schemas.openxmlformats.org/officeDocument/2006/relationships/image" Target="../media/image312.png"/><Relationship Id="rId5" Type="http://schemas.openxmlformats.org/officeDocument/2006/relationships/image" Target="../media/image315.png"/><Relationship Id="rId10" Type="http://schemas.openxmlformats.org/officeDocument/2006/relationships/image" Target="../media/image311.png"/><Relationship Id="rId4" Type="http://schemas.openxmlformats.org/officeDocument/2006/relationships/image" Target="../media/image319.png"/><Relationship Id="rId9" Type="http://schemas.openxmlformats.org/officeDocument/2006/relationships/image" Target="../media/image310.png"/></Relationships>
</file>

<file path=ppt/slides/_rels/slide56.xml.rels><?xml version="1.0" encoding="UTF-8" standalone="yes"?>
<Relationships xmlns="http://schemas.openxmlformats.org/package/2006/relationships"><Relationship Id="rId8" Type="http://schemas.openxmlformats.org/officeDocument/2006/relationships/image" Target="../media/image308.png"/><Relationship Id="rId13" Type="http://schemas.openxmlformats.org/officeDocument/2006/relationships/image" Target="../media/image313.png"/><Relationship Id="rId3" Type="http://schemas.openxmlformats.org/officeDocument/2006/relationships/image" Target="../media/image320.png"/><Relationship Id="rId7" Type="http://schemas.openxmlformats.org/officeDocument/2006/relationships/image" Target="../media/image321.png"/><Relationship Id="rId12" Type="http://schemas.openxmlformats.org/officeDocument/2006/relationships/image" Target="../media/image312.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316.png"/><Relationship Id="rId11" Type="http://schemas.openxmlformats.org/officeDocument/2006/relationships/image" Target="../media/image311.png"/><Relationship Id="rId5" Type="http://schemas.openxmlformats.org/officeDocument/2006/relationships/image" Target="../media/image315.png"/><Relationship Id="rId10" Type="http://schemas.openxmlformats.org/officeDocument/2006/relationships/image" Target="../media/image310.png"/><Relationship Id="rId4" Type="http://schemas.openxmlformats.org/officeDocument/2006/relationships/image" Target="../media/image319.png"/><Relationship Id="rId9" Type="http://schemas.openxmlformats.org/officeDocument/2006/relationships/image" Target="../media/image309.png"/><Relationship Id="rId14" Type="http://schemas.openxmlformats.org/officeDocument/2006/relationships/image" Target="../media/image314.png"/></Relationships>
</file>

<file path=ppt/slides/_rels/slide57.xml.rels><?xml version="1.0" encoding="UTF-8" standalone="yes"?>
<Relationships xmlns="http://schemas.openxmlformats.org/package/2006/relationships"><Relationship Id="rId2" Type="http://schemas.openxmlformats.org/officeDocument/2006/relationships/hyperlink" Target="https://nlp.seas.harvard.edu/annotated-transformer/" TargetMode="Externa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328.png"/><Relationship Id="rId3" Type="http://schemas.openxmlformats.org/officeDocument/2006/relationships/image" Target="../media/image323.png"/><Relationship Id="rId7" Type="http://schemas.openxmlformats.org/officeDocument/2006/relationships/image" Target="../media/image327.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326.png"/><Relationship Id="rId5" Type="http://schemas.openxmlformats.org/officeDocument/2006/relationships/image" Target="../media/image325.png"/><Relationship Id="rId4" Type="http://schemas.openxmlformats.org/officeDocument/2006/relationships/image" Target="../media/image324.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332.png"/><Relationship Id="rId4" Type="http://schemas.openxmlformats.org/officeDocument/2006/relationships/image" Target="../media/image331.png"/></Relationships>
</file>

<file path=ppt/slides/_rels/slide62.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07.png"/></Relationships>
</file>

<file path=ppt/slides/_rels/slide63.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336.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35.png"/></Relationships>
</file>

<file path=ppt/slides/_rels/slide67.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37.png"/><Relationship Id="rId7" Type="http://schemas.openxmlformats.org/officeDocument/2006/relationships/image" Target="../media/image345.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344.png"/><Relationship Id="rId5" Type="http://schemas.openxmlformats.org/officeDocument/2006/relationships/image" Target="../media/image343.png"/><Relationship Id="rId4" Type="http://schemas.openxmlformats.org/officeDocument/2006/relationships/image" Target="../media/image342.png"/></Relationships>
</file>

<file path=ppt/slides/_rels/slide69.xml.rels><?xml version="1.0" encoding="UTF-8" standalone="yes"?>
<Relationships xmlns="http://schemas.openxmlformats.org/package/2006/relationships"><Relationship Id="rId3" Type="http://schemas.openxmlformats.org/officeDocument/2006/relationships/image" Target="../media/image3420.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3" Type="http://schemas.openxmlformats.org/officeDocument/2006/relationships/image" Target="../media/image19.png"/><Relationship Id="rId18" Type="http://schemas.openxmlformats.org/officeDocument/2006/relationships/image" Target="../media/image24.png"/><Relationship Id="rId26" Type="http://schemas.openxmlformats.org/officeDocument/2006/relationships/image" Target="../media/image32.png"/><Relationship Id="rId21" Type="http://schemas.openxmlformats.org/officeDocument/2006/relationships/image" Target="../media/image27.png"/><Relationship Id="rId34" Type="http://schemas.openxmlformats.org/officeDocument/2006/relationships/image" Target="../media/image9.png"/><Relationship Id="rId7" Type="http://schemas.openxmlformats.org/officeDocument/2006/relationships/image" Target="../media/image15.png"/><Relationship Id="rId12" Type="http://schemas.openxmlformats.org/officeDocument/2006/relationships/image" Target="../media/image4.png"/><Relationship Id="rId17" Type="http://schemas.openxmlformats.org/officeDocument/2006/relationships/image" Target="../media/image23.png"/><Relationship Id="rId25" Type="http://schemas.openxmlformats.org/officeDocument/2006/relationships/image" Target="../media/image31.png"/><Relationship Id="rId33" Type="http://schemas.openxmlformats.org/officeDocument/2006/relationships/image" Target="../media/image39.png"/><Relationship Id="rId2" Type="http://schemas.openxmlformats.org/officeDocument/2006/relationships/notesSlide" Target="../notesSlides/notesSlide6.xml"/><Relationship Id="rId16" Type="http://schemas.openxmlformats.org/officeDocument/2006/relationships/image" Target="../media/image22.png"/><Relationship Id="rId20" Type="http://schemas.openxmlformats.org/officeDocument/2006/relationships/image" Target="../media/image26.png"/><Relationship Id="rId29"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3.png"/><Relationship Id="rId24" Type="http://schemas.openxmlformats.org/officeDocument/2006/relationships/image" Target="../media/image30.png"/><Relationship Id="rId32" Type="http://schemas.openxmlformats.org/officeDocument/2006/relationships/image" Target="../media/image38.png"/><Relationship Id="rId37" Type="http://schemas.openxmlformats.org/officeDocument/2006/relationships/image" Target="../media/image42.png"/><Relationship Id="rId5" Type="http://schemas.openxmlformats.org/officeDocument/2006/relationships/image" Target="../media/image13.png"/><Relationship Id="rId15" Type="http://schemas.openxmlformats.org/officeDocument/2006/relationships/image" Target="../media/image21.png"/><Relationship Id="rId23" Type="http://schemas.openxmlformats.org/officeDocument/2006/relationships/image" Target="../media/image29.png"/><Relationship Id="rId28" Type="http://schemas.openxmlformats.org/officeDocument/2006/relationships/image" Target="../media/image34.png"/><Relationship Id="rId36" Type="http://schemas.openxmlformats.org/officeDocument/2006/relationships/image" Target="../media/image41.png"/><Relationship Id="rId10" Type="http://schemas.openxmlformats.org/officeDocument/2006/relationships/image" Target="../media/image18.png"/><Relationship Id="rId19" Type="http://schemas.openxmlformats.org/officeDocument/2006/relationships/image" Target="../media/image25.png"/><Relationship Id="rId31" Type="http://schemas.openxmlformats.org/officeDocument/2006/relationships/image" Target="../media/image3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3.png"/><Relationship Id="rId30" Type="http://schemas.openxmlformats.org/officeDocument/2006/relationships/image" Target="../media/image36.png"/><Relationship Id="rId35" Type="http://schemas.openxmlformats.org/officeDocument/2006/relationships/image" Target="../media/image40.png"/><Relationship Id="rId8" Type="http://schemas.openxmlformats.org/officeDocument/2006/relationships/image" Target="../media/image16.png"/><Relationship Id="rId3"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339.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3460.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3490.png"/><Relationship Id="rId4" Type="http://schemas.openxmlformats.org/officeDocument/2006/relationships/image" Target="../media/image314.png"/></Relationships>
</file>

<file path=ppt/slides/_rels/slide78.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349.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3" Type="http://schemas.openxmlformats.org/officeDocument/2006/relationships/image" Target="../media/image34.png"/><Relationship Id="rId18" Type="http://schemas.openxmlformats.org/officeDocument/2006/relationships/image" Target="../media/image39.png"/><Relationship Id="rId26" Type="http://schemas.openxmlformats.org/officeDocument/2006/relationships/image" Target="../media/image16.png"/><Relationship Id="rId21" Type="http://schemas.openxmlformats.org/officeDocument/2006/relationships/image" Target="../media/image14.png"/><Relationship Id="rId34" Type="http://schemas.openxmlformats.org/officeDocument/2006/relationships/image" Target="../media/image30.png"/><Relationship Id="rId7" Type="http://schemas.openxmlformats.org/officeDocument/2006/relationships/image" Target="../media/image21.png"/><Relationship Id="rId12" Type="http://schemas.openxmlformats.org/officeDocument/2006/relationships/image" Target="../media/image12.png"/><Relationship Id="rId17" Type="http://schemas.openxmlformats.org/officeDocument/2006/relationships/image" Target="../media/image35.png"/><Relationship Id="rId25" Type="http://schemas.openxmlformats.org/officeDocument/2006/relationships/image" Target="../media/image15.png"/><Relationship Id="rId33" Type="http://schemas.openxmlformats.org/officeDocument/2006/relationships/image" Target="../media/image29.png"/><Relationship Id="rId2" Type="http://schemas.openxmlformats.org/officeDocument/2006/relationships/notesSlide" Target="../notesSlides/notesSlide7.xml"/><Relationship Id="rId16" Type="http://schemas.openxmlformats.org/officeDocument/2006/relationships/image" Target="../media/image13.png"/><Relationship Id="rId20" Type="http://schemas.openxmlformats.org/officeDocument/2006/relationships/image" Target="../media/image36.png"/><Relationship Id="rId29"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11.png"/><Relationship Id="rId24" Type="http://schemas.openxmlformats.org/officeDocument/2006/relationships/image" Target="../media/image42.png"/><Relationship Id="rId32" Type="http://schemas.openxmlformats.org/officeDocument/2006/relationships/image" Target="../media/image28.png"/><Relationship Id="rId37" Type="http://schemas.openxmlformats.org/officeDocument/2006/relationships/image" Target="../media/image33.png"/><Relationship Id="rId5" Type="http://schemas.openxmlformats.org/officeDocument/2006/relationships/image" Target="../media/image19.png"/><Relationship Id="rId15" Type="http://schemas.openxmlformats.org/officeDocument/2006/relationships/image" Target="../media/image40.png"/><Relationship Id="rId23" Type="http://schemas.openxmlformats.org/officeDocument/2006/relationships/image" Target="../media/image9.png"/><Relationship Id="rId28" Type="http://schemas.openxmlformats.org/officeDocument/2006/relationships/image" Target="../media/image18.png"/><Relationship Id="rId36" Type="http://schemas.openxmlformats.org/officeDocument/2006/relationships/image" Target="../media/image32.png"/><Relationship Id="rId10" Type="http://schemas.openxmlformats.org/officeDocument/2006/relationships/image" Target="../media/image24.png"/><Relationship Id="rId19" Type="http://schemas.openxmlformats.org/officeDocument/2006/relationships/image" Target="../media/image41.png"/><Relationship Id="rId31" Type="http://schemas.openxmlformats.org/officeDocument/2006/relationships/image" Target="../media/image27.png"/><Relationship Id="rId4" Type="http://schemas.openxmlformats.org/officeDocument/2006/relationships/image" Target="../media/image4.png"/><Relationship Id="rId9" Type="http://schemas.openxmlformats.org/officeDocument/2006/relationships/image" Target="../media/image23.png"/><Relationship Id="rId14" Type="http://schemas.openxmlformats.org/officeDocument/2006/relationships/image" Target="../media/image38.png"/><Relationship Id="rId22" Type="http://schemas.openxmlformats.org/officeDocument/2006/relationships/image" Target="../media/image37.png"/><Relationship Id="rId27" Type="http://schemas.openxmlformats.org/officeDocument/2006/relationships/image" Target="../media/image17.png"/><Relationship Id="rId30" Type="http://schemas.openxmlformats.org/officeDocument/2006/relationships/image" Target="../media/image26.png"/><Relationship Id="rId35" Type="http://schemas.openxmlformats.org/officeDocument/2006/relationships/image" Target="../media/image31.png"/><Relationship Id="rId8" Type="http://schemas.openxmlformats.org/officeDocument/2006/relationships/image" Target="../media/image22.png"/><Relationship Id="rId3" Type="http://schemas.openxmlformats.org/officeDocument/2006/relationships/image" Target="../media/image3.png"/></Relationships>
</file>

<file path=ppt/slides/_rels/slide80.xml.rels><?xml version="1.0" encoding="UTF-8" standalone="yes"?>
<Relationships xmlns="http://schemas.openxmlformats.org/package/2006/relationships"><Relationship Id="rId8" Type="http://schemas.openxmlformats.org/officeDocument/2006/relationships/image" Target="../media/image357.png"/><Relationship Id="rId3" Type="http://schemas.openxmlformats.org/officeDocument/2006/relationships/image" Target="../media/image3520.png"/><Relationship Id="rId7" Type="http://schemas.openxmlformats.org/officeDocument/2006/relationships/image" Target="../media/image356.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355.png"/><Relationship Id="rId5" Type="http://schemas.openxmlformats.org/officeDocument/2006/relationships/image" Target="../media/image354.png"/><Relationship Id="rId4" Type="http://schemas.openxmlformats.org/officeDocument/2006/relationships/image" Target="../media/image353.png"/><Relationship Id="rId9" Type="http://schemas.openxmlformats.org/officeDocument/2006/relationships/image" Target="../media/image358.png"/></Relationships>
</file>

<file path=ppt/slides/_rels/slide81.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image" Target="../media/image365.png"/><Relationship Id="rId13" Type="http://schemas.openxmlformats.org/officeDocument/2006/relationships/image" Target="../media/image370.png"/><Relationship Id="rId3" Type="http://schemas.openxmlformats.org/officeDocument/2006/relationships/image" Target="../media/image360.png"/><Relationship Id="rId7" Type="http://schemas.openxmlformats.org/officeDocument/2006/relationships/image" Target="../media/image364.png"/><Relationship Id="rId12" Type="http://schemas.openxmlformats.org/officeDocument/2006/relationships/image" Target="../media/image369.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363.png"/><Relationship Id="rId11" Type="http://schemas.openxmlformats.org/officeDocument/2006/relationships/image" Target="../media/image368.png"/><Relationship Id="rId5" Type="http://schemas.openxmlformats.org/officeDocument/2006/relationships/image" Target="../media/image362.png"/><Relationship Id="rId10" Type="http://schemas.openxmlformats.org/officeDocument/2006/relationships/image" Target="../media/image367.png"/><Relationship Id="rId4" Type="http://schemas.openxmlformats.org/officeDocument/2006/relationships/image" Target="../media/image361.png"/><Relationship Id="rId9" Type="http://schemas.openxmlformats.org/officeDocument/2006/relationships/image" Target="../media/image366.png"/></Relationships>
</file>

<file path=ppt/slides/_rels/slide83.xml.rels><?xml version="1.0" encoding="UTF-8" standalone="yes"?>
<Relationships xmlns="http://schemas.openxmlformats.org/package/2006/relationships"><Relationship Id="rId3" Type="http://schemas.openxmlformats.org/officeDocument/2006/relationships/image" Target="../media/image351.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59.png"/><Relationship Id="rId2" Type="http://schemas.openxmlformats.org/officeDocument/2006/relationships/image" Target="../media/image352.png"/><Relationship Id="rId1" Type="http://schemas.openxmlformats.org/officeDocument/2006/relationships/slideLayout" Target="../slideLayouts/slideLayout2.xml"/><Relationship Id="rId5" Type="http://schemas.openxmlformats.org/officeDocument/2006/relationships/image" Target="../media/image374.png"/><Relationship Id="rId4" Type="http://schemas.openxmlformats.org/officeDocument/2006/relationships/image" Target="../media/image32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image" Target="../media/image37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7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71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https://openreview.net/forum?id=YicbFdNTTy" TargetMode="External"/><Relationship Id="rId2" Type="http://schemas.openxmlformats.org/officeDocument/2006/relationships/image" Target="../media/image37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26545-4BD3-ADE2-7347-2745EA200FE0}"/>
              </a:ext>
            </a:extLst>
          </p:cNvPr>
          <p:cNvSpPr>
            <a:spLocks noGrp="1"/>
          </p:cNvSpPr>
          <p:nvPr>
            <p:ph type="ctrTitle"/>
          </p:nvPr>
        </p:nvSpPr>
        <p:spPr/>
        <p:txBody>
          <a:bodyPr>
            <a:normAutofit/>
          </a:bodyPr>
          <a:lstStyle/>
          <a:p>
            <a:r>
              <a:rPr lang="en-US" dirty="0"/>
              <a:t>Lecture 23: Self-Attention and Transformers</a:t>
            </a:r>
          </a:p>
        </p:txBody>
      </p:sp>
      <p:sp>
        <p:nvSpPr>
          <p:cNvPr id="3" name="Subtitle 2">
            <a:extLst>
              <a:ext uri="{FF2B5EF4-FFF2-40B4-BE49-F238E27FC236}">
                <a16:creationId xmlns:a16="http://schemas.microsoft.com/office/drawing/2014/main" id="{6F4B5AB2-71ED-F483-B392-B5AD8D305EF7}"/>
              </a:ext>
            </a:extLst>
          </p:cNvPr>
          <p:cNvSpPr>
            <a:spLocks noGrp="1"/>
          </p:cNvSpPr>
          <p:nvPr>
            <p:ph type="subTitle" idx="1"/>
          </p:nvPr>
        </p:nvSpPr>
        <p:spPr/>
        <p:txBody>
          <a:bodyPr/>
          <a:lstStyle/>
          <a:p>
            <a:r>
              <a:rPr lang="en-US" dirty="0" err="1"/>
              <a:t>Wenhu</a:t>
            </a:r>
            <a:r>
              <a:rPr lang="en-US" dirty="0"/>
              <a:t> Chen</a:t>
            </a:r>
          </a:p>
        </p:txBody>
      </p:sp>
      <p:sp>
        <p:nvSpPr>
          <p:cNvPr id="4" name="Date Placeholder 3">
            <a:extLst>
              <a:ext uri="{FF2B5EF4-FFF2-40B4-BE49-F238E27FC236}">
                <a16:creationId xmlns:a16="http://schemas.microsoft.com/office/drawing/2014/main" id="{D8CC2768-A8BB-A142-D541-0D8F63A418BD}"/>
              </a:ext>
            </a:extLst>
          </p:cNvPr>
          <p:cNvSpPr>
            <a:spLocks noGrp="1"/>
          </p:cNvSpPr>
          <p:nvPr>
            <p:ph type="dt" sz="half" idx="10"/>
          </p:nvPr>
        </p:nvSpPr>
        <p:spPr/>
        <p:txBody>
          <a:bodyPr/>
          <a:lstStyle/>
          <a:p>
            <a:fld id="{EFF2884E-48B2-1441-B188-EF9645BFD4B8}" type="datetime1">
              <a:rPr lang="en-CA" smtClean="0"/>
              <a:t>2024-07-25</a:t>
            </a:fld>
            <a:endParaRPr lang="en-US"/>
          </a:p>
        </p:txBody>
      </p:sp>
      <p:sp>
        <p:nvSpPr>
          <p:cNvPr id="6" name="Slide Number Placeholder 5">
            <a:extLst>
              <a:ext uri="{FF2B5EF4-FFF2-40B4-BE49-F238E27FC236}">
                <a16:creationId xmlns:a16="http://schemas.microsoft.com/office/drawing/2014/main" id="{8530BE5A-5729-DB64-14F7-99BD0EDC38B7}"/>
              </a:ext>
            </a:extLst>
          </p:cNvPr>
          <p:cNvSpPr>
            <a:spLocks noGrp="1"/>
          </p:cNvSpPr>
          <p:nvPr>
            <p:ph type="sldNum" sz="quarter" idx="12"/>
          </p:nvPr>
        </p:nvSpPr>
        <p:spPr/>
        <p:txBody>
          <a:bodyPr/>
          <a:lstStyle/>
          <a:p>
            <a:fld id="{D4F24A5E-B0D2-394D-9970-9AE06BCB59C1}" type="slidenum">
              <a:rPr lang="en-US" smtClean="0"/>
              <a:t>1</a:t>
            </a:fld>
            <a:endParaRPr lang="en-US"/>
          </a:p>
        </p:txBody>
      </p:sp>
    </p:spTree>
    <p:extLst>
      <p:ext uri="{BB962C8B-B14F-4D97-AF65-F5344CB8AC3E}">
        <p14:creationId xmlns:p14="http://schemas.microsoft.com/office/powerpoint/2010/main" val="3900265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3D2A0-C626-C26C-FF98-60C95ADEB734}"/>
            </a:ext>
          </a:extLst>
        </p:cNvPr>
        <p:cNvGrpSpPr/>
        <p:nvPr/>
      </p:nvGrpSpPr>
      <p:grpSpPr>
        <a:xfrm>
          <a:off x="0" y="0"/>
          <a:ext cx="0" cy="0"/>
          <a:chOff x="0" y="0"/>
          <a:chExt cx="0" cy="0"/>
        </a:xfrm>
      </p:grpSpPr>
      <p:sp>
        <p:nvSpPr>
          <p:cNvPr id="123" name="Rectangle 122">
            <a:extLst>
              <a:ext uri="{FF2B5EF4-FFF2-40B4-BE49-F238E27FC236}">
                <a16:creationId xmlns:a16="http://schemas.microsoft.com/office/drawing/2014/main" id="{B9FC5902-17CD-16EE-CC30-BB78EDB611A6}"/>
              </a:ext>
            </a:extLst>
          </p:cNvPr>
          <p:cNvSpPr/>
          <p:nvPr/>
        </p:nvSpPr>
        <p:spPr>
          <a:xfrm>
            <a:off x="6712182" y="2042737"/>
            <a:ext cx="5145434" cy="4004202"/>
          </a:xfrm>
          <a:prstGeom prst="rect">
            <a:avLst/>
          </a:prstGeom>
          <a:solidFill>
            <a:srgbClr val="EEEEEE"/>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b="1">
                <a:solidFill>
                  <a:schemeClr val="tx1"/>
                </a:solidFill>
              </a:rPr>
              <a:t>DECODER</a:t>
            </a:r>
          </a:p>
        </p:txBody>
      </p:sp>
      <p:sp>
        <p:nvSpPr>
          <p:cNvPr id="122" name="Rectangle 121">
            <a:extLst>
              <a:ext uri="{FF2B5EF4-FFF2-40B4-BE49-F238E27FC236}">
                <a16:creationId xmlns:a16="http://schemas.microsoft.com/office/drawing/2014/main" id="{02760F7E-CF0B-20DB-BE5C-5F88614F94F9}"/>
              </a:ext>
            </a:extLst>
          </p:cNvPr>
          <p:cNvSpPr/>
          <p:nvPr/>
        </p:nvSpPr>
        <p:spPr>
          <a:xfrm>
            <a:off x="334384" y="3772342"/>
            <a:ext cx="4352756" cy="2274595"/>
          </a:xfrm>
          <a:prstGeom prst="rect">
            <a:avLst/>
          </a:prstGeom>
          <a:solidFill>
            <a:srgbClr val="EEEEEE"/>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b="1">
                <a:solidFill>
                  <a:schemeClr val="tx1"/>
                </a:solidFill>
              </a:rPr>
              <a:t>ENCODER</a:t>
            </a:r>
          </a:p>
        </p:txBody>
      </p:sp>
      <p:cxnSp>
        <p:nvCxnSpPr>
          <p:cNvPr id="22" name="Straight Arrow Connector 21">
            <a:extLst>
              <a:ext uri="{FF2B5EF4-FFF2-40B4-BE49-F238E27FC236}">
                <a16:creationId xmlns:a16="http://schemas.microsoft.com/office/drawing/2014/main" id="{237CBC88-833D-7687-2D82-1CE113B2F0A9}"/>
              </a:ext>
            </a:extLst>
          </p:cNvPr>
          <p:cNvCxnSpPr>
            <a:cxnSpLocks/>
            <a:stCxn id="8" idx="0"/>
            <a:endCxn id="12" idx="2"/>
          </p:cNvCxnSpPr>
          <p:nvPr/>
        </p:nvCxnSpPr>
        <p:spPr>
          <a:xfrm flipV="1">
            <a:off x="1966505" y="4303504"/>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EFB08C0-4675-6F65-E4EB-881A91E1529E}"/>
              </a:ext>
            </a:extLst>
          </p:cNvPr>
          <p:cNvCxnSpPr>
            <a:cxnSpLocks/>
            <a:stCxn id="9" idx="0"/>
            <a:endCxn id="13" idx="2"/>
          </p:cNvCxnSpPr>
          <p:nvPr/>
        </p:nvCxnSpPr>
        <p:spPr>
          <a:xfrm flipV="1">
            <a:off x="3096702" y="4303506"/>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1FD8D9D-6B44-80AE-3C50-96943FBDE234}"/>
              </a:ext>
            </a:extLst>
          </p:cNvPr>
          <p:cNvCxnSpPr>
            <a:cxnSpLocks/>
            <a:stCxn id="10" idx="0"/>
            <a:endCxn id="14" idx="2"/>
          </p:cNvCxnSpPr>
          <p:nvPr/>
        </p:nvCxnSpPr>
        <p:spPr>
          <a:xfrm flipV="1">
            <a:off x="4225571" y="4303504"/>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09457E4-FF16-74A2-8D98-36E843D19806}"/>
              </a:ext>
            </a:extLst>
          </p:cNvPr>
          <p:cNvCxnSpPr>
            <a:stCxn id="7" idx="0"/>
            <a:endCxn id="11" idx="2"/>
          </p:cNvCxnSpPr>
          <p:nvPr/>
        </p:nvCxnSpPr>
        <p:spPr>
          <a:xfrm flipV="1">
            <a:off x="839991" y="4303503"/>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9DF569B-08D7-548A-6D46-45D1F52E78F0}"/>
              </a:ext>
            </a:extLst>
          </p:cNvPr>
          <p:cNvSpPr>
            <a:spLocks noGrp="1"/>
          </p:cNvSpPr>
          <p:nvPr>
            <p:ph type="title"/>
          </p:nvPr>
        </p:nvSpPr>
        <p:spPr/>
        <p:txBody>
          <a:bodyPr>
            <a:normAutofit/>
          </a:bodyPr>
          <a:lstStyle/>
          <a:p>
            <a:r>
              <a:rPr lang="en-US" sz="3600" dirty="0"/>
              <a:t>Sequence to Sequence with RNNs + </a:t>
            </a:r>
            <a:r>
              <a:rPr lang="en-US" sz="3600" b="1" dirty="0"/>
              <a:t>Attention</a:t>
            </a:r>
          </a:p>
        </p:txBody>
      </p:sp>
      <p:sp>
        <p:nvSpPr>
          <p:cNvPr id="4" name="Date Placeholder 3">
            <a:extLst>
              <a:ext uri="{FF2B5EF4-FFF2-40B4-BE49-F238E27FC236}">
                <a16:creationId xmlns:a16="http://schemas.microsoft.com/office/drawing/2014/main" id="{FC23A6F3-7540-B345-CDC4-9C501224E0E3}"/>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FAE47C27-454E-27DE-4F31-63254E64FCDA}"/>
              </a:ext>
            </a:extLst>
          </p:cNvPr>
          <p:cNvSpPr>
            <a:spLocks noGrp="1"/>
          </p:cNvSpPr>
          <p:nvPr>
            <p:ph type="sldNum" sz="quarter" idx="12"/>
          </p:nvPr>
        </p:nvSpPr>
        <p:spPr/>
        <p:txBody>
          <a:bodyPr/>
          <a:lstStyle/>
          <a:p>
            <a:fld id="{D4F24A5E-B0D2-394D-9970-9AE06BCB59C1}" type="slidenum">
              <a:rPr lang="en-US" smtClean="0"/>
              <a:t>10</a:t>
            </a:fld>
            <a:endParaRPr lang="en-US"/>
          </a:p>
        </p:txBody>
      </p:sp>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AC5D897C-FDEB-C0BB-A458-6EBFE40B7109}"/>
                  </a:ext>
                </a:extLst>
              </p:cNvPr>
              <p:cNvSpPr/>
              <p:nvPr/>
            </p:nvSpPr>
            <p:spPr>
              <a:xfrm>
                <a:off x="604733" y="5016445"/>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7" name="Rounded Rectangle 6">
                <a:extLst>
                  <a:ext uri="{FF2B5EF4-FFF2-40B4-BE49-F238E27FC236}">
                    <a16:creationId xmlns:a16="http://schemas.microsoft.com/office/drawing/2014/main" id="{AC5D897C-FDEB-C0BB-A458-6EBFE40B7109}"/>
                  </a:ext>
                </a:extLst>
              </p:cNvPr>
              <p:cNvSpPr>
                <a:spLocks noRot="1" noChangeAspect="1" noMove="1" noResize="1" noEditPoints="1" noAdjustHandles="1" noChangeArrowheads="1" noChangeShapeType="1" noTextEdit="1"/>
              </p:cNvSpPr>
              <p:nvPr/>
            </p:nvSpPr>
            <p:spPr>
              <a:xfrm>
                <a:off x="604733" y="5016445"/>
                <a:ext cx="470516" cy="470517"/>
              </a:xfrm>
              <a:prstGeom prst="roundRect">
                <a:avLst/>
              </a:prstGeom>
              <a:blipFill>
                <a:blip r:embed="rId3"/>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ounded Rectangle 7">
                <a:extLst>
                  <a:ext uri="{FF2B5EF4-FFF2-40B4-BE49-F238E27FC236}">
                    <a16:creationId xmlns:a16="http://schemas.microsoft.com/office/drawing/2014/main" id="{4506A037-6A2F-2F8E-490F-EC7F43A5AB44}"/>
                  </a:ext>
                </a:extLst>
              </p:cNvPr>
              <p:cNvSpPr/>
              <p:nvPr/>
            </p:nvSpPr>
            <p:spPr>
              <a:xfrm>
                <a:off x="1731247" y="5016446"/>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8" name="Rounded Rectangle 7">
                <a:extLst>
                  <a:ext uri="{FF2B5EF4-FFF2-40B4-BE49-F238E27FC236}">
                    <a16:creationId xmlns:a16="http://schemas.microsoft.com/office/drawing/2014/main" id="{4506A037-6A2F-2F8E-490F-EC7F43A5AB44}"/>
                  </a:ext>
                </a:extLst>
              </p:cNvPr>
              <p:cNvSpPr>
                <a:spLocks noRot="1" noChangeAspect="1" noMove="1" noResize="1" noEditPoints="1" noAdjustHandles="1" noChangeArrowheads="1" noChangeShapeType="1" noTextEdit="1"/>
              </p:cNvSpPr>
              <p:nvPr/>
            </p:nvSpPr>
            <p:spPr>
              <a:xfrm>
                <a:off x="1731247" y="5016446"/>
                <a:ext cx="470516" cy="470517"/>
              </a:xfrm>
              <a:prstGeom prst="roundRect">
                <a:avLst/>
              </a:prstGeom>
              <a:blipFill>
                <a:blip r:embed="rId4"/>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ounded Rectangle 8">
                <a:extLst>
                  <a:ext uri="{FF2B5EF4-FFF2-40B4-BE49-F238E27FC236}">
                    <a16:creationId xmlns:a16="http://schemas.microsoft.com/office/drawing/2014/main" id="{275E9B06-4950-1D6C-26D7-E8E168F6618A}"/>
                  </a:ext>
                </a:extLst>
              </p:cNvPr>
              <p:cNvSpPr/>
              <p:nvPr/>
            </p:nvSpPr>
            <p:spPr>
              <a:xfrm>
                <a:off x="2861444" y="5016448"/>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9" name="Rounded Rectangle 8">
                <a:extLst>
                  <a:ext uri="{FF2B5EF4-FFF2-40B4-BE49-F238E27FC236}">
                    <a16:creationId xmlns:a16="http://schemas.microsoft.com/office/drawing/2014/main" id="{275E9B06-4950-1D6C-26D7-E8E168F6618A}"/>
                  </a:ext>
                </a:extLst>
              </p:cNvPr>
              <p:cNvSpPr>
                <a:spLocks noRot="1" noChangeAspect="1" noMove="1" noResize="1" noEditPoints="1" noAdjustHandles="1" noChangeArrowheads="1" noChangeShapeType="1" noTextEdit="1"/>
              </p:cNvSpPr>
              <p:nvPr/>
            </p:nvSpPr>
            <p:spPr>
              <a:xfrm>
                <a:off x="2861444" y="5016448"/>
                <a:ext cx="470516" cy="470517"/>
              </a:xfrm>
              <a:prstGeom prst="roundRect">
                <a:avLst/>
              </a:prstGeom>
              <a:blipFill>
                <a:blip r:embed="rId5"/>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ounded Rectangle 9">
                <a:extLst>
                  <a:ext uri="{FF2B5EF4-FFF2-40B4-BE49-F238E27FC236}">
                    <a16:creationId xmlns:a16="http://schemas.microsoft.com/office/drawing/2014/main" id="{64B65050-F732-A49B-485F-BDC189EEC906}"/>
                  </a:ext>
                </a:extLst>
              </p:cNvPr>
              <p:cNvSpPr/>
              <p:nvPr/>
            </p:nvSpPr>
            <p:spPr>
              <a:xfrm>
                <a:off x="3990313" y="5016446"/>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10" name="Rounded Rectangle 9">
                <a:extLst>
                  <a:ext uri="{FF2B5EF4-FFF2-40B4-BE49-F238E27FC236}">
                    <a16:creationId xmlns:a16="http://schemas.microsoft.com/office/drawing/2014/main" id="{64B65050-F732-A49B-485F-BDC189EEC906}"/>
                  </a:ext>
                </a:extLst>
              </p:cNvPr>
              <p:cNvSpPr>
                <a:spLocks noRot="1" noChangeAspect="1" noMove="1" noResize="1" noEditPoints="1" noAdjustHandles="1" noChangeArrowheads="1" noChangeShapeType="1" noTextEdit="1"/>
              </p:cNvSpPr>
              <p:nvPr/>
            </p:nvSpPr>
            <p:spPr>
              <a:xfrm>
                <a:off x="3990313" y="5016446"/>
                <a:ext cx="470516" cy="470517"/>
              </a:xfrm>
              <a:prstGeom prst="roundRect">
                <a:avLst/>
              </a:prstGeom>
              <a:blipFill>
                <a:blip r:embed="rId6"/>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ounded Rectangle 10">
                <a:extLst>
                  <a:ext uri="{FF2B5EF4-FFF2-40B4-BE49-F238E27FC236}">
                    <a16:creationId xmlns:a16="http://schemas.microsoft.com/office/drawing/2014/main" id="{AD62A4A4-2836-1120-550C-523165D55024}"/>
                  </a:ext>
                </a:extLst>
              </p:cNvPr>
              <p:cNvSpPr/>
              <p:nvPr/>
            </p:nvSpPr>
            <p:spPr>
              <a:xfrm>
                <a:off x="604733" y="3832986"/>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11" name="Rounded Rectangle 10">
                <a:extLst>
                  <a:ext uri="{FF2B5EF4-FFF2-40B4-BE49-F238E27FC236}">
                    <a16:creationId xmlns:a16="http://schemas.microsoft.com/office/drawing/2014/main" id="{AD62A4A4-2836-1120-550C-523165D55024}"/>
                  </a:ext>
                </a:extLst>
              </p:cNvPr>
              <p:cNvSpPr>
                <a:spLocks noRot="1" noChangeAspect="1" noMove="1" noResize="1" noEditPoints="1" noAdjustHandles="1" noChangeArrowheads="1" noChangeShapeType="1" noTextEdit="1"/>
              </p:cNvSpPr>
              <p:nvPr/>
            </p:nvSpPr>
            <p:spPr>
              <a:xfrm>
                <a:off x="604733" y="3832986"/>
                <a:ext cx="470516" cy="470517"/>
              </a:xfrm>
              <a:prstGeom prst="roundRect">
                <a:avLst/>
              </a:prstGeom>
              <a:blipFill>
                <a:blip r:embed="rId7"/>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ounded Rectangle 11">
                <a:extLst>
                  <a:ext uri="{FF2B5EF4-FFF2-40B4-BE49-F238E27FC236}">
                    <a16:creationId xmlns:a16="http://schemas.microsoft.com/office/drawing/2014/main" id="{8AFC5368-9B05-CE1B-2C2D-16C370587068}"/>
                  </a:ext>
                </a:extLst>
              </p:cNvPr>
              <p:cNvSpPr/>
              <p:nvPr/>
            </p:nvSpPr>
            <p:spPr>
              <a:xfrm>
                <a:off x="1731247" y="3832987"/>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12" name="Rounded Rectangle 11">
                <a:extLst>
                  <a:ext uri="{FF2B5EF4-FFF2-40B4-BE49-F238E27FC236}">
                    <a16:creationId xmlns:a16="http://schemas.microsoft.com/office/drawing/2014/main" id="{8AFC5368-9B05-CE1B-2C2D-16C370587068}"/>
                  </a:ext>
                </a:extLst>
              </p:cNvPr>
              <p:cNvSpPr>
                <a:spLocks noRot="1" noChangeAspect="1" noMove="1" noResize="1" noEditPoints="1" noAdjustHandles="1" noChangeArrowheads="1" noChangeShapeType="1" noTextEdit="1"/>
              </p:cNvSpPr>
              <p:nvPr/>
            </p:nvSpPr>
            <p:spPr>
              <a:xfrm>
                <a:off x="1731247" y="3832987"/>
                <a:ext cx="470516" cy="470517"/>
              </a:xfrm>
              <a:prstGeom prst="roundRect">
                <a:avLst/>
              </a:prstGeom>
              <a:blipFill>
                <a:blip r:embed="rId8"/>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ounded Rectangle 12">
                <a:extLst>
                  <a:ext uri="{FF2B5EF4-FFF2-40B4-BE49-F238E27FC236}">
                    <a16:creationId xmlns:a16="http://schemas.microsoft.com/office/drawing/2014/main" id="{0A159BE3-20AB-2E08-A889-8F38BDC5831F}"/>
                  </a:ext>
                </a:extLst>
              </p:cNvPr>
              <p:cNvSpPr/>
              <p:nvPr/>
            </p:nvSpPr>
            <p:spPr>
              <a:xfrm>
                <a:off x="2861444" y="3832989"/>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13" name="Rounded Rectangle 12">
                <a:extLst>
                  <a:ext uri="{FF2B5EF4-FFF2-40B4-BE49-F238E27FC236}">
                    <a16:creationId xmlns:a16="http://schemas.microsoft.com/office/drawing/2014/main" id="{0A159BE3-20AB-2E08-A889-8F38BDC5831F}"/>
                  </a:ext>
                </a:extLst>
              </p:cNvPr>
              <p:cNvSpPr>
                <a:spLocks noRot="1" noChangeAspect="1" noMove="1" noResize="1" noEditPoints="1" noAdjustHandles="1" noChangeArrowheads="1" noChangeShapeType="1" noTextEdit="1"/>
              </p:cNvSpPr>
              <p:nvPr/>
            </p:nvSpPr>
            <p:spPr>
              <a:xfrm>
                <a:off x="2861444" y="3832989"/>
                <a:ext cx="470516" cy="470517"/>
              </a:xfrm>
              <a:prstGeom prst="roundRect">
                <a:avLst/>
              </a:prstGeom>
              <a:blipFill>
                <a:blip r:embed="rId9"/>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ounded Rectangle 13">
                <a:extLst>
                  <a:ext uri="{FF2B5EF4-FFF2-40B4-BE49-F238E27FC236}">
                    <a16:creationId xmlns:a16="http://schemas.microsoft.com/office/drawing/2014/main" id="{226EBED3-FD70-4A86-4C83-C442DBB4BCA1}"/>
                  </a:ext>
                </a:extLst>
              </p:cNvPr>
              <p:cNvSpPr/>
              <p:nvPr/>
            </p:nvSpPr>
            <p:spPr>
              <a:xfrm>
                <a:off x="3990313" y="3832987"/>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14" name="Rounded Rectangle 13">
                <a:extLst>
                  <a:ext uri="{FF2B5EF4-FFF2-40B4-BE49-F238E27FC236}">
                    <a16:creationId xmlns:a16="http://schemas.microsoft.com/office/drawing/2014/main" id="{226EBED3-FD70-4A86-4C83-C442DBB4BCA1}"/>
                  </a:ext>
                </a:extLst>
              </p:cNvPr>
              <p:cNvSpPr>
                <a:spLocks noRot="1" noChangeAspect="1" noMove="1" noResize="1" noEditPoints="1" noAdjustHandles="1" noChangeArrowheads="1" noChangeShapeType="1" noTextEdit="1"/>
              </p:cNvSpPr>
              <p:nvPr/>
            </p:nvSpPr>
            <p:spPr>
              <a:xfrm>
                <a:off x="3990313" y="3832987"/>
                <a:ext cx="470516" cy="470517"/>
              </a:xfrm>
              <a:prstGeom prst="roundRect">
                <a:avLst/>
              </a:prstGeom>
              <a:blipFill>
                <a:blip r:embed="rId10"/>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ounded Rectangle 35">
                <a:extLst>
                  <a:ext uri="{FF2B5EF4-FFF2-40B4-BE49-F238E27FC236}">
                    <a16:creationId xmlns:a16="http://schemas.microsoft.com/office/drawing/2014/main" id="{FFA92B7C-1040-42BA-29D6-D0C3B555FE9B}"/>
                  </a:ext>
                </a:extLst>
              </p:cNvPr>
              <p:cNvSpPr/>
              <p:nvPr/>
            </p:nvSpPr>
            <p:spPr>
              <a:xfrm>
                <a:off x="7326282" y="5014800"/>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𝑐</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36" name="Rounded Rectangle 35">
                <a:extLst>
                  <a:ext uri="{FF2B5EF4-FFF2-40B4-BE49-F238E27FC236}">
                    <a16:creationId xmlns:a16="http://schemas.microsoft.com/office/drawing/2014/main" id="{FFA92B7C-1040-42BA-29D6-D0C3B555FE9B}"/>
                  </a:ext>
                </a:extLst>
              </p:cNvPr>
              <p:cNvSpPr>
                <a:spLocks noRot="1" noChangeAspect="1" noMove="1" noResize="1" noEditPoints="1" noAdjustHandles="1" noChangeArrowheads="1" noChangeShapeType="1" noTextEdit="1"/>
              </p:cNvSpPr>
              <p:nvPr/>
            </p:nvSpPr>
            <p:spPr>
              <a:xfrm>
                <a:off x="7326282" y="5014800"/>
                <a:ext cx="470516" cy="470517"/>
              </a:xfrm>
              <a:prstGeom prst="roundRect">
                <a:avLst/>
              </a:prstGeom>
              <a:blipFill>
                <a:blip r:embed="rId11"/>
                <a:stretch>
                  <a:fillRect/>
                </a:stretch>
              </a:blipFill>
              <a:ln>
                <a:solidFill>
                  <a:schemeClr val="accent6">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ounded Rectangle 36">
                <a:extLst>
                  <a:ext uri="{FF2B5EF4-FFF2-40B4-BE49-F238E27FC236}">
                    <a16:creationId xmlns:a16="http://schemas.microsoft.com/office/drawing/2014/main" id="{BDA3F0F7-3C9E-FCBD-7B56-A0224706188B}"/>
                  </a:ext>
                </a:extLst>
              </p:cNvPr>
              <p:cNvSpPr/>
              <p:nvPr/>
            </p:nvSpPr>
            <p:spPr>
              <a:xfrm>
                <a:off x="5755583" y="3826800"/>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0</m:t>
                          </m:r>
                        </m:sub>
                      </m:sSub>
                    </m:oMath>
                  </m:oMathPara>
                </a14:m>
                <a:endParaRPr lang="en-US">
                  <a:solidFill>
                    <a:schemeClr val="tx1"/>
                  </a:solidFill>
                </a:endParaRPr>
              </a:p>
            </p:txBody>
          </p:sp>
        </mc:Choice>
        <mc:Fallback xmlns="">
          <p:sp>
            <p:nvSpPr>
              <p:cNvPr id="37" name="Rounded Rectangle 36">
                <a:extLst>
                  <a:ext uri="{FF2B5EF4-FFF2-40B4-BE49-F238E27FC236}">
                    <a16:creationId xmlns:a16="http://schemas.microsoft.com/office/drawing/2014/main" id="{BDA3F0F7-3C9E-FCBD-7B56-A0224706188B}"/>
                  </a:ext>
                </a:extLst>
              </p:cNvPr>
              <p:cNvSpPr>
                <a:spLocks noRot="1" noChangeAspect="1" noMove="1" noResize="1" noEditPoints="1" noAdjustHandles="1" noChangeArrowheads="1" noChangeShapeType="1" noTextEdit="1"/>
              </p:cNvSpPr>
              <p:nvPr/>
            </p:nvSpPr>
            <p:spPr>
              <a:xfrm>
                <a:off x="5755583" y="3826800"/>
                <a:ext cx="470516" cy="470517"/>
              </a:xfrm>
              <a:prstGeom prst="roundRect">
                <a:avLst/>
              </a:prstGeom>
              <a:blipFill>
                <a:blip r:embed="rId12"/>
                <a:stretch>
                  <a:fillRect/>
                </a:stretch>
              </a:blipFill>
              <a:ln>
                <a:solidFill>
                  <a:schemeClr val="accent2">
                    <a:lumMod val="60000"/>
                    <a:lumOff val="40000"/>
                  </a:schemeClr>
                </a:solidFill>
              </a:ln>
            </p:spPr>
            <p:txBody>
              <a:bodyPr/>
              <a:lstStyle/>
              <a:p>
                <a:r>
                  <a:rPr lang="en-US">
                    <a:noFill/>
                  </a:rPr>
                  <a:t> </a:t>
                </a:r>
              </a:p>
            </p:txBody>
          </p:sp>
        </mc:Fallback>
      </mc:AlternateContent>
      <p:cxnSp>
        <p:nvCxnSpPr>
          <p:cNvPr id="42" name="Straight Arrow Connector 41">
            <a:extLst>
              <a:ext uri="{FF2B5EF4-FFF2-40B4-BE49-F238E27FC236}">
                <a16:creationId xmlns:a16="http://schemas.microsoft.com/office/drawing/2014/main" id="{27F216C5-0986-6B8C-55A7-F173DBEB57E0}"/>
              </a:ext>
            </a:extLst>
          </p:cNvPr>
          <p:cNvCxnSpPr>
            <a:stCxn id="43" idx="0"/>
            <a:endCxn id="47" idx="2"/>
          </p:cNvCxnSpPr>
          <p:nvPr/>
        </p:nvCxnSpPr>
        <p:spPr>
          <a:xfrm flipV="1">
            <a:off x="8087183" y="4296362"/>
            <a:ext cx="0" cy="7184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Rounded Rectangle 42">
                <a:extLst>
                  <a:ext uri="{FF2B5EF4-FFF2-40B4-BE49-F238E27FC236}">
                    <a16:creationId xmlns:a16="http://schemas.microsoft.com/office/drawing/2014/main" id="{A55FF9FC-33C4-14B2-15DB-6DB6A90374A4}"/>
                  </a:ext>
                </a:extLst>
              </p:cNvPr>
              <p:cNvSpPr/>
              <p:nvPr/>
            </p:nvSpPr>
            <p:spPr>
              <a:xfrm>
                <a:off x="7851925" y="50148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0</m:t>
                          </m:r>
                        </m:sub>
                      </m:sSub>
                    </m:oMath>
                  </m:oMathPara>
                </a14:m>
                <a:endParaRPr lang="en-US">
                  <a:solidFill>
                    <a:schemeClr val="tx1"/>
                  </a:solidFill>
                </a:endParaRPr>
              </a:p>
            </p:txBody>
          </p:sp>
        </mc:Choice>
        <mc:Fallback xmlns="">
          <p:sp>
            <p:nvSpPr>
              <p:cNvPr id="43" name="Rounded Rectangle 42">
                <a:extLst>
                  <a:ext uri="{FF2B5EF4-FFF2-40B4-BE49-F238E27FC236}">
                    <a16:creationId xmlns:a16="http://schemas.microsoft.com/office/drawing/2014/main" id="{A55FF9FC-33C4-14B2-15DB-6DB6A90374A4}"/>
                  </a:ext>
                </a:extLst>
              </p:cNvPr>
              <p:cNvSpPr>
                <a:spLocks noRot="1" noChangeAspect="1" noMove="1" noResize="1" noEditPoints="1" noAdjustHandles="1" noChangeArrowheads="1" noChangeShapeType="1" noTextEdit="1"/>
              </p:cNvSpPr>
              <p:nvPr/>
            </p:nvSpPr>
            <p:spPr>
              <a:xfrm>
                <a:off x="7851925" y="5014800"/>
                <a:ext cx="470516" cy="470517"/>
              </a:xfrm>
              <a:prstGeom prst="roundRect">
                <a:avLst/>
              </a:prstGeom>
              <a:blipFill>
                <a:blip r:embed="rId13"/>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ounded Rectangle 46">
                <a:extLst>
                  <a:ext uri="{FF2B5EF4-FFF2-40B4-BE49-F238E27FC236}">
                    <a16:creationId xmlns:a16="http://schemas.microsoft.com/office/drawing/2014/main" id="{161359B7-DF5C-4031-C99A-89A325214ED1}"/>
                  </a:ext>
                </a:extLst>
              </p:cNvPr>
              <p:cNvSpPr/>
              <p:nvPr/>
            </p:nvSpPr>
            <p:spPr>
              <a:xfrm>
                <a:off x="7851925" y="3825845"/>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47" name="Rounded Rectangle 46">
                <a:extLst>
                  <a:ext uri="{FF2B5EF4-FFF2-40B4-BE49-F238E27FC236}">
                    <a16:creationId xmlns:a16="http://schemas.microsoft.com/office/drawing/2014/main" id="{161359B7-DF5C-4031-C99A-89A325214ED1}"/>
                  </a:ext>
                </a:extLst>
              </p:cNvPr>
              <p:cNvSpPr>
                <a:spLocks noRot="1" noChangeAspect="1" noMove="1" noResize="1" noEditPoints="1" noAdjustHandles="1" noChangeArrowheads="1" noChangeShapeType="1" noTextEdit="1"/>
              </p:cNvSpPr>
              <p:nvPr/>
            </p:nvSpPr>
            <p:spPr>
              <a:xfrm>
                <a:off x="7851925" y="3825845"/>
                <a:ext cx="470516" cy="470517"/>
              </a:xfrm>
              <a:prstGeom prst="roundRect">
                <a:avLst/>
              </a:prstGeom>
              <a:blipFill>
                <a:blip r:embed="rId14"/>
                <a:stretch>
                  <a:fillRect/>
                </a:stretch>
              </a:blipFill>
              <a:ln>
                <a:solidFill>
                  <a:schemeClr val="accent2">
                    <a:lumMod val="60000"/>
                    <a:lumOff val="40000"/>
                  </a:schemeClr>
                </a:solidFill>
              </a:ln>
            </p:spPr>
            <p:txBody>
              <a:bodyPr/>
              <a:lstStyle/>
              <a:p>
                <a:r>
                  <a:rPr lang="en-US">
                    <a:noFill/>
                  </a:rPr>
                  <a:t> </a:t>
                </a:r>
              </a:p>
            </p:txBody>
          </p:sp>
        </mc:Fallback>
      </mc:AlternateContent>
      <p:cxnSp>
        <p:nvCxnSpPr>
          <p:cNvPr id="58" name="Straight Arrow Connector 57">
            <a:extLst>
              <a:ext uri="{FF2B5EF4-FFF2-40B4-BE49-F238E27FC236}">
                <a16:creationId xmlns:a16="http://schemas.microsoft.com/office/drawing/2014/main" id="{8ACF71FE-B579-CB02-9278-449F1C590074}"/>
              </a:ext>
            </a:extLst>
          </p:cNvPr>
          <p:cNvCxnSpPr>
            <a:cxnSpLocks/>
            <a:endCxn id="63" idx="2"/>
          </p:cNvCxnSpPr>
          <p:nvPr/>
        </p:nvCxnSpPr>
        <p:spPr>
          <a:xfrm flipV="1">
            <a:off x="8090129" y="3114534"/>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3" name="Rounded Rectangle 62">
                <a:extLst>
                  <a:ext uri="{FF2B5EF4-FFF2-40B4-BE49-F238E27FC236}">
                    <a16:creationId xmlns:a16="http://schemas.microsoft.com/office/drawing/2014/main" id="{F97DA1C0-B9CD-9CD6-540D-045D415189EC}"/>
                  </a:ext>
                </a:extLst>
              </p:cNvPr>
              <p:cNvSpPr/>
              <p:nvPr/>
            </p:nvSpPr>
            <p:spPr>
              <a:xfrm>
                <a:off x="7854871" y="2644017"/>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63" name="Rounded Rectangle 62">
                <a:extLst>
                  <a:ext uri="{FF2B5EF4-FFF2-40B4-BE49-F238E27FC236}">
                    <a16:creationId xmlns:a16="http://schemas.microsoft.com/office/drawing/2014/main" id="{F97DA1C0-B9CD-9CD6-540D-045D415189EC}"/>
                  </a:ext>
                </a:extLst>
              </p:cNvPr>
              <p:cNvSpPr>
                <a:spLocks noRot="1" noChangeAspect="1" noMove="1" noResize="1" noEditPoints="1" noAdjustHandles="1" noChangeArrowheads="1" noChangeShapeType="1" noTextEdit="1"/>
              </p:cNvSpPr>
              <p:nvPr/>
            </p:nvSpPr>
            <p:spPr>
              <a:xfrm>
                <a:off x="7854871" y="2644017"/>
                <a:ext cx="470516" cy="470517"/>
              </a:xfrm>
              <a:prstGeom prst="roundRect">
                <a:avLst/>
              </a:prstGeom>
              <a:blipFill>
                <a:blip r:embed="rId15"/>
                <a:stretch>
                  <a:fillRect/>
                </a:stretch>
              </a:blipFill>
              <a:ln>
                <a:solidFill>
                  <a:srgbClr val="C44037"/>
                </a:solidFill>
              </a:ln>
            </p:spPr>
            <p:txBody>
              <a:bodyPr/>
              <a:lstStyle/>
              <a:p>
                <a:r>
                  <a:rPr lang="en-US">
                    <a:noFill/>
                  </a:rPr>
                  <a:t> </a:t>
                </a:r>
              </a:p>
            </p:txBody>
          </p:sp>
        </mc:Fallback>
      </mc:AlternateContent>
      <p:cxnSp>
        <p:nvCxnSpPr>
          <p:cNvPr id="72" name="Straight Arrow Connector 71">
            <a:extLst>
              <a:ext uri="{FF2B5EF4-FFF2-40B4-BE49-F238E27FC236}">
                <a16:creationId xmlns:a16="http://schemas.microsoft.com/office/drawing/2014/main" id="{AD3A42DD-BBFA-FF6E-F678-66A9BFD97350}"/>
              </a:ext>
            </a:extLst>
          </p:cNvPr>
          <p:cNvCxnSpPr>
            <a:cxnSpLocks/>
            <a:stCxn id="14" idx="3"/>
            <a:endCxn id="37" idx="1"/>
          </p:cNvCxnSpPr>
          <p:nvPr/>
        </p:nvCxnSpPr>
        <p:spPr>
          <a:xfrm flipV="1">
            <a:off x="4460829" y="4062059"/>
            <a:ext cx="1294754" cy="61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EB0B542C-5009-E66E-927E-4B09C1FA3A13}"/>
              </a:ext>
            </a:extLst>
          </p:cNvPr>
          <p:cNvCxnSpPr>
            <a:cxnSpLocks/>
            <a:stCxn id="11" idx="3"/>
            <a:endCxn id="12" idx="1"/>
          </p:cNvCxnSpPr>
          <p:nvPr/>
        </p:nvCxnSpPr>
        <p:spPr>
          <a:xfrm>
            <a:off x="1075249" y="4068245"/>
            <a:ext cx="655998"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81E976FF-7826-63B2-7097-FF185B082268}"/>
              </a:ext>
            </a:extLst>
          </p:cNvPr>
          <p:cNvCxnSpPr>
            <a:cxnSpLocks/>
            <a:stCxn id="12" idx="3"/>
            <a:endCxn id="13" idx="1"/>
          </p:cNvCxnSpPr>
          <p:nvPr/>
        </p:nvCxnSpPr>
        <p:spPr>
          <a:xfrm>
            <a:off x="2201763" y="4068246"/>
            <a:ext cx="659681" cy="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350917DB-7AB7-D8A0-30C3-070F15B41485}"/>
              </a:ext>
            </a:extLst>
          </p:cNvPr>
          <p:cNvCxnSpPr>
            <a:cxnSpLocks/>
            <a:stCxn id="13" idx="3"/>
            <a:endCxn id="14" idx="1"/>
          </p:cNvCxnSpPr>
          <p:nvPr/>
        </p:nvCxnSpPr>
        <p:spPr>
          <a:xfrm flipV="1">
            <a:off x="3331960" y="4068246"/>
            <a:ext cx="658353" cy="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67B8D056-916D-8F78-0D64-E9EB9A018D6F}"/>
              </a:ext>
            </a:extLst>
          </p:cNvPr>
          <p:cNvCxnSpPr>
            <a:cxnSpLocks/>
          </p:cNvCxnSpPr>
          <p:nvPr/>
        </p:nvCxnSpPr>
        <p:spPr>
          <a:xfrm rot="5400000" flipH="1" flipV="1">
            <a:off x="7428430" y="4479005"/>
            <a:ext cx="711313" cy="360311"/>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D4B8A2FD-32ED-8520-5629-996B8582FD84}"/>
              </a:ext>
            </a:extLst>
          </p:cNvPr>
          <p:cNvSpPr txBox="1"/>
          <p:nvPr/>
        </p:nvSpPr>
        <p:spPr>
          <a:xfrm>
            <a:off x="5467107" y="4318387"/>
            <a:ext cx="1100168" cy="646331"/>
          </a:xfrm>
          <a:prstGeom prst="rect">
            <a:avLst/>
          </a:prstGeom>
          <a:noFill/>
        </p:spPr>
        <p:txBody>
          <a:bodyPr wrap="square" rtlCol="0">
            <a:spAutoFit/>
          </a:bodyPr>
          <a:lstStyle/>
          <a:p>
            <a:pPr algn="ctr"/>
            <a:r>
              <a:rPr lang="en-US"/>
              <a:t>Initial state</a:t>
            </a:r>
          </a:p>
        </p:txBody>
      </p:sp>
      <mc:AlternateContent xmlns:mc="http://schemas.openxmlformats.org/markup-compatibility/2006" xmlns:a14="http://schemas.microsoft.com/office/drawing/2010/main">
        <mc:Choice Requires="a14">
          <p:sp>
            <p:nvSpPr>
              <p:cNvPr id="15" name="Oval 14">
                <a:extLst>
                  <a:ext uri="{FF2B5EF4-FFF2-40B4-BE49-F238E27FC236}">
                    <a16:creationId xmlns:a16="http://schemas.microsoft.com/office/drawing/2014/main" id="{55308DDD-B9E8-B84E-8027-12D203E5CF55}"/>
                  </a:ext>
                </a:extLst>
              </p:cNvPr>
              <p:cNvSpPr/>
              <p:nvPr/>
            </p:nvSpPr>
            <p:spPr>
              <a:xfrm>
                <a:off x="1151093" y="3917726"/>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𝑓</m:t>
                      </m:r>
                    </m:oMath>
                  </m:oMathPara>
                </a14:m>
                <a:endParaRPr lang="en-US"/>
              </a:p>
            </p:txBody>
          </p:sp>
        </mc:Choice>
        <mc:Fallback xmlns="">
          <p:sp>
            <p:nvSpPr>
              <p:cNvPr id="15" name="Oval 14">
                <a:extLst>
                  <a:ext uri="{FF2B5EF4-FFF2-40B4-BE49-F238E27FC236}">
                    <a16:creationId xmlns:a16="http://schemas.microsoft.com/office/drawing/2014/main" id="{55308DDD-B9E8-B84E-8027-12D203E5CF55}"/>
                  </a:ext>
                </a:extLst>
              </p:cNvPr>
              <p:cNvSpPr>
                <a:spLocks noRot="1" noChangeAspect="1" noMove="1" noResize="1" noEditPoints="1" noAdjustHandles="1" noChangeArrowheads="1" noChangeShapeType="1" noTextEdit="1"/>
              </p:cNvSpPr>
              <p:nvPr/>
            </p:nvSpPr>
            <p:spPr>
              <a:xfrm>
                <a:off x="1151093" y="3917726"/>
                <a:ext cx="344542" cy="309945"/>
              </a:xfrm>
              <a:prstGeom prst="ellipse">
                <a:avLst/>
              </a:prstGeom>
              <a:blipFill>
                <a:blip r:embed="rId16"/>
                <a:stretch>
                  <a:fillRect b="-226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Oval 15">
                <a:extLst>
                  <a:ext uri="{FF2B5EF4-FFF2-40B4-BE49-F238E27FC236}">
                    <a16:creationId xmlns:a16="http://schemas.microsoft.com/office/drawing/2014/main" id="{64D5E8DB-6B04-50EB-CB0E-34CB59F02C26}"/>
                  </a:ext>
                </a:extLst>
              </p:cNvPr>
              <p:cNvSpPr/>
              <p:nvPr/>
            </p:nvSpPr>
            <p:spPr>
              <a:xfrm>
                <a:off x="2277607" y="3916610"/>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𝑓</m:t>
                      </m:r>
                    </m:oMath>
                  </m:oMathPara>
                </a14:m>
                <a:endParaRPr lang="en-US"/>
              </a:p>
            </p:txBody>
          </p:sp>
        </mc:Choice>
        <mc:Fallback xmlns="">
          <p:sp>
            <p:nvSpPr>
              <p:cNvPr id="16" name="Oval 15">
                <a:extLst>
                  <a:ext uri="{FF2B5EF4-FFF2-40B4-BE49-F238E27FC236}">
                    <a16:creationId xmlns:a16="http://schemas.microsoft.com/office/drawing/2014/main" id="{64D5E8DB-6B04-50EB-CB0E-34CB59F02C26}"/>
                  </a:ext>
                </a:extLst>
              </p:cNvPr>
              <p:cNvSpPr>
                <a:spLocks noRot="1" noChangeAspect="1" noMove="1" noResize="1" noEditPoints="1" noAdjustHandles="1" noChangeArrowheads="1" noChangeShapeType="1" noTextEdit="1"/>
              </p:cNvSpPr>
              <p:nvPr/>
            </p:nvSpPr>
            <p:spPr>
              <a:xfrm>
                <a:off x="2277607" y="3916610"/>
                <a:ext cx="344542" cy="309945"/>
              </a:xfrm>
              <a:prstGeom prst="ellipse">
                <a:avLst/>
              </a:prstGeom>
              <a:blipFill>
                <a:blip r:embed="rId16"/>
                <a:stretch>
                  <a:fillRect b="-226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Oval 16">
                <a:extLst>
                  <a:ext uri="{FF2B5EF4-FFF2-40B4-BE49-F238E27FC236}">
                    <a16:creationId xmlns:a16="http://schemas.microsoft.com/office/drawing/2014/main" id="{E6ED4747-DBC0-B701-C2A9-3D16A71024EA}"/>
                  </a:ext>
                </a:extLst>
              </p:cNvPr>
              <p:cNvSpPr/>
              <p:nvPr/>
            </p:nvSpPr>
            <p:spPr>
              <a:xfrm>
                <a:off x="3407804" y="3916610"/>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𝑓</m:t>
                      </m:r>
                    </m:oMath>
                  </m:oMathPara>
                </a14:m>
                <a:endParaRPr lang="en-US"/>
              </a:p>
            </p:txBody>
          </p:sp>
        </mc:Choice>
        <mc:Fallback xmlns="">
          <p:sp>
            <p:nvSpPr>
              <p:cNvPr id="17" name="Oval 16">
                <a:extLst>
                  <a:ext uri="{FF2B5EF4-FFF2-40B4-BE49-F238E27FC236}">
                    <a16:creationId xmlns:a16="http://schemas.microsoft.com/office/drawing/2014/main" id="{E6ED4747-DBC0-B701-C2A9-3D16A71024EA}"/>
                  </a:ext>
                </a:extLst>
              </p:cNvPr>
              <p:cNvSpPr>
                <a:spLocks noRot="1" noChangeAspect="1" noMove="1" noResize="1" noEditPoints="1" noAdjustHandles="1" noChangeArrowheads="1" noChangeShapeType="1" noTextEdit="1"/>
              </p:cNvSpPr>
              <p:nvPr/>
            </p:nvSpPr>
            <p:spPr>
              <a:xfrm>
                <a:off x="3407804" y="3916610"/>
                <a:ext cx="344542" cy="309945"/>
              </a:xfrm>
              <a:prstGeom prst="ellipse">
                <a:avLst/>
              </a:prstGeom>
              <a:blipFill>
                <a:blip r:embed="rId17"/>
                <a:stretch>
                  <a:fillRect b="-22642"/>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271E70DD-9C73-0A16-C836-299BC29BC5B8}"/>
              </a:ext>
            </a:extLst>
          </p:cNvPr>
          <p:cNvGrpSpPr/>
          <p:nvPr/>
        </p:nvGrpSpPr>
        <p:grpSpPr>
          <a:xfrm>
            <a:off x="604733" y="2902457"/>
            <a:ext cx="6201104" cy="930532"/>
            <a:chOff x="604733" y="2902457"/>
            <a:chExt cx="6201104" cy="930532"/>
          </a:xfrm>
        </p:grpSpPr>
        <mc:AlternateContent xmlns:mc="http://schemas.openxmlformats.org/markup-compatibility/2006" xmlns:a14="http://schemas.microsoft.com/office/drawing/2010/main">
          <mc:Choice Requires="a14">
            <p:sp>
              <p:nvSpPr>
                <p:cNvPr id="18" name="Rounded Rectangle 17">
                  <a:extLst>
                    <a:ext uri="{FF2B5EF4-FFF2-40B4-BE49-F238E27FC236}">
                      <a16:creationId xmlns:a16="http://schemas.microsoft.com/office/drawing/2014/main" id="{B5E3846E-C12C-1D86-2CB0-14FFB113325E}"/>
                    </a:ext>
                  </a:extLst>
                </p:cNvPr>
                <p:cNvSpPr/>
                <p:nvPr/>
              </p:nvSpPr>
              <p:spPr>
                <a:xfrm>
                  <a:off x="604733" y="2964456"/>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1,1</m:t>
                            </m:r>
                          </m:sub>
                        </m:sSub>
                      </m:oMath>
                    </m:oMathPara>
                  </a14:m>
                  <a:endParaRPr lang="en-US">
                    <a:solidFill>
                      <a:schemeClr val="tx1"/>
                    </a:solidFill>
                  </a:endParaRPr>
                </a:p>
              </p:txBody>
            </p:sp>
          </mc:Choice>
          <mc:Fallback xmlns="">
            <p:sp>
              <p:nvSpPr>
                <p:cNvPr id="18" name="Rounded Rectangle 17">
                  <a:extLst>
                    <a:ext uri="{FF2B5EF4-FFF2-40B4-BE49-F238E27FC236}">
                      <a16:creationId xmlns:a16="http://schemas.microsoft.com/office/drawing/2014/main" id="{B5E3846E-C12C-1D86-2CB0-14FFB113325E}"/>
                    </a:ext>
                  </a:extLst>
                </p:cNvPr>
                <p:cNvSpPr>
                  <a:spLocks noRot="1" noChangeAspect="1" noMove="1" noResize="1" noEditPoints="1" noAdjustHandles="1" noChangeArrowheads="1" noChangeShapeType="1" noTextEdit="1"/>
                </p:cNvSpPr>
                <p:nvPr/>
              </p:nvSpPr>
              <p:spPr>
                <a:xfrm>
                  <a:off x="604733" y="2964456"/>
                  <a:ext cx="470516" cy="470517"/>
                </a:xfrm>
                <a:prstGeom prst="roundRect">
                  <a:avLst/>
                </a:prstGeom>
                <a:blipFill>
                  <a:blip r:embed="rId18"/>
                  <a:stretch>
                    <a:fillRect r="-6329"/>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ounded Rectangle 18">
                  <a:extLst>
                    <a:ext uri="{FF2B5EF4-FFF2-40B4-BE49-F238E27FC236}">
                      <a16:creationId xmlns:a16="http://schemas.microsoft.com/office/drawing/2014/main" id="{105DD83F-F912-311C-9809-81A9E9471ADA}"/>
                    </a:ext>
                  </a:extLst>
                </p:cNvPr>
                <p:cNvSpPr/>
                <p:nvPr/>
              </p:nvSpPr>
              <p:spPr>
                <a:xfrm>
                  <a:off x="1731247" y="2964457"/>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1,2</m:t>
                            </m:r>
                          </m:sub>
                        </m:sSub>
                      </m:oMath>
                    </m:oMathPara>
                  </a14:m>
                  <a:endParaRPr lang="en-US">
                    <a:solidFill>
                      <a:schemeClr val="tx1"/>
                    </a:solidFill>
                  </a:endParaRPr>
                </a:p>
              </p:txBody>
            </p:sp>
          </mc:Choice>
          <mc:Fallback xmlns="">
            <p:sp>
              <p:nvSpPr>
                <p:cNvPr id="19" name="Rounded Rectangle 18">
                  <a:extLst>
                    <a:ext uri="{FF2B5EF4-FFF2-40B4-BE49-F238E27FC236}">
                      <a16:creationId xmlns:a16="http://schemas.microsoft.com/office/drawing/2014/main" id="{105DD83F-F912-311C-9809-81A9E9471ADA}"/>
                    </a:ext>
                  </a:extLst>
                </p:cNvPr>
                <p:cNvSpPr>
                  <a:spLocks noRot="1" noChangeAspect="1" noMove="1" noResize="1" noEditPoints="1" noAdjustHandles="1" noChangeArrowheads="1" noChangeShapeType="1" noTextEdit="1"/>
                </p:cNvSpPr>
                <p:nvPr/>
              </p:nvSpPr>
              <p:spPr>
                <a:xfrm>
                  <a:off x="1731247" y="2964457"/>
                  <a:ext cx="470516" cy="470517"/>
                </a:xfrm>
                <a:prstGeom prst="roundRect">
                  <a:avLst/>
                </a:prstGeom>
                <a:blipFill>
                  <a:blip r:embed="rId19"/>
                  <a:stretch>
                    <a:fillRect r="-6329"/>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ounded Rectangle 20">
                  <a:extLst>
                    <a:ext uri="{FF2B5EF4-FFF2-40B4-BE49-F238E27FC236}">
                      <a16:creationId xmlns:a16="http://schemas.microsoft.com/office/drawing/2014/main" id="{5ADDB32D-1882-389E-D1F3-8B6EBD894BBB}"/>
                    </a:ext>
                  </a:extLst>
                </p:cNvPr>
                <p:cNvSpPr/>
                <p:nvPr/>
              </p:nvSpPr>
              <p:spPr>
                <a:xfrm>
                  <a:off x="2861444" y="2964459"/>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1,3</m:t>
                            </m:r>
                          </m:sub>
                        </m:sSub>
                      </m:oMath>
                    </m:oMathPara>
                  </a14:m>
                  <a:endParaRPr lang="en-US">
                    <a:solidFill>
                      <a:schemeClr val="tx1"/>
                    </a:solidFill>
                  </a:endParaRPr>
                </a:p>
              </p:txBody>
            </p:sp>
          </mc:Choice>
          <mc:Fallback xmlns="">
            <p:sp>
              <p:nvSpPr>
                <p:cNvPr id="21" name="Rounded Rectangle 20">
                  <a:extLst>
                    <a:ext uri="{FF2B5EF4-FFF2-40B4-BE49-F238E27FC236}">
                      <a16:creationId xmlns:a16="http://schemas.microsoft.com/office/drawing/2014/main" id="{5ADDB32D-1882-389E-D1F3-8B6EBD894BBB}"/>
                    </a:ext>
                  </a:extLst>
                </p:cNvPr>
                <p:cNvSpPr>
                  <a:spLocks noRot="1" noChangeAspect="1" noMove="1" noResize="1" noEditPoints="1" noAdjustHandles="1" noChangeArrowheads="1" noChangeShapeType="1" noTextEdit="1"/>
                </p:cNvSpPr>
                <p:nvPr/>
              </p:nvSpPr>
              <p:spPr>
                <a:xfrm>
                  <a:off x="2861444" y="2964459"/>
                  <a:ext cx="470516" cy="470517"/>
                </a:xfrm>
                <a:prstGeom prst="roundRect">
                  <a:avLst/>
                </a:prstGeom>
                <a:blipFill>
                  <a:blip r:embed="rId20"/>
                  <a:stretch>
                    <a:fillRect r="-6250"/>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ounded Rectangle 22">
                  <a:extLst>
                    <a:ext uri="{FF2B5EF4-FFF2-40B4-BE49-F238E27FC236}">
                      <a16:creationId xmlns:a16="http://schemas.microsoft.com/office/drawing/2014/main" id="{C8AE4C36-7CC3-BDD8-D790-2C97069D8838}"/>
                    </a:ext>
                  </a:extLst>
                </p:cNvPr>
                <p:cNvSpPr/>
                <p:nvPr/>
              </p:nvSpPr>
              <p:spPr>
                <a:xfrm>
                  <a:off x="3990313" y="2964457"/>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1,4</m:t>
                            </m:r>
                          </m:sub>
                        </m:sSub>
                      </m:oMath>
                    </m:oMathPara>
                  </a14:m>
                  <a:endParaRPr lang="en-US">
                    <a:solidFill>
                      <a:schemeClr val="tx1"/>
                    </a:solidFill>
                  </a:endParaRPr>
                </a:p>
              </p:txBody>
            </p:sp>
          </mc:Choice>
          <mc:Fallback xmlns="">
            <p:sp>
              <p:nvSpPr>
                <p:cNvPr id="23" name="Rounded Rectangle 22">
                  <a:extLst>
                    <a:ext uri="{FF2B5EF4-FFF2-40B4-BE49-F238E27FC236}">
                      <a16:creationId xmlns:a16="http://schemas.microsoft.com/office/drawing/2014/main" id="{C8AE4C36-7CC3-BDD8-D790-2C97069D8838}"/>
                    </a:ext>
                  </a:extLst>
                </p:cNvPr>
                <p:cNvSpPr>
                  <a:spLocks noRot="1" noChangeAspect="1" noMove="1" noResize="1" noEditPoints="1" noAdjustHandles="1" noChangeArrowheads="1" noChangeShapeType="1" noTextEdit="1"/>
                </p:cNvSpPr>
                <p:nvPr/>
              </p:nvSpPr>
              <p:spPr>
                <a:xfrm>
                  <a:off x="3990313" y="2964457"/>
                  <a:ext cx="470516" cy="470517"/>
                </a:xfrm>
                <a:prstGeom prst="roundRect">
                  <a:avLst/>
                </a:prstGeom>
                <a:blipFill>
                  <a:blip r:embed="rId21"/>
                  <a:stretch>
                    <a:fillRect r="-6329"/>
                  </a:stretch>
                </a:blipFill>
                <a:ln>
                  <a:solidFill>
                    <a:srgbClr val="BBAAE6"/>
                  </a:solidFill>
                </a:ln>
              </p:spPr>
              <p:txBody>
                <a:bodyPr/>
                <a:lstStyle/>
                <a:p>
                  <a:r>
                    <a:rPr lang="en-US">
                      <a:noFill/>
                    </a:rPr>
                    <a:t> </a:t>
                  </a:r>
                </a:p>
              </p:txBody>
            </p:sp>
          </mc:Fallback>
        </mc:AlternateContent>
        <p:cxnSp>
          <p:nvCxnSpPr>
            <p:cNvPr id="71" name="Straight Arrow Connector 70">
              <a:extLst>
                <a:ext uri="{FF2B5EF4-FFF2-40B4-BE49-F238E27FC236}">
                  <a16:creationId xmlns:a16="http://schemas.microsoft.com/office/drawing/2014/main" id="{68B68300-F52D-0661-848D-556E81C66DCC}"/>
                </a:ext>
              </a:extLst>
            </p:cNvPr>
            <p:cNvCxnSpPr>
              <a:stCxn id="11" idx="0"/>
              <a:endCxn id="18" idx="2"/>
            </p:cNvCxnSpPr>
            <p:nvPr/>
          </p:nvCxnSpPr>
          <p:spPr>
            <a:xfrm flipV="1">
              <a:off x="839991" y="3434973"/>
              <a:ext cx="0" cy="3980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5B02C812-7210-FA97-52A9-5C28D7E94C35}"/>
                </a:ext>
              </a:extLst>
            </p:cNvPr>
            <p:cNvCxnSpPr>
              <a:cxnSpLocks/>
              <a:stCxn id="12" idx="0"/>
              <a:endCxn id="19" idx="2"/>
            </p:cNvCxnSpPr>
            <p:nvPr/>
          </p:nvCxnSpPr>
          <p:spPr>
            <a:xfrm flipV="1">
              <a:off x="1966505" y="3434974"/>
              <a:ext cx="0" cy="3980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4DE868F2-D8AC-3363-392C-A7AB70037413}"/>
                </a:ext>
              </a:extLst>
            </p:cNvPr>
            <p:cNvCxnSpPr>
              <a:cxnSpLocks/>
              <a:stCxn id="13" idx="0"/>
              <a:endCxn id="21" idx="2"/>
            </p:cNvCxnSpPr>
            <p:nvPr/>
          </p:nvCxnSpPr>
          <p:spPr>
            <a:xfrm flipV="1">
              <a:off x="3096702" y="3434976"/>
              <a:ext cx="0" cy="3980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91B34F9B-122B-55CC-A4A8-713D151F7EEC}"/>
                </a:ext>
              </a:extLst>
            </p:cNvPr>
            <p:cNvCxnSpPr>
              <a:cxnSpLocks/>
              <a:stCxn id="14" idx="0"/>
              <a:endCxn id="23" idx="2"/>
            </p:cNvCxnSpPr>
            <p:nvPr/>
          </p:nvCxnSpPr>
          <p:spPr>
            <a:xfrm flipV="1">
              <a:off x="4225571" y="3434974"/>
              <a:ext cx="0" cy="3980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109">
              <a:extLst>
                <a:ext uri="{FF2B5EF4-FFF2-40B4-BE49-F238E27FC236}">
                  <a16:creationId xmlns:a16="http://schemas.microsoft.com/office/drawing/2014/main" id="{45820AC2-A2E8-283D-A54B-8E2845C89E54}"/>
                </a:ext>
              </a:extLst>
            </p:cNvPr>
            <p:cNvCxnSpPr>
              <a:cxnSpLocks/>
              <a:stCxn id="37" idx="0"/>
            </p:cNvCxnSpPr>
            <p:nvPr/>
          </p:nvCxnSpPr>
          <p:spPr>
            <a:xfrm rot="16200000" flipV="1">
              <a:off x="3397006" y="1232964"/>
              <a:ext cx="146017" cy="5041655"/>
            </a:xfrm>
            <a:prstGeom prst="bentConnector2">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D2586E8D-59C2-43BE-D7A5-799A55ADA4B2}"/>
                </a:ext>
              </a:extLst>
            </p:cNvPr>
            <p:cNvCxnSpPr>
              <a:cxnSpLocks/>
            </p:cNvCxnSpPr>
            <p:nvPr/>
          </p:nvCxnSpPr>
          <p:spPr>
            <a:xfrm flipV="1">
              <a:off x="949186" y="3434973"/>
              <a:ext cx="0" cy="2552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7CED81A9-2178-F1F3-0C4D-DB78E92AEF87}"/>
                </a:ext>
              </a:extLst>
            </p:cNvPr>
            <p:cNvCxnSpPr>
              <a:cxnSpLocks/>
            </p:cNvCxnSpPr>
            <p:nvPr/>
          </p:nvCxnSpPr>
          <p:spPr>
            <a:xfrm flipV="1">
              <a:off x="2096373" y="3434973"/>
              <a:ext cx="0" cy="2552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8EEF5949-0604-E1A9-6CD7-5292B5DFB348}"/>
                </a:ext>
              </a:extLst>
            </p:cNvPr>
            <p:cNvCxnSpPr>
              <a:cxnSpLocks/>
            </p:cNvCxnSpPr>
            <p:nvPr/>
          </p:nvCxnSpPr>
          <p:spPr>
            <a:xfrm flipV="1">
              <a:off x="3216764" y="3434973"/>
              <a:ext cx="0" cy="2552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5A55B6CE-732D-CC7F-3820-D23E8EB7D1A9}"/>
                </a:ext>
              </a:extLst>
            </p:cNvPr>
            <p:cNvCxnSpPr>
              <a:cxnSpLocks/>
            </p:cNvCxnSpPr>
            <p:nvPr/>
          </p:nvCxnSpPr>
          <p:spPr>
            <a:xfrm flipV="1">
              <a:off x="4352227" y="3434973"/>
              <a:ext cx="0" cy="2552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2" name="TextBox 151">
                  <a:extLst>
                    <a:ext uri="{FF2B5EF4-FFF2-40B4-BE49-F238E27FC236}">
                      <a16:creationId xmlns:a16="http://schemas.microsoft.com/office/drawing/2014/main" id="{5ABCF146-31BA-739F-FE88-CECBFC68C59A}"/>
                    </a:ext>
                  </a:extLst>
                </p:cNvPr>
                <p:cNvSpPr txBox="1"/>
                <p:nvPr/>
              </p:nvSpPr>
              <p:spPr>
                <a:xfrm>
                  <a:off x="4703278" y="2902457"/>
                  <a:ext cx="2102559" cy="658514"/>
                </a:xfrm>
                <a:prstGeom prst="rect">
                  <a:avLst/>
                </a:prstGeom>
                <a:noFill/>
              </p:spPr>
              <p:txBody>
                <a:bodyPr wrap="square" rtlCol="0">
                  <a:spAutoFit/>
                </a:bodyPr>
                <a:lstStyle/>
                <a:p>
                  <a:r>
                    <a:rPr lang="en-US"/>
                    <a:t>Alignment scores</a:t>
                  </a:r>
                </a:p>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𝑒</m:t>
                            </m:r>
                          </m:e>
                          <m:sub>
                            <m:r>
                              <a:rPr lang="en-CA" b="0" i="1" smtClean="0">
                                <a:latin typeface="Cambria Math" panose="02040503050406030204" pitchFamily="18" charset="0"/>
                              </a:rPr>
                              <m:t>𝑡</m:t>
                            </m:r>
                            <m:r>
                              <a:rPr lang="en-CA" b="0" i="1" smtClean="0">
                                <a:latin typeface="Cambria Math" panose="02040503050406030204" pitchFamily="18" charset="0"/>
                              </a:rPr>
                              <m:t>,</m:t>
                            </m:r>
                            <m:r>
                              <a:rPr lang="en-CA" b="0" i="1" smtClean="0">
                                <a:latin typeface="Cambria Math" panose="02040503050406030204" pitchFamily="18" charset="0"/>
                              </a:rPr>
                              <m:t>𝑖</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a:rPr lang="en-CA" b="0" i="1" smtClean="0">
                                <a:latin typeface="Cambria Math" panose="02040503050406030204" pitchFamily="18" charset="0"/>
                              </a:rPr>
                              <m:t>𝑎𝑡𝑡</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𝑠</m:t>
                            </m:r>
                          </m:e>
                          <m:sub>
                            <m:r>
                              <a:rPr lang="en-CA" b="0" i="1" smtClean="0">
                                <a:latin typeface="Cambria Math" panose="02040503050406030204" pitchFamily="18" charset="0"/>
                              </a:rPr>
                              <m:t>𝑡</m:t>
                            </m:r>
                            <m:r>
                              <a:rPr lang="en-CA" b="0" i="1" smtClean="0">
                                <a:latin typeface="Cambria Math" panose="02040503050406030204" pitchFamily="18" charset="0"/>
                              </a:rPr>
                              <m:t>−1 </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h</m:t>
                            </m:r>
                          </m:e>
                          <m:sub>
                            <m:r>
                              <a:rPr lang="en-CA" b="0" i="1" smtClean="0">
                                <a:latin typeface="Cambria Math" panose="02040503050406030204" pitchFamily="18" charset="0"/>
                              </a:rPr>
                              <m:t>𝑖</m:t>
                            </m:r>
                          </m:sub>
                        </m:sSub>
                        <m:r>
                          <a:rPr lang="en-CA" b="0" i="1" smtClean="0">
                            <a:latin typeface="Cambria Math" panose="02040503050406030204" pitchFamily="18" charset="0"/>
                          </a:rPr>
                          <m:t>)</m:t>
                        </m:r>
                      </m:oMath>
                    </m:oMathPara>
                  </a14:m>
                  <a:endParaRPr lang="en-US"/>
                </a:p>
              </p:txBody>
            </p:sp>
          </mc:Choice>
          <mc:Fallback xmlns="">
            <p:sp>
              <p:nvSpPr>
                <p:cNvPr id="152" name="TextBox 151">
                  <a:extLst>
                    <a:ext uri="{FF2B5EF4-FFF2-40B4-BE49-F238E27FC236}">
                      <a16:creationId xmlns:a16="http://schemas.microsoft.com/office/drawing/2014/main" id="{5ABCF146-31BA-739F-FE88-CECBFC68C59A}"/>
                    </a:ext>
                  </a:extLst>
                </p:cNvPr>
                <p:cNvSpPr txBox="1">
                  <a:spLocks noRot="1" noChangeAspect="1" noMove="1" noResize="1" noEditPoints="1" noAdjustHandles="1" noChangeArrowheads="1" noChangeShapeType="1" noTextEdit="1"/>
                </p:cNvSpPr>
                <p:nvPr/>
              </p:nvSpPr>
              <p:spPr>
                <a:xfrm>
                  <a:off x="4703278" y="2902457"/>
                  <a:ext cx="2102559" cy="658514"/>
                </a:xfrm>
                <a:prstGeom prst="rect">
                  <a:avLst/>
                </a:prstGeom>
                <a:blipFill>
                  <a:blip r:embed="rId22"/>
                  <a:stretch>
                    <a:fillRect l="-2616" t="-4630" b="-6481"/>
                  </a:stretch>
                </a:blipFill>
              </p:spPr>
              <p:txBody>
                <a:bodyPr/>
                <a:lstStyle/>
                <a:p>
                  <a:r>
                    <a:rPr lang="en-US">
                      <a:noFill/>
                    </a:rPr>
                    <a:t> </a:t>
                  </a:r>
                </a:p>
              </p:txBody>
            </p:sp>
          </mc:Fallback>
        </mc:AlternateContent>
      </p:grpSp>
      <p:grpSp>
        <p:nvGrpSpPr>
          <p:cNvPr id="34" name="Group 33">
            <a:extLst>
              <a:ext uri="{FF2B5EF4-FFF2-40B4-BE49-F238E27FC236}">
                <a16:creationId xmlns:a16="http://schemas.microsoft.com/office/drawing/2014/main" id="{23328A6A-3623-9205-3420-1017F6880915}"/>
              </a:ext>
            </a:extLst>
          </p:cNvPr>
          <p:cNvGrpSpPr/>
          <p:nvPr/>
        </p:nvGrpSpPr>
        <p:grpSpPr>
          <a:xfrm>
            <a:off x="604733" y="1782314"/>
            <a:ext cx="6204050" cy="1182145"/>
            <a:chOff x="604733" y="1782314"/>
            <a:chExt cx="6204050" cy="1182145"/>
          </a:xfrm>
        </p:grpSpPr>
        <mc:AlternateContent xmlns:mc="http://schemas.openxmlformats.org/markup-compatibility/2006" xmlns:a14="http://schemas.microsoft.com/office/drawing/2010/main">
          <mc:Choice Requires="a14">
            <p:sp>
              <p:nvSpPr>
                <p:cNvPr id="24" name="Rounded Rectangle 23">
                  <a:extLst>
                    <a:ext uri="{FF2B5EF4-FFF2-40B4-BE49-F238E27FC236}">
                      <a16:creationId xmlns:a16="http://schemas.microsoft.com/office/drawing/2014/main" id="{FA721D60-631F-649D-9B04-C0FD962B843B}"/>
                    </a:ext>
                  </a:extLst>
                </p:cNvPr>
                <p:cNvSpPr/>
                <p:nvPr/>
              </p:nvSpPr>
              <p:spPr>
                <a:xfrm>
                  <a:off x="604733" y="1876313"/>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36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1,1</m:t>
                            </m:r>
                          </m:sub>
                        </m:sSub>
                      </m:oMath>
                    </m:oMathPara>
                  </a14:m>
                  <a:endParaRPr lang="en-US">
                    <a:solidFill>
                      <a:schemeClr val="tx1"/>
                    </a:solidFill>
                  </a:endParaRPr>
                </a:p>
              </p:txBody>
            </p:sp>
          </mc:Choice>
          <mc:Fallback xmlns="">
            <p:sp>
              <p:nvSpPr>
                <p:cNvPr id="24" name="Rounded Rectangle 23">
                  <a:extLst>
                    <a:ext uri="{FF2B5EF4-FFF2-40B4-BE49-F238E27FC236}">
                      <a16:creationId xmlns:a16="http://schemas.microsoft.com/office/drawing/2014/main" id="{FA721D60-631F-649D-9B04-C0FD962B843B}"/>
                    </a:ext>
                  </a:extLst>
                </p:cNvPr>
                <p:cNvSpPr>
                  <a:spLocks noRot="1" noChangeAspect="1" noMove="1" noResize="1" noEditPoints="1" noAdjustHandles="1" noChangeArrowheads="1" noChangeShapeType="1" noTextEdit="1"/>
                </p:cNvSpPr>
                <p:nvPr/>
              </p:nvSpPr>
              <p:spPr>
                <a:xfrm>
                  <a:off x="604733" y="1876313"/>
                  <a:ext cx="470516" cy="470517"/>
                </a:xfrm>
                <a:prstGeom prst="roundRect">
                  <a:avLst/>
                </a:prstGeom>
                <a:blipFill>
                  <a:blip r:embed="rId23"/>
                  <a:stretch>
                    <a:fillRect r="-1266"/>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ounded Rectangle 25">
                  <a:extLst>
                    <a:ext uri="{FF2B5EF4-FFF2-40B4-BE49-F238E27FC236}">
                      <a16:creationId xmlns:a16="http://schemas.microsoft.com/office/drawing/2014/main" id="{8AFFF907-0DF6-EED5-7D3A-274FB745797D}"/>
                    </a:ext>
                  </a:extLst>
                </p:cNvPr>
                <p:cNvSpPr/>
                <p:nvPr/>
              </p:nvSpPr>
              <p:spPr>
                <a:xfrm>
                  <a:off x="1731247" y="1876314"/>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36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1,2</m:t>
                            </m:r>
                          </m:sub>
                        </m:sSub>
                      </m:oMath>
                    </m:oMathPara>
                  </a14:m>
                  <a:endParaRPr lang="en-US">
                    <a:solidFill>
                      <a:schemeClr val="tx1"/>
                    </a:solidFill>
                  </a:endParaRPr>
                </a:p>
              </p:txBody>
            </p:sp>
          </mc:Choice>
          <mc:Fallback xmlns="">
            <p:sp>
              <p:nvSpPr>
                <p:cNvPr id="26" name="Rounded Rectangle 25">
                  <a:extLst>
                    <a:ext uri="{FF2B5EF4-FFF2-40B4-BE49-F238E27FC236}">
                      <a16:creationId xmlns:a16="http://schemas.microsoft.com/office/drawing/2014/main" id="{8AFFF907-0DF6-EED5-7D3A-274FB745797D}"/>
                    </a:ext>
                  </a:extLst>
                </p:cNvPr>
                <p:cNvSpPr>
                  <a:spLocks noRot="1" noChangeAspect="1" noMove="1" noResize="1" noEditPoints="1" noAdjustHandles="1" noChangeArrowheads="1" noChangeShapeType="1" noTextEdit="1"/>
                </p:cNvSpPr>
                <p:nvPr/>
              </p:nvSpPr>
              <p:spPr>
                <a:xfrm>
                  <a:off x="1731247" y="1876314"/>
                  <a:ext cx="470516" cy="470517"/>
                </a:xfrm>
                <a:prstGeom prst="roundRect">
                  <a:avLst/>
                </a:prstGeom>
                <a:blipFill>
                  <a:blip r:embed="rId24"/>
                  <a:stretch>
                    <a:fillRect r="-1266"/>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ounded Rectangle 26">
                  <a:extLst>
                    <a:ext uri="{FF2B5EF4-FFF2-40B4-BE49-F238E27FC236}">
                      <a16:creationId xmlns:a16="http://schemas.microsoft.com/office/drawing/2014/main" id="{456DCD0D-ED0C-B543-C675-A59F6AF1916A}"/>
                    </a:ext>
                  </a:extLst>
                </p:cNvPr>
                <p:cNvSpPr/>
                <p:nvPr/>
              </p:nvSpPr>
              <p:spPr>
                <a:xfrm>
                  <a:off x="2861444" y="1876316"/>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36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1,3</m:t>
                            </m:r>
                          </m:sub>
                        </m:sSub>
                      </m:oMath>
                    </m:oMathPara>
                  </a14:m>
                  <a:endParaRPr lang="en-US">
                    <a:solidFill>
                      <a:schemeClr val="tx1"/>
                    </a:solidFill>
                  </a:endParaRPr>
                </a:p>
              </p:txBody>
            </p:sp>
          </mc:Choice>
          <mc:Fallback xmlns="">
            <p:sp>
              <p:nvSpPr>
                <p:cNvPr id="27" name="Rounded Rectangle 26">
                  <a:extLst>
                    <a:ext uri="{FF2B5EF4-FFF2-40B4-BE49-F238E27FC236}">
                      <a16:creationId xmlns:a16="http://schemas.microsoft.com/office/drawing/2014/main" id="{456DCD0D-ED0C-B543-C675-A59F6AF1916A}"/>
                    </a:ext>
                  </a:extLst>
                </p:cNvPr>
                <p:cNvSpPr>
                  <a:spLocks noRot="1" noChangeAspect="1" noMove="1" noResize="1" noEditPoints="1" noAdjustHandles="1" noChangeArrowheads="1" noChangeShapeType="1" noTextEdit="1"/>
                </p:cNvSpPr>
                <p:nvPr/>
              </p:nvSpPr>
              <p:spPr>
                <a:xfrm>
                  <a:off x="2861444" y="1876316"/>
                  <a:ext cx="470516" cy="470517"/>
                </a:xfrm>
                <a:prstGeom prst="roundRect">
                  <a:avLst/>
                </a:prstGeom>
                <a:blipFill>
                  <a:blip r:embed="rId25"/>
                  <a:stretch>
                    <a:fillRect r="-1250"/>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ounded Rectangle 28">
                  <a:extLst>
                    <a:ext uri="{FF2B5EF4-FFF2-40B4-BE49-F238E27FC236}">
                      <a16:creationId xmlns:a16="http://schemas.microsoft.com/office/drawing/2014/main" id="{A73440CF-F1D7-E8F0-0DAE-8ABED89B2103}"/>
                    </a:ext>
                  </a:extLst>
                </p:cNvPr>
                <p:cNvSpPr/>
                <p:nvPr/>
              </p:nvSpPr>
              <p:spPr>
                <a:xfrm>
                  <a:off x="3990313" y="1876314"/>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36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1,4</m:t>
                            </m:r>
                          </m:sub>
                        </m:sSub>
                      </m:oMath>
                    </m:oMathPara>
                  </a14:m>
                  <a:endParaRPr lang="en-US">
                    <a:solidFill>
                      <a:schemeClr val="tx1"/>
                    </a:solidFill>
                  </a:endParaRPr>
                </a:p>
              </p:txBody>
            </p:sp>
          </mc:Choice>
          <mc:Fallback xmlns="">
            <p:sp>
              <p:nvSpPr>
                <p:cNvPr id="29" name="Rounded Rectangle 28">
                  <a:extLst>
                    <a:ext uri="{FF2B5EF4-FFF2-40B4-BE49-F238E27FC236}">
                      <a16:creationId xmlns:a16="http://schemas.microsoft.com/office/drawing/2014/main" id="{A73440CF-F1D7-E8F0-0DAE-8ABED89B2103}"/>
                    </a:ext>
                  </a:extLst>
                </p:cNvPr>
                <p:cNvSpPr>
                  <a:spLocks noRot="1" noChangeAspect="1" noMove="1" noResize="1" noEditPoints="1" noAdjustHandles="1" noChangeArrowheads="1" noChangeShapeType="1" noTextEdit="1"/>
                </p:cNvSpPr>
                <p:nvPr/>
              </p:nvSpPr>
              <p:spPr>
                <a:xfrm>
                  <a:off x="3990313" y="1876314"/>
                  <a:ext cx="470516" cy="470517"/>
                </a:xfrm>
                <a:prstGeom prst="roundRect">
                  <a:avLst/>
                </a:prstGeom>
                <a:blipFill>
                  <a:blip r:embed="rId26"/>
                  <a:stretch>
                    <a:fillRect r="-1266"/>
                  </a:stretch>
                </a:blipFill>
                <a:ln>
                  <a:solidFill>
                    <a:srgbClr val="BBAAE6"/>
                  </a:solidFill>
                </a:ln>
              </p:spPr>
              <p:txBody>
                <a:bodyPr/>
                <a:lstStyle/>
                <a:p>
                  <a:r>
                    <a:rPr lang="en-US">
                      <a:noFill/>
                    </a:rPr>
                    <a:t> </a:t>
                  </a:r>
                </a:p>
              </p:txBody>
            </p:sp>
          </mc:Fallback>
        </mc:AlternateContent>
        <p:cxnSp>
          <p:nvCxnSpPr>
            <p:cNvPr id="33" name="Straight Arrow Connector 32">
              <a:extLst>
                <a:ext uri="{FF2B5EF4-FFF2-40B4-BE49-F238E27FC236}">
                  <a16:creationId xmlns:a16="http://schemas.microsoft.com/office/drawing/2014/main" id="{AB8F39ED-DE83-5A15-0FE5-51D4317B9870}"/>
                </a:ext>
              </a:extLst>
            </p:cNvPr>
            <p:cNvCxnSpPr>
              <a:cxnSpLocks/>
              <a:stCxn id="18" idx="0"/>
              <a:endCxn id="24" idx="2"/>
            </p:cNvCxnSpPr>
            <p:nvPr/>
          </p:nvCxnSpPr>
          <p:spPr>
            <a:xfrm flipV="1">
              <a:off x="839991" y="2346830"/>
              <a:ext cx="0" cy="6176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4EEF3AF-FEDD-8A57-18A5-73F0966854BA}"/>
                </a:ext>
              </a:extLst>
            </p:cNvPr>
            <p:cNvCxnSpPr>
              <a:cxnSpLocks/>
              <a:stCxn id="19" idx="0"/>
              <a:endCxn id="26" idx="2"/>
            </p:cNvCxnSpPr>
            <p:nvPr/>
          </p:nvCxnSpPr>
          <p:spPr>
            <a:xfrm flipV="1">
              <a:off x="1966505" y="2346831"/>
              <a:ext cx="0" cy="6176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6E3B256A-7440-689A-DCC5-AF8270FBC5A8}"/>
                </a:ext>
              </a:extLst>
            </p:cNvPr>
            <p:cNvCxnSpPr>
              <a:cxnSpLocks/>
              <a:stCxn id="21" idx="0"/>
              <a:endCxn id="27" idx="2"/>
            </p:cNvCxnSpPr>
            <p:nvPr/>
          </p:nvCxnSpPr>
          <p:spPr>
            <a:xfrm flipV="1">
              <a:off x="3096702" y="2346833"/>
              <a:ext cx="0" cy="6176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A6237BAD-EE24-8FB4-AB21-F98E88D39B26}"/>
                </a:ext>
              </a:extLst>
            </p:cNvPr>
            <p:cNvCxnSpPr>
              <a:cxnSpLocks/>
              <a:stCxn id="23" idx="0"/>
              <a:endCxn id="29" idx="2"/>
            </p:cNvCxnSpPr>
            <p:nvPr/>
          </p:nvCxnSpPr>
          <p:spPr>
            <a:xfrm flipV="1">
              <a:off x="4225571" y="2346831"/>
              <a:ext cx="0" cy="6176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411CB81D-1229-0CAA-D1DB-602F67489662}"/>
                </a:ext>
              </a:extLst>
            </p:cNvPr>
            <p:cNvSpPr/>
            <p:nvPr/>
          </p:nvSpPr>
          <p:spPr>
            <a:xfrm>
              <a:off x="604733" y="2543570"/>
              <a:ext cx="3854386" cy="2536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t>softmax</a:t>
              </a:r>
              <a:endParaRPr lang="en-US"/>
            </a:p>
          </p:txBody>
        </p:sp>
        <p:sp>
          <p:nvSpPr>
            <p:cNvPr id="153" name="TextBox 152">
              <a:extLst>
                <a:ext uri="{FF2B5EF4-FFF2-40B4-BE49-F238E27FC236}">
                  <a16:creationId xmlns:a16="http://schemas.microsoft.com/office/drawing/2014/main" id="{3A847F0D-6B96-42FD-EEEE-24C5C9CB77DB}"/>
                </a:ext>
              </a:extLst>
            </p:cNvPr>
            <p:cNvSpPr txBox="1"/>
            <p:nvPr/>
          </p:nvSpPr>
          <p:spPr>
            <a:xfrm>
              <a:off x="4706224" y="1782314"/>
              <a:ext cx="2102559" cy="923330"/>
            </a:xfrm>
            <a:prstGeom prst="rect">
              <a:avLst/>
            </a:prstGeom>
            <a:noFill/>
          </p:spPr>
          <p:txBody>
            <a:bodyPr wrap="square" rtlCol="0">
              <a:spAutoFit/>
            </a:bodyPr>
            <a:lstStyle/>
            <a:p>
              <a:r>
                <a:rPr lang="en-US"/>
                <a:t>Attention weights</a:t>
              </a:r>
            </a:p>
            <a:p>
              <a:r>
                <a:rPr lang="en-US"/>
                <a:t>(normalize alignment scores)</a:t>
              </a:r>
            </a:p>
          </p:txBody>
        </p:sp>
      </p:grpSp>
      <p:grpSp>
        <p:nvGrpSpPr>
          <p:cNvPr id="39" name="Group 38">
            <a:extLst>
              <a:ext uri="{FF2B5EF4-FFF2-40B4-BE49-F238E27FC236}">
                <a16:creationId xmlns:a16="http://schemas.microsoft.com/office/drawing/2014/main" id="{6452CEEC-A01C-3920-8D9D-4777F2E0C05B}"/>
              </a:ext>
            </a:extLst>
          </p:cNvPr>
          <p:cNvGrpSpPr/>
          <p:nvPr/>
        </p:nvGrpSpPr>
        <p:grpSpPr>
          <a:xfrm>
            <a:off x="594522" y="978767"/>
            <a:ext cx="8979191" cy="4271292"/>
            <a:chOff x="594522" y="978767"/>
            <a:chExt cx="8979191" cy="4271292"/>
          </a:xfrm>
        </p:grpSpPr>
        <mc:AlternateContent xmlns:mc="http://schemas.openxmlformats.org/markup-compatibility/2006" xmlns:a14="http://schemas.microsoft.com/office/drawing/2010/main">
          <mc:Choice Requires="a14">
            <p:sp>
              <p:nvSpPr>
                <p:cNvPr id="109" name="Oval 108">
                  <a:extLst>
                    <a:ext uri="{FF2B5EF4-FFF2-40B4-BE49-F238E27FC236}">
                      <a16:creationId xmlns:a16="http://schemas.microsoft.com/office/drawing/2014/main" id="{A2665D7A-ECFA-C096-DBD6-EA1D751634B2}"/>
                    </a:ext>
                  </a:extLst>
                </p:cNvPr>
                <p:cNvSpPr/>
                <p:nvPr/>
              </p:nvSpPr>
              <p:spPr>
                <a:xfrm>
                  <a:off x="661140" y="1296394"/>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109" name="Oval 108">
                  <a:extLst>
                    <a:ext uri="{FF2B5EF4-FFF2-40B4-BE49-F238E27FC236}">
                      <a16:creationId xmlns:a16="http://schemas.microsoft.com/office/drawing/2014/main" id="{A2665D7A-ECFA-C096-DBD6-EA1D751634B2}"/>
                    </a:ext>
                  </a:extLst>
                </p:cNvPr>
                <p:cNvSpPr>
                  <a:spLocks noRot="1" noChangeAspect="1" noMove="1" noResize="1" noEditPoints="1" noAdjustHandles="1" noChangeArrowheads="1" noChangeShapeType="1" noTextEdit="1"/>
                </p:cNvSpPr>
                <p:nvPr/>
              </p:nvSpPr>
              <p:spPr>
                <a:xfrm>
                  <a:off x="661140" y="1296394"/>
                  <a:ext cx="344542" cy="309945"/>
                </a:xfrm>
                <a:prstGeom prst="ellipse">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2" name="Oval 111">
                  <a:extLst>
                    <a:ext uri="{FF2B5EF4-FFF2-40B4-BE49-F238E27FC236}">
                      <a16:creationId xmlns:a16="http://schemas.microsoft.com/office/drawing/2014/main" id="{93AD11B6-F929-01FE-2D7F-252C64A7FFAA}"/>
                    </a:ext>
                  </a:extLst>
                </p:cNvPr>
                <p:cNvSpPr/>
                <p:nvPr/>
              </p:nvSpPr>
              <p:spPr>
                <a:xfrm>
                  <a:off x="1794234" y="1296394"/>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112" name="Oval 111">
                  <a:extLst>
                    <a:ext uri="{FF2B5EF4-FFF2-40B4-BE49-F238E27FC236}">
                      <a16:creationId xmlns:a16="http://schemas.microsoft.com/office/drawing/2014/main" id="{93AD11B6-F929-01FE-2D7F-252C64A7FFAA}"/>
                    </a:ext>
                  </a:extLst>
                </p:cNvPr>
                <p:cNvSpPr>
                  <a:spLocks noRot="1" noChangeAspect="1" noMove="1" noResize="1" noEditPoints="1" noAdjustHandles="1" noChangeArrowheads="1" noChangeShapeType="1" noTextEdit="1"/>
                </p:cNvSpPr>
                <p:nvPr/>
              </p:nvSpPr>
              <p:spPr>
                <a:xfrm>
                  <a:off x="1794234" y="1296394"/>
                  <a:ext cx="344542" cy="309945"/>
                </a:xfrm>
                <a:prstGeom prst="ellipse">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5" name="Oval 114">
                  <a:extLst>
                    <a:ext uri="{FF2B5EF4-FFF2-40B4-BE49-F238E27FC236}">
                      <a16:creationId xmlns:a16="http://schemas.microsoft.com/office/drawing/2014/main" id="{738CC567-5B8D-7B21-AD2C-A70014E0FBE8}"/>
                    </a:ext>
                  </a:extLst>
                </p:cNvPr>
                <p:cNvSpPr/>
                <p:nvPr/>
              </p:nvSpPr>
              <p:spPr>
                <a:xfrm>
                  <a:off x="2924431" y="1296394"/>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115" name="Oval 114">
                  <a:extLst>
                    <a:ext uri="{FF2B5EF4-FFF2-40B4-BE49-F238E27FC236}">
                      <a16:creationId xmlns:a16="http://schemas.microsoft.com/office/drawing/2014/main" id="{738CC567-5B8D-7B21-AD2C-A70014E0FBE8}"/>
                    </a:ext>
                  </a:extLst>
                </p:cNvPr>
                <p:cNvSpPr>
                  <a:spLocks noRot="1" noChangeAspect="1" noMove="1" noResize="1" noEditPoints="1" noAdjustHandles="1" noChangeArrowheads="1" noChangeShapeType="1" noTextEdit="1"/>
                </p:cNvSpPr>
                <p:nvPr/>
              </p:nvSpPr>
              <p:spPr>
                <a:xfrm>
                  <a:off x="2924431" y="1296394"/>
                  <a:ext cx="344542" cy="309945"/>
                </a:xfrm>
                <a:prstGeom prst="ellipse">
                  <a:avLst/>
                </a:prstGeom>
                <a:blipFill>
                  <a:blip r:embed="rId2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6" name="Oval 115">
                  <a:extLst>
                    <a:ext uri="{FF2B5EF4-FFF2-40B4-BE49-F238E27FC236}">
                      <a16:creationId xmlns:a16="http://schemas.microsoft.com/office/drawing/2014/main" id="{FF17492F-9C18-A469-1729-6BB136A80311}"/>
                    </a:ext>
                  </a:extLst>
                </p:cNvPr>
                <p:cNvSpPr/>
                <p:nvPr/>
              </p:nvSpPr>
              <p:spPr>
                <a:xfrm>
                  <a:off x="4054628" y="1296394"/>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116" name="Oval 115">
                  <a:extLst>
                    <a:ext uri="{FF2B5EF4-FFF2-40B4-BE49-F238E27FC236}">
                      <a16:creationId xmlns:a16="http://schemas.microsoft.com/office/drawing/2014/main" id="{FF17492F-9C18-A469-1729-6BB136A80311}"/>
                    </a:ext>
                  </a:extLst>
                </p:cNvPr>
                <p:cNvSpPr>
                  <a:spLocks noRot="1" noChangeAspect="1" noMove="1" noResize="1" noEditPoints="1" noAdjustHandles="1" noChangeArrowheads="1" noChangeShapeType="1" noTextEdit="1"/>
                </p:cNvSpPr>
                <p:nvPr/>
              </p:nvSpPr>
              <p:spPr>
                <a:xfrm>
                  <a:off x="4054628" y="1296394"/>
                  <a:ext cx="344542" cy="309945"/>
                </a:xfrm>
                <a:prstGeom prst="ellipse">
                  <a:avLst/>
                </a:prstGeom>
                <a:blipFill>
                  <a:blip r:embed="rId29"/>
                  <a:stretch>
                    <a:fillRect/>
                  </a:stretch>
                </a:blipFill>
              </p:spPr>
              <p:txBody>
                <a:bodyPr/>
                <a:lstStyle/>
                <a:p>
                  <a:r>
                    <a:rPr lang="en-US">
                      <a:noFill/>
                    </a:rPr>
                    <a:t> </a:t>
                  </a:r>
                </a:p>
              </p:txBody>
            </p:sp>
          </mc:Fallback>
        </mc:AlternateContent>
        <p:cxnSp>
          <p:nvCxnSpPr>
            <p:cNvPr id="137" name="Elbow Connector 136">
              <a:extLst>
                <a:ext uri="{FF2B5EF4-FFF2-40B4-BE49-F238E27FC236}">
                  <a16:creationId xmlns:a16="http://schemas.microsoft.com/office/drawing/2014/main" id="{CE9F6AAF-C4C7-9241-011B-B9E4C9D011B9}"/>
                </a:ext>
              </a:extLst>
            </p:cNvPr>
            <p:cNvCxnSpPr>
              <a:cxnSpLocks/>
            </p:cNvCxnSpPr>
            <p:nvPr/>
          </p:nvCxnSpPr>
          <p:spPr>
            <a:xfrm rot="10800000" flipH="1">
              <a:off x="1727535" y="1452779"/>
              <a:ext cx="56407" cy="2484000"/>
            </a:xfrm>
            <a:prstGeom prst="bentConnector3">
              <a:avLst>
                <a:gd name="adj1" fmla="val -38950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Elbow Connector 137">
              <a:extLst>
                <a:ext uri="{FF2B5EF4-FFF2-40B4-BE49-F238E27FC236}">
                  <a16:creationId xmlns:a16="http://schemas.microsoft.com/office/drawing/2014/main" id="{E946B661-7901-5A8D-0D56-536F004176CA}"/>
                </a:ext>
              </a:extLst>
            </p:cNvPr>
            <p:cNvCxnSpPr>
              <a:cxnSpLocks/>
            </p:cNvCxnSpPr>
            <p:nvPr/>
          </p:nvCxnSpPr>
          <p:spPr>
            <a:xfrm rot="10800000" flipH="1">
              <a:off x="2860116" y="1447544"/>
              <a:ext cx="56407" cy="2484000"/>
            </a:xfrm>
            <a:prstGeom prst="bentConnector3">
              <a:avLst>
                <a:gd name="adj1" fmla="val -38950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Elbow Connector 138">
              <a:extLst>
                <a:ext uri="{FF2B5EF4-FFF2-40B4-BE49-F238E27FC236}">
                  <a16:creationId xmlns:a16="http://schemas.microsoft.com/office/drawing/2014/main" id="{FA693B36-C503-59F2-F422-C1D7496E9920}"/>
                </a:ext>
              </a:extLst>
            </p:cNvPr>
            <p:cNvCxnSpPr>
              <a:cxnSpLocks/>
            </p:cNvCxnSpPr>
            <p:nvPr/>
          </p:nvCxnSpPr>
          <p:spPr>
            <a:xfrm rot="10800000" flipH="1">
              <a:off x="3990889" y="1447544"/>
              <a:ext cx="56407" cy="2484000"/>
            </a:xfrm>
            <a:prstGeom prst="bentConnector3">
              <a:avLst>
                <a:gd name="adj1" fmla="val -38950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Elbow Connector 117">
              <a:extLst>
                <a:ext uri="{FF2B5EF4-FFF2-40B4-BE49-F238E27FC236}">
                  <a16:creationId xmlns:a16="http://schemas.microsoft.com/office/drawing/2014/main" id="{8854203A-5AED-4B0F-76AD-BFC5BCC08358}"/>
                </a:ext>
              </a:extLst>
            </p:cNvPr>
            <p:cNvCxnSpPr>
              <a:cxnSpLocks/>
            </p:cNvCxnSpPr>
            <p:nvPr/>
          </p:nvCxnSpPr>
          <p:spPr>
            <a:xfrm rot="10800000" flipH="1">
              <a:off x="594522" y="1452779"/>
              <a:ext cx="56407" cy="2484000"/>
            </a:xfrm>
            <a:prstGeom prst="bentConnector3">
              <a:avLst>
                <a:gd name="adj1" fmla="val -38950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D8435379-CE47-884D-36FD-1ABDEAA01477}"/>
                </a:ext>
              </a:extLst>
            </p:cNvPr>
            <p:cNvCxnSpPr>
              <a:cxnSpLocks/>
              <a:stCxn id="24" idx="0"/>
              <a:endCxn id="109" idx="4"/>
            </p:cNvCxnSpPr>
            <p:nvPr/>
          </p:nvCxnSpPr>
          <p:spPr>
            <a:xfrm flipH="1" flipV="1">
              <a:off x="833411" y="1606339"/>
              <a:ext cx="6580" cy="2699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Straight Arrow Connector 142">
              <a:extLst>
                <a:ext uri="{FF2B5EF4-FFF2-40B4-BE49-F238E27FC236}">
                  <a16:creationId xmlns:a16="http://schemas.microsoft.com/office/drawing/2014/main" id="{D2824668-3259-6580-1DDD-4948EDF5B7C9}"/>
                </a:ext>
              </a:extLst>
            </p:cNvPr>
            <p:cNvCxnSpPr>
              <a:cxnSpLocks/>
              <a:stCxn id="26" idx="0"/>
              <a:endCxn id="112" idx="4"/>
            </p:cNvCxnSpPr>
            <p:nvPr/>
          </p:nvCxnSpPr>
          <p:spPr>
            <a:xfrm flipV="1">
              <a:off x="1966505" y="1606339"/>
              <a:ext cx="0" cy="2699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8753FA39-7574-0DFF-47E9-68EC60B4ECA8}"/>
                </a:ext>
              </a:extLst>
            </p:cNvPr>
            <p:cNvCxnSpPr>
              <a:cxnSpLocks/>
              <a:stCxn id="27" idx="0"/>
              <a:endCxn id="115" idx="4"/>
            </p:cNvCxnSpPr>
            <p:nvPr/>
          </p:nvCxnSpPr>
          <p:spPr>
            <a:xfrm flipV="1">
              <a:off x="3096702" y="1606339"/>
              <a:ext cx="0" cy="26997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F108A5C6-303D-381E-7F76-3A9D528DBC50}"/>
                </a:ext>
              </a:extLst>
            </p:cNvPr>
            <p:cNvCxnSpPr>
              <a:cxnSpLocks/>
              <a:stCxn id="29" idx="0"/>
              <a:endCxn id="116" idx="4"/>
            </p:cNvCxnSpPr>
            <p:nvPr/>
          </p:nvCxnSpPr>
          <p:spPr>
            <a:xfrm flipV="1">
              <a:off x="4225571" y="1606339"/>
              <a:ext cx="1328" cy="2699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4" name="TextBox 153">
                  <a:extLst>
                    <a:ext uri="{FF2B5EF4-FFF2-40B4-BE49-F238E27FC236}">
                      <a16:creationId xmlns:a16="http://schemas.microsoft.com/office/drawing/2014/main" id="{110A2C1A-D8F7-D261-A17B-ADFE3EC892DC}"/>
                    </a:ext>
                  </a:extLst>
                </p:cNvPr>
                <p:cNvSpPr txBox="1"/>
                <p:nvPr/>
              </p:nvSpPr>
              <p:spPr>
                <a:xfrm>
                  <a:off x="6930813" y="978767"/>
                  <a:ext cx="2642900" cy="1041567"/>
                </a:xfrm>
                <a:prstGeom prst="rect">
                  <a:avLst/>
                </a:prstGeom>
                <a:noFill/>
              </p:spPr>
              <p:txBody>
                <a:bodyPr wrap="square" rtlCol="0">
                  <a:spAutoFit/>
                </a:bodyPr>
                <a:lstStyle/>
                <a:p>
                  <a:pPr algn="ctr"/>
                  <a:r>
                    <a:rPr lang="en-US"/>
                    <a:t>Compute context vector</a:t>
                  </a:r>
                </a:p>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𝑐</m:t>
                            </m:r>
                          </m:e>
                          <m:sub>
                            <m:r>
                              <a:rPr lang="en-CA" b="0" i="1" smtClean="0">
                                <a:latin typeface="Cambria Math" panose="02040503050406030204" pitchFamily="18" charset="0"/>
                              </a:rPr>
                              <m:t>𝑡</m:t>
                            </m:r>
                          </m:sub>
                        </m:sSub>
                        <m:r>
                          <a:rPr lang="en-CA" b="0" i="1" smtClean="0">
                            <a:latin typeface="Cambria Math" panose="02040503050406030204" pitchFamily="18" charset="0"/>
                          </a:rPr>
                          <m:t>=</m:t>
                        </m:r>
                        <m:nary>
                          <m:naryPr>
                            <m:chr m:val="∑"/>
                            <m:supHide m:val="on"/>
                            <m:ctrlPr>
                              <a:rPr lang="en-CA" b="0" i="1" smtClean="0">
                                <a:latin typeface="Cambria Math" panose="02040503050406030204" pitchFamily="18" charset="0"/>
                              </a:rPr>
                            </m:ctrlPr>
                          </m:naryPr>
                          <m:sub>
                            <m:r>
                              <a:rPr lang="en-CA" b="0" i="1" smtClean="0">
                                <a:latin typeface="Cambria Math" panose="02040503050406030204" pitchFamily="18" charset="0"/>
                              </a:rPr>
                              <m:t>𝑖</m:t>
                            </m:r>
                          </m:sub>
                          <m:sup/>
                          <m:e>
                            <m:sSub>
                              <m:sSubPr>
                                <m:ctrlPr>
                                  <a:rPr lang="en-CA" b="0" i="1" smtClean="0">
                                    <a:latin typeface="Cambria Math" panose="02040503050406030204" pitchFamily="18" charset="0"/>
                                  </a:rPr>
                                </m:ctrlPr>
                              </m:sSubPr>
                              <m:e>
                                <m:r>
                                  <a:rPr lang="en-CA" i="1">
                                    <a:latin typeface="Cambria Math" panose="02040503050406030204" pitchFamily="18" charset="0"/>
                                  </a:rPr>
                                  <m:t>𝛼</m:t>
                                </m:r>
                              </m:e>
                              <m:sub>
                                <m:r>
                                  <a:rPr lang="en-CA" b="0" i="1" smtClean="0">
                                    <a:latin typeface="Cambria Math" panose="02040503050406030204" pitchFamily="18" charset="0"/>
                                  </a:rPr>
                                  <m:t>𝑡</m:t>
                                </m:r>
                                <m:r>
                                  <a:rPr lang="en-CA" b="0" i="1" smtClean="0">
                                    <a:latin typeface="Cambria Math" panose="02040503050406030204" pitchFamily="18" charset="0"/>
                                  </a:rPr>
                                  <m:t>,</m:t>
                                </m:r>
                                <m:r>
                                  <a:rPr lang="en-CA" b="0" i="1" smtClean="0">
                                    <a:latin typeface="Cambria Math" panose="02040503050406030204" pitchFamily="18" charset="0"/>
                                  </a:rPr>
                                  <m:t>𝑖</m:t>
                                </m:r>
                              </m:sub>
                            </m:sSub>
                            <m:sSub>
                              <m:sSubPr>
                                <m:ctrlPr>
                                  <a:rPr lang="en-CA" b="0" i="1" smtClean="0">
                                    <a:latin typeface="Cambria Math" panose="02040503050406030204" pitchFamily="18" charset="0"/>
                                  </a:rPr>
                                </m:ctrlPr>
                              </m:sSubPr>
                              <m:e>
                                <m:r>
                                  <a:rPr lang="en-CA" b="0" i="1" smtClean="0">
                                    <a:latin typeface="Cambria Math" panose="02040503050406030204" pitchFamily="18" charset="0"/>
                                  </a:rPr>
                                  <m:t>h</m:t>
                                </m:r>
                              </m:e>
                              <m:sub>
                                <m:r>
                                  <a:rPr lang="en-CA" b="0" i="1" smtClean="0">
                                    <a:latin typeface="Cambria Math" panose="02040503050406030204" pitchFamily="18" charset="0"/>
                                  </a:rPr>
                                  <m:t>𝑖</m:t>
                                </m:r>
                              </m:sub>
                            </m:sSub>
                          </m:e>
                        </m:nary>
                      </m:oMath>
                    </m:oMathPara>
                  </a14:m>
                  <a:endParaRPr lang="en-US"/>
                </a:p>
              </p:txBody>
            </p:sp>
          </mc:Choice>
          <mc:Fallback xmlns="">
            <p:sp>
              <p:nvSpPr>
                <p:cNvPr id="154" name="TextBox 153">
                  <a:extLst>
                    <a:ext uri="{FF2B5EF4-FFF2-40B4-BE49-F238E27FC236}">
                      <a16:creationId xmlns:a16="http://schemas.microsoft.com/office/drawing/2014/main" id="{110A2C1A-D8F7-D261-A17B-ADFE3EC892DC}"/>
                    </a:ext>
                  </a:extLst>
                </p:cNvPr>
                <p:cNvSpPr txBox="1">
                  <a:spLocks noRot="1" noChangeAspect="1" noMove="1" noResize="1" noEditPoints="1" noAdjustHandles="1" noChangeArrowheads="1" noChangeShapeType="1" noTextEdit="1"/>
                </p:cNvSpPr>
                <p:nvPr/>
              </p:nvSpPr>
              <p:spPr>
                <a:xfrm>
                  <a:off x="6930813" y="978767"/>
                  <a:ext cx="2642900" cy="1041567"/>
                </a:xfrm>
                <a:prstGeom prst="rect">
                  <a:avLst/>
                </a:prstGeom>
                <a:blipFill>
                  <a:blip r:embed="rId30"/>
                  <a:stretch>
                    <a:fillRect t="-3529"/>
                  </a:stretch>
                </a:blipFill>
              </p:spPr>
              <p:txBody>
                <a:bodyPr/>
                <a:lstStyle/>
                <a:p>
                  <a:r>
                    <a:rPr lang="en-US">
                      <a:noFill/>
                    </a:rPr>
                    <a:t> </a:t>
                  </a:r>
                </a:p>
              </p:txBody>
            </p:sp>
          </mc:Fallback>
        </mc:AlternateContent>
        <p:cxnSp>
          <p:nvCxnSpPr>
            <p:cNvPr id="156" name="Elbow Connector 155">
              <a:extLst>
                <a:ext uri="{FF2B5EF4-FFF2-40B4-BE49-F238E27FC236}">
                  <a16:creationId xmlns:a16="http://schemas.microsoft.com/office/drawing/2014/main" id="{DEDE3EB3-7A60-4CA6-B644-A3F2EABE063C}"/>
                </a:ext>
              </a:extLst>
            </p:cNvPr>
            <p:cNvCxnSpPr>
              <a:cxnSpLocks/>
              <a:stCxn id="109" idx="0"/>
              <a:endCxn id="161" idx="0"/>
            </p:cNvCxnSpPr>
            <p:nvPr/>
          </p:nvCxnSpPr>
          <p:spPr>
            <a:xfrm rot="16200000" flipH="1">
              <a:off x="3708137" y="-1578332"/>
              <a:ext cx="286934" cy="6036387"/>
            </a:xfrm>
            <a:prstGeom prst="bentConnector3">
              <a:avLst>
                <a:gd name="adj1" fmla="val -104457"/>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1" name="Oval 160">
                  <a:extLst>
                    <a:ext uri="{FF2B5EF4-FFF2-40B4-BE49-F238E27FC236}">
                      <a16:creationId xmlns:a16="http://schemas.microsoft.com/office/drawing/2014/main" id="{F4B2FE68-50EC-0177-AE24-186484E8C9BD}"/>
                    </a:ext>
                  </a:extLst>
                </p:cNvPr>
                <p:cNvSpPr/>
                <p:nvPr/>
              </p:nvSpPr>
              <p:spPr>
                <a:xfrm>
                  <a:off x="6697527" y="1583328"/>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161" name="Oval 160">
                  <a:extLst>
                    <a:ext uri="{FF2B5EF4-FFF2-40B4-BE49-F238E27FC236}">
                      <a16:creationId xmlns:a16="http://schemas.microsoft.com/office/drawing/2014/main" id="{F4B2FE68-50EC-0177-AE24-186484E8C9BD}"/>
                    </a:ext>
                  </a:extLst>
                </p:cNvPr>
                <p:cNvSpPr>
                  <a:spLocks noRot="1" noChangeAspect="1" noMove="1" noResize="1" noEditPoints="1" noAdjustHandles="1" noChangeArrowheads="1" noChangeShapeType="1" noTextEdit="1"/>
                </p:cNvSpPr>
                <p:nvPr/>
              </p:nvSpPr>
              <p:spPr>
                <a:xfrm>
                  <a:off x="6697527" y="1583328"/>
                  <a:ext cx="344542" cy="309945"/>
                </a:xfrm>
                <a:prstGeom prst="ellipse">
                  <a:avLst/>
                </a:prstGeom>
                <a:blipFill>
                  <a:blip r:embed="rId31"/>
                  <a:stretch>
                    <a:fillRect/>
                  </a:stretch>
                </a:blipFill>
              </p:spPr>
              <p:txBody>
                <a:bodyPr/>
                <a:lstStyle/>
                <a:p>
                  <a:r>
                    <a:rPr lang="en-US">
                      <a:noFill/>
                    </a:rPr>
                    <a:t> </a:t>
                  </a:r>
                </a:p>
              </p:txBody>
            </p:sp>
          </mc:Fallback>
        </mc:AlternateContent>
        <p:cxnSp>
          <p:nvCxnSpPr>
            <p:cNvPr id="164" name="Elbow Connector 163">
              <a:extLst>
                <a:ext uri="{FF2B5EF4-FFF2-40B4-BE49-F238E27FC236}">
                  <a16:creationId xmlns:a16="http://schemas.microsoft.com/office/drawing/2014/main" id="{7188A9EA-54AD-AA9D-5CD9-FEF9B8D4451D}"/>
                </a:ext>
              </a:extLst>
            </p:cNvPr>
            <p:cNvCxnSpPr>
              <a:stCxn id="161" idx="4"/>
              <a:endCxn id="36" idx="1"/>
            </p:cNvCxnSpPr>
            <p:nvPr/>
          </p:nvCxnSpPr>
          <p:spPr>
            <a:xfrm rot="16200000" flipH="1">
              <a:off x="5419647" y="3343424"/>
              <a:ext cx="3356786" cy="456484"/>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Elbow Connector 166">
              <a:extLst>
                <a:ext uri="{FF2B5EF4-FFF2-40B4-BE49-F238E27FC236}">
                  <a16:creationId xmlns:a16="http://schemas.microsoft.com/office/drawing/2014/main" id="{0BCA3A22-28B1-0D74-9012-4A51743FD92E}"/>
                </a:ext>
              </a:extLst>
            </p:cNvPr>
            <p:cNvCxnSpPr>
              <a:cxnSpLocks/>
              <a:stCxn id="112" idx="0"/>
              <a:endCxn id="161" idx="0"/>
            </p:cNvCxnSpPr>
            <p:nvPr/>
          </p:nvCxnSpPr>
          <p:spPr>
            <a:xfrm rot="16200000" flipH="1">
              <a:off x="4274684" y="-1011785"/>
              <a:ext cx="286934" cy="4903293"/>
            </a:xfrm>
            <a:prstGeom prst="bentConnector3">
              <a:avLst>
                <a:gd name="adj1" fmla="val -7967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Elbow Connector 169">
              <a:extLst>
                <a:ext uri="{FF2B5EF4-FFF2-40B4-BE49-F238E27FC236}">
                  <a16:creationId xmlns:a16="http://schemas.microsoft.com/office/drawing/2014/main" id="{A0288A36-D49C-E492-DACA-050E0FE77E48}"/>
                </a:ext>
              </a:extLst>
            </p:cNvPr>
            <p:cNvCxnSpPr>
              <a:cxnSpLocks/>
              <a:stCxn id="115" idx="0"/>
              <a:endCxn id="161" idx="0"/>
            </p:cNvCxnSpPr>
            <p:nvPr/>
          </p:nvCxnSpPr>
          <p:spPr>
            <a:xfrm rot="16200000" flipH="1">
              <a:off x="4839783" y="-446687"/>
              <a:ext cx="286934" cy="3773096"/>
            </a:xfrm>
            <a:prstGeom prst="bentConnector3">
              <a:avLst>
                <a:gd name="adj1" fmla="val -5483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Elbow Connector 172">
              <a:extLst>
                <a:ext uri="{FF2B5EF4-FFF2-40B4-BE49-F238E27FC236}">
                  <a16:creationId xmlns:a16="http://schemas.microsoft.com/office/drawing/2014/main" id="{83405657-0DE6-7B7C-D9DA-9931A5B6D538}"/>
                </a:ext>
              </a:extLst>
            </p:cNvPr>
            <p:cNvCxnSpPr>
              <a:cxnSpLocks/>
              <a:stCxn id="116" idx="0"/>
              <a:endCxn id="161" idx="0"/>
            </p:cNvCxnSpPr>
            <p:nvPr/>
          </p:nvCxnSpPr>
          <p:spPr>
            <a:xfrm rot="16200000" flipH="1">
              <a:off x="5404881" y="118412"/>
              <a:ext cx="286934" cy="2642899"/>
            </a:xfrm>
            <a:prstGeom prst="bentConnector3">
              <a:avLst>
                <a:gd name="adj1" fmla="val -27936"/>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79" name="TextBox 178">
                <a:extLst>
                  <a:ext uri="{FF2B5EF4-FFF2-40B4-BE49-F238E27FC236}">
                    <a16:creationId xmlns:a16="http://schemas.microsoft.com/office/drawing/2014/main" id="{3ABC5A78-DE67-1D1B-FAC0-9B4B13F24829}"/>
                  </a:ext>
                </a:extLst>
              </p:cNvPr>
              <p:cNvSpPr txBox="1"/>
              <p:nvPr/>
            </p:nvSpPr>
            <p:spPr>
              <a:xfrm>
                <a:off x="6805837" y="2079379"/>
                <a:ext cx="5041657" cy="400110"/>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𝑠</m:t>
                          </m:r>
                        </m:e>
                        <m:sub>
                          <m:r>
                            <a:rPr lang="en-CA" sz="2000" b="0" i="1" smtClean="0">
                              <a:latin typeface="Cambria Math" panose="02040503050406030204" pitchFamily="18" charset="0"/>
                            </a:rPr>
                            <m:t>𝑡</m:t>
                          </m:r>
                        </m:sub>
                      </m:sSub>
                      <m:r>
                        <a:rPr lang="en-CA" sz="2000" b="0" i="1" smtClean="0">
                          <a:latin typeface="Cambria Math" panose="02040503050406030204" pitchFamily="18" charset="0"/>
                        </a:rPr>
                        <m:t>=</m:t>
                      </m:r>
                      <m:r>
                        <a:rPr lang="en-CA" sz="2000" b="0" i="1" smtClean="0">
                          <a:latin typeface="Cambria Math" panose="02040503050406030204" pitchFamily="18" charset="0"/>
                        </a:rPr>
                        <m:t>𝑔</m:t>
                      </m:r>
                      <m:r>
                        <a:rPr lang="en-CA" sz="2000" b="0" i="1" smtClean="0">
                          <a:latin typeface="Cambria Math" panose="02040503050406030204" pitchFamily="18" charset="0"/>
                        </a:rPr>
                        <m:t>(</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𝑦</m:t>
                          </m:r>
                        </m:e>
                        <m:sub>
                          <m:r>
                            <a:rPr lang="en-CA" sz="2000" b="0" i="1" smtClean="0">
                              <a:latin typeface="Cambria Math" panose="02040503050406030204" pitchFamily="18" charset="0"/>
                            </a:rPr>
                            <m:t>𝑡</m:t>
                          </m:r>
                          <m:r>
                            <a:rPr lang="en-CA" sz="2000" b="0" i="1" smtClean="0">
                              <a:latin typeface="Cambria Math" panose="02040503050406030204" pitchFamily="18" charset="0"/>
                            </a:rPr>
                            <m:t>−1</m:t>
                          </m:r>
                        </m:sub>
                      </m:sSub>
                      <m:r>
                        <a:rPr lang="en-CA" sz="2000" b="0" i="1" smtClean="0">
                          <a:latin typeface="Cambria Math" panose="02040503050406030204" pitchFamily="18" charset="0"/>
                        </a:rPr>
                        <m:t>, </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𝑠</m:t>
                          </m:r>
                        </m:e>
                        <m:sub>
                          <m:r>
                            <a:rPr lang="en-CA" sz="2000" b="0" i="1" smtClean="0">
                              <a:latin typeface="Cambria Math" panose="02040503050406030204" pitchFamily="18" charset="0"/>
                            </a:rPr>
                            <m:t>𝑡</m:t>
                          </m:r>
                          <m:r>
                            <a:rPr lang="en-CA" sz="2000" b="0" i="1" smtClean="0">
                              <a:latin typeface="Cambria Math" panose="02040503050406030204" pitchFamily="18" charset="0"/>
                            </a:rPr>
                            <m:t>−1</m:t>
                          </m:r>
                        </m:sub>
                      </m:sSub>
                      <m:r>
                        <a:rPr lang="en-CA" sz="2000" b="0" i="1" smtClean="0">
                          <a:latin typeface="Cambria Math" panose="02040503050406030204" pitchFamily="18" charset="0"/>
                        </a:rPr>
                        <m:t>,</m:t>
                      </m:r>
                      <m:sSub>
                        <m:sSubPr>
                          <m:ctrlPr>
                            <a:rPr lang="en-CA" sz="2000" b="1" i="1" smtClean="0">
                              <a:latin typeface="Cambria Math" panose="02040503050406030204" pitchFamily="18" charset="0"/>
                            </a:rPr>
                          </m:ctrlPr>
                        </m:sSubPr>
                        <m:e>
                          <m:r>
                            <a:rPr lang="en-CA" sz="2000" b="1" i="1" smtClean="0">
                              <a:latin typeface="Cambria Math" panose="02040503050406030204" pitchFamily="18" charset="0"/>
                            </a:rPr>
                            <m:t>𝒄</m:t>
                          </m:r>
                        </m:e>
                        <m:sub>
                          <m:r>
                            <a:rPr lang="en-CA" sz="2000" b="1" i="1" smtClean="0">
                              <a:latin typeface="Cambria Math" panose="02040503050406030204" pitchFamily="18" charset="0"/>
                            </a:rPr>
                            <m:t>𝒕</m:t>
                          </m:r>
                        </m:sub>
                      </m:sSub>
                      <m:r>
                        <a:rPr lang="en-CA" sz="2000" b="0" i="1" smtClean="0">
                          <a:latin typeface="Cambria Math" panose="02040503050406030204" pitchFamily="18" charset="0"/>
                        </a:rPr>
                        <m:t>)</m:t>
                      </m:r>
                    </m:oMath>
                  </m:oMathPara>
                </a14:m>
                <a:endParaRPr lang="en-US" sz="2000"/>
              </a:p>
            </p:txBody>
          </p:sp>
        </mc:Choice>
        <mc:Fallback xmlns="">
          <p:sp>
            <p:nvSpPr>
              <p:cNvPr id="179" name="TextBox 178">
                <a:extLst>
                  <a:ext uri="{FF2B5EF4-FFF2-40B4-BE49-F238E27FC236}">
                    <a16:creationId xmlns:a16="http://schemas.microsoft.com/office/drawing/2014/main" id="{3ABC5A78-DE67-1D1B-FAC0-9B4B13F24829}"/>
                  </a:ext>
                </a:extLst>
              </p:cNvPr>
              <p:cNvSpPr txBox="1">
                <a:spLocks noRot="1" noChangeAspect="1" noMove="1" noResize="1" noEditPoints="1" noAdjustHandles="1" noChangeArrowheads="1" noChangeShapeType="1" noTextEdit="1"/>
              </p:cNvSpPr>
              <p:nvPr/>
            </p:nvSpPr>
            <p:spPr>
              <a:xfrm>
                <a:off x="6805837" y="2079379"/>
                <a:ext cx="5041657" cy="400110"/>
              </a:xfrm>
              <a:prstGeom prst="rect">
                <a:avLst/>
              </a:prstGeom>
              <a:blipFill>
                <a:blip r:embed="rId32"/>
                <a:stretch>
                  <a:fillRect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A8AA7AA5-BEE6-8C70-E4AF-E865C89C91F1}"/>
                  </a:ext>
                </a:extLst>
              </p:cNvPr>
              <p:cNvSpPr txBox="1"/>
              <p:nvPr/>
            </p:nvSpPr>
            <p:spPr>
              <a:xfrm>
                <a:off x="9549100" y="1146264"/>
                <a:ext cx="2642900" cy="369332"/>
              </a:xfrm>
              <a:prstGeom prst="rect">
                <a:avLst/>
              </a:prstGeom>
              <a:noFill/>
            </p:spPr>
            <p:txBody>
              <a:bodyPr wrap="square" rtlCol="0">
                <a:spAutoFit/>
              </a:bodyPr>
              <a:lstStyle/>
              <a:p>
                <a:pPr algn="ctr"/>
                <a:r>
                  <a:rPr lang="en-CA"/>
                  <a:t>Find </a:t>
                </a: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𝑠</m:t>
                        </m:r>
                      </m:e>
                      <m:sub>
                        <m:r>
                          <a:rPr lang="en-CA" b="0" i="1" smtClean="0">
                            <a:latin typeface="Cambria Math" panose="02040503050406030204" pitchFamily="18" charset="0"/>
                          </a:rPr>
                          <m:t>1</m:t>
                        </m:r>
                      </m:sub>
                    </m:sSub>
                    <m:r>
                      <a:rPr lang="en-CA" b="0" i="1" smtClean="0">
                        <a:latin typeface="Cambria Math" panose="02040503050406030204" pitchFamily="18" charset="0"/>
                      </a:rPr>
                      <m:t>: </m:t>
                    </m:r>
                    <m:r>
                      <a:rPr lang="en-CA" b="0" i="1" smtClean="0">
                        <a:latin typeface="Cambria Math" panose="02040503050406030204" pitchFamily="18" charset="0"/>
                      </a:rPr>
                      <m:t>𝑡</m:t>
                    </m:r>
                    <m:r>
                      <a:rPr lang="en-CA" b="0" i="1" smtClean="0">
                        <a:latin typeface="Cambria Math" panose="02040503050406030204" pitchFamily="18" charset="0"/>
                      </a:rPr>
                      <m:t>=1</m:t>
                    </m:r>
                  </m:oMath>
                </a14:m>
                <a:endParaRPr lang="en-US"/>
              </a:p>
            </p:txBody>
          </p:sp>
        </mc:Choice>
        <mc:Fallback xmlns="">
          <p:sp>
            <p:nvSpPr>
              <p:cNvPr id="30" name="TextBox 29">
                <a:extLst>
                  <a:ext uri="{FF2B5EF4-FFF2-40B4-BE49-F238E27FC236}">
                    <a16:creationId xmlns:a16="http://schemas.microsoft.com/office/drawing/2014/main" id="{A8AA7AA5-BEE6-8C70-E4AF-E865C89C91F1}"/>
                  </a:ext>
                </a:extLst>
              </p:cNvPr>
              <p:cNvSpPr txBox="1">
                <a:spLocks noRot="1" noChangeAspect="1" noMove="1" noResize="1" noEditPoints="1" noAdjustHandles="1" noChangeArrowheads="1" noChangeShapeType="1" noTextEdit="1"/>
              </p:cNvSpPr>
              <p:nvPr/>
            </p:nvSpPr>
            <p:spPr>
              <a:xfrm>
                <a:off x="9549100" y="1146264"/>
                <a:ext cx="2642900" cy="369332"/>
              </a:xfrm>
              <a:prstGeom prst="rect">
                <a:avLst/>
              </a:prstGeom>
              <a:blipFill>
                <a:blip r:embed="rId33"/>
                <a:stretch>
                  <a:fillRect t="-8197" b="-24590"/>
                </a:stretch>
              </a:blipFill>
            </p:spPr>
            <p:txBody>
              <a:bodyPr/>
              <a:lstStyle/>
              <a:p>
                <a:r>
                  <a:rPr lang="en-US">
                    <a:noFill/>
                  </a:rPr>
                  <a:t> </a:t>
                </a:r>
              </a:p>
            </p:txBody>
          </p:sp>
        </mc:Fallback>
      </mc:AlternateContent>
      <p:sp>
        <p:nvSpPr>
          <p:cNvPr id="35" name="TextBox 34">
            <a:extLst>
              <a:ext uri="{FF2B5EF4-FFF2-40B4-BE49-F238E27FC236}">
                <a16:creationId xmlns:a16="http://schemas.microsoft.com/office/drawing/2014/main" id="{FF6105D1-19F0-CA31-1AFA-47C867E7B8F0}"/>
              </a:ext>
            </a:extLst>
          </p:cNvPr>
          <p:cNvSpPr txBox="1"/>
          <p:nvPr/>
        </p:nvSpPr>
        <p:spPr>
          <a:xfrm>
            <a:off x="7061783" y="5449033"/>
            <a:ext cx="996817" cy="646331"/>
          </a:xfrm>
          <a:prstGeom prst="rect">
            <a:avLst/>
          </a:prstGeom>
          <a:noFill/>
        </p:spPr>
        <p:txBody>
          <a:bodyPr wrap="square" rtlCol="0">
            <a:spAutoFit/>
          </a:bodyPr>
          <a:lstStyle/>
          <a:p>
            <a:pPr algn="ctr"/>
            <a:r>
              <a:rPr lang="en-US"/>
              <a:t>Context vector</a:t>
            </a:r>
          </a:p>
        </p:txBody>
      </p:sp>
      <p:sp>
        <p:nvSpPr>
          <p:cNvPr id="54" name="TextBox 53">
            <a:extLst>
              <a:ext uri="{FF2B5EF4-FFF2-40B4-BE49-F238E27FC236}">
                <a16:creationId xmlns:a16="http://schemas.microsoft.com/office/drawing/2014/main" id="{2F7D09ED-8ADB-6E53-37BB-191697EDB6E6}"/>
              </a:ext>
            </a:extLst>
          </p:cNvPr>
          <p:cNvSpPr txBox="1"/>
          <p:nvPr/>
        </p:nvSpPr>
        <p:spPr>
          <a:xfrm>
            <a:off x="838200" y="6218700"/>
            <a:ext cx="10911840" cy="261610"/>
          </a:xfrm>
          <a:prstGeom prst="rect">
            <a:avLst/>
          </a:prstGeom>
          <a:noFill/>
        </p:spPr>
        <p:txBody>
          <a:bodyPr wrap="square">
            <a:spAutoFit/>
          </a:bodyPr>
          <a:lstStyle/>
          <a:p>
            <a:pPr>
              <a:spcBef>
                <a:spcPts val="0"/>
              </a:spcBef>
              <a:spcAft>
                <a:spcPts val="0"/>
              </a:spcAft>
            </a:pPr>
            <a:r>
              <a:rPr lang="en-CA" sz="1100">
                <a:effectLst/>
              </a:rPr>
              <a:t>D. </a:t>
            </a:r>
            <a:r>
              <a:rPr lang="en-CA" sz="1100" err="1">
                <a:effectLst/>
              </a:rPr>
              <a:t>Bahdanau</a:t>
            </a:r>
            <a:r>
              <a:rPr lang="en-CA" sz="1100">
                <a:effectLst/>
              </a:rPr>
              <a:t>, K. Cho, and Y. </a:t>
            </a:r>
            <a:r>
              <a:rPr lang="en-CA" sz="1100" err="1">
                <a:effectLst/>
              </a:rPr>
              <a:t>Bengio</a:t>
            </a:r>
            <a:r>
              <a:rPr lang="en-CA" sz="1100">
                <a:effectLst/>
              </a:rPr>
              <a:t>, “Neural Machine Translation by Jointly Learning to Align and Translate,” in </a:t>
            </a:r>
            <a:r>
              <a:rPr lang="en-CA" sz="1100" i="1">
                <a:effectLst/>
              </a:rPr>
              <a:t>3rd International Conference on Learning Representations (ICLR), </a:t>
            </a:r>
            <a:r>
              <a:rPr lang="en-CA" sz="1100">
                <a:effectLst/>
              </a:rPr>
              <a:t>2015</a:t>
            </a:r>
            <a:r>
              <a:rPr lang="en-CA" sz="1100" i="1"/>
              <a:t>.</a:t>
            </a:r>
            <a:endParaRPr lang="en-CA" sz="1100">
              <a:effectLst/>
            </a:endParaRPr>
          </a:p>
        </p:txBody>
      </p:sp>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FB5B29E8-CCE1-E40B-5620-338F28E60C94}"/>
                  </a:ext>
                </a:extLst>
              </p:cNvPr>
              <p:cNvSpPr/>
              <p:nvPr/>
            </p:nvSpPr>
            <p:spPr>
              <a:xfrm>
                <a:off x="8573233" y="2628953"/>
                <a:ext cx="3137729" cy="28200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14:m>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m:t>
                        </m:r>
                        <m:r>
                          <a:rPr lang="en-CA" b="0" i="1" smtClean="0">
                            <a:solidFill>
                              <a:schemeClr val="tx1"/>
                            </a:solidFill>
                            <a:latin typeface="Cambria Math" panose="02040503050406030204" pitchFamily="18" charset="0"/>
                          </a:rPr>
                          <m:t>𝑖</m:t>
                        </m:r>
                      </m:sub>
                    </m:sSub>
                  </m:oMath>
                </a14:m>
                <a:r>
                  <a:rPr lang="en-US" dirty="0">
                    <a:solidFill>
                      <a:schemeClr val="tx1"/>
                    </a:solidFill>
                  </a:rPr>
                  <a:t> represents the probability that the target word</a:t>
                </a:r>
                <a14:m>
                  <m:oMath xmlns:m="http://schemas.openxmlformats.org/officeDocument/2006/math">
                    <m:r>
                      <a:rPr lang="en-CA" b="0" i="1" smtClean="0">
                        <a:solidFill>
                          <a:schemeClr val="tx1"/>
                        </a:solidFill>
                        <a:latin typeface="Cambria Math" panose="02040503050406030204" pitchFamily="18" charset="0"/>
                      </a:rPr>
                      <m:t> </m:t>
                    </m:r>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𝑡</m:t>
                        </m:r>
                      </m:sub>
                    </m:sSub>
                  </m:oMath>
                </a14:m>
                <a:r>
                  <a:rPr lang="en-US" dirty="0">
                    <a:solidFill>
                      <a:schemeClr val="tx1"/>
                    </a:solidFill>
                  </a:rPr>
                  <a:t> is aligned to, or translated from, a source word </a:t>
                </a:r>
                <a14:m>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𝑖</m:t>
                        </m:r>
                      </m:sub>
                    </m:sSub>
                  </m:oMath>
                </a14:m>
                <a:endParaRPr lang="en-US" dirty="0">
                  <a:solidFill>
                    <a:schemeClr val="tx1"/>
                  </a:solidFill>
                </a:endParaRPr>
              </a:p>
              <a:p>
                <a:endParaRPr lang="en-US" dirty="0">
                  <a:solidFill>
                    <a:schemeClr val="tx1"/>
                  </a:solidFill>
                </a:endParaRPr>
              </a:p>
              <a:p>
                <a14:m>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m:t>
                        </m:r>
                        <m:r>
                          <a:rPr lang="en-CA" b="0" i="1" smtClean="0">
                            <a:solidFill>
                              <a:schemeClr val="tx1"/>
                            </a:solidFill>
                            <a:latin typeface="Cambria Math" panose="02040503050406030204" pitchFamily="18" charset="0"/>
                          </a:rPr>
                          <m:t>𝑖</m:t>
                        </m:r>
                      </m:sub>
                    </m:sSub>
                  </m:oMath>
                </a14:m>
                <a:r>
                  <a:rPr lang="en-US" dirty="0">
                    <a:solidFill>
                      <a:schemeClr val="tx1"/>
                    </a:solidFill>
                  </a:rPr>
                  <a:t> reflects the importance of the annotation </a:t>
                </a:r>
                <a14:m>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𝑖</m:t>
                        </m:r>
                      </m:sub>
                    </m:sSub>
                  </m:oMath>
                </a14:m>
                <a:r>
                  <a:rPr lang="en-US" dirty="0">
                    <a:solidFill>
                      <a:schemeClr val="tx1"/>
                    </a:solidFill>
                  </a:rPr>
                  <a:t>with respect to the previous hidden state </a:t>
                </a:r>
                <a14:m>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−1</m:t>
                        </m:r>
                      </m:sub>
                    </m:sSub>
                  </m:oMath>
                </a14:m>
                <a:r>
                  <a:rPr lang="en-US" dirty="0">
                    <a:solidFill>
                      <a:schemeClr val="tx1"/>
                    </a:solidFill>
                  </a:rPr>
                  <a:t> in deciding the next state </a:t>
                </a:r>
                <a14:m>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𝑡</m:t>
                        </m:r>
                      </m:sub>
                    </m:sSub>
                  </m:oMath>
                </a14:m>
                <a:r>
                  <a:rPr lang="en-US" dirty="0">
                    <a:solidFill>
                      <a:schemeClr val="tx1"/>
                    </a:solidFill>
                  </a:rPr>
                  <a:t> and generating </a:t>
                </a:r>
                <a14:m>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𝑡</m:t>
                        </m:r>
                      </m:sub>
                    </m:sSub>
                  </m:oMath>
                </a14:m>
                <a:endParaRPr lang="en-US" dirty="0">
                  <a:solidFill>
                    <a:schemeClr val="tx1"/>
                  </a:solidFill>
                </a:endParaRPr>
              </a:p>
            </p:txBody>
          </p:sp>
        </mc:Choice>
        <mc:Fallback xmlns="">
          <p:sp>
            <p:nvSpPr>
              <p:cNvPr id="32" name="Rectangle 31">
                <a:extLst>
                  <a:ext uri="{FF2B5EF4-FFF2-40B4-BE49-F238E27FC236}">
                    <a16:creationId xmlns:a16="http://schemas.microsoft.com/office/drawing/2014/main" id="{FB5B29E8-CCE1-E40B-5620-338F28E60C94}"/>
                  </a:ext>
                </a:extLst>
              </p:cNvPr>
              <p:cNvSpPr>
                <a:spLocks noRot="1" noChangeAspect="1" noMove="1" noResize="1" noEditPoints="1" noAdjustHandles="1" noChangeArrowheads="1" noChangeShapeType="1" noTextEdit="1"/>
              </p:cNvSpPr>
              <p:nvPr/>
            </p:nvSpPr>
            <p:spPr>
              <a:xfrm>
                <a:off x="8573233" y="2628953"/>
                <a:ext cx="3137729" cy="2820080"/>
              </a:xfrm>
              <a:prstGeom prst="rect">
                <a:avLst/>
              </a:prstGeom>
              <a:blipFill>
                <a:blip r:embed="rId34"/>
                <a:stretch>
                  <a:fillRect l="-1553" t="-1512" r="-2913" b="-4104"/>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73760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42D04-6FF4-1BC5-5AF3-2CF0F1BF235D}"/>
            </a:ext>
          </a:extLst>
        </p:cNvPr>
        <p:cNvGrpSpPr/>
        <p:nvPr/>
      </p:nvGrpSpPr>
      <p:grpSpPr>
        <a:xfrm>
          <a:off x="0" y="0"/>
          <a:ext cx="0" cy="0"/>
          <a:chOff x="0" y="0"/>
          <a:chExt cx="0" cy="0"/>
        </a:xfrm>
      </p:grpSpPr>
      <p:sp>
        <p:nvSpPr>
          <p:cNvPr id="30" name="Rectangle 29">
            <a:extLst>
              <a:ext uri="{FF2B5EF4-FFF2-40B4-BE49-F238E27FC236}">
                <a16:creationId xmlns:a16="http://schemas.microsoft.com/office/drawing/2014/main" id="{B6C86D61-3A60-5522-0FFD-5E6445AD6AF9}"/>
              </a:ext>
            </a:extLst>
          </p:cNvPr>
          <p:cNvSpPr/>
          <p:nvPr/>
        </p:nvSpPr>
        <p:spPr>
          <a:xfrm>
            <a:off x="334384" y="3772342"/>
            <a:ext cx="4352756" cy="2274595"/>
          </a:xfrm>
          <a:prstGeom prst="rect">
            <a:avLst/>
          </a:prstGeom>
          <a:solidFill>
            <a:srgbClr val="EEEEEE"/>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b="1">
                <a:solidFill>
                  <a:schemeClr val="tx1"/>
                </a:solidFill>
              </a:rPr>
              <a:t>ENCODER</a:t>
            </a:r>
          </a:p>
        </p:txBody>
      </p:sp>
      <p:sp>
        <p:nvSpPr>
          <p:cNvPr id="123" name="Rectangle 122">
            <a:extLst>
              <a:ext uri="{FF2B5EF4-FFF2-40B4-BE49-F238E27FC236}">
                <a16:creationId xmlns:a16="http://schemas.microsoft.com/office/drawing/2014/main" id="{38F2BEE4-7273-2239-5ABE-088ED3DDAF73}"/>
              </a:ext>
            </a:extLst>
          </p:cNvPr>
          <p:cNvSpPr/>
          <p:nvPr/>
        </p:nvSpPr>
        <p:spPr>
          <a:xfrm>
            <a:off x="6712182" y="2042737"/>
            <a:ext cx="5145434" cy="4004202"/>
          </a:xfrm>
          <a:prstGeom prst="rect">
            <a:avLst/>
          </a:prstGeom>
          <a:solidFill>
            <a:srgbClr val="EEEEEE"/>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b="1">
                <a:solidFill>
                  <a:schemeClr val="tx1"/>
                </a:solidFill>
              </a:rPr>
              <a:t>DECODER</a:t>
            </a:r>
          </a:p>
        </p:txBody>
      </p:sp>
      <p:cxnSp>
        <p:nvCxnSpPr>
          <p:cNvPr id="22" name="Straight Arrow Connector 21">
            <a:extLst>
              <a:ext uri="{FF2B5EF4-FFF2-40B4-BE49-F238E27FC236}">
                <a16:creationId xmlns:a16="http://schemas.microsoft.com/office/drawing/2014/main" id="{7061B371-B2D3-7D76-E9F3-2EAC712B850F}"/>
              </a:ext>
            </a:extLst>
          </p:cNvPr>
          <p:cNvCxnSpPr>
            <a:cxnSpLocks/>
            <a:stCxn id="8" idx="0"/>
            <a:endCxn id="12" idx="2"/>
          </p:cNvCxnSpPr>
          <p:nvPr/>
        </p:nvCxnSpPr>
        <p:spPr>
          <a:xfrm flipV="1">
            <a:off x="1966505" y="4303504"/>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F0421A4-6FD5-7005-0F5B-0E6305F16527}"/>
              </a:ext>
            </a:extLst>
          </p:cNvPr>
          <p:cNvCxnSpPr>
            <a:cxnSpLocks/>
            <a:stCxn id="9" idx="0"/>
            <a:endCxn id="13" idx="2"/>
          </p:cNvCxnSpPr>
          <p:nvPr/>
        </p:nvCxnSpPr>
        <p:spPr>
          <a:xfrm flipV="1">
            <a:off x="3096702" y="4303506"/>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762CBA3-4C0E-237A-AF1E-7E7F076591BF}"/>
              </a:ext>
            </a:extLst>
          </p:cNvPr>
          <p:cNvCxnSpPr>
            <a:cxnSpLocks/>
            <a:stCxn id="10" idx="0"/>
            <a:endCxn id="14" idx="2"/>
          </p:cNvCxnSpPr>
          <p:nvPr/>
        </p:nvCxnSpPr>
        <p:spPr>
          <a:xfrm flipV="1">
            <a:off x="4225571" y="4303504"/>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5F8904A-684E-D538-A5DD-C2A893D30745}"/>
              </a:ext>
            </a:extLst>
          </p:cNvPr>
          <p:cNvCxnSpPr>
            <a:stCxn id="7" idx="0"/>
            <a:endCxn id="11" idx="2"/>
          </p:cNvCxnSpPr>
          <p:nvPr/>
        </p:nvCxnSpPr>
        <p:spPr>
          <a:xfrm flipV="1">
            <a:off x="839991" y="4303503"/>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F093C54-4D7C-F83B-0FD7-1AD86AC075AD}"/>
              </a:ext>
            </a:extLst>
          </p:cNvPr>
          <p:cNvSpPr>
            <a:spLocks noGrp="1"/>
          </p:cNvSpPr>
          <p:nvPr>
            <p:ph type="title"/>
          </p:nvPr>
        </p:nvSpPr>
        <p:spPr/>
        <p:txBody>
          <a:bodyPr>
            <a:normAutofit/>
          </a:bodyPr>
          <a:lstStyle/>
          <a:p>
            <a:r>
              <a:rPr lang="en-US" sz="3600"/>
              <a:t>Sequence to Sequence with RNNs + </a:t>
            </a:r>
            <a:r>
              <a:rPr lang="en-US" sz="3600" b="1"/>
              <a:t>Attention</a:t>
            </a:r>
          </a:p>
        </p:txBody>
      </p:sp>
      <p:sp>
        <p:nvSpPr>
          <p:cNvPr id="4" name="Date Placeholder 3">
            <a:extLst>
              <a:ext uri="{FF2B5EF4-FFF2-40B4-BE49-F238E27FC236}">
                <a16:creationId xmlns:a16="http://schemas.microsoft.com/office/drawing/2014/main" id="{B0D5D88C-7119-2C45-063E-06FF90BD9C65}"/>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01C0C75C-2F80-7D42-3226-7ADAC662FF1B}"/>
              </a:ext>
            </a:extLst>
          </p:cNvPr>
          <p:cNvSpPr>
            <a:spLocks noGrp="1"/>
          </p:cNvSpPr>
          <p:nvPr>
            <p:ph type="sldNum" sz="quarter" idx="12"/>
          </p:nvPr>
        </p:nvSpPr>
        <p:spPr/>
        <p:txBody>
          <a:bodyPr/>
          <a:lstStyle/>
          <a:p>
            <a:fld id="{D4F24A5E-B0D2-394D-9970-9AE06BCB59C1}" type="slidenum">
              <a:rPr lang="en-US" smtClean="0"/>
              <a:t>11</a:t>
            </a:fld>
            <a:endParaRPr lang="en-US"/>
          </a:p>
        </p:txBody>
      </p:sp>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B0581B99-3E1D-6703-442C-E6764FA934C5}"/>
                  </a:ext>
                </a:extLst>
              </p:cNvPr>
              <p:cNvSpPr/>
              <p:nvPr/>
            </p:nvSpPr>
            <p:spPr>
              <a:xfrm>
                <a:off x="604733" y="5016445"/>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7" name="Rounded Rectangle 6">
                <a:extLst>
                  <a:ext uri="{FF2B5EF4-FFF2-40B4-BE49-F238E27FC236}">
                    <a16:creationId xmlns:a16="http://schemas.microsoft.com/office/drawing/2014/main" id="{B0581B99-3E1D-6703-442C-E6764FA934C5}"/>
                  </a:ext>
                </a:extLst>
              </p:cNvPr>
              <p:cNvSpPr>
                <a:spLocks noRot="1" noChangeAspect="1" noMove="1" noResize="1" noEditPoints="1" noAdjustHandles="1" noChangeArrowheads="1" noChangeShapeType="1" noTextEdit="1"/>
              </p:cNvSpPr>
              <p:nvPr/>
            </p:nvSpPr>
            <p:spPr>
              <a:xfrm>
                <a:off x="604733" y="5016445"/>
                <a:ext cx="470516" cy="470517"/>
              </a:xfrm>
              <a:prstGeom prst="roundRect">
                <a:avLst/>
              </a:prstGeom>
              <a:blipFill>
                <a:blip r:embed="rId3"/>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ounded Rectangle 7">
                <a:extLst>
                  <a:ext uri="{FF2B5EF4-FFF2-40B4-BE49-F238E27FC236}">
                    <a16:creationId xmlns:a16="http://schemas.microsoft.com/office/drawing/2014/main" id="{82F6BE0E-B471-A5F8-273B-847C6A0E668F}"/>
                  </a:ext>
                </a:extLst>
              </p:cNvPr>
              <p:cNvSpPr/>
              <p:nvPr/>
            </p:nvSpPr>
            <p:spPr>
              <a:xfrm>
                <a:off x="1731247" y="5016446"/>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8" name="Rounded Rectangle 7">
                <a:extLst>
                  <a:ext uri="{FF2B5EF4-FFF2-40B4-BE49-F238E27FC236}">
                    <a16:creationId xmlns:a16="http://schemas.microsoft.com/office/drawing/2014/main" id="{82F6BE0E-B471-A5F8-273B-847C6A0E668F}"/>
                  </a:ext>
                </a:extLst>
              </p:cNvPr>
              <p:cNvSpPr>
                <a:spLocks noRot="1" noChangeAspect="1" noMove="1" noResize="1" noEditPoints="1" noAdjustHandles="1" noChangeArrowheads="1" noChangeShapeType="1" noTextEdit="1"/>
              </p:cNvSpPr>
              <p:nvPr/>
            </p:nvSpPr>
            <p:spPr>
              <a:xfrm>
                <a:off x="1731247" y="5016446"/>
                <a:ext cx="470516" cy="470517"/>
              </a:xfrm>
              <a:prstGeom prst="roundRect">
                <a:avLst/>
              </a:prstGeom>
              <a:blipFill>
                <a:blip r:embed="rId4"/>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ounded Rectangle 8">
                <a:extLst>
                  <a:ext uri="{FF2B5EF4-FFF2-40B4-BE49-F238E27FC236}">
                    <a16:creationId xmlns:a16="http://schemas.microsoft.com/office/drawing/2014/main" id="{4B2F1DF4-2467-B2AD-C827-C72FFDE56C23}"/>
                  </a:ext>
                </a:extLst>
              </p:cNvPr>
              <p:cNvSpPr/>
              <p:nvPr/>
            </p:nvSpPr>
            <p:spPr>
              <a:xfrm>
                <a:off x="2861444" y="5016448"/>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9" name="Rounded Rectangle 8">
                <a:extLst>
                  <a:ext uri="{FF2B5EF4-FFF2-40B4-BE49-F238E27FC236}">
                    <a16:creationId xmlns:a16="http://schemas.microsoft.com/office/drawing/2014/main" id="{4B2F1DF4-2467-B2AD-C827-C72FFDE56C23}"/>
                  </a:ext>
                </a:extLst>
              </p:cNvPr>
              <p:cNvSpPr>
                <a:spLocks noRot="1" noChangeAspect="1" noMove="1" noResize="1" noEditPoints="1" noAdjustHandles="1" noChangeArrowheads="1" noChangeShapeType="1" noTextEdit="1"/>
              </p:cNvSpPr>
              <p:nvPr/>
            </p:nvSpPr>
            <p:spPr>
              <a:xfrm>
                <a:off x="2861444" y="5016448"/>
                <a:ext cx="470516" cy="470517"/>
              </a:xfrm>
              <a:prstGeom prst="roundRect">
                <a:avLst/>
              </a:prstGeom>
              <a:blipFill>
                <a:blip r:embed="rId5"/>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ounded Rectangle 9">
                <a:extLst>
                  <a:ext uri="{FF2B5EF4-FFF2-40B4-BE49-F238E27FC236}">
                    <a16:creationId xmlns:a16="http://schemas.microsoft.com/office/drawing/2014/main" id="{A50D29FF-9EAE-D9B4-3EB6-523201F0D4AC}"/>
                  </a:ext>
                </a:extLst>
              </p:cNvPr>
              <p:cNvSpPr/>
              <p:nvPr/>
            </p:nvSpPr>
            <p:spPr>
              <a:xfrm>
                <a:off x="3990313" y="5016446"/>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10" name="Rounded Rectangle 9">
                <a:extLst>
                  <a:ext uri="{FF2B5EF4-FFF2-40B4-BE49-F238E27FC236}">
                    <a16:creationId xmlns:a16="http://schemas.microsoft.com/office/drawing/2014/main" id="{A50D29FF-9EAE-D9B4-3EB6-523201F0D4AC}"/>
                  </a:ext>
                </a:extLst>
              </p:cNvPr>
              <p:cNvSpPr>
                <a:spLocks noRot="1" noChangeAspect="1" noMove="1" noResize="1" noEditPoints="1" noAdjustHandles="1" noChangeArrowheads="1" noChangeShapeType="1" noTextEdit="1"/>
              </p:cNvSpPr>
              <p:nvPr/>
            </p:nvSpPr>
            <p:spPr>
              <a:xfrm>
                <a:off x="3990313" y="5016446"/>
                <a:ext cx="470516" cy="470517"/>
              </a:xfrm>
              <a:prstGeom prst="roundRect">
                <a:avLst/>
              </a:prstGeom>
              <a:blipFill>
                <a:blip r:embed="rId6"/>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ounded Rectangle 10">
                <a:extLst>
                  <a:ext uri="{FF2B5EF4-FFF2-40B4-BE49-F238E27FC236}">
                    <a16:creationId xmlns:a16="http://schemas.microsoft.com/office/drawing/2014/main" id="{A7B957C6-E75A-C803-A05A-EBFC1EAA7C39}"/>
                  </a:ext>
                </a:extLst>
              </p:cNvPr>
              <p:cNvSpPr/>
              <p:nvPr/>
            </p:nvSpPr>
            <p:spPr>
              <a:xfrm>
                <a:off x="604733" y="3832986"/>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11" name="Rounded Rectangle 10">
                <a:extLst>
                  <a:ext uri="{FF2B5EF4-FFF2-40B4-BE49-F238E27FC236}">
                    <a16:creationId xmlns:a16="http://schemas.microsoft.com/office/drawing/2014/main" id="{A7B957C6-E75A-C803-A05A-EBFC1EAA7C39}"/>
                  </a:ext>
                </a:extLst>
              </p:cNvPr>
              <p:cNvSpPr>
                <a:spLocks noRot="1" noChangeAspect="1" noMove="1" noResize="1" noEditPoints="1" noAdjustHandles="1" noChangeArrowheads="1" noChangeShapeType="1" noTextEdit="1"/>
              </p:cNvSpPr>
              <p:nvPr/>
            </p:nvSpPr>
            <p:spPr>
              <a:xfrm>
                <a:off x="604733" y="3832986"/>
                <a:ext cx="470516" cy="470517"/>
              </a:xfrm>
              <a:prstGeom prst="roundRect">
                <a:avLst/>
              </a:prstGeom>
              <a:blipFill>
                <a:blip r:embed="rId7"/>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ounded Rectangle 11">
                <a:extLst>
                  <a:ext uri="{FF2B5EF4-FFF2-40B4-BE49-F238E27FC236}">
                    <a16:creationId xmlns:a16="http://schemas.microsoft.com/office/drawing/2014/main" id="{1EED2619-28AF-247D-7DC5-2B084EA6F4DF}"/>
                  </a:ext>
                </a:extLst>
              </p:cNvPr>
              <p:cNvSpPr/>
              <p:nvPr/>
            </p:nvSpPr>
            <p:spPr>
              <a:xfrm>
                <a:off x="1731247" y="3832987"/>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12" name="Rounded Rectangle 11">
                <a:extLst>
                  <a:ext uri="{FF2B5EF4-FFF2-40B4-BE49-F238E27FC236}">
                    <a16:creationId xmlns:a16="http://schemas.microsoft.com/office/drawing/2014/main" id="{1EED2619-28AF-247D-7DC5-2B084EA6F4DF}"/>
                  </a:ext>
                </a:extLst>
              </p:cNvPr>
              <p:cNvSpPr>
                <a:spLocks noRot="1" noChangeAspect="1" noMove="1" noResize="1" noEditPoints="1" noAdjustHandles="1" noChangeArrowheads="1" noChangeShapeType="1" noTextEdit="1"/>
              </p:cNvSpPr>
              <p:nvPr/>
            </p:nvSpPr>
            <p:spPr>
              <a:xfrm>
                <a:off x="1731247" y="3832987"/>
                <a:ext cx="470516" cy="470517"/>
              </a:xfrm>
              <a:prstGeom prst="roundRect">
                <a:avLst/>
              </a:prstGeom>
              <a:blipFill>
                <a:blip r:embed="rId8"/>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ounded Rectangle 12">
                <a:extLst>
                  <a:ext uri="{FF2B5EF4-FFF2-40B4-BE49-F238E27FC236}">
                    <a16:creationId xmlns:a16="http://schemas.microsoft.com/office/drawing/2014/main" id="{5EFB20D1-C577-2623-F247-B0D77BE846A4}"/>
                  </a:ext>
                </a:extLst>
              </p:cNvPr>
              <p:cNvSpPr/>
              <p:nvPr/>
            </p:nvSpPr>
            <p:spPr>
              <a:xfrm>
                <a:off x="2861444" y="3832989"/>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13" name="Rounded Rectangle 12">
                <a:extLst>
                  <a:ext uri="{FF2B5EF4-FFF2-40B4-BE49-F238E27FC236}">
                    <a16:creationId xmlns:a16="http://schemas.microsoft.com/office/drawing/2014/main" id="{5EFB20D1-C577-2623-F247-B0D77BE846A4}"/>
                  </a:ext>
                </a:extLst>
              </p:cNvPr>
              <p:cNvSpPr>
                <a:spLocks noRot="1" noChangeAspect="1" noMove="1" noResize="1" noEditPoints="1" noAdjustHandles="1" noChangeArrowheads="1" noChangeShapeType="1" noTextEdit="1"/>
              </p:cNvSpPr>
              <p:nvPr/>
            </p:nvSpPr>
            <p:spPr>
              <a:xfrm>
                <a:off x="2861444" y="3832989"/>
                <a:ext cx="470516" cy="470517"/>
              </a:xfrm>
              <a:prstGeom prst="roundRect">
                <a:avLst/>
              </a:prstGeom>
              <a:blipFill>
                <a:blip r:embed="rId9"/>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ounded Rectangle 13">
                <a:extLst>
                  <a:ext uri="{FF2B5EF4-FFF2-40B4-BE49-F238E27FC236}">
                    <a16:creationId xmlns:a16="http://schemas.microsoft.com/office/drawing/2014/main" id="{4647582C-F9CA-C6C8-B826-A79886B6BC13}"/>
                  </a:ext>
                </a:extLst>
              </p:cNvPr>
              <p:cNvSpPr/>
              <p:nvPr/>
            </p:nvSpPr>
            <p:spPr>
              <a:xfrm>
                <a:off x="3990313" y="3832987"/>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14" name="Rounded Rectangle 13">
                <a:extLst>
                  <a:ext uri="{FF2B5EF4-FFF2-40B4-BE49-F238E27FC236}">
                    <a16:creationId xmlns:a16="http://schemas.microsoft.com/office/drawing/2014/main" id="{4647582C-F9CA-C6C8-B826-A79886B6BC13}"/>
                  </a:ext>
                </a:extLst>
              </p:cNvPr>
              <p:cNvSpPr>
                <a:spLocks noRot="1" noChangeAspect="1" noMove="1" noResize="1" noEditPoints="1" noAdjustHandles="1" noChangeArrowheads="1" noChangeShapeType="1" noTextEdit="1"/>
              </p:cNvSpPr>
              <p:nvPr/>
            </p:nvSpPr>
            <p:spPr>
              <a:xfrm>
                <a:off x="3990313" y="3832987"/>
                <a:ext cx="470516" cy="470517"/>
              </a:xfrm>
              <a:prstGeom prst="roundRect">
                <a:avLst/>
              </a:prstGeom>
              <a:blipFill>
                <a:blip r:embed="rId10"/>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ounded Rectangle 36">
                <a:extLst>
                  <a:ext uri="{FF2B5EF4-FFF2-40B4-BE49-F238E27FC236}">
                    <a16:creationId xmlns:a16="http://schemas.microsoft.com/office/drawing/2014/main" id="{9B3F569E-FBC7-64ED-C1DF-0E59956ECB90}"/>
                  </a:ext>
                </a:extLst>
              </p:cNvPr>
              <p:cNvSpPr/>
              <p:nvPr/>
            </p:nvSpPr>
            <p:spPr>
              <a:xfrm>
                <a:off x="5755583" y="3826800"/>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0</m:t>
                          </m:r>
                        </m:sub>
                      </m:sSub>
                    </m:oMath>
                  </m:oMathPara>
                </a14:m>
                <a:endParaRPr lang="en-US">
                  <a:solidFill>
                    <a:schemeClr val="tx1"/>
                  </a:solidFill>
                </a:endParaRPr>
              </a:p>
            </p:txBody>
          </p:sp>
        </mc:Choice>
        <mc:Fallback xmlns="">
          <p:sp>
            <p:nvSpPr>
              <p:cNvPr id="37" name="Rounded Rectangle 36">
                <a:extLst>
                  <a:ext uri="{FF2B5EF4-FFF2-40B4-BE49-F238E27FC236}">
                    <a16:creationId xmlns:a16="http://schemas.microsoft.com/office/drawing/2014/main" id="{9B3F569E-FBC7-64ED-C1DF-0E59956ECB90}"/>
                  </a:ext>
                </a:extLst>
              </p:cNvPr>
              <p:cNvSpPr>
                <a:spLocks noRot="1" noChangeAspect="1" noMove="1" noResize="1" noEditPoints="1" noAdjustHandles="1" noChangeArrowheads="1" noChangeShapeType="1" noTextEdit="1"/>
              </p:cNvSpPr>
              <p:nvPr/>
            </p:nvSpPr>
            <p:spPr>
              <a:xfrm>
                <a:off x="5755583" y="3826800"/>
                <a:ext cx="470516" cy="470517"/>
              </a:xfrm>
              <a:prstGeom prst="roundRect">
                <a:avLst/>
              </a:prstGeom>
              <a:blipFill>
                <a:blip r:embed="rId11"/>
                <a:stretch>
                  <a:fillRect/>
                </a:stretch>
              </a:blipFill>
              <a:ln>
                <a:solidFill>
                  <a:schemeClr val="accent2">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ounded Rectangle 42">
                <a:extLst>
                  <a:ext uri="{FF2B5EF4-FFF2-40B4-BE49-F238E27FC236}">
                    <a16:creationId xmlns:a16="http://schemas.microsoft.com/office/drawing/2014/main" id="{BE623501-D94C-28B0-497F-B6528E4BBA5C}"/>
                  </a:ext>
                </a:extLst>
              </p:cNvPr>
              <p:cNvSpPr/>
              <p:nvPr/>
            </p:nvSpPr>
            <p:spPr>
              <a:xfrm>
                <a:off x="7851925" y="50148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0</m:t>
                          </m:r>
                        </m:sub>
                      </m:sSub>
                    </m:oMath>
                  </m:oMathPara>
                </a14:m>
                <a:endParaRPr lang="en-US">
                  <a:solidFill>
                    <a:schemeClr val="tx1"/>
                  </a:solidFill>
                </a:endParaRPr>
              </a:p>
            </p:txBody>
          </p:sp>
        </mc:Choice>
        <mc:Fallback xmlns="">
          <p:sp>
            <p:nvSpPr>
              <p:cNvPr id="43" name="Rounded Rectangle 42">
                <a:extLst>
                  <a:ext uri="{FF2B5EF4-FFF2-40B4-BE49-F238E27FC236}">
                    <a16:creationId xmlns:a16="http://schemas.microsoft.com/office/drawing/2014/main" id="{BE623501-D94C-28B0-497F-B6528E4BBA5C}"/>
                  </a:ext>
                </a:extLst>
              </p:cNvPr>
              <p:cNvSpPr>
                <a:spLocks noRot="1" noChangeAspect="1" noMove="1" noResize="1" noEditPoints="1" noAdjustHandles="1" noChangeArrowheads="1" noChangeShapeType="1" noTextEdit="1"/>
              </p:cNvSpPr>
              <p:nvPr/>
            </p:nvSpPr>
            <p:spPr>
              <a:xfrm>
                <a:off x="7851925" y="5014800"/>
                <a:ext cx="470516" cy="470517"/>
              </a:xfrm>
              <a:prstGeom prst="roundRect">
                <a:avLst/>
              </a:prstGeom>
              <a:blipFill>
                <a:blip r:embed="rId12"/>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ounded Rectangle 46">
                <a:extLst>
                  <a:ext uri="{FF2B5EF4-FFF2-40B4-BE49-F238E27FC236}">
                    <a16:creationId xmlns:a16="http://schemas.microsoft.com/office/drawing/2014/main" id="{5AE5A604-3995-0746-F405-E0BD75098750}"/>
                  </a:ext>
                </a:extLst>
              </p:cNvPr>
              <p:cNvSpPr/>
              <p:nvPr/>
            </p:nvSpPr>
            <p:spPr>
              <a:xfrm>
                <a:off x="7851925" y="3825845"/>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47" name="Rounded Rectangle 46">
                <a:extLst>
                  <a:ext uri="{FF2B5EF4-FFF2-40B4-BE49-F238E27FC236}">
                    <a16:creationId xmlns:a16="http://schemas.microsoft.com/office/drawing/2014/main" id="{5AE5A604-3995-0746-F405-E0BD75098750}"/>
                  </a:ext>
                </a:extLst>
              </p:cNvPr>
              <p:cNvSpPr>
                <a:spLocks noRot="1" noChangeAspect="1" noMove="1" noResize="1" noEditPoints="1" noAdjustHandles="1" noChangeArrowheads="1" noChangeShapeType="1" noTextEdit="1"/>
              </p:cNvSpPr>
              <p:nvPr/>
            </p:nvSpPr>
            <p:spPr>
              <a:xfrm>
                <a:off x="7851925" y="3825845"/>
                <a:ext cx="470516" cy="470517"/>
              </a:xfrm>
              <a:prstGeom prst="roundRect">
                <a:avLst/>
              </a:prstGeom>
              <a:blipFill>
                <a:blip r:embed="rId13"/>
                <a:stretch>
                  <a:fillRect/>
                </a:stretch>
              </a:blipFill>
              <a:ln>
                <a:solidFill>
                  <a:schemeClr val="accent2">
                    <a:lumMod val="60000"/>
                    <a:lumOff val="40000"/>
                  </a:schemeClr>
                </a:solidFill>
              </a:ln>
            </p:spPr>
            <p:txBody>
              <a:bodyPr/>
              <a:lstStyle/>
              <a:p>
                <a:r>
                  <a:rPr lang="en-US">
                    <a:noFill/>
                  </a:rPr>
                  <a:t> </a:t>
                </a:r>
              </a:p>
            </p:txBody>
          </p:sp>
        </mc:Fallback>
      </mc:AlternateContent>
      <p:cxnSp>
        <p:nvCxnSpPr>
          <p:cNvPr id="58" name="Straight Arrow Connector 57">
            <a:extLst>
              <a:ext uri="{FF2B5EF4-FFF2-40B4-BE49-F238E27FC236}">
                <a16:creationId xmlns:a16="http://schemas.microsoft.com/office/drawing/2014/main" id="{34C3C396-87FD-A1C4-3A05-E161D4333DA6}"/>
              </a:ext>
            </a:extLst>
          </p:cNvPr>
          <p:cNvCxnSpPr>
            <a:cxnSpLocks/>
            <a:endCxn id="63" idx="2"/>
          </p:cNvCxnSpPr>
          <p:nvPr/>
        </p:nvCxnSpPr>
        <p:spPr>
          <a:xfrm flipV="1">
            <a:off x="8090129" y="3114534"/>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3" name="Rounded Rectangle 62">
                <a:extLst>
                  <a:ext uri="{FF2B5EF4-FFF2-40B4-BE49-F238E27FC236}">
                    <a16:creationId xmlns:a16="http://schemas.microsoft.com/office/drawing/2014/main" id="{F427674E-2413-663F-3C0C-B01C4559B0AF}"/>
                  </a:ext>
                </a:extLst>
              </p:cNvPr>
              <p:cNvSpPr/>
              <p:nvPr/>
            </p:nvSpPr>
            <p:spPr>
              <a:xfrm>
                <a:off x="7854871" y="2644017"/>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63" name="Rounded Rectangle 62">
                <a:extLst>
                  <a:ext uri="{FF2B5EF4-FFF2-40B4-BE49-F238E27FC236}">
                    <a16:creationId xmlns:a16="http://schemas.microsoft.com/office/drawing/2014/main" id="{F427674E-2413-663F-3C0C-B01C4559B0AF}"/>
                  </a:ext>
                </a:extLst>
              </p:cNvPr>
              <p:cNvSpPr>
                <a:spLocks noRot="1" noChangeAspect="1" noMove="1" noResize="1" noEditPoints="1" noAdjustHandles="1" noChangeArrowheads="1" noChangeShapeType="1" noTextEdit="1"/>
              </p:cNvSpPr>
              <p:nvPr/>
            </p:nvSpPr>
            <p:spPr>
              <a:xfrm>
                <a:off x="7854871" y="2644017"/>
                <a:ext cx="470516" cy="470517"/>
              </a:xfrm>
              <a:prstGeom prst="roundRect">
                <a:avLst/>
              </a:prstGeom>
              <a:blipFill>
                <a:blip r:embed="rId14"/>
                <a:stretch>
                  <a:fillRect/>
                </a:stretch>
              </a:blipFill>
              <a:ln>
                <a:solidFill>
                  <a:srgbClr val="C44037"/>
                </a:solidFill>
              </a:ln>
            </p:spPr>
            <p:txBody>
              <a:bodyPr/>
              <a:lstStyle/>
              <a:p>
                <a:r>
                  <a:rPr lang="en-US">
                    <a:noFill/>
                  </a:rPr>
                  <a:t> </a:t>
                </a:r>
              </a:p>
            </p:txBody>
          </p:sp>
        </mc:Fallback>
      </mc:AlternateContent>
      <p:cxnSp>
        <p:nvCxnSpPr>
          <p:cNvPr id="72" name="Straight Arrow Connector 71">
            <a:extLst>
              <a:ext uri="{FF2B5EF4-FFF2-40B4-BE49-F238E27FC236}">
                <a16:creationId xmlns:a16="http://schemas.microsoft.com/office/drawing/2014/main" id="{30F6E014-CFD3-DDE5-CA6E-FB2AD773077B}"/>
              </a:ext>
            </a:extLst>
          </p:cNvPr>
          <p:cNvCxnSpPr>
            <a:cxnSpLocks/>
            <a:stCxn id="14" idx="3"/>
            <a:endCxn id="37" idx="1"/>
          </p:cNvCxnSpPr>
          <p:nvPr/>
        </p:nvCxnSpPr>
        <p:spPr>
          <a:xfrm flipV="1">
            <a:off x="4460829" y="4062059"/>
            <a:ext cx="1294754" cy="61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7BC645DF-C867-86FF-A58F-694EBC6C7E47}"/>
              </a:ext>
            </a:extLst>
          </p:cNvPr>
          <p:cNvCxnSpPr>
            <a:cxnSpLocks/>
            <a:stCxn id="11" idx="3"/>
            <a:endCxn id="12" idx="1"/>
          </p:cNvCxnSpPr>
          <p:nvPr/>
        </p:nvCxnSpPr>
        <p:spPr>
          <a:xfrm>
            <a:off x="1075249" y="4068245"/>
            <a:ext cx="655998"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45272AEA-897E-EE1F-96D9-237F1593BA46}"/>
              </a:ext>
            </a:extLst>
          </p:cNvPr>
          <p:cNvCxnSpPr>
            <a:cxnSpLocks/>
            <a:stCxn id="12" idx="3"/>
            <a:endCxn id="13" idx="1"/>
          </p:cNvCxnSpPr>
          <p:nvPr/>
        </p:nvCxnSpPr>
        <p:spPr>
          <a:xfrm>
            <a:off x="2201763" y="4068246"/>
            <a:ext cx="659681" cy="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5690E5AD-4919-F9CB-6EFE-E62A131879B4}"/>
              </a:ext>
            </a:extLst>
          </p:cNvPr>
          <p:cNvCxnSpPr>
            <a:cxnSpLocks/>
            <a:stCxn id="13" idx="3"/>
            <a:endCxn id="14" idx="1"/>
          </p:cNvCxnSpPr>
          <p:nvPr/>
        </p:nvCxnSpPr>
        <p:spPr>
          <a:xfrm flipV="1">
            <a:off x="3331960" y="4068246"/>
            <a:ext cx="658353" cy="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09251B1F-6168-EA31-4746-908E0FB188AF}"/>
              </a:ext>
            </a:extLst>
          </p:cNvPr>
          <p:cNvSpPr txBox="1"/>
          <p:nvPr/>
        </p:nvSpPr>
        <p:spPr>
          <a:xfrm>
            <a:off x="5467107" y="4318387"/>
            <a:ext cx="1100168" cy="646331"/>
          </a:xfrm>
          <a:prstGeom prst="rect">
            <a:avLst/>
          </a:prstGeom>
          <a:noFill/>
        </p:spPr>
        <p:txBody>
          <a:bodyPr wrap="square" rtlCol="0">
            <a:spAutoFit/>
          </a:bodyPr>
          <a:lstStyle/>
          <a:p>
            <a:pPr algn="ctr"/>
            <a:r>
              <a:rPr lang="en-US"/>
              <a:t>Initial state</a:t>
            </a:r>
          </a:p>
        </p:txBody>
      </p:sp>
      <p:sp>
        <p:nvSpPr>
          <p:cNvPr id="132" name="TextBox 131">
            <a:extLst>
              <a:ext uri="{FF2B5EF4-FFF2-40B4-BE49-F238E27FC236}">
                <a16:creationId xmlns:a16="http://schemas.microsoft.com/office/drawing/2014/main" id="{D52F21D0-A599-855A-487D-AF18E1337B5E}"/>
              </a:ext>
            </a:extLst>
          </p:cNvPr>
          <p:cNvSpPr txBox="1"/>
          <p:nvPr/>
        </p:nvSpPr>
        <p:spPr>
          <a:xfrm>
            <a:off x="7061783" y="5449033"/>
            <a:ext cx="996817" cy="646331"/>
          </a:xfrm>
          <a:prstGeom prst="rect">
            <a:avLst/>
          </a:prstGeom>
          <a:noFill/>
        </p:spPr>
        <p:txBody>
          <a:bodyPr wrap="square" rtlCol="0">
            <a:spAutoFit/>
          </a:bodyPr>
          <a:lstStyle/>
          <a:p>
            <a:pPr algn="ctr"/>
            <a:r>
              <a:rPr lang="en-US"/>
              <a:t>Context vector</a:t>
            </a:r>
          </a:p>
        </p:txBody>
      </p:sp>
      <mc:AlternateContent xmlns:mc="http://schemas.openxmlformats.org/markup-compatibility/2006" xmlns:a14="http://schemas.microsoft.com/office/drawing/2010/main">
        <mc:Choice Requires="a14">
          <p:sp>
            <p:nvSpPr>
              <p:cNvPr id="15" name="Oval 14">
                <a:extLst>
                  <a:ext uri="{FF2B5EF4-FFF2-40B4-BE49-F238E27FC236}">
                    <a16:creationId xmlns:a16="http://schemas.microsoft.com/office/drawing/2014/main" id="{86D52B16-74E9-96FE-C7A7-79481AF6559E}"/>
                  </a:ext>
                </a:extLst>
              </p:cNvPr>
              <p:cNvSpPr/>
              <p:nvPr/>
            </p:nvSpPr>
            <p:spPr>
              <a:xfrm>
                <a:off x="1151093" y="3917726"/>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𝑓</m:t>
                      </m:r>
                    </m:oMath>
                  </m:oMathPara>
                </a14:m>
                <a:endParaRPr lang="en-US"/>
              </a:p>
            </p:txBody>
          </p:sp>
        </mc:Choice>
        <mc:Fallback xmlns="">
          <p:sp>
            <p:nvSpPr>
              <p:cNvPr id="15" name="Oval 14">
                <a:extLst>
                  <a:ext uri="{FF2B5EF4-FFF2-40B4-BE49-F238E27FC236}">
                    <a16:creationId xmlns:a16="http://schemas.microsoft.com/office/drawing/2014/main" id="{86D52B16-74E9-96FE-C7A7-79481AF6559E}"/>
                  </a:ext>
                </a:extLst>
              </p:cNvPr>
              <p:cNvSpPr>
                <a:spLocks noRot="1" noChangeAspect="1" noMove="1" noResize="1" noEditPoints="1" noAdjustHandles="1" noChangeArrowheads="1" noChangeShapeType="1" noTextEdit="1"/>
              </p:cNvSpPr>
              <p:nvPr/>
            </p:nvSpPr>
            <p:spPr>
              <a:xfrm>
                <a:off x="1151093" y="3917726"/>
                <a:ext cx="344542" cy="309945"/>
              </a:xfrm>
              <a:prstGeom prst="ellipse">
                <a:avLst/>
              </a:prstGeom>
              <a:blipFill>
                <a:blip r:embed="rId15"/>
                <a:stretch>
                  <a:fillRect b="-226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Oval 15">
                <a:extLst>
                  <a:ext uri="{FF2B5EF4-FFF2-40B4-BE49-F238E27FC236}">
                    <a16:creationId xmlns:a16="http://schemas.microsoft.com/office/drawing/2014/main" id="{B55D2004-6A05-3654-AFD0-A8784E50CB48}"/>
                  </a:ext>
                </a:extLst>
              </p:cNvPr>
              <p:cNvSpPr/>
              <p:nvPr/>
            </p:nvSpPr>
            <p:spPr>
              <a:xfrm>
                <a:off x="2277607" y="3916610"/>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𝑓</m:t>
                      </m:r>
                    </m:oMath>
                  </m:oMathPara>
                </a14:m>
                <a:endParaRPr lang="en-US"/>
              </a:p>
            </p:txBody>
          </p:sp>
        </mc:Choice>
        <mc:Fallback xmlns="">
          <p:sp>
            <p:nvSpPr>
              <p:cNvPr id="16" name="Oval 15">
                <a:extLst>
                  <a:ext uri="{FF2B5EF4-FFF2-40B4-BE49-F238E27FC236}">
                    <a16:creationId xmlns:a16="http://schemas.microsoft.com/office/drawing/2014/main" id="{B55D2004-6A05-3654-AFD0-A8784E50CB48}"/>
                  </a:ext>
                </a:extLst>
              </p:cNvPr>
              <p:cNvSpPr>
                <a:spLocks noRot="1" noChangeAspect="1" noMove="1" noResize="1" noEditPoints="1" noAdjustHandles="1" noChangeArrowheads="1" noChangeShapeType="1" noTextEdit="1"/>
              </p:cNvSpPr>
              <p:nvPr/>
            </p:nvSpPr>
            <p:spPr>
              <a:xfrm>
                <a:off x="2277607" y="3916610"/>
                <a:ext cx="344542" cy="309945"/>
              </a:xfrm>
              <a:prstGeom prst="ellipse">
                <a:avLst/>
              </a:prstGeom>
              <a:blipFill>
                <a:blip r:embed="rId15"/>
                <a:stretch>
                  <a:fillRect b="-226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Oval 16">
                <a:extLst>
                  <a:ext uri="{FF2B5EF4-FFF2-40B4-BE49-F238E27FC236}">
                    <a16:creationId xmlns:a16="http://schemas.microsoft.com/office/drawing/2014/main" id="{9194505B-0C3D-0DEC-49DE-3B4E81E6946F}"/>
                  </a:ext>
                </a:extLst>
              </p:cNvPr>
              <p:cNvSpPr/>
              <p:nvPr/>
            </p:nvSpPr>
            <p:spPr>
              <a:xfrm>
                <a:off x="3407804" y="3916610"/>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𝑓</m:t>
                      </m:r>
                    </m:oMath>
                  </m:oMathPara>
                </a14:m>
                <a:endParaRPr lang="en-US"/>
              </a:p>
            </p:txBody>
          </p:sp>
        </mc:Choice>
        <mc:Fallback xmlns="">
          <p:sp>
            <p:nvSpPr>
              <p:cNvPr id="17" name="Oval 16">
                <a:extLst>
                  <a:ext uri="{FF2B5EF4-FFF2-40B4-BE49-F238E27FC236}">
                    <a16:creationId xmlns:a16="http://schemas.microsoft.com/office/drawing/2014/main" id="{9194505B-0C3D-0DEC-49DE-3B4E81E6946F}"/>
                  </a:ext>
                </a:extLst>
              </p:cNvPr>
              <p:cNvSpPr>
                <a:spLocks noRot="1" noChangeAspect="1" noMove="1" noResize="1" noEditPoints="1" noAdjustHandles="1" noChangeArrowheads="1" noChangeShapeType="1" noTextEdit="1"/>
              </p:cNvSpPr>
              <p:nvPr/>
            </p:nvSpPr>
            <p:spPr>
              <a:xfrm>
                <a:off x="3407804" y="3916610"/>
                <a:ext cx="344542" cy="309945"/>
              </a:xfrm>
              <a:prstGeom prst="ellipse">
                <a:avLst/>
              </a:prstGeom>
              <a:blipFill>
                <a:blip r:embed="rId16"/>
                <a:stretch>
                  <a:fillRect b="-226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ounded Rectangle 17">
                <a:extLst>
                  <a:ext uri="{FF2B5EF4-FFF2-40B4-BE49-F238E27FC236}">
                    <a16:creationId xmlns:a16="http://schemas.microsoft.com/office/drawing/2014/main" id="{1121F78B-84C6-62DC-A3B8-94A08A8D2302}"/>
                  </a:ext>
                </a:extLst>
              </p:cNvPr>
              <p:cNvSpPr/>
              <p:nvPr/>
            </p:nvSpPr>
            <p:spPr>
              <a:xfrm>
                <a:off x="604733" y="2964456"/>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2,1</m:t>
                          </m:r>
                        </m:sub>
                      </m:sSub>
                    </m:oMath>
                  </m:oMathPara>
                </a14:m>
                <a:endParaRPr lang="en-US">
                  <a:solidFill>
                    <a:schemeClr val="tx1"/>
                  </a:solidFill>
                </a:endParaRPr>
              </a:p>
            </p:txBody>
          </p:sp>
        </mc:Choice>
        <mc:Fallback xmlns="">
          <p:sp>
            <p:nvSpPr>
              <p:cNvPr id="18" name="Rounded Rectangle 17">
                <a:extLst>
                  <a:ext uri="{FF2B5EF4-FFF2-40B4-BE49-F238E27FC236}">
                    <a16:creationId xmlns:a16="http://schemas.microsoft.com/office/drawing/2014/main" id="{1121F78B-84C6-62DC-A3B8-94A08A8D2302}"/>
                  </a:ext>
                </a:extLst>
              </p:cNvPr>
              <p:cNvSpPr>
                <a:spLocks noRot="1" noChangeAspect="1" noMove="1" noResize="1" noEditPoints="1" noAdjustHandles="1" noChangeArrowheads="1" noChangeShapeType="1" noTextEdit="1"/>
              </p:cNvSpPr>
              <p:nvPr/>
            </p:nvSpPr>
            <p:spPr>
              <a:xfrm>
                <a:off x="604733" y="2964456"/>
                <a:ext cx="470516" cy="470517"/>
              </a:xfrm>
              <a:prstGeom prst="roundRect">
                <a:avLst/>
              </a:prstGeom>
              <a:blipFill>
                <a:blip r:embed="rId17"/>
                <a:stretch>
                  <a:fillRect r="-3797"/>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ounded Rectangle 18">
                <a:extLst>
                  <a:ext uri="{FF2B5EF4-FFF2-40B4-BE49-F238E27FC236}">
                    <a16:creationId xmlns:a16="http://schemas.microsoft.com/office/drawing/2014/main" id="{ED21AF46-5AFD-C04E-1B88-8502B84E9CFC}"/>
                  </a:ext>
                </a:extLst>
              </p:cNvPr>
              <p:cNvSpPr/>
              <p:nvPr/>
            </p:nvSpPr>
            <p:spPr>
              <a:xfrm>
                <a:off x="1731247" y="2964457"/>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2,2</m:t>
                          </m:r>
                        </m:sub>
                      </m:sSub>
                    </m:oMath>
                  </m:oMathPara>
                </a14:m>
                <a:endParaRPr lang="en-US">
                  <a:solidFill>
                    <a:schemeClr val="tx1"/>
                  </a:solidFill>
                </a:endParaRPr>
              </a:p>
            </p:txBody>
          </p:sp>
        </mc:Choice>
        <mc:Fallback xmlns="">
          <p:sp>
            <p:nvSpPr>
              <p:cNvPr id="19" name="Rounded Rectangle 18">
                <a:extLst>
                  <a:ext uri="{FF2B5EF4-FFF2-40B4-BE49-F238E27FC236}">
                    <a16:creationId xmlns:a16="http://schemas.microsoft.com/office/drawing/2014/main" id="{ED21AF46-5AFD-C04E-1B88-8502B84E9CFC}"/>
                  </a:ext>
                </a:extLst>
              </p:cNvPr>
              <p:cNvSpPr>
                <a:spLocks noRot="1" noChangeAspect="1" noMove="1" noResize="1" noEditPoints="1" noAdjustHandles="1" noChangeArrowheads="1" noChangeShapeType="1" noTextEdit="1"/>
              </p:cNvSpPr>
              <p:nvPr/>
            </p:nvSpPr>
            <p:spPr>
              <a:xfrm>
                <a:off x="1731247" y="2964457"/>
                <a:ext cx="470516" cy="470517"/>
              </a:xfrm>
              <a:prstGeom prst="roundRect">
                <a:avLst/>
              </a:prstGeom>
              <a:blipFill>
                <a:blip r:embed="rId18"/>
                <a:stretch>
                  <a:fillRect r="-3797"/>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ounded Rectangle 20">
                <a:extLst>
                  <a:ext uri="{FF2B5EF4-FFF2-40B4-BE49-F238E27FC236}">
                    <a16:creationId xmlns:a16="http://schemas.microsoft.com/office/drawing/2014/main" id="{C5065F3C-D325-B28A-5082-A7864468EFBD}"/>
                  </a:ext>
                </a:extLst>
              </p:cNvPr>
              <p:cNvSpPr/>
              <p:nvPr/>
            </p:nvSpPr>
            <p:spPr>
              <a:xfrm>
                <a:off x="2861444" y="2964459"/>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2,3</m:t>
                          </m:r>
                        </m:sub>
                      </m:sSub>
                    </m:oMath>
                  </m:oMathPara>
                </a14:m>
                <a:endParaRPr lang="en-US">
                  <a:solidFill>
                    <a:schemeClr val="tx1"/>
                  </a:solidFill>
                </a:endParaRPr>
              </a:p>
            </p:txBody>
          </p:sp>
        </mc:Choice>
        <mc:Fallback xmlns="">
          <p:sp>
            <p:nvSpPr>
              <p:cNvPr id="21" name="Rounded Rectangle 20">
                <a:extLst>
                  <a:ext uri="{FF2B5EF4-FFF2-40B4-BE49-F238E27FC236}">
                    <a16:creationId xmlns:a16="http://schemas.microsoft.com/office/drawing/2014/main" id="{C5065F3C-D325-B28A-5082-A7864468EFBD}"/>
                  </a:ext>
                </a:extLst>
              </p:cNvPr>
              <p:cNvSpPr>
                <a:spLocks noRot="1" noChangeAspect="1" noMove="1" noResize="1" noEditPoints="1" noAdjustHandles="1" noChangeArrowheads="1" noChangeShapeType="1" noTextEdit="1"/>
              </p:cNvSpPr>
              <p:nvPr/>
            </p:nvSpPr>
            <p:spPr>
              <a:xfrm>
                <a:off x="2861444" y="2964459"/>
                <a:ext cx="470516" cy="470517"/>
              </a:xfrm>
              <a:prstGeom prst="roundRect">
                <a:avLst/>
              </a:prstGeom>
              <a:blipFill>
                <a:blip r:embed="rId19"/>
                <a:stretch>
                  <a:fillRect r="-2500"/>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ounded Rectangle 22">
                <a:extLst>
                  <a:ext uri="{FF2B5EF4-FFF2-40B4-BE49-F238E27FC236}">
                    <a16:creationId xmlns:a16="http://schemas.microsoft.com/office/drawing/2014/main" id="{17776017-CE1F-F7F2-92E1-88813F8AA2DF}"/>
                  </a:ext>
                </a:extLst>
              </p:cNvPr>
              <p:cNvSpPr/>
              <p:nvPr/>
            </p:nvSpPr>
            <p:spPr>
              <a:xfrm>
                <a:off x="3990313" y="2964457"/>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2,4</m:t>
                          </m:r>
                        </m:sub>
                      </m:sSub>
                    </m:oMath>
                  </m:oMathPara>
                </a14:m>
                <a:endParaRPr lang="en-US">
                  <a:solidFill>
                    <a:schemeClr val="tx1"/>
                  </a:solidFill>
                </a:endParaRPr>
              </a:p>
            </p:txBody>
          </p:sp>
        </mc:Choice>
        <mc:Fallback xmlns="">
          <p:sp>
            <p:nvSpPr>
              <p:cNvPr id="23" name="Rounded Rectangle 22">
                <a:extLst>
                  <a:ext uri="{FF2B5EF4-FFF2-40B4-BE49-F238E27FC236}">
                    <a16:creationId xmlns:a16="http://schemas.microsoft.com/office/drawing/2014/main" id="{17776017-CE1F-F7F2-92E1-88813F8AA2DF}"/>
                  </a:ext>
                </a:extLst>
              </p:cNvPr>
              <p:cNvSpPr>
                <a:spLocks noRot="1" noChangeAspect="1" noMove="1" noResize="1" noEditPoints="1" noAdjustHandles="1" noChangeArrowheads="1" noChangeShapeType="1" noTextEdit="1"/>
              </p:cNvSpPr>
              <p:nvPr/>
            </p:nvSpPr>
            <p:spPr>
              <a:xfrm>
                <a:off x="3990313" y="2964457"/>
                <a:ext cx="470516" cy="470517"/>
              </a:xfrm>
              <a:prstGeom prst="roundRect">
                <a:avLst/>
              </a:prstGeom>
              <a:blipFill>
                <a:blip r:embed="rId20"/>
                <a:stretch>
                  <a:fillRect r="-3797"/>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ounded Rectangle 23">
                <a:extLst>
                  <a:ext uri="{FF2B5EF4-FFF2-40B4-BE49-F238E27FC236}">
                    <a16:creationId xmlns:a16="http://schemas.microsoft.com/office/drawing/2014/main" id="{78BCA032-D3ED-E299-916D-99674C9B148D}"/>
                  </a:ext>
                </a:extLst>
              </p:cNvPr>
              <p:cNvSpPr/>
              <p:nvPr/>
            </p:nvSpPr>
            <p:spPr>
              <a:xfrm>
                <a:off x="604733" y="1876313"/>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36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2,1</m:t>
                          </m:r>
                        </m:sub>
                      </m:sSub>
                    </m:oMath>
                  </m:oMathPara>
                </a14:m>
                <a:endParaRPr lang="en-US">
                  <a:solidFill>
                    <a:schemeClr val="tx1"/>
                  </a:solidFill>
                </a:endParaRPr>
              </a:p>
            </p:txBody>
          </p:sp>
        </mc:Choice>
        <mc:Fallback xmlns="">
          <p:sp>
            <p:nvSpPr>
              <p:cNvPr id="24" name="Rounded Rectangle 23">
                <a:extLst>
                  <a:ext uri="{FF2B5EF4-FFF2-40B4-BE49-F238E27FC236}">
                    <a16:creationId xmlns:a16="http://schemas.microsoft.com/office/drawing/2014/main" id="{78BCA032-D3ED-E299-916D-99674C9B148D}"/>
                  </a:ext>
                </a:extLst>
              </p:cNvPr>
              <p:cNvSpPr>
                <a:spLocks noRot="1" noChangeAspect="1" noMove="1" noResize="1" noEditPoints="1" noAdjustHandles="1" noChangeArrowheads="1" noChangeShapeType="1" noTextEdit="1"/>
              </p:cNvSpPr>
              <p:nvPr/>
            </p:nvSpPr>
            <p:spPr>
              <a:xfrm>
                <a:off x="604733" y="1876313"/>
                <a:ext cx="470516" cy="470517"/>
              </a:xfrm>
              <a:prstGeom prst="roundRect">
                <a:avLst/>
              </a:prstGeom>
              <a:blipFill>
                <a:blip r:embed="rId21"/>
                <a:stretch>
                  <a:fillRect r="-2532"/>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ounded Rectangle 25">
                <a:extLst>
                  <a:ext uri="{FF2B5EF4-FFF2-40B4-BE49-F238E27FC236}">
                    <a16:creationId xmlns:a16="http://schemas.microsoft.com/office/drawing/2014/main" id="{4BBB75C6-3CE2-F00B-F9B5-4E4EB7BEC966}"/>
                  </a:ext>
                </a:extLst>
              </p:cNvPr>
              <p:cNvSpPr/>
              <p:nvPr/>
            </p:nvSpPr>
            <p:spPr>
              <a:xfrm>
                <a:off x="1731247" y="1876314"/>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36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2,2</m:t>
                          </m:r>
                        </m:sub>
                      </m:sSub>
                    </m:oMath>
                  </m:oMathPara>
                </a14:m>
                <a:endParaRPr lang="en-US">
                  <a:solidFill>
                    <a:schemeClr val="tx1"/>
                  </a:solidFill>
                </a:endParaRPr>
              </a:p>
            </p:txBody>
          </p:sp>
        </mc:Choice>
        <mc:Fallback xmlns="">
          <p:sp>
            <p:nvSpPr>
              <p:cNvPr id="26" name="Rounded Rectangle 25">
                <a:extLst>
                  <a:ext uri="{FF2B5EF4-FFF2-40B4-BE49-F238E27FC236}">
                    <a16:creationId xmlns:a16="http://schemas.microsoft.com/office/drawing/2014/main" id="{4BBB75C6-3CE2-F00B-F9B5-4E4EB7BEC966}"/>
                  </a:ext>
                </a:extLst>
              </p:cNvPr>
              <p:cNvSpPr>
                <a:spLocks noRot="1" noChangeAspect="1" noMove="1" noResize="1" noEditPoints="1" noAdjustHandles="1" noChangeArrowheads="1" noChangeShapeType="1" noTextEdit="1"/>
              </p:cNvSpPr>
              <p:nvPr/>
            </p:nvSpPr>
            <p:spPr>
              <a:xfrm>
                <a:off x="1731247" y="1876314"/>
                <a:ext cx="470516" cy="470517"/>
              </a:xfrm>
              <a:prstGeom prst="roundRect">
                <a:avLst/>
              </a:prstGeom>
              <a:blipFill>
                <a:blip r:embed="rId22"/>
                <a:stretch>
                  <a:fillRect r="-2532"/>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ounded Rectangle 26">
                <a:extLst>
                  <a:ext uri="{FF2B5EF4-FFF2-40B4-BE49-F238E27FC236}">
                    <a16:creationId xmlns:a16="http://schemas.microsoft.com/office/drawing/2014/main" id="{B35432BB-D76B-493F-B291-8EE4A434A731}"/>
                  </a:ext>
                </a:extLst>
              </p:cNvPr>
              <p:cNvSpPr/>
              <p:nvPr/>
            </p:nvSpPr>
            <p:spPr>
              <a:xfrm>
                <a:off x="2861444" y="1876316"/>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36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2,3</m:t>
                          </m:r>
                        </m:sub>
                      </m:sSub>
                    </m:oMath>
                  </m:oMathPara>
                </a14:m>
                <a:endParaRPr lang="en-US">
                  <a:solidFill>
                    <a:schemeClr val="tx1"/>
                  </a:solidFill>
                </a:endParaRPr>
              </a:p>
            </p:txBody>
          </p:sp>
        </mc:Choice>
        <mc:Fallback xmlns="">
          <p:sp>
            <p:nvSpPr>
              <p:cNvPr id="27" name="Rounded Rectangle 26">
                <a:extLst>
                  <a:ext uri="{FF2B5EF4-FFF2-40B4-BE49-F238E27FC236}">
                    <a16:creationId xmlns:a16="http://schemas.microsoft.com/office/drawing/2014/main" id="{B35432BB-D76B-493F-B291-8EE4A434A731}"/>
                  </a:ext>
                </a:extLst>
              </p:cNvPr>
              <p:cNvSpPr>
                <a:spLocks noRot="1" noChangeAspect="1" noMove="1" noResize="1" noEditPoints="1" noAdjustHandles="1" noChangeArrowheads="1" noChangeShapeType="1" noTextEdit="1"/>
              </p:cNvSpPr>
              <p:nvPr/>
            </p:nvSpPr>
            <p:spPr>
              <a:xfrm>
                <a:off x="2861444" y="1876316"/>
                <a:ext cx="470516" cy="470517"/>
              </a:xfrm>
              <a:prstGeom prst="roundRect">
                <a:avLst/>
              </a:prstGeom>
              <a:blipFill>
                <a:blip r:embed="rId23"/>
                <a:stretch>
                  <a:fillRect r="-2500"/>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ounded Rectangle 28">
                <a:extLst>
                  <a:ext uri="{FF2B5EF4-FFF2-40B4-BE49-F238E27FC236}">
                    <a16:creationId xmlns:a16="http://schemas.microsoft.com/office/drawing/2014/main" id="{6CBFA4A4-66FE-BE09-516B-08512D182AD0}"/>
                  </a:ext>
                </a:extLst>
              </p:cNvPr>
              <p:cNvSpPr/>
              <p:nvPr/>
            </p:nvSpPr>
            <p:spPr>
              <a:xfrm>
                <a:off x="3990313" y="1876314"/>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36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2,4</m:t>
                          </m:r>
                        </m:sub>
                      </m:sSub>
                    </m:oMath>
                  </m:oMathPara>
                </a14:m>
                <a:endParaRPr lang="en-US">
                  <a:solidFill>
                    <a:schemeClr val="tx1"/>
                  </a:solidFill>
                </a:endParaRPr>
              </a:p>
            </p:txBody>
          </p:sp>
        </mc:Choice>
        <mc:Fallback xmlns="">
          <p:sp>
            <p:nvSpPr>
              <p:cNvPr id="29" name="Rounded Rectangle 28">
                <a:extLst>
                  <a:ext uri="{FF2B5EF4-FFF2-40B4-BE49-F238E27FC236}">
                    <a16:creationId xmlns:a16="http://schemas.microsoft.com/office/drawing/2014/main" id="{6CBFA4A4-66FE-BE09-516B-08512D182AD0}"/>
                  </a:ext>
                </a:extLst>
              </p:cNvPr>
              <p:cNvSpPr>
                <a:spLocks noRot="1" noChangeAspect="1" noMove="1" noResize="1" noEditPoints="1" noAdjustHandles="1" noChangeArrowheads="1" noChangeShapeType="1" noTextEdit="1"/>
              </p:cNvSpPr>
              <p:nvPr/>
            </p:nvSpPr>
            <p:spPr>
              <a:xfrm>
                <a:off x="3990313" y="1876314"/>
                <a:ext cx="470516" cy="470517"/>
              </a:xfrm>
              <a:prstGeom prst="roundRect">
                <a:avLst/>
              </a:prstGeom>
              <a:blipFill>
                <a:blip r:embed="rId24"/>
                <a:stretch>
                  <a:fillRect r="-2532"/>
                </a:stretch>
              </a:blipFill>
              <a:ln>
                <a:solidFill>
                  <a:srgbClr val="BBAAE6"/>
                </a:solidFill>
              </a:ln>
            </p:spPr>
            <p:txBody>
              <a:bodyPr/>
              <a:lstStyle/>
              <a:p>
                <a:r>
                  <a:rPr lang="en-US">
                    <a:noFill/>
                  </a:rPr>
                  <a:t> </a:t>
                </a:r>
              </a:p>
            </p:txBody>
          </p:sp>
        </mc:Fallback>
      </mc:AlternateContent>
      <p:cxnSp>
        <p:nvCxnSpPr>
          <p:cNvPr id="33" name="Straight Arrow Connector 32">
            <a:extLst>
              <a:ext uri="{FF2B5EF4-FFF2-40B4-BE49-F238E27FC236}">
                <a16:creationId xmlns:a16="http://schemas.microsoft.com/office/drawing/2014/main" id="{0C5DE02A-AAC9-E7C3-FEFB-4A5E8BFDF60D}"/>
              </a:ext>
            </a:extLst>
          </p:cNvPr>
          <p:cNvCxnSpPr>
            <a:cxnSpLocks/>
            <a:stCxn id="18" idx="0"/>
            <a:endCxn id="24" idx="2"/>
          </p:cNvCxnSpPr>
          <p:nvPr/>
        </p:nvCxnSpPr>
        <p:spPr>
          <a:xfrm flipV="1">
            <a:off x="839991" y="2346830"/>
            <a:ext cx="0" cy="6176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DFE08AD3-C48C-B151-CFC3-16DFBED843BA}"/>
              </a:ext>
            </a:extLst>
          </p:cNvPr>
          <p:cNvCxnSpPr>
            <a:cxnSpLocks/>
            <a:stCxn id="19" idx="0"/>
            <a:endCxn id="26" idx="2"/>
          </p:cNvCxnSpPr>
          <p:nvPr/>
        </p:nvCxnSpPr>
        <p:spPr>
          <a:xfrm flipV="1">
            <a:off x="1966505" y="2346831"/>
            <a:ext cx="0" cy="6176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811FAE52-69C6-3906-9647-8D0AE9CF036E}"/>
              </a:ext>
            </a:extLst>
          </p:cNvPr>
          <p:cNvCxnSpPr>
            <a:cxnSpLocks/>
            <a:stCxn id="21" idx="0"/>
            <a:endCxn id="27" idx="2"/>
          </p:cNvCxnSpPr>
          <p:nvPr/>
        </p:nvCxnSpPr>
        <p:spPr>
          <a:xfrm flipV="1">
            <a:off x="3096702" y="2346833"/>
            <a:ext cx="0" cy="6176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E3BA8336-0586-44E9-DC09-A32D6615BEA6}"/>
              </a:ext>
            </a:extLst>
          </p:cNvPr>
          <p:cNvCxnSpPr>
            <a:cxnSpLocks/>
            <a:stCxn id="23" idx="0"/>
            <a:endCxn id="29" idx="2"/>
          </p:cNvCxnSpPr>
          <p:nvPr/>
        </p:nvCxnSpPr>
        <p:spPr>
          <a:xfrm flipV="1">
            <a:off x="4225571" y="2346831"/>
            <a:ext cx="0" cy="6176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D40E51A5-E31A-5FB0-DE12-9AC22C6F82AB}"/>
              </a:ext>
            </a:extLst>
          </p:cNvPr>
          <p:cNvCxnSpPr>
            <a:stCxn id="11" idx="0"/>
            <a:endCxn id="18" idx="2"/>
          </p:cNvCxnSpPr>
          <p:nvPr/>
        </p:nvCxnSpPr>
        <p:spPr>
          <a:xfrm flipV="1">
            <a:off x="839991" y="3434973"/>
            <a:ext cx="0" cy="3980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EC2005F9-DED2-7B80-45F7-2BD3F4B30848}"/>
              </a:ext>
            </a:extLst>
          </p:cNvPr>
          <p:cNvCxnSpPr>
            <a:cxnSpLocks/>
            <a:stCxn id="12" idx="0"/>
            <a:endCxn id="19" idx="2"/>
          </p:cNvCxnSpPr>
          <p:nvPr/>
        </p:nvCxnSpPr>
        <p:spPr>
          <a:xfrm flipV="1">
            <a:off x="1966505" y="3434974"/>
            <a:ext cx="0" cy="3980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82DEA439-908C-4200-7FBD-EC25F70FC7DF}"/>
              </a:ext>
            </a:extLst>
          </p:cNvPr>
          <p:cNvCxnSpPr>
            <a:cxnSpLocks/>
            <a:stCxn id="13" idx="0"/>
            <a:endCxn id="21" idx="2"/>
          </p:cNvCxnSpPr>
          <p:nvPr/>
        </p:nvCxnSpPr>
        <p:spPr>
          <a:xfrm flipV="1">
            <a:off x="3096702" y="3434976"/>
            <a:ext cx="0" cy="3980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CA183A80-E586-C03D-CBB5-505DCF163386}"/>
              </a:ext>
            </a:extLst>
          </p:cNvPr>
          <p:cNvCxnSpPr>
            <a:cxnSpLocks/>
            <a:stCxn id="14" idx="0"/>
            <a:endCxn id="23" idx="2"/>
          </p:cNvCxnSpPr>
          <p:nvPr/>
        </p:nvCxnSpPr>
        <p:spPr>
          <a:xfrm flipV="1">
            <a:off x="4225571" y="3434974"/>
            <a:ext cx="0" cy="3980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109">
            <a:extLst>
              <a:ext uri="{FF2B5EF4-FFF2-40B4-BE49-F238E27FC236}">
                <a16:creationId xmlns:a16="http://schemas.microsoft.com/office/drawing/2014/main" id="{03650094-33B4-70B7-D852-71B3BB30D083}"/>
              </a:ext>
            </a:extLst>
          </p:cNvPr>
          <p:cNvCxnSpPr>
            <a:cxnSpLocks/>
            <a:stCxn id="47" idx="1"/>
          </p:cNvCxnSpPr>
          <p:nvPr/>
        </p:nvCxnSpPr>
        <p:spPr>
          <a:xfrm rot="10800000">
            <a:off x="949191" y="3686970"/>
            <a:ext cx="6902735" cy="374134"/>
          </a:xfrm>
          <a:prstGeom prst="bentConnector3">
            <a:avLst>
              <a:gd name="adj1" fmla="val 7276"/>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C4A25D99-98B9-4EA2-48B6-8E301D0D7EDB}"/>
              </a:ext>
            </a:extLst>
          </p:cNvPr>
          <p:cNvCxnSpPr>
            <a:cxnSpLocks/>
          </p:cNvCxnSpPr>
          <p:nvPr/>
        </p:nvCxnSpPr>
        <p:spPr>
          <a:xfrm flipV="1">
            <a:off x="949186" y="3434973"/>
            <a:ext cx="0" cy="2552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0C2CFAB6-36F6-61C2-4FCF-A632E89B33E8}"/>
              </a:ext>
            </a:extLst>
          </p:cNvPr>
          <p:cNvCxnSpPr>
            <a:cxnSpLocks/>
          </p:cNvCxnSpPr>
          <p:nvPr/>
        </p:nvCxnSpPr>
        <p:spPr>
          <a:xfrm flipV="1">
            <a:off x="2096373" y="3434973"/>
            <a:ext cx="0" cy="2552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9939DF33-9E5C-BA09-B33F-A0E7AF34E23C}"/>
              </a:ext>
            </a:extLst>
          </p:cNvPr>
          <p:cNvCxnSpPr>
            <a:cxnSpLocks/>
          </p:cNvCxnSpPr>
          <p:nvPr/>
        </p:nvCxnSpPr>
        <p:spPr>
          <a:xfrm flipV="1">
            <a:off x="3216764" y="3434973"/>
            <a:ext cx="0" cy="2552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00B1D69F-0E0C-3B6F-19D4-05D350B8C2F5}"/>
              </a:ext>
            </a:extLst>
          </p:cNvPr>
          <p:cNvCxnSpPr>
            <a:cxnSpLocks/>
          </p:cNvCxnSpPr>
          <p:nvPr/>
        </p:nvCxnSpPr>
        <p:spPr>
          <a:xfrm flipV="1">
            <a:off x="4352227" y="3434973"/>
            <a:ext cx="0" cy="2552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9" name="Oval 108">
                <a:extLst>
                  <a:ext uri="{FF2B5EF4-FFF2-40B4-BE49-F238E27FC236}">
                    <a16:creationId xmlns:a16="http://schemas.microsoft.com/office/drawing/2014/main" id="{C951448A-F54E-F9C7-8575-77377D163981}"/>
                  </a:ext>
                </a:extLst>
              </p:cNvPr>
              <p:cNvSpPr/>
              <p:nvPr/>
            </p:nvSpPr>
            <p:spPr>
              <a:xfrm>
                <a:off x="661140" y="1296394"/>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109" name="Oval 108">
                <a:extLst>
                  <a:ext uri="{FF2B5EF4-FFF2-40B4-BE49-F238E27FC236}">
                    <a16:creationId xmlns:a16="http://schemas.microsoft.com/office/drawing/2014/main" id="{C951448A-F54E-F9C7-8575-77377D163981}"/>
                  </a:ext>
                </a:extLst>
              </p:cNvPr>
              <p:cNvSpPr>
                <a:spLocks noRot="1" noChangeAspect="1" noMove="1" noResize="1" noEditPoints="1" noAdjustHandles="1" noChangeArrowheads="1" noChangeShapeType="1" noTextEdit="1"/>
              </p:cNvSpPr>
              <p:nvPr/>
            </p:nvSpPr>
            <p:spPr>
              <a:xfrm>
                <a:off x="661140" y="1296394"/>
                <a:ext cx="344542" cy="309945"/>
              </a:xfrm>
              <a:prstGeom prst="ellipse">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2" name="Oval 111">
                <a:extLst>
                  <a:ext uri="{FF2B5EF4-FFF2-40B4-BE49-F238E27FC236}">
                    <a16:creationId xmlns:a16="http://schemas.microsoft.com/office/drawing/2014/main" id="{4CFEE200-6210-52C1-F9EC-6A1767DE0E5A}"/>
                  </a:ext>
                </a:extLst>
              </p:cNvPr>
              <p:cNvSpPr/>
              <p:nvPr/>
            </p:nvSpPr>
            <p:spPr>
              <a:xfrm>
                <a:off x="1794234" y="1296394"/>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112" name="Oval 111">
                <a:extLst>
                  <a:ext uri="{FF2B5EF4-FFF2-40B4-BE49-F238E27FC236}">
                    <a16:creationId xmlns:a16="http://schemas.microsoft.com/office/drawing/2014/main" id="{4CFEE200-6210-52C1-F9EC-6A1767DE0E5A}"/>
                  </a:ext>
                </a:extLst>
              </p:cNvPr>
              <p:cNvSpPr>
                <a:spLocks noRot="1" noChangeAspect="1" noMove="1" noResize="1" noEditPoints="1" noAdjustHandles="1" noChangeArrowheads="1" noChangeShapeType="1" noTextEdit="1"/>
              </p:cNvSpPr>
              <p:nvPr/>
            </p:nvSpPr>
            <p:spPr>
              <a:xfrm>
                <a:off x="1794234" y="1296394"/>
                <a:ext cx="344542" cy="309945"/>
              </a:xfrm>
              <a:prstGeom prst="ellipse">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5" name="Oval 114">
                <a:extLst>
                  <a:ext uri="{FF2B5EF4-FFF2-40B4-BE49-F238E27FC236}">
                    <a16:creationId xmlns:a16="http://schemas.microsoft.com/office/drawing/2014/main" id="{9CF6AD40-8044-E00D-467E-B24D1F4F2DD9}"/>
                  </a:ext>
                </a:extLst>
              </p:cNvPr>
              <p:cNvSpPr/>
              <p:nvPr/>
            </p:nvSpPr>
            <p:spPr>
              <a:xfrm>
                <a:off x="2924431" y="1296394"/>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115" name="Oval 114">
                <a:extLst>
                  <a:ext uri="{FF2B5EF4-FFF2-40B4-BE49-F238E27FC236}">
                    <a16:creationId xmlns:a16="http://schemas.microsoft.com/office/drawing/2014/main" id="{9CF6AD40-8044-E00D-467E-B24D1F4F2DD9}"/>
                  </a:ext>
                </a:extLst>
              </p:cNvPr>
              <p:cNvSpPr>
                <a:spLocks noRot="1" noChangeAspect="1" noMove="1" noResize="1" noEditPoints="1" noAdjustHandles="1" noChangeArrowheads="1" noChangeShapeType="1" noTextEdit="1"/>
              </p:cNvSpPr>
              <p:nvPr/>
            </p:nvSpPr>
            <p:spPr>
              <a:xfrm>
                <a:off x="2924431" y="1296394"/>
                <a:ext cx="344542" cy="309945"/>
              </a:xfrm>
              <a:prstGeom prst="ellipse">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6" name="Oval 115">
                <a:extLst>
                  <a:ext uri="{FF2B5EF4-FFF2-40B4-BE49-F238E27FC236}">
                    <a16:creationId xmlns:a16="http://schemas.microsoft.com/office/drawing/2014/main" id="{9B2F13A8-0369-C14F-3348-6ED5922302B9}"/>
                  </a:ext>
                </a:extLst>
              </p:cNvPr>
              <p:cNvSpPr/>
              <p:nvPr/>
            </p:nvSpPr>
            <p:spPr>
              <a:xfrm>
                <a:off x="4054628" y="1296394"/>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116" name="Oval 115">
                <a:extLst>
                  <a:ext uri="{FF2B5EF4-FFF2-40B4-BE49-F238E27FC236}">
                    <a16:creationId xmlns:a16="http://schemas.microsoft.com/office/drawing/2014/main" id="{9B2F13A8-0369-C14F-3348-6ED5922302B9}"/>
                  </a:ext>
                </a:extLst>
              </p:cNvPr>
              <p:cNvSpPr>
                <a:spLocks noRot="1" noChangeAspect="1" noMove="1" noResize="1" noEditPoints="1" noAdjustHandles="1" noChangeArrowheads="1" noChangeShapeType="1" noTextEdit="1"/>
              </p:cNvSpPr>
              <p:nvPr/>
            </p:nvSpPr>
            <p:spPr>
              <a:xfrm>
                <a:off x="4054628" y="1296394"/>
                <a:ext cx="344542" cy="309945"/>
              </a:xfrm>
              <a:prstGeom prst="ellipse">
                <a:avLst/>
              </a:prstGeom>
              <a:blipFill>
                <a:blip r:embed="rId27"/>
                <a:stretch>
                  <a:fillRect/>
                </a:stretch>
              </a:blipFill>
            </p:spPr>
            <p:txBody>
              <a:bodyPr/>
              <a:lstStyle/>
              <a:p>
                <a:r>
                  <a:rPr lang="en-US">
                    <a:noFill/>
                  </a:rPr>
                  <a:t> </a:t>
                </a:r>
              </a:p>
            </p:txBody>
          </p:sp>
        </mc:Fallback>
      </mc:AlternateContent>
      <p:cxnSp>
        <p:nvCxnSpPr>
          <p:cNvPr id="137" name="Elbow Connector 136">
            <a:extLst>
              <a:ext uri="{FF2B5EF4-FFF2-40B4-BE49-F238E27FC236}">
                <a16:creationId xmlns:a16="http://schemas.microsoft.com/office/drawing/2014/main" id="{FFBC273F-C2DA-4ADC-DDD1-8FF304C4DE17}"/>
              </a:ext>
            </a:extLst>
          </p:cNvPr>
          <p:cNvCxnSpPr>
            <a:cxnSpLocks/>
          </p:cNvCxnSpPr>
          <p:nvPr/>
        </p:nvCxnSpPr>
        <p:spPr>
          <a:xfrm rot="10800000" flipH="1">
            <a:off x="1727535" y="1452779"/>
            <a:ext cx="56407" cy="2484000"/>
          </a:xfrm>
          <a:prstGeom prst="bentConnector3">
            <a:avLst>
              <a:gd name="adj1" fmla="val -38950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Elbow Connector 137">
            <a:extLst>
              <a:ext uri="{FF2B5EF4-FFF2-40B4-BE49-F238E27FC236}">
                <a16:creationId xmlns:a16="http://schemas.microsoft.com/office/drawing/2014/main" id="{92A66B63-5E80-EFF2-6AED-9DC191DDE75D}"/>
              </a:ext>
            </a:extLst>
          </p:cNvPr>
          <p:cNvCxnSpPr>
            <a:cxnSpLocks/>
          </p:cNvCxnSpPr>
          <p:nvPr/>
        </p:nvCxnSpPr>
        <p:spPr>
          <a:xfrm rot="10800000" flipH="1">
            <a:off x="2860116" y="1447544"/>
            <a:ext cx="56407" cy="2484000"/>
          </a:xfrm>
          <a:prstGeom prst="bentConnector3">
            <a:avLst>
              <a:gd name="adj1" fmla="val -38950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Elbow Connector 138">
            <a:extLst>
              <a:ext uri="{FF2B5EF4-FFF2-40B4-BE49-F238E27FC236}">
                <a16:creationId xmlns:a16="http://schemas.microsoft.com/office/drawing/2014/main" id="{00A80D5A-FC49-3F31-1902-CBBC5E7A1040}"/>
              </a:ext>
            </a:extLst>
          </p:cNvPr>
          <p:cNvCxnSpPr>
            <a:cxnSpLocks/>
          </p:cNvCxnSpPr>
          <p:nvPr/>
        </p:nvCxnSpPr>
        <p:spPr>
          <a:xfrm rot="10800000" flipH="1">
            <a:off x="3990889" y="1447544"/>
            <a:ext cx="56407" cy="2484000"/>
          </a:xfrm>
          <a:prstGeom prst="bentConnector3">
            <a:avLst>
              <a:gd name="adj1" fmla="val -38950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Elbow Connector 117">
            <a:extLst>
              <a:ext uri="{FF2B5EF4-FFF2-40B4-BE49-F238E27FC236}">
                <a16:creationId xmlns:a16="http://schemas.microsoft.com/office/drawing/2014/main" id="{F7F6C7E3-D963-D87E-DAC7-1E58E6B8F62A}"/>
              </a:ext>
            </a:extLst>
          </p:cNvPr>
          <p:cNvCxnSpPr>
            <a:cxnSpLocks/>
          </p:cNvCxnSpPr>
          <p:nvPr/>
        </p:nvCxnSpPr>
        <p:spPr>
          <a:xfrm rot="10800000" flipH="1">
            <a:off x="594522" y="1452779"/>
            <a:ext cx="56407" cy="2484000"/>
          </a:xfrm>
          <a:prstGeom prst="bentConnector3">
            <a:avLst>
              <a:gd name="adj1" fmla="val -38950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F9D7AB1E-8668-68C4-C5ED-F9FE3C3EC5A1}"/>
              </a:ext>
            </a:extLst>
          </p:cNvPr>
          <p:cNvCxnSpPr>
            <a:cxnSpLocks/>
            <a:stCxn id="24" idx="0"/>
            <a:endCxn id="109" idx="4"/>
          </p:cNvCxnSpPr>
          <p:nvPr/>
        </p:nvCxnSpPr>
        <p:spPr>
          <a:xfrm flipH="1" flipV="1">
            <a:off x="833411" y="1606339"/>
            <a:ext cx="6580" cy="2699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Straight Arrow Connector 142">
            <a:extLst>
              <a:ext uri="{FF2B5EF4-FFF2-40B4-BE49-F238E27FC236}">
                <a16:creationId xmlns:a16="http://schemas.microsoft.com/office/drawing/2014/main" id="{86E026A7-E10D-6275-9B51-A2B47BB2D61E}"/>
              </a:ext>
            </a:extLst>
          </p:cNvPr>
          <p:cNvCxnSpPr>
            <a:cxnSpLocks/>
            <a:stCxn id="26" idx="0"/>
            <a:endCxn id="112" idx="4"/>
          </p:cNvCxnSpPr>
          <p:nvPr/>
        </p:nvCxnSpPr>
        <p:spPr>
          <a:xfrm flipV="1">
            <a:off x="1966505" y="1606339"/>
            <a:ext cx="0" cy="2699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4A2B3F80-DB68-B6B2-6AD2-C1C98060C4EC}"/>
              </a:ext>
            </a:extLst>
          </p:cNvPr>
          <p:cNvCxnSpPr>
            <a:cxnSpLocks/>
            <a:stCxn id="27" idx="0"/>
            <a:endCxn id="115" idx="4"/>
          </p:cNvCxnSpPr>
          <p:nvPr/>
        </p:nvCxnSpPr>
        <p:spPr>
          <a:xfrm flipV="1">
            <a:off x="3096702" y="1606339"/>
            <a:ext cx="0" cy="26997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82CE58E6-A53D-859C-FE30-4A70C1D76B3F}"/>
              </a:ext>
            </a:extLst>
          </p:cNvPr>
          <p:cNvCxnSpPr>
            <a:cxnSpLocks/>
            <a:stCxn id="29" idx="0"/>
            <a:endCxn id="116" idx="4"/>
          </p:cNvCxnSpPr>
          <p:nvPr/>
        </p:nvCxnSpPr>
        <p:spPr>
          <a:xfrm flipV="1">
            <a:off x="4225571" y="1606339"/>
            <a:ext cx="1328" cy="2699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FF52C1FD-05B3-278D-68EA-87671CA7EF38}"/>
              </a:ext>
            </a:extLst>
          </p:cNvPr>
          <p:cNvSpPr/>
          <p:nvPr/>
        </p:nvSpPr>
        <p:spPr>
          <a:xfrm>
            <a:off x="604733" y="2543570"/>
            <a:ext cx="3854386" cy="2536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t>softmax</a:t>
            </a:r>
            <a:endParaRPr lang="en-US"/>
          </a:p>
        </p:txBody>
      </p:sp>
      <mc:AlternateContent xmlns:mc="http://schemas.openxmlformats.org/markup-compatibility/2006" xmlns:a14="http://schemas.microsoft.com/office/drawing/2010/main">
        <mc:Choice Requires="a14">
          <p:sp>
            <p:nvSpPr>
              <p:cNvPr id="152" name="TextBox 151">
                <a:extLst>
                  <a:ext uri="{FF2B5EF4-FFF2-40B4-BE49-F238E27FC236}">
                    <a16:creationId xmlns:a16="http://schemas.microsoft.com/office/drawing/2014/main" id="{254E0249-BE34-049F-C6C3-7D4C5541DCD2}"/>
                  </a:ext>
                </a:extLst>
              </p:cNvPr>
              <p:cNvSpPr txBox="1"/>
              <p:nvPr/>
            </p:nvSpPr>
            <p:spPr>
              <a:xfrm>
                <a:off x="4703278" y="2902457"/>
                <a:ext cx="2102559" cy="658514"/>
              </a:xfrm>
              <a:prstGeom prst="rect">
                <a:avLst/>
              </a:prstGeom>
              <a:noFill/>
            </p:spPr>
            <p:txBody>
              <a:bodyPr wrap="square" rtlCol="0">
                <a:spAutoFit/>
              </a:bodyPr>
              <a:lstStyle/>
              <a:p>
                <a:r>
                  <a:rPr lang="en-US"/>
                  <a:t>Alignment scores</a:t>
                </a:r>
              </a:p>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𝑒</m:t>
                          </m:r>
                        </m:e>
                        <m:sub>
                          <m:r>
                            <a:rPr lang="en-CA" b="0" i="1" smtClean="0">
                              <a:latin typeface="Cambria Math" panose="02040503050406030204" pitchFamily="18" charset="0"/>
                            </a:rPr>
                            <m:t>𝑡</m:t>
                          </m:r>
                          <m:r>
                            <a:rPr lang="en-CA" b="0" i="1" smtClean="0">
                              <a:latin typeface="Cambria Math" panose="02040503050406030204" pitchFamily="18" charset="0"/>
                            </a:rPr>
                            <m:t>,</m:t>
                          </m:r>
                          <m:r>
                            <a:rPr lang="en-CA" b="0" i="1" smtClean="0">
                              <a:latin typeface="Cambria Math" panose="02040503050406030204" pitchFamily="18" charset="0"/>
                            </a:rPr>
                            <m:t>𝑖</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a:rPr lang="en-CA" b="0" i="1" smtClean="0">
                              <a:latin typeface="Cambria Math" panose="02040503050406030204" pitchFamily="18" charset="0"/>
                            </a:rPr>
                            <m:t>𝑎𝑡𝑡</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𝑠</m:t>
                          </m:r>
                        </m:e>
                        <m:sub>
                          <m:r>
                            <a:rPr lang="en-CA" b="0" i="1" smtClean="0">
                              <a:latin typeface="Cambria Math" panose="02040503050406030204" pitchFamily="18" charset="0"/>
                            </a:rPr>
                            <m:t>𝑡</m:t>
                          </m:r>
                          <m:r>
                            <a:rPr lang="en-CA" b="0" i="1" smtClean="0">
                              <a:latin typeface="Cambria Math" panose="02040503050406030204" pitchFamily="18" charset="0"/>
                            </a:rPr>
                            <m:t>−1 </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h</m:t>
                          </m:r>
                        </m:e>
                        <m:sub>
                          <m:r>
                            <a:rPr lang="en-CA" b="0" i="1" smtClean="0">
                              <a:latin typeface="Cambria Math" panose="02040503050406030204" pitchFamily="18" charset="0"/>
                            </a:rPr>
                            <m:t>𝑖</m:t>
                          </m:r>
                        </m:sub>
                      </m:sSub>
                      <m:r>
                        <a:rPr lang="en-CA" b="0" i="1" smtClean="0">
                          <a:latin typeface="Cambria Math" panose="02040503050406030204" pitchFamily="18" charset="0"/>
                        </a:rPr>
                        <m:t>)</m:t>
                      </m:r>
                    </m:oMath>
                  </m:oMathPara>
                </a14:m>
                <a:endParaRPr lang="en-US"/>
              </a:p>
            </p:txBody>
          </p:sp>
        </mc:Choice>
        <mc:Fallback xmlns="">
          <p:sp>
            <p:nvSpPr>
              <p:cNvPr id="152" name="TextBox 151">
                <a:extLst>
                  <a:ext uri="{FF2B5EF4-FFF2-40B4-BE49-F238E27FC236}">
                    <a16:creationId xmlns:a16="http://schemas.microsoft.com/office/drawing/2014/main" id="{254E0249-BE34-049F-C6C3-7D4C5541DCD2}"/>
                  </a:ext>
                </a:extLst>
              </p:cNvPr>
              <p:cNvSpPr txBox="1">
                <a:spLocks noRot="1" noChangeAspect="1" noMove="1" noResize="1" noEditPoints="1" noAdjustHandles="1" noChangeArrowheads="1" noChangeShapeType="1" noTextEdit="1"/>
              </p:cNvSpPr>
              <p:nvPr/>
            </p:nvSpPr>
            <p:spPr>
              <a:xfrm>
                <a:off x="4703278" y="2902457"/>
                <a:ext cx="2102559" cy="658514"/>
              </a:xfrm>
              <a:prstGeom prst="rect">
                <a:avLst/>
              </a:prstGeom>
              <a:blipFill>
                <a:blip r:embed="rId28"/>
                <a:stretch>
                  <a:fillRect l="-2616" t="-4630" b="-6481"/>
                </a:stretch>
              </a:blipFill>
            </p:spPr>
            <p:txBody>
              <a:bodyPr/>
              <a:lstStyle/>
              <a:p>
                <a:r>
                  <a:rPr lang="en-US">
                    <a:noFill/>
                  </a:rPr>
                  <a:t> </a:t>
                </a:r>
              </a:p>
            </p:txBody>
          </p:sp>
        </mc:Fallback>
      </mc:AlternateContent>
      <p:sp>
        <p:nvSpPr>
          <p:cNvPr id="153" name="TextBox 152">
            <a:extLst>
              <a:ext uri="{FF2B5EF4-FFF2-40B4-BE49-F238E27FC236}">
                <a16:creationId xmlns:a16="http://schemas.microsoft.com/office/drawing/2014/main" id="{61AC67EA-4979-DE84-579E-D02A8F9A5729}"/>
              </a:ext>
            </a:extLst>
          </p:cNvPr>
          <p:cNvSpPr txBox="1"/>
          <p:nvPr/>
        </p:nvSpPr>
        <p:spPr>
          <a:xfrm>
            <a:off x="4706224" y="1782314"/>
            <a:ext cx="2102559" cy="923330"/>
          </a:xfrm>
          <a:prstGeom prst="rect">
            <a:avLst/>
          </a:prstGeom>
          <a:noFill/>
        </p:spPr>
        <p:txBody>
          <a:bodyPr wrap="square" rtlCol="0">
            <a:spAutoFit/>
          </a:bodyPr>
          <a:lstStyle/>
          <a:p>
            <a:r>
              <a:rPr lang="en-US"/>
              <a:t>Attention weights</a:t>
            </a:r>
          </a:p>
          <a:p>
            <a:r>
              <a:rPr lang="en-US"/>
              <a:t>(normalize alignment scores)</a:t>
            </a:r>
          </a:p>
        </p:txBody>
      </p:sp>
      <mc:AlternateContent xmlns:mc="http://schemas.openxmlformats.org/markup-compatibility/2006" xmlns:a14="http://schemas.microsoft.com/office/drawing/2010/main">
        <mc:Choice Requires="a14">
          <p:sp>
            <p:nvSpPr>
              <p:cNvPr id="154" name="TextBox 153">
                <a:extLst>
                  <a:ext uri="{FF2B5EF4-FFF2-40B4-BE49-F238E27FC236}">
                    <a16:creationId xmlns:a16="http://schemas.microsoft.com/office/drawing/2014/main" id="{6715C368-3E9D-FC39-E733-0DC88E2A4B6E}"/>
                  </a:ext>
                </a:extLst>
              </p:cNvPr>
              <p:cNvSpPr txBox="1"/>
              <p:nvPr/>
            </p:nvSpPr>
            <p:spPr>
              <a:xfrm>
                <a:off x="6930813" y="978767"/>
                <a:ext cx="2642900" cy="1041567"/>
              </a:xfrm>
              <a:prstGeom prst="rect">
                <a:avLst/>
              </a:prstGeom>
              <a:noFill/>
            </p:spPr>
            <p:txBody>
              <a:bodyPr wrap="square" rtlCol="0">
                <a:spAutoFit/>
              </a:bodyPr>
              <a:lstStyle/>
              <a:p>
                <a:pPr algn="ctr"/>
                <a:r>
                  <a:rPr lang="en-US"/>
                  <a:t>Compute context vector</a:t>
                </a:r>
              </a:p>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𝑐</m:t>
                          </m:r>
                        </m:e>
                        <m:sub>
                          <m:r>
                            <a:rPr lang="en-CA" b="0" i="1" smtClean="0">
                              <a:latin typeface="Cambria Math" panose="02040503050406030204" pitchFamily="18" charset="0"/>
                            </a:rPr>
                            <m:t>𝑡</m:t>
                          </m:r>
                        </m:sub>
                      </m:sSub>
                      <m:r>
                        <a:rPr lang="en-CA" b="0" i="1" smtClean="0">
                          <a:latin typeface="Cambria Math" panose="02040503050406030204" pitchFamily="18" charset="0"/>
                        </a:rPr>
                        <m:t>=</m:t>
                      </m:r>
                      <m:nary>
                        <m:naryPr>
                          <m:chr m:val="∑"/>
                          <m:supHide m:val="on"/>
                          <m:ctrlPr>
                            <a:rPr lang="en-CA" b="0" i="1" smtClean="0">
                              <a:latin typeface="Cambria Math" panose="02040503050406030204" pitchFamily="18" charset="0"/>
                            </a:rPr>
                          </m:ctrlPr>
                        </m:naryPr>
                        <m:sub>
                          <m:r>
                            <a:rPr lang="en-CA" b="0" i="1" smtClean="0">
                              <a:latin typeface="Cambria Math" panose="02040503050406030204" pitchFamily="18" charset="0"/>
                            </a:rPr>
                            <m:t>𝑖</m:t>
                          </m:r>
                        </m:sub>
                        <m:sup/>
                        <m:e>
                          <m:sSub>
                            <m:sSubPr>
                              <m:ctrlPr>
                                <a:rPr lang="en-CA" b="0" i="1" smtClean="0">
                                  <a:latin typeface="Cambria Math" panose="02040503050406030204" pitchFamily="18" charset="0"/>
                                </a:rPr>
                              </m:ctrlPr>
                            </m:sSubPr>
                            <m:e>
                              <m:r>
                                <a:rPr lang="en-CA" i="1">
                                  <a:latin typeface="Cambria Math" panose="02040503050406030204" pitchFamily="18" charset="0"/>
                                </a:rPr>
                                <m:t>𝛼</m:t>
                              </m:r>
                            </m:e>
                            <m:sub>
                              <m:r>
                                <a:rPr lang="en-CA" b="0" i="1" smtClean="0">
                                  <a:latin typeface="Cambria Math" panose="02040503050406030204" pitchFamily="18" charset="0"/>
                                </a:rPr>
                                <m:t>𝑡</m:t>
                              </m:r>
                              <m:r>
                                <a:rPr lang="en-CA" b="0" i="1" smtClean="0">
                                  <a:latin typeface="Cambria Math" panose="02040503050406030204" pitchFamily="18" charset="0"/>
                                </a:rPr>
                                <m:t>,</m:t>
                              </m:r>
                              <m:r>
                                <a:rPr lang="en-CA" b="0" i="1" smtClean="0">
                                  <a:latin typeface="Cambria Math" panose="02040503050406030204" pitchFamily="18" charset="0"/>
                                </a:rPr>
                                <m:t>𝑖</m:t>
                              </m:r>
                            </m:sub>
                          </m:sSub>
                          <m:sSub>
                            <m:sSubPr>
                              <m:ctrlPr>
                                <a:rPr lang="en-CA" b="0" i="1" smtClean="0">
                                  <a:latin typeface="Cambria Math" panose="02040503050406030204" pitchFamily="18" charset="0"/>
                                </a:rPr>
                              </m:ctrlPr>
                            </m:sSubPr>
                            <m:e>
                              <m:r>
                                <a:rPr lang="en-CA" b="0" i="1" smtClean="0">
                                  <a:latin typeface="Cambria Math" panose="02040503050406030204" pitchFamily="18" charset="0"/>
                                </a:rPr>
                                <m:t>h</m:t>
                              </m:r>
                            </m:e>
                            <m:sub>
                              <m:r>
                                <a:rPr lang="en-CA" b="0" i="1" smtClean="0">
                                  <a:latin typeface="Cambria Math" panose="02040503050406030204" pitchFamily="18" charset="0"/>
                                </a:rPr>
                                <m:t>𝑖</m:t>
                              </m:r>
                            </m:sub>
                          </m:sSub>
                        </m:e>
                      </m:nary>
                    </m:oMath>
                  </m:oMathPara>
                </a14:m>
                <a:endParaRPr lang="en-US"/>
              </a:p>
            </p:txBody>
          </p:sp>
        </mc:Choice>
        <mc:Fallback xmlns="">
          <p:sp>
            <p:nvSpPr>
              <p:cNvPr id="154" name="TextBox 153">
                <a:extLst>
                  <a:ext uri="{FF2B5EF4-FFF2-40B4-BE49-F238E27FC236}">
                    <a16:creationId xmlns:a16="http://schemas.microsoft.com/office/drawing/2014/main" id="{6715C368-3E9D-FC39-E733-0DC88E2A4B6E}"/>
                  </a:ext>
                </a:extLst>
              </p:cNvPr>
              <p:cNvSpPr txBox="1">
                <a:spLocks noRot="1" noChangeAspect="1" noMove="1" noResize="1" noEditPoints="1" noAdjustHandles="1" noChangeArrowheads="1" noChangeShapeType="1" noTextEdit="1"/>
              </p:cNvSpPr>
              <p:nvPr/>
            </p:nvSpPr>
            <p:spPr>
              <a:xfrm>
                <a:off x="6930813" y="978767"/>
                <a:ext cx="2642900" cy="1041567"/>
              </a:xfrm>
              <a:prstGeom prst="rect">
                <a:avLst/>
              </a:prstGeom>
              <a:blipFill>
                <a:blip r:embed="rId29"/>
                <a:stretch>
                  <a:fillRect t="-3529"/>
                </a:stretch>
              </a:blipFill>
            </p:spPr>
            <p:txBody>
              <a:bodyPr/>
              <a:lstStyle/>
              <a:p>
                <a:r>
                  <a:rPr lang="en-US">
                    <a:noFill/>
                  </a:rPr>
                  <a:t> </a:t>
                </a:r>
              </a:p>
            </p:txBody>
          </p:sp>
        </mc:Fallback>
      </mc:AlternateContent>
      <p:cxnSp>
        <p:nvCxnSpPr>
          <p:cNvPr id="156" name="Elbow Connector 155">
            <a:extLst>
              <a:ext uri="{FF2B5EF4-FFF2-40B4-BE49-F238E27FC236}">
                <a16:creationId xmlns:a16="http://schemas.microsoft.com/office/drawing/2014/main" id="{CD792C99-A2D7-E10E-3E87-345C611FBAE9}"/>
              </a:ext>
            </a:extLst>
          </p:cNvPr>
          <p:cNvCxnSpPr>
            <a:cxnSpLocks/>
            <a:stCxn id="109" idx="0"/>
            <a:endCxn id="161" idx="0"/>
          </p:cNvCxnSpPr>
          <p:nvPr/>
        </p:nvCxnSpPr>
        <p:spPr>
          <a:xfrm rot="16200000" flipH="1">
            <a:off x="3708137" y="-1578332"/>
            <a:ext cx="286934" cy="6036387"/>
          </a:xfrm>
          <a:prstGeom prst="bentConnector3">
            <a:avLst>
              <a:gd name="adj1" fmla="val -104457"/>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1" name="Oval 160">
                <a:extLst>
                  <a:ext uri="{FF2B5EF4-FFF2-40B4-BE49-F238E27FC236}">
                    <a16:creationId xmlns:a16="http://schemas.microsoft.com/office/drawing/2014/main" id="{8D96B6B4-89B0-6690-AA02-18B4A979B412}"/>
                  </a:ext>
                </a:extLst>
              </p:cNvPr>
              <p:cNvSpPr/>
              <p:nvPr/>
            </p:nvSpPr>
            <p:spPr>
              <a:xfrm>
                <a:off x="6697527" y="1583328"/>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161" name="Oval 160">
                <a:extLst>
                  <a:ext uri="{FF2B5EF4-FFF2-40B4-BE49-F238E27FC236}">
                    <a16:creationId xmlns:a16="http://schemas.microsoft.com/office/drawing/2014/main" id="{8D96B6B4-89B0-6690-AA02-18B4A979B412}"/>
                  </a:ext>
                </a:extLst>
              </p:cNvPr>
              <p:cNvSpPr>
                <a:spLocks noRot="1" noChangeAspect="1" noMove="1" noResize="1" noEditPoints="1" noAdjustHandles="1" noChangeArrowheads="1" noChangeShapeType="1" noTextEdit="1"/>
              </p:cNvSpPr>
              <p:nvPr/>
            </p:nvSpPr>
            <p:spPr>
              <a:xfrm>
                <a:off x="6697527" y="1583328"/>
                <a:ext cx="344542" cy="309945"/>
              </a:xfrm>
              <a:prstGeom prst="ellipse">
                <a:avLst/>
              </a:prstGeom>
              <a:blipFill>
                <a:blip r:embed="rId30"/>
                <a:stretch>
                  <a:fillRect/>
                </a:stretch>
              </a:blipFill>
            </p:spPr>
            <p:txBody>
              <a:bodyPr/>
              <a:lstStyle/>
              <a:p>
                <a:r>
                  <a:rPr lang="en-US">
                    <a:noFill/>
                  </a:rPr>
                  <a:t> </a:t>
                </a:r>
              </a:p>
            </p:txBody>
          </p:sp>
        </mc:Fallback>
      </mc:AlternateContent>
      <p:cxnSp>
        <p:nvCxnSpPr>
          <p:cNvPr id="167" name="Elbow Connector 166">
            <a:extLst>
              <a:ext uri="{FF2B5EF4-FFF2-40B4-BE49-F238E27FC236}">
                <a16:creationId xmlns:a16="http://schemas.microsoft.com/office/drawing/2014/main" id="{00ED01F1-8C6E-23F3-777B-078755D7F204}"/>
              </a:ext>
            </a:extLst>
          </p:cNvPr>
          <p:cNvCxnSpPr>
            <a:cxnSpLocks/>
            <a:stCxn id="112" idx="0"/>
            <a:endCxn id="161" idx="0"/>
          </p:cNvCxnSpPr>
          <p:nvPr/>
        </p:nvCxnSpPr>
        <p:spPr>
          <a:xfrm rot="16200000" flipH="1">
            <a:off x="4274684" y="-1011785"/>
            <a:ext cx="286934" cy="4903293"/>
          </a:xfrm>
          <a:prstGeom prst="bentConnector3">
            <a:avLst>
              <a:gd name="adj1" fmla="val -7967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Elbow Connector 169">
            <a:extLst>
              <a:ext uri="{FF2B5EF4-FFF2-40B4-BE49-F238E27FC236}">
                <a16:creationId xmlns:a16="http://schemas.microsoft.com/office/drawing/2014/main" id="{C2703DC9-B1D6-A351-08E9-4F582D49FF00}"/>
              </a:ext>
            </a:extLst>
          </p:cNvPr>
          <p:cNvCxnSpPr>
            <a:cxnSpLocks/>
            <a:stCxn id="115" idx="0"/>
            <a:endCxn id="161" idx="0"/>
          </p:cNvCxnSpPr>
          <p:nvPr/>
        </p:nvCxnSpPr>
        <p:spPr>
          <a:xfrm rot="16200000" flipH="1">
            <a:off x="4839783" y="-446687"/>
            <a:ext cx="286934" cy="3773096"/>
          </a:xfrm>
          <a:prstGeom prst="bentConnector3">
            <a:avLst>
              <a:gd name="adj1" fmla="val -5483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Elbow Connector 172">
            <a:extLst>
              <a:ext uri="{FF2B5EF4-FFF2-40B4-BE49-F238E27FC236}">
                <a16:creationId xmlns:a16="http://schemas.microsoft.com/office/drawing/2014/main" id="{6C8F5767-C16A-93EF-40A0-F1ABA7DF7973}"/>
              </a:ext>
            </a:extLst>
          </p:cNvPr>
          <p:cNvCxnSpPr>
            <a:cxnSpLocks/>
            <a:stCxn id="116" idx="0"/>
            <a:endCxn id="161" idx="0"/>
          </p:cNvCxnSpPr>
          <p:nvPr/>
        </p:nvCxnSpPr>
        <p:spPr>
          <a:xfrm rot="16200000" flipH="1">
            <a:off x="5404881" y="118412"/>
            <a:ext cx="286934" cy="2642899"/>
          </a:xfrm>
          <a:prstGeom prst="bentConnector3">
            <a:avLst>
              <a:gd name="adj1" fmla="val -27936"/>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9" name="TextBox 178">
                <a:extLst>
                  <a:ext uri="{FF2B5EF4-FFF2-40B4-BE49-F238E27FC236}">
                    <a16:creationId xmlns:a16="http://schemas.microsoft.com/office/drawing/2014/main" id="{6595D09B-20DC-D6CB-4502-46E55C48C0FD}"/>
                  </a:ext>
                </a:extLst>
              </p:cNvPr>
              <p:cNvSpPr txBox="1"/>
              <p:nvPr/>
            </p:nvSpPr>
            <p:spPr>
              <a:xfrm>
                <a:off x="6805837" y="2079379"/>
                <a:ext cx="5041657" cy="400110"/>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𝑠</m:t>
                          </m:r>
                        </m:e>
                        <m:sub>
                          <m:r>
                            <a:rPr lang="en-CA" sz="2000" b="0" i="1" smtClean="0">
                              <a:latin typeface="Cambria Math" panose="02040503050406030204" pitchFamily="18" charset="0"/>
                            </a:rPr>
                            <m:t>𝑡</m:t>
                          </m:r>
                        </m:sub>
                      </m:sSub>
                      <m:r>
                        <a:rPr lang="en-CA" sz="2000" b="0" i="1" smtClean="0">
                          <a:latin typeface="Cambria Math" panose="02040503050406030204" pitchFamily="18" charset="0"/>
                        </a:rPr>
                        <m:t>=</m:t>
                      </m:r>
                      <m:r>
                        <a:rPr lang="en-CA" sz="2000" b="0" i="1" smtClean="0">
                          <a:latin typeface="Cambria Math" panose="02040503050406030204" pitchFamily="18" charset="0"/>
                        </a:rPr>
                        <m:t>𝑔</m:t>
                      </m:r>
                      <m:r>
                        <a:rPr lang="en-CA" sz="2000" b="0" i="1" smtClean="0">
                          <a:latin typeface="Cambria Math" panose="02040503050406030204" pitchFamily="18" charset="0"/>
                        </a:rPr>
                        <m:t>(</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𝑦</m:t>
                          </m:r>
                        </m:e>
                        <m:sub>
                          <m:r>
                            <a:rPr lang="en-CA" sz="2000" b="0" i="1" smtClean="0">
                              <a:latin typeface="Cambria Math" panose="02040503050406030204" pitchFamily="18" charset="0"/>
                            </a:rPr>
                            <m:t>𝑡</m:t>
                          </m:r>
                          <m:r>
                            <a:rPr lang="en-CA" sz="2000" b="0" i="1" smtClean="0">
                              <a:latin typeface="Cambria Math" panose="02040503050406030204" pitchFamily="18" charset="0"/>
                            </a:rPr>
                            <m:t>−1</m:t>
                          </m:r>
                        </m:sub>
                      </m:sSub>
                      <m:r>
                        <a:rPr lang="en-CA" sz="2000" b="0" i="1" smtClean="0">
                          <a:latin typeface="Cambria Math" panose="02040503050406030204" pitchFamily="18" charset="0"/>
                        </a:rPr>
                        <m:t>, </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𝑠</m:t>
                          </m:r>
                        </m:e>
                        <m:sub>
                          <m:r>
                            <a:rPr lang="en-CA" sz="2000" b="0" i="1" smtClean="0">
                              <a:latin typeface="Cambria Math" panose="02040503050406030204" pitchFamily="18" charset="0"/>
                            </a:rPr>
                            <m:t>𝑡</m:t>
                          </m:r>
                          <m:r>
                            <a:rPr lang="en-CA" sz="2000" b="0" i="1" smtClean="0">
                              <a:latin typeface="Cambria Math" panose="02040503050406030204" pitchFamily="18" charset="0"/>
                            </a:rPr>
                            <m:t>−1</m:t>
                          </m:r>
                        </m:sub>
                      </m:sSub>
                      <m:r>
                        <a:rPr lang="en-CA" sz="2000" b="0" i="1" smtClean="0">
                          <a:latin typeface="Cambria Math" panose="02040503050406030204" pitchFamily="18" charset="0"/>
                        </a:rPr>
                        <m:t>,</m:t>
                      </m:r>
                      <m:sSub>
                        <m:sSubPr>
                          <m:ctrlPr>
                            <a:rPr lang="en-CA" sz="2000" b="1" i="1" smtClean="0">
                              <a:latin typeface="Cambria Math" panose="02040503050406030204" pitchFamily="18" charset="0"/>
                            </a:rPr>
                          </m:ctrlPr>
                        </m:sSubPr>
                        <m:e>
                          <m:r>
                            <a:rPr lang="en-CA" sz="2000" b="1" i="1" smtClean="0">
                              <a:latin typeface="Cambria Math" panose="02040503050406030204" pitchFamily="18" charset="0"/>
                            </a:rPr>
                            <m:t>𝒄</m:t>
                          </m:r>
                        </m:e>
                        <m:sub>
                          <m:r>
                            <a:rPr lang="en-CA" sz="2000" b="1" i="1" smtClean="0">
                              <a:latin typeface="Cambria Math" panose="02040503050406030204" pitchFamily="18" charset="0"/>
                            </a:rPr>
                            <m:t>𝒕</m:t>
                          </m:r>
                        </m:sub>
                      </m:sSub>
                      <m:r>
                        <a:rPr lang="en-CA" sz="2000" b="0" i="1" smtClean="0">
                          <a:latin typeface="Cambria Math" panose="02040503050406030204" pitchFamily="18" charset="0"/>
                        </a:rPr>
                        <m:t>)</m:t>
                      </m:r>
                    </m:oMath>
                  </m:oMathPara>
                </a14:m>
                <a:endParaRPr lang="en-US" sz="2000"/>
              </a:p>
            </p:txBody>
          </p:sp>
        </mc:Choice>
        <mc:Fallback xmlns="">
          <p:sp>
            <p:nvSpPr>
              <p:cNvPr id="179" name="TextBox 178">
                <a:extLst>
                  <a:ext uri="{FF2B5EF4-FFF2-40B4-BE49-F238E27FC236}">
                    <a16:creationId xmlns:a16="http://schemas.microsoft.com/office/drawing/2014/main" id="{6595D09B-20DC-D6CB-4502-46E55C48C0FD}"/>
                  </a:ext>
                </a:extLst>
              </p:cNvPr>
              <p:cNvSpPr txBox="1">
                <a:spLocks noRot="1" noChangeAspect="1" noMove="1" noResize="1" noEditPoints="1" noAdjustHandles="1" noChangeArrowheads="1" noChangeShapeType="1" noTextEdit="1"/>
              </p:cNvSpPr>
              <p:nvPr/>
            </p:nvSpPr>
            <p:spPr>
              <a:xfrm>
                <a:off x="6805837" y="2079379"/>
                <a:ext cx="5041657" cy="400110"/>
              </a:xfrm>
              <a:prstGeom prst="rect">
                <a:avLst/>
              </a:prstGeom>
              <a:blipFill>
                <a:blip r:embed="rId31"/>
                <a:stretch>
                  <a:fillRect b="-15152"/>
                </a:stretch>
              </a:blipFill>
            </p:spPr>
            <p:txBody>
              <a:bodyPr/>
              <a:lstStyle/>
              <a:p>
                <a:r>
                  <a:rPr lang="en-US">
                    <a:noFill/>
                  </a:rPr>
                  <a:t> </a:t>
                </a:r>
              </a:p>
            </p:txBody>
          </p:sp>
        </mc:Fallback>
      </mc:AlternateContent>
      <p:cxnSp>
        <p:nvCxnSpPr>
          <p:cNvPr id="32" name="Straight Arrow Connector 31">
            <a:extLst>
              <a:ext uri="{FF2B5EF4-FFF2-40B4-BE49-F238E27FC236}">
                <a16:creationId xmlns:a16="http://schemas.microsoft.com/office/drawing/2014/main" id="{5400669C-96BE-D8D6-60C8-36094730934B}"/>
              </a:ext>
            </a:extLst>
          </p:cNvPr>
          <p:cNvCxnSpPr>
            <a:cxnSpLocks/>
            <a:stCxn id="47" idx="3"/>
            <a:endCxn id="40" idx="1"/>
          </p:cNvCxnSpPr>
          <p:nvPr/>
        </p:nvCxnSpPr>
        <p:spPr>
          <a:xfrm>
            <a:off x="8322441" y="4061104"/>
            <a:ext cx="654102" cy="9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38818B8B-0916-0750-2286-C20899548EFF}"/>
              </a:ext>
            </a:extLst>
          </p:cNvPr>
          <p:cNvCxnSpPr>
            <a:cxnSpLocks/>
            <a:stCxn id="39" idx="0"/>
            <a:endCxn id="40" idx="2"/>
          </p:cNvCxnSpPr>
          <p:nvPr/>
        </p:nvCxnSpPr>
        <p:spPr>
          <a:xfrm flipV="1">
            <a:off x="9211801" y="4297317"/>
            <a:ext cx="0" cy="7162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Rounded Rectangle 38">
                <a:extLst>
                  <a:ext uri="{FF2B5EF4-FFF2-40B4-BE49-F238E27FC236}">
                    <a16:creationId xmlns:a16="http://schemas.microsoft.com/office/drawing/2014/main" id="{36039495-A9F8-BD38-B89C-AD555087BE21}"/>
                  </a:ext>
                </a:extLst>
              </p:cNvPr>
              <p:cNvSpPr/>
              <p:nvPr/>
            </p:nvSpPr>
            <p:spPr>
              <a:xfrm>
                <a:off x="8976543" y="5013554"/>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39" name="Rounded Rectangle 38">
                <a:extLst>
                  <a:ext uri="{FF2B5EF4-FFF2-40B4-BE49-F238E27FC236}">
                    <a16:creationId xmlns:a16="http://schemas.microsoft.com/office/drawing/2014/main" id="{36039495-A9F8-BD38-B89C-AD555087BE21}"/>
                  </a:ext>
                </a:extLst>
              </p:cNvPr>
              <p:cNvSpPr>
                <a:spLocks noRot="1" noChangeAspect="1" noMove="1" noResize="1" noEditPoints="1" noAdjustHandles="1" noChangeArrowheads="1" noChangeShapeType="1" noTextEdit="1"/>
              </p:cNvSpPr>
              <p:nvPr/>
            </p:nvSpPr>
            <p:spPr>
              <a:xfrm>
                <a:off x="8976543" y="5013554"/>
                <a:ext cx="470516" cy="470517"/>
              </a:xfrm>
              <a:prstGeom prst="roundRect">
                <a:avLst/>
              </a:prstGeom>
              <a:blipFill>
                <a:blip r:embed="rId32"/>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ounded Rectangle 39">
                <a:extLst>
                  <a:ext uri="{FF2B5EF4-FFF2-40B4-BE49-F238E27FC236}">
                    <a16:creationId xmlns:a16="http://schemas.microsoft.com/office/drawing/2014/main" id="{2F207B86-E67F-683C-1D65-2AFB683861D4}"/>
                  </a:ext>
                </a:extLst>
              </p:cNvPr>
              <p:cNvSpPr/>
              <p:nvPr/>
            </p:nvSpPr>
            <p:spPr>
              <a:xfrm>
                <a:off x="8976543" y="3826800"/>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40" name="Rounded Rectangle 39">
                <a:extLst>
                  <a:ext uri="{FF2B5EF4-FFF2-40B4-BE49-F238E27FC236}">
                    <a16:creationId xmlns:a16="http://schemas.microsoft.com/office/drawing/2014/main" id="{2F207B86-E67F-683C-1D65-2AFB683861D4}"/>
                  </a:ext>
                </a:extLst>
              </p:cNvPr>
              <p:cNvSpPr>
                <a:spLocks noRot="1" noChangeAspect="1" noMove="1" noResize="1" noEditPoints="1" noAdjustHandles="1" noChangeArrowheads="1" noChangeShapeType="1" noTextEdit="1"/>
              </p:cNvSpPr>
              <p:nvPr/>
            </p:nvSpPr>
            <p:spPr>
              <a:xfrm>
                <a:off x="8976543" y="3826800"/>
                <a:ext cx="470516" cy="470517"/>
              </a:xfrm>
              <a:prstGeom prst="roundRect">
                <a:avLst/>
              </a:prstGeom>
              <a:blipFill>
                <a:blip r:embed="rId33"/>
                <a:stretch>
                  <a:fillRect/>
                </a:stretch>
              </a:blipFill>
              <a:ln>
                <a:solidFill>
                  <a:schemeClr val="accent2">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Oval 40">
                <a:extLst>
                  <a:ext uri="{FF2B5EF4-FFF2-40B4-BE49-F238E27FC236}">
                    <a16:creationId xmlns:a16="http://schemas.microsoft.com/office/drawing/2014/main" id="{9BBDE71B-413B-C100-51CF-D6B834CE4F6C}"/>
                  </a:ext>
                </a:extLst>
              </p:cNvPr>
              <p:cNvSpPr/>
              <p:nvPr/>
            </p:nvSpPr>
            <p:spPr>
              <a:xfrm>
                <a:off x="8435593" y="3903239"/>
                <a:ext cx="344542" cy="309945"/>
              </a:xfrm>
              <a:prstGeom prst="ellipse">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𝑔</m:t>
                      </m:r>
                    </m:oMath>
                  </m:oMathPara>
                </a14:m>
                <a:endParaRPr lang="en-US"/>
              </a:p>
            </p:txBody>
          </p:sp>
        </mc:Choice>
        <mc:Fallback xmlns="">
          <p:sp>
            <p:nvSpPr>
              <p:cNvPr id="41" name="Oval 40">
                <a:extLst>
                  <a:ext uri="{FF2B5EF4-FFF2-40B4-BE49-F238E27FC236}">
                    <a16:creationId xmlns:a16="http://schemas.microsoft.com/office/drawing/2014/main" id="{9BBDE71B-413B-C100-51CF-D6B834CE4F6C}"/>
                  </a:ext>
                </a:extLst>
              </p:cNvPr>
              <p:cNvSpPr>
                <a:spLocks noRot="1" noChangeAspect="1" noMove="1" noResize="1" noEditPoints="1" noAdjustHandles="1" noChangeArrowheads="1" noChangeShapeType="1" noTextEdit="1"/>
              </p:cNvSpPr>
              <p:nvPr/>
            </p:nvSpPr>
            <p:spPr>
              <a:xfrm>
                <a:off x="8435593" y="3903239"/>
                <a:ext cx="344542" cy="309945"/>
              </a:xfrm>
              <a:prstGeom prst="ellipse">
                <a:avLst/>
              </a:prstGeom>
              <a:blipFill>
                <a:blip r:embed="rId34"/>
                <a:stretch>
                  <a:fillRect b="-15094"/>
                </a:stretch>
              </a:blipFill>
              <a:ln>
                <a:solidFill>
                  <a:schemeClr val="tx1"/>
                </a:solidFill>
              </a:ln>
            </p:spPr>
            <p:txBody>
              <a:bodyPr/>
              <a:lstStyle/>
              <a:p>
                <a:r>
                  <a:rPr lang="en-US">
                    <a:noFill/>
                  </a:rPr>
                  <a:t> </a:t>
                </a:r>
              </a:p>
            </p:txBody>
          </p:sp>
        </mc:Fallback>
      </mc:AlternateContent>
      <p:cxnSp>
        <p:nvCxnSpPr>
          <p:cNvPr id="44" name="Straight Arrow Connector 43">
            <a:extLst>
              <a:ext uri="{FF2B5EF4-FFF2-40B4-BE49-F238E27FC236}">
                <a16:creationId xmlns:a16="http://schemas.microsoft.com/office/drawing/2014/main" id="{C66AC023-39DB-BACB-0564-3C16E90261A5}"/>
              </a:ext>
            </a:extLst>
          </p:cNvPr>
          <p:cNvCxnSpPr>
            <a:cxnSpLocks/>
            <a:endCxn id="46" idx="2"/>
          </p:cNvCxnSpPr>
          <p:nvPr/>
        </p:nvCxnSpPr>
        <p:spPr>
          <a:xfrm flipV="1">
            <a:off x="9214747" y="3112917"/>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Rounded Rectangle 45">
                <a:extLst>
                  <a:ext uri="{FF2B5EF4-FFF2-40B4-BE49-F238E27FC236}">
                    <a16:creationId xmlns:a16="http://schemas.microsoft.com/office/drawing/2014/main" id="{B4600F73-D229-8C62-ED33-B1FD939B1873}"/>
                  </a:ext>
                </a:extLst>
              </p:cNvPr>
              <p:cNvSpPr/>
              <p:nvPr/>
            </p:nvSpPr>
            <p:spPr>
              <a:xfrm>
                <a:off x="8979489" y="26424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46" name="Rounded Rectangle 45">
                <a:extLst>
                  <a:ext uri="{FF2B5EF4-FFF2-40B4-BE49-F238E27FC236}">
                    <a16:creationId xmlns:a16="http://schemas.microsoft.com/office/drawing/2014/main" id="{B4600F73-D229-8C62-ED33-B1FD939B1873}"/>
                  </a:ext>
                </a:extLst>
              </p:cNvPr>
              <p:cNvSpPr>
                <a:spLocks noRot="1" noChangeAspect="1" noMove="1" noResize="1" noEditPoints="1" noAdjustHandles="1" noChangeArrowheads="1" noChangeShapeType="1" noTextEdit="1"/>
              </p:cNvSpPr>
              <p:nvPr/>
            </p:nvSpPr>
            <p:spPr>
              <a:xfrm>
                <a:off x="8979489" y="2642400"/>
                <a:ext cx="470516" cy="470517"/>
              </a:xfrm>
              <a:prstGeom prst="roundRect">
                <a:avLst/>
              </a:prstGeom>
              <a:blipFill>
                <a:blip r:embed="rId35"/>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Rounded Rectangle 50">
                <a:extLst>
                  <a:ext uri="{FF2B5EF4-FFF2-40B4-BE49-F238E27FC236}">
                    <a16:creationId xmlns:a16="http://schemas.microsoft.com/office/drawing/2014/main" id="{D57F78DF-15C9-285A-C84C-9BADE46D6551}"/>
                  </a:ext>
                </a:extLst>
              </p:cNvPr>
              <p:cNvSpPr/>
              <p:nvPr/>
            </p:nvSpPr>
            <p:spPr>
              <a:xfrm>
                <a:off x="8449551" y="5016445"/>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𝑐</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51" name="Rounded Rectangle 50">
                <a:extLst>
                  <a:ext uri="{FF2B5EF4-FFF2-40B4-BE49-F238E27FC236}">
                    <a16:creationId xmlns:a16="http://schemas.microsoft.com/office/drawing/2014/main" id="{D57F78DF-15C9-285A-C84C-9BADE46D6551}"/>
                  </a:ext>
                </a:extLst>
              </p:cNvPr>
              <p:cNvSpPr>
                <a:spLocks noRot="1" noChangeAspect="1" noMove="1" noResize="1" noEditPoints="1" noAdjustHandles="1" noChangeArrowheads="1" noChangeShapeType="1" noTextEdit="1"/>
              </p:cNvSpPr>
              <p:nvPr/>
            </p:nvSpPr>
            <p:spPr>
              <a:xfrm>
                <a:off x="8449551" y="5016445"/>
                <a:ext cx="470516" cy="470517"/>
              </a:xfrm>
              <a:prstGeom prst="roundRect">
                <a:avLst/>
              </a:prstGeom>
              <a:blipFill>
                <a:blip r:embed="rId36"/>
                <a:stretch>
                  <a:fillRect/>
                </a:stretch>
              </a:blipFill>
              <a:ln>
                <a:solidFill>
                  <a:schemeClr val="accent6">
                    <a:lumMod val="60000"/>
                    <a:lumOff val="40000"/>
                  </a:schemeClr>
                </a:solidFill>
              </a:ln>
            </p:spPr>
            <p:txBody>
              <a:bodyPr/>
              <a:lstStyle/>
              <a:p>
                <a:r>
                  <a:rPr lang="en-US">
                    <a:noFill/>
                  </a:rPr>
                  <a:t> </a:t>
                </a:r>
              </a:p>
            </p:txBody>
          </p:sp>
        </mc:Fallback>
      </mc:AlternateContent>
      <p:cxnSp>
        <p:nvCxnSpPr>
          <p:cNvPr id="55" name="Elbow Connector 54">
            <a:extLst>
              <a:ext uri="{FF2B5EF4-FFF2-40B4-BE49-F238E27FC236}">
                <a16:creationId xmlns:a16="http://schemas.microsoft.com/office/drawing/2014/main" id="{063F00DA-41C1-1641-1843-4DF4A752F597}"/>
              </a:ext>
            </a:extLst>
          </p:cNvPr>
          <p:cNvCxnSpPr>
            <a:stCxn id="161" idx="4"/>
            <a:endCxn id="51" idx="0"/>
          </p:cNvCxnSpPr>
          <p:nvPr/>
        </p:nvCxnSpPr>
        <p:spPr>
          <a:xfrm rot="16200000" flipH="1">
            <a:off x="6215717" y="2547353"/>
            <a:ext cx="3123172" cy="1815011"/>
          </a:xfrm>
          <a:prstGeom prst="bentConnector3">
            <a:avLst>
              <a:gd name="adj1" fmla="val 92625"/>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109">
            <a:extLst>
              <a:ext uri="{FF2B5EF4-FFF2-40B4-BE49-F238E27FC236}">
                <a16:creationId xmlns:a16="http://schemas.microsoft.com/office/drawing/2014/main" id="{0C35D9D4-BF65-DE49-4912-8763B3C01E13}"/>
              </a:ext>
            </a:extLst>
          </p:cNvPr>
          <p:cNvCxnSpPr>
            <a:cxnSpLocks/>
          </p:cNvCxnSpPr>
          <p:nvPr/>
        </p:nvCxnSpPr>
        <p:spPr>
          <a:xfrm rot="5400000" flipH="1" flipV="1">
            <a:off x="8577949" y="4514517"/>
            <a:ext cx="717757" cy="295730"/>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F293C535-37B0-47A7-DF98-4CC523DE0C05}"/>
                  </a:ext>
                </a:extLst>
              </p:cNvPr>
              <p:cNvSpPr txBox="1"/>
              <p:nvPr/>
            </p:nvSpPr>
            <p:spPr>
              <a:xfrm>
                <a:off x="9549100" y="1146264"/>
                <a:ext cx="2642900" cy="369332"/>
              </a:xfrm>
              <a:prstGeom prst="rect">
                <a:avLst/>
              </a:prstGeom>
              <a:noFill/>
            </p:spPr>
            <p:txBody>
              <a:bodyPr wrap="square" rtlCol="0">
                <a:spAutoFit/>
              </a:bodyPr>
              <a:lstStyle/>
              <a:p>
                <a:pPr algn="ctr"/>
                <a:r>
                  <a:rPr lang="en-CA"/>
                  <a:t>Find </a:t>
                </a: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𝑠</m:t>
                        </m:r>
                      </m:e>
                      <m:sub>
                        <m:r>
                          <a:rPr lang="en-CA" b="0" i="1" smtClean="0">
                            <a:latin typeface="Cambria Math" panose="02040503050406030204" pitchFamily="18" charset="0"/>
                          </a:rPr>
                          <m:t>2</m:t>
                        </m:r>
                      </m:sub>
                    </m:sSub>
                    <m:r>
                      <a:rPr lang="en-CA" b="0" i="1" smtClean="0">
                        <a:latin typeface="Cambria Math" panose="02040503050406030204" pitchFamily="18" charset="0"/>
                      </a:rPr>
                      <m:t>: </m:t>
                    </m:r>
                    <m:r>
                      <a:rPr lang="en-CA" b="0" i="1" smtClean="0">
                        <a:latin typeface="Cambria Math" panose="02040503050406030204" pitchFamily="18" charset="0"/>
                      </a:rPr>
                      <m:t>𝑡</m:t>
                    </m:r>
                    <m:r>
                      <a:rPr lang="en-CA" b="0" i="1" smtClean="0">
                        <a:latin typeface="Cambria Math" panose="02040503050406030204" pitchFamily="18" charset="0"/>
                      </a:rPr>
                      <m:t>=2</m:t>
                    </m:r>
                  </m:oMath>
                </a14:m>
                <a:endParaRPr lang="en-US"/>
              </a:p>
            </p:txBody>
          </p:sp>
        </mc:Choice>
        <mc:Fallback xmlns="">
          <p:sp>
            <p:nvSpPr>
              <p:cNvPr id="64" name="TextBox 63">
                <a:extLst>
                  <a:ext uri="{FF2B5EF4-FFF2-40B4-BE49-F238E27FC236}">
                    <a16:creationId xmlns:a16="http://schemas.microsoft.com/office/drawing/2014/main" id="{F293C535-37B0-47A7-DF98-4CC523DE0C05}"/>
                  </a:ext>
                </a:extLst>
              </p:cNvPr>
              <p:cNvSpPr txBox="1">
                <a:spLocks noRot="1" noChangeAspect="1" noMove="1" noResize="1" noEditPoints="1" noAdjustHandles="1" noChangeArrowheads="1" noChangeShapeType="1" noTextEdit="1"/>
              </p:cNvSpPr>
              <p:nvPr/>
            </p:nvSpPr>
            <p:spPr>
              <a:xfrm>
                <a:off x="9549100" y="1146264"/>
                <a:ext cx="2642900" cy="369332"/>
              </a:xfrm>
              <a:prstGeom prst="rect">
                <a:avLst/>
              </a:prstGeom>
              <a:blipFill>
                <a:blip r:embed="rId37"/>
                <a:stretch>
                  <a:fillRect t="-8197" b="-24590"/>
                </a:stretch>
              </a:blipFill>
            </p:spPr>
            <p:txBody>
              <a:bodyPr/>
              <a:lstStyle/>
              <a:p>
                <a:r>
                  <a:rPr lang="en-US">
                    <a:noFill/>
                  </a:rPr>
                  <a:t> </a:t>
                </a:r>
              </a:p>
            </p:txBody>
          </p:sp>
        </mc:Fallback>
      </mc:AlternateContent>
      <p:cxnSp>
        <p:nvCxnSpPr>
          <p:cNvPr id="74" name="Elbow Connector 73">
            <a:extLst>
              <a:ext uri="{FF2B5EF4-FFF2-40B4-BE49-F238E27FC236}">
                <a16:creationId xmlns:a16="http://schemas.microsoft.com/office/drawing/2014/main" id="{0A65BE09-15CC-B514-08CB-24437C32A010}"/>
              </a:ext>
            </a:extLst>
          </p:cNvPr>
          <p:cNvCxnSpPr>
            <a:cxnSpLocks/>
          </p:cNvCxnSpPr>
          <p:nvPr/>
        </p:nvCxnSpPr>
        <p:spPr>
          <a:xfrm>
            <a:off x="6226099" y="4062059"/>
            <a:ext cx="1098835" cy="1189645"/>
          </a:xfrm>
          <a:prstGeom prst="bentConnector3">
            <a:avLst>
              <a:gd name="adj1" fmla="val 2596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D5E3F6C2-4792-0099-67A3-C70BC1E711DA}"/>
              </a:ext>
            </a:extLst>
          </p:cNvPr>
          <p:cNvSpPr txBox="1"/>
          <p:nvPr/>
        </p:nvSpPr>
        <p:spPr>
          <a:xfrm>
            <a:off x="838200" y="6218700"/>
            <a:ext cx="10911840" cy="261610"/>
          </a:xfrm>
          <a:prstGeom prst="rect">
            <a:avLst/>
          </a:prstGeom>
          <a:noFill/>
        </p:spPr>
        <p:txBody>
          <a:bodyPr wrap="square">
            <a:spAutoFit/>
          </a:bodyPr>
          <a:lstStyle/>
          <a:p>
            <a:pPr>
              <a:spcBef>
                <a:spcPts val="0"/>
              </a:spcBef>
              <a:spcAft>
                <a:spcPts val="0"/>
              </a:spcAft>
            </a:pPr>
            <a:r>
              <a:rPr lang="en-CA" sz="1100">
                <a:effectLst/>
              </a:rPr>
              <a:t>D. </a:t>
            </a:r>
            <a:r>
              <a:rPr lang="en-CA" sz="1100" err="1">
                <a:effectLst/>
              </a:rPr>
              <a:t>Bahdanau</a:t>
            </a:r>
            <a:r>
              <a:rPr lang="en-CA" sz="1100">
                <a:effectLst/>
              </a:rPr>
              <a:t>, K. Cho, and Y. </a:t>
            </a:r>
            <a:r>
              <a:rPr lang="en-CA" sz="1100" err="1">
                <a:effectLst/>
              </a:rPr>
              <a:t>Bengio</a:t>
            </a:r>
            <a:r>
              <a:rPr lang="en-CA" sz="1100">
                <a:effectLst/>
              </a:rPr>
              <a:t>, “Neural Machine Translation by Jointly Learning to Align and Translate,” in </a:t>
            </a:r>
            <a:r>
              <a:rPr lang="en-CA" sz="1100" i="1">
                <a:effectLst/>
              </a:rPr>
              <a:t>3rd International Conference on Learning Representations (ICLR), </a:t>
            </a:r>
            <a:r>
              <a:rPr lang="en-CA" sz="1100">
                <a:effectLst/>
              </a:rPr>
              <a:t>2015</a:t>
            </a:r>
            <a:r>
              <a:rPr lang="en-CA" sz="1100" i="1"/>
              <a:t>.</a:t>
            </a:r>
            <a:endParaRPr lang="en-CA" sz="1100">
              <a:effectLst/>
            </a:endParaRPr>
          </a:p>
        </p:txBody>
      </p:sp>
      <mc:AlternateContent xmlns:mc="http://schemas.openxmlformats.org/markup-compatibility/2006" xmlns:a14="http://schemas.microsoft.com/office/drawing/2010/main">
        <mc:Choice Requires="a14">
          <p:sp>
            <p:nvSpPr>
              <p:cNvPr id="35" name="Rounded Rectangle 34">
                <a:extLst>
                  <a:ext uri="{FF2B5EF4-FFF2-40B4-BE49-F238E27FC236}">
                    <a16:creationId xmlns:a16="http://schemas.microsoft.com/office/drawing/2014/main" id="{B914AB17-18F4-94C2-DD0F-B2DEE3B6310C}"/>
                  </a:ext>
                </a:extLst>
              </p:cNvPr>
              <p:cNvSpPr/>
              <p:nvPr/>
            </p:nvSpPr>
            <p:spPr>
              <a:xfrm>
                <a:off x="7324934" y="5016445"/>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𝑐</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35" name="Rounded Rectangle 34">
                <a:extLst>
                  <a:ext uri="{FF2B5EF4-FFF2-40B4-BE49-F238E27FC236}">
                    <a16:creationId xmlns:a16="http://schemas.microsoft.com/office/drawing/2014/main" id="{B914AB17-18F4-94C2-DD0F-B2DEE3B6310C}"/>
                  </a:ext>
                </a:extLst>
              </p:cNvPr>
              <p:cNvSpPr>
                <a:spLocks noRot="1" noChangeAspect="1" noMove="1" noResize="1" noEditPoints="1" noAdjustHandles="1" noChangeArrowheads="1" noChangeShapeType="1" noTextEdit="1"/>
              </p:cNvSpPr>
              <p:nvPr/>
            </p:nvSpPr>
            <p:spPr>
              <a:xfrm>
                <a:off x="7324934" y="5016445"/>
                <a:ext cx="470516" cy="470517"/>
              </a:xfrm>
              <a:prstGeom prst="roundRect">
                <a:avLst/>
              </a:prstGeom>
              <a:blipFill>
                <a:blip r:embed="rId38"/>
                <a:stretch>
                  <a:fillRect/>
                </a:stretch>
              </a:blipFill>
              <a:ln>
                <a:solidFill>
                  <a:schemeClr val="accent6">
                    <a:lumMod val="60000"/>
                    <a:lumOff val="40000"/>
                  </a:schemeClr>
                </a:solidFill>
              </a:ln>
            </p:spPr>
            <p:txBody>
              <a:bodyPr/>
              <a:lstStyle/>
              <a:p>
                <a:r>
                  <a:rPr lang="en-US">
                    <a:noFill/>
                  </a:rPr>
                  <a:t> </a:t>
                </a:r>
              </a:p>
            </p:txBody>
          </p:sp>
        </mc:Fallback>
      </mc:AlternateContent>
      <p:cxnSp>
        <p:nvCxnSpPr>
          <p:cNvPr id="45" name="Straight Arrow Connector 109">
            <a:extLst>
              <a:ext uri="{FF2B5EF4-FFF2-40B4-BE49-F238E27FC236}">
                <a16:creationId xmlns:a16="http://schemas.microsoft.com/office/drawing/2014/main" id="{362FAB9B-E622-05ED-4F1A-A285D198C0F6}"/>
              </a:ext>
            </a:extLst>
          </p:cNvPr>
          <p:cNvCxnSpPr>
            <a:cxnSpLocks/>
          </p:cNvCxnSpPr>
          <p:nvPr/>
        </p:nvCxnSpPr>
        <p:spPr>
          <a:xfrm rot="5400000" flipH="1" flipV="1">
            <a:off x="7428430" y="4479005"/>
            <a:ext cx="711313" cy="360311"/>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9FA18689-9296-FF16-69D5-117E4AF8F569}"/>
              </a:ext>
            </a:extLst>
          </p:cNvPr>
          <p:cNvCxnSpPr/>
          <p:nvPr/>
        </p:nvCxnSpPr>
        <p:spPr>
          <a:xfrm flipV="1">
            <a:off x="8087183" y="4296362"/>
            <a:ext cx="0" cy="7184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4060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81242-991D-945B-4119-5516A90005BD}"/>
            </a:ext>
          </a:extLst>
        </p:cNvPr>
        <p:cNvGrpSpPr/>
        <p:nvPr/>
      </p:nvGrpSpPr>
      <p:grpSpPr>
        <a:xfrm>
          <a:off x="0" y="0"/>
          <a:ext cx="0" cy="0"/>
          <a:chOff x="0" y="0"/>
          <a:chExt cx="0" cy="0"/>
        </a:xfrm>
      </p:grpSpPr>
      <p:sp>
        <p:nvSpPr>
          <p:cNvPr id="55" name="Rectangle 54">
            <a:extLst>
              <a:ext uri="{FF2B5EF4-FFF2-40B4-BE49-F238E27FC236}">
                <a16:creationId xmlns:a16="http://schemas.microsoft.com/office/drawing/2014/main" id="{2290CD8E-8B10-856F-1636-420CB4736B2A}"/>
              </a:ext>
            </a:extLst>
          </p:cNvPr>
          <p:cNvSpPr/>
          <p:nvPr/>
        </p:nvSpPr>
        <p:spPr>
          <a:xfrm>
            <a:off x="334384" y="3772342"/>
            <a:ext cx="4352756" cy="2274595"/>
          </a:xfrm>
          <a:prstGeom prst="rect">
            <a:avLst/>
          </a:prstGeom>
          <a:solidFill>
            <a:srgbClr val="EEEEEE"/>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b="1">
                <a:solidFill>
                  <a:schemeClr val="tx1"/>
                </a:solidFill>
              </a:rPr>
              <a:t>ENCODER</a:t>
            </a:r>
          </a:p>
        </p:txBody>
      </p:sp>
      <p:sp>
        <p:nvSpPr>
          <p:cNvPr id="123" name="Rectangle 122">
            <a:extLst>
              <a:ext uri="{FF2B5EF4-FFF2-40B4-BE49-F238E27FC236}">
                <a16:creationId xmlns:a16="http://schemas.microsoft.com/office/drawing/2014/main" id="{71152AC1-E862-6456-ED81-BF8E0F0CD65E}"/>
              </a:ext>
            </a:extLst>
          </p:cNvPr>
          <p:cNvSpPr/>
          <p:nvPr/>
        </p:nvSpPr>
        <p:spPr>
          <a:xfrm>
            <a:off x="6712182" y="2042737"/>
            <a:ext cx="5145434" cy="4004202"/>
          </a:xfrm>
          <a:prstGeom prst="rect">
            <a:avLst/>
          </a:prstGeom>
          <a:solidFill>
            <a:srgbClr val="EEEEEE"/>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b="1">
                <a:solidFill>
                  <a:schemeClr val="tx1"/>
                </a:solidFill>
              </a:rPr>
              <a:t>DECODER</a:t>
            </a:r>
          </a:p>
        </p:txBody>
      </p:sp>
      <p:cxnSp>
        <p:nvCxnSpPr>
          <p:cNvPr id="22" name="Straight Arrow Connector 21">
            <a:extLst>
              <a:ext uri="{FF2B5EF4-FFF2-40B4-BE49-F238E27FC236}">
                <a16:creationId xmlns:a16="http://schemas.microsoft.com/office/drawing/2014/main" id="{39E6B850-728F-AEB2-842C-F7A46EE4581C}"/>
              </a:ext>
            </a:extLst>
          </p:cNvPr>
          <p:cNvCxnSpPr>
            <a:cxnSpLocks/>
            <a:stCxn id="8" idx="0"/>
            <a:endCxn id="12" idx="2"/>
          </p:cNvCxnSpPr>
          <p:nvPr/>
        </p:nvCxnSpPr>
        <p:spPr>
          <a:xfrm flipV="1">
            <a:off x="1966505" y="4303504"/>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160351A-274F-15CD-B17B-A783E97089C0}"/>
              </a:ext>
            </a:extLst>
          </p:cNvPr>
          <p:cNvCxnSpPr>
            <a:cxnSpLocks/>
            <a:stCxn id="9" idx="0"/>
            <a:endCxn id="13" idx="2"/>
          </p:cNvCxnSpPr>
          <p:nvPr/>
        </p:nvCxnSpPr>
        <p:spPr>
          <a:xfrm flipV="1">
            <a:off x="3096702" y="4303506"/>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5E19B1C-C233-2B78-1206-C4773AA6E7EC}"/>
              </a:ext>
            </a:extLst>
          </p:cNvPr>
          <p:cNvCxnSpPr>
            <a:cxnSpLocks/>
            <a:stCxn id="10" idx="0"/>
            <a:endCxn id="14" idx="2"/>
          </p:cNvCxnSpPr>
          <p:nvPr/>
        </p:nvCxnSpPr>
        <p:spPr>
          <a:xfrm flipV="1">
            <a:off x="4225571" y="4303504"/>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B6FDC23-4C2E-8BEE-B67E-4DA158D73D8B}"/>
              </a:ext>
            </a:extLst>
          </p:cNvPr>
          <p:cNvCxnSpPr>
            <a:stCxn id="7" idx="0"/>
            <a:endCxn id="11" idx="2"/>
          </p:cNvCxnSpPr>
          <p:nvPr/>
        </p:nvCxnSpPr>
        <p:spPr>
          <a:xfrm flipV="1">
            <a:off x="839991" y="4303503"/>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78710E6-2F81-B867-0C13-D3123FCB0367}"/>
              </a:ext>
            </a:extLst>
          </p:cNvPr>
          <p:cNvSpPr>
            <a:spLocks noGrp="1"/>
          </p:cNvSpPr>
          <p:nvPr>
            <p:ph type="title"/>
          </p:nvPr>
        </p:nvSpPr>
        <p:spPr/>
        <p:txBody>
          <a:bodyPr>
            <a:normAutofit/>
          </a:bodyPr>
          <a:lstStyle/>
          <a:p>
            <a:r>
              <a:rPr lang="en-US" sz="3600"/>
              <a:t>Sequence to Sequence with RNNs + </a:t>
            </a:r>
            <a:r>
              <a:rPr lang="en-US" sz="3600" b="1"/>
              <a:t>Attention</a:t>
            </a:r>
          </a:p>
        </p:txBody>
      </p:sp>
      <p:sp>
        <p:nvSpPr>
          <p:cNvPr id="4" name="Date Placeholder 3">
            <a:extLst>
              <a:ext uri="{FF2B5EF4-FFF2-40B4-BE49-F238E27FC236}">
                <a16:creationId xmlns:a16="http://schemas.microsoft.com/office/drawing/2014/main" id="{FB32283F-044B-78F6-756C-77DC908DDD5C}"/>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C7664B9D-C437-9AA0-1A62-30068B7E9C1B}"/>
              </a:ext>
            </a:extLst>
          </p:cNvPr>
          <p:cNvSpPr>
            <a:spLocks noGrp="1"/>
          </p:cNvSpPr>
          <p:nvPr>
            <p:ph type="sldNum" sz="quarter" idx="12"/>
          </p:nvPr>
        </p:nvSpPr>
        <p:spPr/>
        <p:txBody>
          <a:bodyPr/>
          <a:lstStyle/>
          <a:p>
            <a:fld id="{D4F24A5E-B0D2-394D-9970-9AE06BCB59C1}" type="slidenum">
              <a:rPr lang="en-US" smtClean="0"/>
              <a:t>12</a:t>
            </a:fld>
            <a:endParaRPr lang="en-US"/>
          </a:p>
        </p:txBody>
      </p:sp>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20752727-DDAB-418F-2A42-4837BFB31BF3}"/>
                  </a:ext>
                </a:extLst>
              </p:cNvPr>
              <p:cNvSpPr/>
              <p:nvPr/>
            </p:nvSpPr>
            <p:spPr>
              <a:xfrm>
                <a:off x="604733" y="5016445"/>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7" name="Rounded Rectangle 6">
                <a:extLst>
                  <a:ext uri="{FF2B5EF4-FFF2-40B4-BE49-F238E27FC236}">
                    <a16:creationId xmlns:a16="http://schemas.microsoft.com/office/drawing/2014/main" id="{20752727-DDAB-418F-2A42-4837BFB31BF3}"/>
                  </a:ext>
                </a:extLst>
              </p:cNvPr>
              <p:cNvSpPr>
                <a:spLocks noRot="1" noChangeAspect="1" noMove="1" noResize="1" noEditPoints="1" noAdjustHandles="1" noChangeArrowheads="1" noChangeShapeType="1" noTextEdit="1"/>
              </p:cNvSpPr>
              <p:nvPr/>
            </p:nvSpPr>
            <p:spPr>
              <a:xfrm>
                <a:off x="604733" y="5016445"/>
                <a:ext cx="470516" cy="470517"/>
              </a:xfrm>
              <a:prstGeom prst="roundRect">
                <a:avLst/>
              </a:prstGeom>
              <a:blipFill>
                <a:blip r:embed="rId3"/>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ounded Rectangle 7">
                <a:extLst>
                  <a:ext uri="{FF2B5EF4-FFF2-40B4-BE49-F238E27FC236}">
                    <a16:creationId xmlns:a16="http://schemas.microsoft.com/office/drawing/2014/main" id="{EA1E6FC9-6605-8904-0EE3-2638266B39EC}"/>
                  </a:ext>
                </a:extLst>
              </p:cNvPr>
              <p:cNvSpPr/>
              <p:nvPr/>
            </p:nvSpPr>
            <p:spPr>
              <a:xfrm>
                <a:off x="1731247" y="5016446"/>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8" name="Rounded Rectangle 7">
                <a:extLst>
                  <a:ext uri="{FF2B5EF4-FFF2-40B4-BE49-F238E27FC236}">
                    <a16:creationId xmlns:a16="http://schemas.microsoft.com/office/drawing/2014/main" id="{EA1E6FC9-6605-8904-0EE3-2638266B39EC}"/>
                  </a:ext>
                </a:extLst>
              </p:cNvPr>
              <p:cNvSpPr>
                <a:spLocks noRot="1" noChangeAspect="1" noMove="1" noResize="1" noEditPoints="1" noAdjustHandles="1" noChangeArrowheads="1" noChangeShapeType="1" noTextEdit="1"/>
              </p:cNvSpPr>
              <p:nvPr/>
            </p:nvSpPr>
            <p:spPr>
              <a:xfrm>
                <a:off x="1731247" y="5016446"/>
                <a:ext cx="470516" cy="470517"/>
              </a:xfrm>
              <a:prstGeom prst="roundRect">
                <a:avLst/>
              </a:prstGeom>
              <a:blipFill>
                <a:blip r:embed="rId4"/>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ounded Rectangle 8">
                <a:extLst>
                  <a:ext uri="{FF2B5EF4-FFF2-40B4-BE49-F238E27FC236}">
                    <a16:creationId xmlns:a16="http://schemas.microsoft.com/office/drawing/2014/main" id="{2EF15B38-C027-3D26-6ADE-4F997634DFD8}"/>
                  </a:ext>
                </a:extLst>
              </p:cNvPr>
              <p:cNvSpPr/>
              <p:nvPr/>
            </p:nvSpPr>
            <p:spPr>
              <a:xfrm>
                <a:off x="2861444" y="5016448"/>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9" name="Rounded Rectangle 8">
                <a:extLst>
                  <a:ext uri="{FF2B5EF4-FFF2-40B4-BE49-F238E27FC236}">
                    <a16:creationId xmlns:a16="http://schemas.microsoft.com/office/drawing/2014/main" id="{2EF15B38-C027-3D26-6ADE-4F997634DFD8}"/>
                  </a:ext>
                </a:extLst>
              </p:cNvPr>
              <p:cNvSpPr>
                <a:spLocks noRot="1" noChangeAspect="1" noMove="1" noResize="1" noEditPoints="1" noAdjustHandles="1" noChangeArrowheads="1" noChangeShapeType="1" noTextEdit="1"/>
              </p:cNvSpPr>
              <p:nvPr/>
            </p:nvSpPr>
            <p:spPr>
              <a:xfrm>
                <a:off x="2861444" y="5016448"/>
                <a:ext cx="470516" cy="470517"/>
              </a:xfrm>
              <a:prstGeom prst="roundRect">
                <a:avLst/>
              </a:prstGeom>
              <a:blipFill>
                <a:blip r:embed="rId5"/>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ounded Rectangle 9">
                <a:extLst>
                  <a:ext uri="{FF2B5EF4-FFF2-40B4-BE49-F238E27FC236}">
                    <a16:creationId xmlns:a16="http://schemas.microsoft.com/office/drawing/2014/main" id="{4469A0AA-D0DA-2BFC-3720-8FA277E555E8}"/>
                  </a:ext>
                </a:extLst>
              </p:cNvPr>
              <p:cNvSpPr/>
              <p:nvPr/>
            </p:nvSpPr>
            <p:spPr>
              <a:xfrm>
                <a:off x="3990313" y="5016446"/>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10" name="Rounded Rectangle 9">
                <a:extLst>
                  <a:ext uri="{FF2B5EF4-FFF2-40B4-BE49-F238E27FC236}">
                    <a16:creationId xmlns:a16="http://schemas.microsoft.com/office/drawing/2014/main" id="{4469A0AA-D0DA-2BFC-3720-8FA277E555E8}"/>
                  </a:ext>
                </a:extLst>
              </p:cNvPr>
              <p:cNvSpPr>
                <a:spLocks noRot="1" noChangeAspect="1" noMove="1" noResize="1" noEditPoints="1" noAdjustHandles="1" noChangeArrowheads="1" noChangeShapeType="1" noTextEdit="1"/>
              </p:cNvSpPr>
              <p:nvPr/>
            </p:nvSpPr>
            <p:spPr>
              <a:xfrm>
                <a:off x="3990313" y="5016446"/>
                <a:ext cx="470516" cy="470517"/>
              </a:xfrm>
              <a:prstGeom prst="roundRect">
                <a:avLst/>
              </a:prstGeom>
              <a:blipFill>
                <a:blip r:embed="rId6"/>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ounded Rectangle 10">
                <a:extLst>
                  <a:ext uri="{FF2B5EF4-FFF2-40B4-BE49-F238E27FC236}">
                    <a16:creationId xmlns:a16="http://schemas.microsoft.com/office/drawing/2014/main" id="{47A9E193-285C-DA1E-246A-EB99DF1D3FAB}"/>
                  </a:ext>
                </a:extLst>
              </p:cNvPr>
              <p:cNvSpPr/>
              <p:nvPr/>
            </p:nvSpPr>
            <p:spPr>
              <a:xfrm>
                <a:off x="604733" y="3832986"/>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11" name="Rounded Rectangle 10">
                <a:extLst>
                  <a:ext uri="{FF2B5EF4-FFF2-40B4-BE49-F238E27FC236}">
                    <a16:creationId xmlns:a16="http://schemas.microsoft.com/office/drawing/2014/main" id="{47A9E193-285C-DA1E-246A-EB99DF1D3FAB}"/>
                  </a:ext>
                </a:extLst>
              </p:cNvPr>
              <p:cNvSpPr>
                <a:spLocks noRot="1" noChangeAspect="1" noMove="1" noResize="1" noEditPoints="1" noAdjustHandles="1" noChangeArrowheads="1" noChangeShapeType="1" noTextEdit="1"/>
              </p:cNvSpPr>
              <p:nvPr/>
            </p:nvSpPr>
            <p:spPr>
              <a:xfrm>
                <a:off x="604733" y="3832986"/>
                <a:ext cx="470516" cy="470517"/>
              </a:xfrm>
              <a:prstGeom prst="roundRect">
                <a:avLst/>
              </a:prstGeom>
              <a:blipFill>
                <a:blip r:embed="rId7"/>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ounded Rectangle 11">
                <a:extLst>
                  <a:ext uri="{FF2B5EF4-FFF2-40B4-BE49-F238E27FC236}">
                    <a16:creationId xmlns:a16="http://schemas.microsoft.com/office/drawing/2014/main" id="{BDD06EFE-05DC-4050-48B8-6935FB169545}"/>
                  </a:ext>
                </a:extLst>
              </p:cNvPr>
              <p:cNvSpPr/>
              <p:nvPr/>
            </p:nvSpPr>
            <p:spPr>
              <a:xfrm>
                <a:off x="1731247" y="3832987"/>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12" name="Rounded Rectangle 11">
                <a:extLst>
                  <a:ext uri="{FF2B5EF4-FFF2-40B4-BE49-F238E27FC236}">
                    <a16:creationId xmlns:a16="http://schemas.microsoft.com/office/drawing/2014/main" id="{BDD06EFE-05DC-4050-48B8-6935FB169545}"/>
                  </a:ext>
                </a:extLst>
              </p:cNvPr>
              <p:cNvSpPr>
                <a:spLocks noRot="1" noChangeAspect="1" noMove="1" noResize="1" noEditPoints="1" noAdjustHandles="1" noChangeArrowheads="1" noChangeShapeType="1" noTextEdit="1"/>
              </p:cNvSpPr>
              <p:nvPr/>
            </p:nvSpPr>
            <p:spPr>
              <a:xfrm>
                <a:off x="1731247" y="3832987"/>
                <a:ext cx="470516" cy="470517"/>
              </a:xfrm>
              <a:prstGeom prst="roundRect">
                <a:avLst/>
              </a:prstGeom>
              <a:blipFill>
                <a:blip r:embed="rId8"/>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ounded Rectangle 12">
                <a:extLst>
                  <a:ext uri="{FF2B5EF4-FFF2-40B4-BE49-F238E27FC236}">
                    <a16:creationId xmlns:a16="http://schemas.microsoft.com/office/drawing/2014/main" id="{7B56F40C-2A27-35FF-4133-D820E73E1740}"/>
                  </a:ext>
                </a:extLst>
              </p:cNvPr>
              <p:cNvSpPr/>
              <p:nvPr/>
            </p:nvSpPr>
            <p:spPr>
              <a:xfrm>
                <a:off x="2861444" y="3832989"/>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13" name="Rounded Rectangle 12">
                <a:extLst>
                  <a:ext uri="{FF2B5EF4-FFF2-40B4-BE49-F238E27FC236}">
                    <a16:creationId xmlns:a16="http://schemas.microsoft.com/office/drawing/2014/main" id="{7B56F40C-2A27-35FF-4133-D820E73E1740}"/>
                  </a:ext>
                </a:extLst>
              </p:cNvPr>
              <p:cNvSpPr>
                <a:spLocks noRot="1" noChangeAspect="1" noMove="1" noResize="1" noEditPoints="1" noAdjustHandles="1" noChangeArrowheads="1" noChangeShapeType="1" noTextEdit="1"/>
              </p:cNvSpPr>
              <p:nvPr/>
            </p:nvSpPr>
            <p:spPr>
              <a:xfrm>
                <a:off x="2861444" y="3832989"/>
                <a:ext cx="470516" cy="470517"/>
              </a:xfrm>
              <a:prstGeom prst="roundRect">
                <a:avLst/>
              </a:prstGeom>
              <a:blipFill>
                <a:blip r:embed="rId9"/>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ounded Rectangle 13">
                <a:extLst>
                  <a:ext uri="{FF2B5EF4-FFF2-40B4-BE49-F238E27FC236}">
                    <a16:creationId xmlns:a16="http://schemas.microsoft.com/office/drawing/2014/main" id="{1F893CFE-85D4-D947-2D88-50A0856A59C1}"/>
                  </a:ext>
                </a:extLst>
              </p:cNvPr>
              <p:cNvSpPr/>
              <p:nvPr/>
            </p:nvSpPr>
            <p:spPr>
              <a:xfrm>
                <a:off x="3990313" y="3832987"/>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14" name="Rounded Rectangle 13">
                <a:extLst>
                  <a:ext uri="{FF2B5EF4-FFF2-40B4-BE49-F238E27FC236}">
                    <a16:creationId xmlns:a16="http://schemas.microsoft.com/office/drawing/2014/main" id="{1F893CFE-85D4-D947-2D88-50A0856A59C1}"/>
                  </a:ext>
                </a:extLst>
              </p:cNvPr>
              <p:cNvSpPr>
                <a:spLocks noRot="1" noChangeAspect="1" noMove="1" noResize="1" noEditPoints="1" noAdjustHandles="1" noChangeArrowheads="1" noChangeShapeType="1" noTextEdit="1"/>
              </p:cNvSpPr>
              <p:nvPr/>
            </p:nvSpPr>
            <p:spPr>
              <a:xfrm>
                <a:off x="3990313" y="3832987"/>
                <a:ext cx="470516" cy="470517"/>
              </a:xfrm>
              <a:prstGeom prst="roundRect">
                <a:avLst/>
              </a:prstGeom>
              <a:blipFill>
                <a:blip r:embed="rId10"/>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ounded Rectangle 35">
                <a:extLst>
                  <a:ext uri="{FF2B5EF4-FFF2-40B4-BE49-F238E27FC236}">
                    <a16:creationId xmlns:a16="http://schemas.microsoft.com/office/drawing/2014/main" id="{39928621-B06A-5989-7530-C1E286D7457B}"/>
                  </a:ext>
                </a:extLst>
              </p:cNvPr>
              <p:cNvSpPr/>
              <p:nvPr/>
            </p:nvSpPr>
            <p:spPr>
              <a:xfrm>
                <a:off x="7324934" y="5016445"/>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𝑐</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36" name="Rounded Rectangle 35">
                <a:extLst>
                  <a:ext uri="{FF2B5EF4-FFF2-40B4-BE49-F238E27FC236}">
                    <a16:creationId xmlns:a16="http://schemas.microsoft.com/office/drawing/2014/main" id="{39928621-B06A-5989-7530-C1E286D7457B}"/>
                  </a:ext>
                </a:extLst>
              </p:cNvPr>
              <p:cNvSpPr>
                <a:spLocks noRot="1" noChangeAspect="1" noMove="1" noResize="1" noEditPoints="1" noAdjustHandles="1" noChangeArrowheads="1" noChangeShapeType="1" noTextEdit="1"/>
              </p:cNvSpPr>
              <p:nvPr/>
            </p:nvSpPr>
            <p:spPr>
              <a:xfrm>
                <a:off x="7324934" y="5016445"/>
                <a:ext cx="470516" cy="470517"/>
              </a:xfrm>
              <a:prstGeom prst="roundRect">
                <a:avLst/>
              </a:prstGeom>
              <a:blipFill>
                <a:blip r:embed="rId11"/>
                <a:stretch>
                  <a:fillRect/>
                </a:stretch>
              </a:blipFill>
              <a:ln>
                <a:solidFill>
                  <a:schemeClr val="accent6">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ounded Rectangle 36">
                <a:extLst>
                  <a:ext uri="{FF2B5EF4-FFF2-40B4-BE49-F238E27FC236}">
                    <a16:creationId xmlns:a16="http://schemas.microsoft.com/office/drawing/2014/main" id="{2803468F-6516-A6F5-01A2-56ABF86A9671}"/>
                  </a:ext>
                </a:extLst>
              </p:cNvPr>
              <p:cNvSpPr/>
              <p:nvPr/>
            </p:nvSpPr>
            <p:spPr>
              <a:xfrm>
                <a:off x="5755583" y="3826800"/>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0</m:t>
                          </m:r>
                        </m:sub>
                      </m:sSub>
                    </m:oMath>
                  </m:oMathPara>
                </a14:m>
                <a:endParaRPr lang="en-US">
                  <a:solidFill>
                    <a:schemeClr val="tx1"/>
                  </a:solidFill>
                </a:endParaRPr>
              </a:p>
            </p:txBody>
          </p:sp>
        </mc:Choice>
        <mc:Fallback xmlns="">
          <p:sp>
            <p:nvSpPr>
              <p:cNvPr id="37" name="Rounded Rectangle 36">
                <a:extLst>
                  <a:ext uri="{FF2B5EF4-FFF2-40B4-BE49-F238E27FC236}">
                    <a16:creationId xmlns:a16="http://schemas.microsoft.com/office/drawing/2014/main" id="{2803468F-6516-A6F5-01A2-56ABF86A9671}"/>
                  </a:ext>
                </a:extLst>
              </p:cNvPr>
              <p:cNvSpPr>
                <a:spLocks noRot="1" noChangeAspect="1" noMove="1" noResize="1" noEditPoints="1" noAdjustHandles="1" noChangeArrowheads="1" noChangeShapeType="1" noTextEdit="1"/>
              </p:cNvSpPr>
              <p:nvPr/>
            </p:nvSpPr>
            <p:spPr>
              <a:xfrm>
                <a:off x="5755583" y="3826800"/>
                <a:ext cx="470516" cy="470517"/>
              </a:xfrm>
              <a:prstGeom prst="roundRect">
                <a:avLst/>
              </a:prstGeom>
              <a:blipFill>
                <a:blip r:embed="rId12"/>
                <a:stretch>
                  <a:fillRect/>
                </a:stretch>
              </a:blipFill>
              <a:ln>
                <a:solidFill>
                  <a:schemeClr val="accent2">
                    <a:lumMod val="60000"/>
                    <a:lumOff val="40000"/>
                  </a:schemeClr>
                </a:solidFill>
              </a:ln>
            </p:spPr>
            <p:txBody>
              <a:bodyPr/>
              <a:lstStyle/>
              <a:p>
                <a:r>
                  <a:rPr lang="en-US">
                    <a:noFill/>
                  </a:rPr>
                  <a:t> </a:t>
                </a:r>
              </a:p>
            </p:txBody>
          </p:sp>
        </mc:Fallback>
      </mc:AlternateContent>
      <p:cxnSp>
        <p:nvCxnSpPr>
          <p:cNvPr id="42" name="Straight Arrow Connector 41">
            <a:extLst>
              <a:ext uri="{FF2B5EF4-FFF2-40B4-BE49-F238E27FC236}">
                <a16:creationId xmlns:a16="http://schemas.microsoft.com/office/drawing/2014/main" id="{D2464C53-F8F6-B03A-845A-53175F62A056}"/>
              </a:ext>
            </a:extLst>
          </p:cNvPr>
          <p:cNvCxnSpPr>
            <a:stCxn id="43" idx="0"/>
            <a:endCxn id="47" idx="2"/>
          </p:cNvCxnSpPr>
          <p:nvPr/>
        </p:nvCxnSpPr>
        <p:spPr>
          <a:xfrm flipV="1">
            <a:off x="8087183" y="4296362"/>
            <a:ext cx="0" cy="7184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Rounded Rectangle 42">
                <a:extLst>
                  <a:ext uri="{FF2B5EF4-FFF2-40B4-BE49-F238E27FC236}">
                    <a16:creationId xmlns:a16="http://schemas.microsoft.com/office/drawing/2014/main" id="{27D240CF-EF31-98FD-91A6-A7F905A0C73F}"/>
                  </a:ext>
                </a:extLst>
              </p:cNvPr>
              <p:cNvSpPr/>
              <p:nvPr/>
            </p:nvSpPr>
            <p:spPr>
              <a:xfrm>
                <a:off x="7851925" y="50148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0</m:t>
                          </m:r>
                        </m:sub>
                      </m:sSub>
                    </m:oMath>
                  </m:oMathPara>
                </a14:m>
                <a:endParaRPr lang="en-US">
                  <a:solidFill>
                    <a:schemeClr val="tx1"/>
                  </a:solidFill>
                </a:endParaRPr>
              </a:p>
            </p:txBody>
          </p:sp>
        </mc:Choice>
        <mc:Fallback xmlns="">
          <p:sp>
            <p:nvSpPr>
              <p:cNvPr id="43" name="Rounded Rectangle 42">
                <a:extLst>
                  <a:ext uri="{FF2B5EF4-FFF2-40B4-BE49-F238E27FC236}">
                    <a16:creationId xmlns:a16="http://schemas.microsoft.com/office/drawing/2014/main" id="{27D240CF-EF31-98FD-91A6-A7F905A0C73F}"/>
                  </a:ext>
                </a:extLst>
              </p:cNvPr>
              <p:cNvSpPr>
                <a:spLocks noRot="1" noChangeAspect="1" noMove="1" noResize="1" noEditPoints="1" noAdjustHandles="1" noChangeArrowheads="1" noChangeShapeType="1" noTextEdit="1"/>
              </p:cNvSpPr>
              <p:nvPr/>
            </p:nvSpPr>
            <p:spPr>
              <a:xfrm>
                <a:off x="7851925" y="5014800"/>
                <a:ext cx="470516" cy="470517"/>
              </a:xfrm>
              <a:prstGeom prst="roundRect">
                <a:avLst/>
              </a:prstGeom>
              <a:blipFill>
                <a:blip r:embed="rId13"/>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ounded Rectangle 46">
                <a:extLst>
                  <a:ext uri="{FF2B5EF4-FFF2-40B4-BE49-F238E27FC236}">
                    <a16:creationId xmlns:a16="http://schemas.microsoft.com/office/drawing/2014/main" id="{61709594-B9EC-EF67-6092-E83E656649E7}"/>
                  </a:ext>
                </a:extLst>
              </p:cNvPr>
              <p:cNvSpPr/>
              <p:nvPr/>
            </p:nvSpPr>
            <p:spPr>
              <a:xfrm>
                <a:off x="7851925" y="3825845"/>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47" name="Rounded Rectangle 46">
                <a:extLst>
                  <a:ext uri="{FF2B5EF4-FFF2-40B4-BE49-F238E27FC236}">
                    <a16:creationId xmlns:a16="http://schemas.microsoft.com/office/drawing/2014/main" id="{61709594-B9EC-EF67-6092-E83E656649E7}"/>
                  </a:ext>
                </a:extLst>
              </p:cNvPr>
              <p:cNvSpPr>
                <a:spLocks noRot="1" noChangeAspect="1" noMove="1" noResize="1" noEditPoints="1" noAdjustHandles="1" noChangeArrowheads="1" noChangeShapeType="1" noTextEdit="1"/>
              </p:cNvSpPr>
              <p:nvPr/>
            </p:nvSpPr>
            <p:spPr>
              <a:xfrm>
                <a:off x="7851925" y="3825845"/>
                <a:ext cx="470516" cy="470517"/>
              </a:xfrm>
              <a:prstGeom prst="roundRect">
                <a:avLst/>
              </a:prstGeom>
              <a:blipFill>
                <a:blip r:embed="rId14"/>
                <a:stretch>
                  <a:fillRect/>
                </a:stretch>
              </a:blipFill>
              <a:ln>
                <a:solidFill>
                  <a:schemeClr val="accent2">
                    <a:lumMod val="60000"/>
                    <a:lumOff val="40000"/>
                  </a:schemeClr>
                </a:solidFill>
              </a:ln>
            </p:spPr>
            <p:txBody>
              <a:bodyPr/>
              <a:lstStyle/>
              <a:p>
                <a:r>
                  <a:rPr lang="en-US">
                    <a:noFill/>
                  </a:rPr>
                  <a:t> </a:t>
                </a:r>
              </a:p>
            </p:txBody>
          </p:sp>
        </mc:Fallback>
      </mc:AlternateContent>
      <p:cxnSp>
        <p:nvCxnSpPr>
          <p:cNvPr id="58" name="Straight Arrow Connector 57">
            <a:extLst>
              <a:ext uri="{FF2B5EF4-FFF2-40B4-BE49-F238E27FC236}">
                <a16:creationId xmlns:a16="http://schemas.microsoft.com/office/drawing/2014/main" id="{CF2A69DD-9E66-59D5-6B51-1AFE71628FF5}"/>
              </a:ext>
            </a:extLst>
          </p:cNvPr>
          <p:cNvCxnSpPr>
            <a:cxnSpLocks/>
            <a:endCxn id="63" idx="2"/>
          </p:cNvCxnSpPr>
          <p:nvPr/>
        </p:nvCxnSpPr>
        <p:spPr>
          <a:xfrm flipV="1">
            <a:off x="8090129" y="3114534"/>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3" name="Rounded Rectangle 62">
                <a:extLst>
                  <a:ext uri="{FF2B5EF4-FFF2-40B4-BE49-F238E27FC236}">
                    <a16:creationId xmlns:a16="http://schemas.microsoft.com/office/drawing/2014/main" id="{D706AF59-2981-0612-E4FF-A7B6EF5AA087}"/>
                  </a:ext>
                </a:extLst>
              </p:cNvPr>
              <p:cNvSpPr/>
              <p:nvPr/>
            </p:nvSpPr>
            <p:spPr>
              <a:xfrm>
                <a:off x="7854871" y="2644017"/>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63" name="Rounded Rectangle 62">
                <a:extLst>
                  <a:ext uri="{FF2B5EF4-FFF2-40B4-BE49-F238E27FC236}">
                    <a16:creationId xmlns:a16="http://schemas.microsoft.com/office/drawing/2014/main" id="{D706AF59-2981-0612-E4FF-A7B6EF5AA087}"/>
                  </a:ext>
                </a:extLst>
              </p:cNvPr>
              <p:cNvSpPr>
                <a:spLocks noRot="1" noChangeAspect="1" noMove="1" noResize="1" noEditPoints="1" noAdjustHandles="1" noChangeArrowheads="1" noChangeShapeType="1" noTextEdit="1"/>
              </p:cNvSpPr>
              <p:nvPr/>
            </p:nvSpPr>
            <p:spPr>
              <a:xfrm>
                <a:off x="7854871" y="2644017"/>
                <a:ext cx="470516" cy="470517"/>
              </a:xfrm>
              <a:prstGeom prst="roundRect">
                <a:avLst/>
              </a:prstGeom>
              <a:blipFill>
                <a:blip r:embed="rId15"/>
                <a:stretch>
                  <a:fillRect/>
                </a:stretch>
              </a:blipFill>
              <a:ln>
                <a:solidFill>
                  <a:srgbClr val="C44037"/>
                </a:solidFill>
              </a:ln>
            </p:spPr>
            <p:txBody>
              <a:bodyPr/>
              <a:lstStyle/>
              <a:p>
                <a:r>
                  <a:rPr lang="en-US">
                    <a:noFill/>
                  </a:rPr>
                  <a:t> </a:t>
                </a:r>
              </a:p>
            </p:txBody>
          </p:sp>
        </mc:Fallback>
      </mc:AlternateContent>
      <p:cxnSp>
        <p:nvCxnSpPr>
          <p:cNvPr id="72" name="Straight Arrow Connector 71">
            <a:extLst>
              <a:ext uri="{FF2B5EF4-FFF2-40B4-BE49-F238E27FC236}">
                <a16:creationId xmlns:a16="http://schemas.microsoft.com/office/drawing/2014/main" id="{72232440-C60C-1AB4-F865-328FEB8A15C8}"/>
              </a:ext>
            </a:extLst>
          </p:cNvPr>
          <p:cNvCxnSpPr>
            <a:cxnSpLocks/>
            <a:stCxn id="14" idx="3"/>
            <a:endCxn id="37" idx="1"/>
          </p:cNvCxnSpPr>
          <p:nvPr/>
        </p:nvCxnSpPr>
        <p:spPr>
          <a:xfrm flipV="1">
            <a:off x="4460829" y="4062059"/>
            <a:ext cx="1294754" cy="61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7D8521CA-9FE8-B739-C7D9-E3DD4F050C8D}"/>
              </a:ext>
            </a:extLst>
          </p:cNvPr>
          <p:cNvCxnSpPr>
            <a:cxnSpLocks/>
            <a:stCxn id="11" idx="3"/>
            <a:endCxn id="12" idx="1"/>
          </p:cNvCxnSpPr>
          <p:nvPr/>
        </p:nvCxnSpPr>
        <p:spPr>
          <a:xfrm>
            <a:off x="1075249" y="4068245"/>
            <a:ext cx="655998"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F901CF34-B208-8FF1-0544-9C87BAB33570}"/>
              </a:ext>
            </a:extLst>
          </p:cNvPr>
          <p:cNvCxnSpPr>
            <a:cxnSpLocks/>
            <a:stCxn id="12" idx="3"/>
            <a:endCxn id="13" idx="1"/>
          </p:cNvCxnSpPr>
          <p:nvPr/>
        </p:nvCxnSpPr>
        <p:spPr>
          <a:xfrm>
            <a:off x="2201763" y="4068246"/>
            <a:ext cx="659681" cy="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2A80618A-215E-52A4-B11A-5053B37DF306}"/>
              </a:ext>
            </a:extLst>
          </p:cNvPr>
          <p:cNvCxnSpPr>
            <a:cxnSpLocks/>
            <a:stCxn id="13" idx="3"/>
            <a:endCxn id="14" idx="1"/>
          </p:cNvCxnSpPr>
          <p:nvPr/>
        </p:nvCxnSpPr>
        <p:spPr>
          <a:xfrm flipV="1">
            <a:off x="3331960" y="4068246"/>
            <a:ext cx="658353" cy="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6D8BBBCD-60F8-A9DF-4725-3152B8C6B527}"/>
              </a:ext>
            </a:extLst>
          </p:cNvPr>
          <p:cNvCxnSpPr>
            <a:cxnSpLocks/>
          </p:cNvCxnSpPr>
          <p:nvPr/>
        </p:nvCxnSpPr>
        <p:spPr>
          <a:xfrm rot="5400000" flipH="1" flipV="1">
            <a:off x="7428430" y="4479005"/>
            <a:ext cx="711313" cy="360311"/>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A8DE0256-D3DD-0F4E-BAB4-D4C35FC21231}"/>
              </a:ext>
            </a:extLst>
          </p:cNvPr>
          <p:cNvSpPr txBox="1"/>
          <p:nvPr/>
        </p:nvSpPr>
        <p:spPr>
          <a:xfrm>
            <a:off x="5467107" y="4318387"/>
            <a:ext cx="1100168" cy="646331"/>
          </a:xfrm>
          <a:prstGeom prst="rect">
            <a:avLst/>
          </a:prstGeom>
          <a:noFill/>
        </p:spPr>
        <p:txBody>
          <a:bodyPr wrap="square" rtlCol="0">
            <a:spAutoFit/>
          </a:bodyPr>
          <a:lstStyle/>
          <a:p>
            <a:pPr algn="ctr"/>
            <a:r>
              <a:rPr lang="en-US"/>
              <a:t>Initial state</a:t>
            </a:r>
          </a:p>
        </p:txBody>
      </p:sp>
      <mc:AlternateContent xmlns:mc="http://schemas.openxmlformats.org/markup-compatibility/2006" xmlns:a14="http://schemas.microsoft.com/office/drawing/2010/main">
        <mc:Choice Requires="a14">
          <p:sp>
            <p:nvSpPr>
              <p:cNvPr id="15" name="Oval 14">
                <a:extLst>
                  <a:ext uri="{FF2B5EF4-FFF2-40B4-BE49-F238E27FC236}">
                    <a16:creationId xmlns:a16="http://schemas.microsoft.com/office/drawing/2014/main" id="{B7569FB7-DB28-8260-5659-13833B06D9F9}"/>
                  </a:ext>
                </a:extLst>
              </p:cNvPr>
              <p:cNvSpPr/>
              <p:nvPr/>
            </p:nvSpPr>
            <p:spPr>
              <a:xfrm>
                <a:off x="1151093" y="3917726"/>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𝑓</m:t>
                      </m:r>
                    </m:oMath>
                  </m:oMathPara>
                </a14:m>
                <a:endParaRPr lang="en-US"/>
              </a:p>
            </p:txBody>
          </p:sp>
        </mc:Choice>
        <mc:Fallback xmlns="">
          <p:sp>
            <p:nvSpPr>
              <p:cNvPr id="15" name="Oval 14">
                <a:extLst>
                  <a:ext uri="{FF2B5EF4-FFF2-40B4-BE49-F238E27FC236}">
                    <a16:creationId xmlns:a16="http://schemas.microsoft.com/office/drawing/2014/main" id="{B7569FB7-DB28-8260-5659-13833B06D9F9}"/>
                  </a:ext>
                </a:extLst>
              </p:cNvPr>
              <p:cNvSpPr>
                <a:spLocks noRot="1" noChangeAspect="1" noMove="1" noResize="1" noEditPoints="1" noAdjustHandles="1" noChangeArrowheads="1" noChangeShapeType="1" noTextEdit="1"/>
              </p:cNvSpPr>
              <p:nvPr/>
            </p:nvSpPr>
            <p:spPr>
              <a:xfrm>
                <a:off x="1151093" y="3917726"/>
                <a:ext cx="344542" cy="309945"/>
              </a:xfrm>
              <a:prstGeom prst="ellipse">
                <a:avLst/>
              </a:prstGeom>
              <a:blipFill>
                <a:blip r:embed="rId16"/>
                <a:stretch>
                  <a:fillRect b="-226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Oval 15">
                <a:extLst>
                  <a:ext uri="{FF2B5EF4-FFF2-40B4-BE49-F238E27FC236}">
                    <a16:creationId xmlns:a16="http://schemas.microsoft.com/office/drawing/2014/main" id="{47754BB5-4ACA-105F-6329-3A5537C20D24}"/>
                  </a:ext>
                </a:extLst>
              </p:cNvPr>
              <p:cNvSpPr/>
              <p:nvPr/>
            </p:nvSpPr>
            <p:spPr>
              <a:xfrm>
                <a:off x="2277607" y="3916610"/>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𝑓</m:t>
                      </m:r>
                    </m:oMath>
                  </m:oMathPara>
                </a14:m>
                <a:endParaRPr lang="en-US"/>
              </a:p>
            </p:txBody>
          </p:sp>
        </mc:Choice>
        <mc:Fallback xmlns="">
          <p:sp>
            <p:nvSpPr>
              <p:cNvPr id="16" name="Oval 15">
                <a:extLst>
                  <a:ext uri="{FF2B5EF4-FFF2-40B4-BE49-F238E27FC236}">
                    <a16:creationId xmlns:a16="http://schemas.microsoft.com/office/drawing/2014/main" id="{47754BB5-4ACA-105F-6329-3A5537C20D24}"/>
                  </a:ext>
                </a:extLst>
              </p:cNvPr>
              <p:cNvSpPr>
                <a:spLocks noRot="1" noChangeAspect="1" noMove="1" noResize="1" noEditPoints="1" noAdjustHandles="1" noChangeArrowheads="1" noChangeShapeType="1" noTextEdit="1"/>
              </p:cNvSpPr>
              <p:nvPr/>
            </p:nvSpPr>
            <p:spPr>
              <a:xfrm>
                <a:off x="2277607" y="3916610"/>
                <a:ext cx="344542" cy="309945"/>
              </a:xfrm>
              <a:prstGeom prst="ellipse">
                <a:avLst/>
              </a:prstGeom>
              <a:blipFill>
                <a:blip r:embed="rId16"/>
                <a:stretch>
                  <a:fillRect b="-226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Oval 16">
                <a:extLst>
                  <a:ext uri="{FF2B5EF4-FFF2-40B4-BE49-F238E27FC236}">
                    <a16:creationId xmlns:a16="http://schemas.microsoft.com/office/drawing/2014/main" id="{6EB30B8C-B8D2-C0F2-32DF-B796640FEA7F}"/>
                  </a:ext>
                </a:extLst>
              </p:cNvPr>
              <p:cNvSpPr/>
              <p:nvPr/>
            </p:nvSpPr>
            <p:spPr>
              <a:xfrm>
                <a:off x="3407804" y="3916610"/>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𝑓</m:t>
                      </m:r>
                    </m:oMath>
                  </m:oMathPara>
                </a14:m>
                <a:endParaRPr lang="en-US"/>
              </a:p>
            </p:txBody>
          </p:sp>
        </mc:Choice>
        <mc:Fallback xmlns="">
          <p:sp>
            <p:nvSpPr>
              <p:cNvPr id="17" name="Oval 16">
                <a:extLst>
                  <a:ext uri="{FF2B5EF4-FFF2-40B4-BE49-F238E27FC236}">
                    <a16:creationId xmlns:a16="http://schemas.microsoft.com/office/drawing/2014/main" id="{6EB30B8C-B8D2-C0F2-32DF-B796640FEA7F}"/>
                  </a:ext>
                </a:extLst>
              </p:cNvPr>
              <p:cNvSpPr>
                <a:spLocks noRot="1" noChangeAspect="1" noMove="1" noResize="1" noEditPoints="1" noAdjustHandles="1" noChangeArrowheads="1" noChangeShapeType="1" noTextEdit="1"/>
              </p:cNvSpPr>
              <p:nvPr/>
            </p:nvSpPr>
            <p:spPr>
              <a:xfrm>
                <a:off x="3407804" y="3916610"/>
                <a:ext cx="344542" cy="309945"/>
              </a:xfrm>
              <a:prstGeom prst="ellipse">
                <a:avLst/>
              </a:prstGeom>
              <a:blipFill>
                <a:blip r:embed="rId17"/>
                <a:stretch>
                  <a:fillRect b="-226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ounded Rectangle 17">
                <a:extLst>
                  <a:ext uri="{FF2B5EF4-FFF2-40B4-BE49-F238E27FC236}">
                    <a16:creationId xmlns:a16="http://schemas.microsoft.com/office/drawing/2014/main" id="{95CBB379-C6EE-5B4F-4496-5CC667AAE8FA}"/>
                  </a:ext>
                </a:extLst>
              </p:cNvPr>
              <p:cNvSpPr/>
              <p:nvPr/>
            </p:nvSpPr>
            <p:spPr>
              <a:xfrm>
                <a:off x="604733" y="2964456"/>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18" name="Rounded Rectangle 17">
                <a:extLst>
                  <a:ext uri="{FF2B5EF4-FFF2-40B4-BE49-F238E27FC236}">
                    <a16:creationId xmlns:a16="http://schemas.microsoft.com/office/drawing/2014/main" id="{95CBB379-C6EE-5B4F-4496-5CC667AAE8FA}"/>
                  </a:ext>
                </a:extLst>
              </p:cNvPr>
              <p:cNvSpPr>
                <a:spLocks noRot="1" noChangeAspect="1" noMove="1" noResize="1" noEditPoints="1" noAdjustHandles="1" noChangeArrowheads="1" noChangeShapeType="1" noTextEdit="1"/>
              </p:cNvSpPr>
              <p:nvPr/>
            </p:nvSpPr>
            <p:spPr>
              <a:xfrm>
                <a:off x="604733" y="2964456"/>
                <a:ext cx="470516" cy="470517"/>
              </a:xfrm>
              <a:prstGeom prst="roundRect">
                <a:avLst/>
              </a:prstGeom>
              <a:blipFill>
                <a:blip r:embed="rId18"/>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ounded Rectangle 18">
                <a:extLst>
                  <a:ext uri="{FF2B5EF4-FFF2-40B4-BE49-F238E27FC236}">
                    <a16:creationId xmlns:a16="http://schemas.microsoft.com/office/drawing/2014/main" id="{4EA1ED0D-C57D-067E-F57B-10F80FB887B3}"/>
                  </a:ext>
                </a:extLst>
              </p:cNvPr>
              <p:cNvSpPr/>
              <p:nvPr/>
            </p:nvSpPr>
            <p:spPr>
              <a:xfrm>
                <a:off x="1731247" y="2964457"/>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19" name="Rounded Rectangle 18">
                <a:extLst>
                  <a:ext uri="{FF2B5EF4-FFF2-40B4-BE49-F238E27FC236}">
                    <a16:creationId xmlns:a16="http://schemas.microsoft.com/office/drawing/2014/main" id="{4EA1ED0D-C57D-067E-F57B-10F80FB887B3}"/>
                  </a:ext>
                </a:extLst>
              </p:cNvPr>
              <p:cNvSpPr>
                <a:spLocks noRot="1" noChangeAspect="1" noMove="1" noResize="1" noEditPoints="1" noAdjustHandles="1" noChangeArrowheads="1" noChangeShapeType="1" noTextEdit="1"/>
              </p:cNvSpPr>
              <p:nvPr/>
            </p:nvSpPr>
            <p:spPr>
              <a:xfrm>
                <a:off x="1731247" y="2964457"/>
                <a:ext cx="470516" cy="470517"/>
              </a:xfrm>
              <a:prstGeom prst="roundRect">
                <a:avLst/>
              </a:prstGeom>
              <a:blipFill>
                <a:blip r:embed="rId19"/>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ounded Rectangle 20">
                <a:extLst>
                  <a:ext uri="{FF2B5EF4-FFF2-40B4-BE49-F238E27FC236}">
                    <a16:creationId xmlns:a16="http://schemas.microsoft.com/office/drawing/2014/main" id="{22BED480-DB25-9398-0031-A20643AD220C}"/>
                  </a:ext>
                </a:extLst>
              </p:cNvPr>
              <p:cNvSpPr/>
              <p:nvPr/>
            </p:nvSpPr>
            <p:spPr>
              <a:xfrm>
                <a:off x="2861444" y="2964459"/>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21" name="Rounded Rectangle 20">
                <a:extLst>
                  <a:ext uri="{FF2B5EF4-FFF2-40B4-BE49-F238E27FC236}">
                    <a16:creationId xmlns:a16="http://schemas.microsoft.com/office/drawing/2014/main" id="{22BED480-DB25-9398-0031-A20643AD220C}"/>
                  </a:ext>
                </a:extLst>
              </p:cNvPr>
              <p:cNvSpPr>
                <a:spLocks noRot="1" noChangeAspect="1" noMove="1" noResize="1" noEditPoints="1" noAdjustHandles="1" noChangeArrowheads="1" noChangeShapeType="1" noTextEdit="1"/>
              </p:cNvSpPr>
              <p:nvPr/>
            </p:nvSpPr>
            <p:spPr>
              <a:xfrm>
                <a:off x="2861444" y="2964459"/>
                <a:ext cx="470516" cy="470517"/>
              </a:xfrm>
              <a:prstGeom prst="roundRect">
                <a:avLst/>
              </a:prstGeom>
              <a:blipFill>
                <a:blip r:embed="rId20"/>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ounded Rectangle 22">
                <a:extLst>
                  <a:ext uri="{FF2B5EF4-FFF2-40B4-BE49-F238E27FC236}">
                    <a16:creationId xmlns:a16="http://schemas.microsoft.com/office/drawing/2014/main" id="{1A000292-764C-7884-A7AF-A9355322E937}"/>
                  </a:ext>
                </a:extLst>
              </p:cNvPr>
              <p:cNvSpPr/>
              <p:nvPr/>
            </p:nvSpPr>
            <p:spPr>
              <a:xfrm>
                <a:off x="3990313" y="2964457"/>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23" name="Rounded Rectangle 22">
                <a:extLst>
                  <a:ext uri="{FF2B5EF4-FFF2-40B4-BE49-F238E27FC236}">
                    <a16:creationId xmlns:a16="http://schemas.microsoft.com/office/drawing/2014/main" id="{1A000292-764C-7884-A7AF-A9355322E937}"/>
                  </a:ext>
                </a:extLst>
              </p:cNvPr>
              <p:cNvSpPr>
                <a:spLocks noRot="1" noChangeAspect="1" noMove="1" noResize="1" noEditPoints="1" noAdjustHandles="1" noChangeArrowheads="1" noChangeShapeType="1" noTextEdit="1"/>
              </p:cNvSpPr>
              <p:nvPr/>
            </p:nvSpPr>
            <p:spPr>
              <a:xfrm>
                <a:off x="3990313" y="2964457"/>
                <a:ext cx="470516" cy="470517"/>
              </a:xfrm>
              <a:prstGeom prst="roundRect">
                <a:avLst/>
              </a:prstGeom>
              <a:blipFill>
                <a:blip r:embed="rId21"/>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ounded Rectangle 23">
                <a:extLst>
                  <a:ext uri="{FF2B5EF4-FFF2-40B4-BE49-F238E27FC236}">
                    <a16:creationId xmlns:a16="http://schemas.microsoft.com/office/drawing/2014/main" id="{01FB4984-53E1-1BE5-CBC2-75E1F43428AE}"/>
                  </a:ext>
                </a:extLst>
              </p:cNvPr>
              <p:cNvSpPr/>
              <p:nvPr/>
            </p:nvSpPr>
            <p:spPr>
              <a:xfrm>
                <a:off x="604733" y="1876313"/>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36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24" name="Rounded Rectangle 23">
                <a:extLst>
                  <a:ext uri="{FF2B5EF4-FFF2-40B4-BE49-F238E27FC236}">
                    <a16:creationId xmlns:a16="http://schemas.microsoft.com/office/drawing/2014/main" id="{01FB4984-53E1-1BE5-CBC2-75E1F43428AE}"/>
                  </a:ext>
                </a:extLst>
              </p:cNvPr>
              <p:cNvSpPr>
                <a:spLocks noRot="1" noChangeAspect="1" noMove="1" noResize="1" noEditPoints="1" noAdjustHandles="1" noChangeArrowheads="1" noChangeShapeType="1" noTextEdit="1"/>
              </p:cNvSpPr>
              <p:nvPr/>
            </p:nvSpPr>
            <p:spPr>
              <a:xfrm>
                <a:off x="604733" y="1876313"/>
                <a:ext cx="470516" cy="470517"/>
              </a:xfrm>
              <a:prstGeom prst="roundRect">
                <a:avLst/>
              </a:prstGeom>
              <a:blipFill>
                <a:blip r:embed="rId22"/>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ounded Rectangle 25">
                <a:extLst>
                  <a:ext uri="{FF2B5EF4-FFF2-40B4-BE49-F238E27FC236}">
                    <a16:creationId xmlns:a16="http://schemas.microsoft.com/office/drawing/2014/main" id="{E3DE74D9-E86F-F544-1516-CEC34D4AE634}"/>
                  </a:ext>
                </a:extLst>
              </p:cNvPr>
              <p:cNvSpPr/>
              <p:nvPr/>
            </p:nvSpPr>
            <p:spPr>
              <a:xfrm>
                <a:off x="1731247" y="1876314"/>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36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26" name="Rounded Rectangle 25">
                <a:extLst>
                  <a:ext uri="{FF2B5EF4-FFF2-40B4-BE49-F238E27FC236}">
                    <a16:creationId xmlns:a16="http://schemas.microsoft.com/office/drawing/2014/main" id="{E3DE74D9-E86F-F544-1516-CEC34D4AE634}"/>
                  </a:ext>
                </a:extLst>
              </p:cNvPr>
              <p:cNvSpPr>
                <a:spLocks noRot="1" noChangeAspect="1" noMove="1" noResize="1" noEditPoints="1" noAdjustHandles="1" noChangeArrowheads="1" noChangeShapeType="1" noTextEdit="1"/>
              </p:cNvSpPr>
              <p:nvPr/>
            </p:nvSpPr>
            <p:spPr>
              <a:xfrm>
                <a:off x="1731247" y="1876314"/>
                <a:ext cx="470516" cy="470517"/>
              </a:xfrm>
              <a:prstGeom prst="roundRect">
                <a:avLst/>
              </a:prstGeom>
              <a:blipFill>
                <a:blip r:embed="rId23"/>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ounded Rectangle 26">
                <a:extLst>
                  <a:ext uri="{FF2B5EF4-FFF2-40B4-BE49-F238E27FC236}">
                    <a16:creationId xmlns:a16="http://schemas.microsoft.com/office/drawing/2014/main" id="{57C56A9D-33AC-8D8F-DE3B-BD74BF975D7A}"/>
                  </a:ext>
                </a:extLst>
              </p:cNvPr>
              <p:cNvSpPr/>
              <p:nvPr/>
            </p:nvSpPr>
            <p:spPr>
              <a:xfrm>
                <a:off x="2861444" y="1876316"/>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36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27" name="Rounded Rectangle 26">
                <a:extLst>
                  <a:ext uri="{FF2B5EF4-FFF2-40B4-BE49-F238E27FC236}">
                    <a16:creationId xmlns:a16="http://schemas.microsoft.com/office/drawing/2014/main" id="{57C56A9D-33AC-8D8F-DE3B-BD74BF975D7A}"/>
                  </a:ext>
                </a:extLst>
              </p:cNvPr>
              <p:cNvSpPr>
                <a:spLocks noRot="1" noChangeAspect="1" noMove="1" noResize="1" noEditPoints="1" noAdjustHandles="1" noChangeArrowheads="1" noChangeShapeType="1" noTextEdit="1"/>
              </p:cNvSpPr>
              <p:nvPr/>
            </p:nvSpPr>
            <p:spPr>
              <a:xfrm>
                <a:off x="2861444" y="1876316"/>
                <a:ext cx="470516" cy="470517"/>
              </a:xfrm>
              <a:prstGeom prst="roundRect">
                <a:avLst/>
              </a:prstGeom>
              <a:blipFill>
                <a:blip r:embed="rId24"/>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ounded Rectangle 28">
                <a:extLst>
                  <a:ext uri="{FF2B5EF4-FFF2-40B4-BE49-F238E27FC236}">
                    <a16:creationId xmlns:a16="http://schemas.microsoft.com/office/drawing/2014/main" id="{A4150B5E-C59D-BCB9-0B20-474C2874A8FC}"/>
                  </a:ext>
                </a:extLst>
              </p:cNvPr>
              <p:cNvSpPr/>
              <p:nvPr/>
            </p:nvSpPr>
            <p:spPr>
              <a:xfrm>
                <a:off x="3990313" y="1876314"/>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36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29" name="Rounded Rectangle 28">
                <a:extLst>
                  <a:ext uri="{FF2B5EF4-FFF2-40B4-BE49-F238E27FC236}">
                    <a16:creationId xmlns:a16="http://schemas.microsoft.com/office/drawing/2014/main" id="{A4150B5E-C59D-BCB9-0B20-474C2874A8FC}"/>
                  </a:ext>
                </a:extLst>
              </p:cNvPr>
              <p:cNvSpPr>
                <a:spLocks noRot="1" noChangeAspect="1" noMove="1" noResize="1" noEditPoints="1" noAdjustHandles="1" noChangeArrowheads="1" noChangeShapeType="1" noTextEdit="1"/>
              </p:cNvSpPr>
              <p:nvPr/>
            </p:nvSpPr>
            <p:spPr>
              <a:xfrm>
                <a:off x="3990313" y="1876314"/>
                <a:ext cx="470516" cy="470517"/>
              </a:xfrm>
              <a:prstGeom prst="roundRect">
                <a:avLst/>
              </a:prstGeom>
              <a:blipFill>
                <a:blip r:embed="rId25"/>
                <a:stretch>
                  <a:fillRect/>
                </a:stretch>
              </a:blipFill>
              <a:ln>
                <a:solidFill>
                  <a:srgbClr val="BBAAE6"/>
                </a:solidFill>
              </a:ln>
            </p:spPr>
            <p:txBody>
              <a:bodyPr/>
              <a:lstStyle/>
              <a:p>
                <a:r>
                  <a:rPr lang="en-US">
                    <a:noFill/>
                  </a:rPr>
                  <a:t> </a:t>
                </a:r>
              </a:p>
            </p:txBody>
          </p:sp>
        </mc:Fallback>
      </mc:AlternateContent>
      <p:cxnSp>
        <p:nvCxnSpPr>
          <p:cNvPr id="33" name="Straight Arrow Connector 32">
            <a:extLst>
              <a:ext uri="{FF2B5EF4-FFF2-40B4-BE49-F238E27FC236}">
                <a16:creationId xmlns:a16="http://schemas.microsoft.com/office/drawing/2014/main" id="{48B361B6-2723-9687-E2FD-9813A8823396}"/>
              </a:ext>
            </a:extLst>
          </p:cNvPr>
          <p:cNvCxnSpPr>
            <a:cxnSpLocks/>
            <a:stCxn id="18" idx="0"/>
            <a:endCxn id="24" idx="2"/>
          </p:cNvCxnSpPr>
          <p:nvPr/>
        </p:nvCxnSpPr>
        <p:spPr>
          <a:xfrm flipV="1">
            <a:off x="839991" y="2346830"/>
            <a:ext cx="0" cy="6176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CCC8045-6D69-A726-BAB4-7D15A52B73A6}"/>
              </a:ext>
            </a:extLst>
          </p:cNvPr>
          <p:cNvCxnSpPr>
            <a:cxnSpLocks/>
            <a:stCxn id="19" idx="0"/>
            <a:endCxn id="26" idx="2"/>
          </p:cNvCxnSpPr>
          <p:nvPr/>
        </p:nvCxnSpPr>
        <p:spPr>
          <a:xfrm flipV="1">
            <a:off x="1966505" y="2346831"/>
            <a:ext cx="0" cy="6176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5A30BEBF-F57A-0418-3D67-E5CD9C7A7156}"/>
              </a:ext>
            </a:extLst>
          </p:cNvPr>
          <p:cNvCxnSpPr>
            <a:cxnSpLocks/>
            <a:stCxn id="21" idx="0"/>
            <a:endCxn id="27" idx="2"/>
          </p:cNvCxnSpPr>
          <p:nvPr/>
        </p:nvCxnSpPr>
        <p:spPr>
          <a:xfrm flipV="1">
            <a:off x="3096702" y="2346833"/>
            <a:ext cx="0" cy="6176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BB1BEFB5-F303-7287-7F66-F61322E2ABE0}"/>
              </a:ext>
            </a:extLst>
          </p:cNvPr>
          <p:cNvCxnSpPr>
            <a:cxnSpLocks/>
            <a:stCxn id="23" idx="0"/>
            <a:endCxn id="29" idx="2"/>
          </p:cNvCxnSpPr>
          <p:nvPr/>
        </p:nvCxnSpPr>
        <p:spPr>
          <a:xfrm flipV="1">
            <a:off x="4225571" y="2346831"/>
            <a:ext cx="0" cy="6176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AB78BBC0-B7E8-6F06-0CDD-44B341937FC8}"/>
              </a:ext>
            </a:extLst>
          </p:cNvPr>
          <p:cNvCxnSpPr>
            <a:stCxn id="11" idx="0"/>
            <a:endCxn id="18" idx="2"/>
          </p:cNvCxnSpPr>
          <p:nvPr/>
        </p:nvCxnSpPr>
        <p:spPr>
          <a:xfrm flipV="1">
            <a:off x="839991" y="3434973"/>
            <a:ext cx="0" cy="3980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6FCC19A2-E71D-0FD3-FD7C-35F162A7C935}"/>
              </a:ext>
            </a:extLst>
          </p:cNvPr>
          <p:cNvCxnSpPr>
            <a:cxnSpLocks/>
            <a:stCxn id="12" idx="0"/>
            <a:endCxn id="19" idx="2"/>
          </p:cNvCxnSpPr>
          <p:nvPr/>
        </p:nvCxnSpPr>
        <p:spPr>
          <a:xfrm flipV="1">
            <a:off x="1966505" y="3434974"/>
            <a:ext cx="0" cy="3980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F10EB604-9570-BB20-4259-C7833F458290}"/>
              </a:ext>
            </a:extLst>
          </p:cNvPr>
          <p:cNvCxnSpPr>
            <a:cxnSpLocks/>
            <a:stCxn id="13" idx="0"/>
            <a:endCxn id="21" idx="2"/>
          </p:cNvCxnSpPr>
          <p:nvPr/>
        </p:nvCxnSpPr>
        <p:spPr>
          <a:xfrm flipV="1">
            <a:off x="3096702" y="3434976"/>
            <a:ext cx="0" cy="3980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8E1F7EB6-CAF3-A42B-58A7-88A7F5176D44}"/>
              </a:ext>
            </a:extLst>
          </p:cNvPr>
          <p:cNvCxnSpPr>
            <a:cxnSpLocks/>
            <a:stCxn id="14" idx="0"/>
            <a:endCxn id="23" idx="2"/>
          </p:cNvCxnSpPr>
          <p:nvPr/>
        </p:nvCxnSpPr>
        <p:spPr>
          <a:xfrm flipV="1">
            <a:off x="4225571" y="3434974"/>
            <a:ext cx="0" cy="3980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756D83E5-17F1-EB78-CCD9-B3943E56D071}"/>
              </a:ext>
            </a:extLst>
          </p:cNvPr>
          <p:cNvCxnSpPr>
            <a:cxnSpLocks/>
          </p:cNvCxnSpPr>
          <p:nvPr/>
        </p:nvCxnSpPr>
        <p:spPr>
          <a:xfrm flipV="1">
            <a:off x="2096373" y="3434973"/>
            <a:ext cx="0" cy="2552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10B13F02-1E46-F109-9C20-E950E93988A8}"/>
              </a:ext>
            </a:extLst>
          </p:cNvPr>
          <p:cNvCxnSpPr>
            <a:cxnSpLocks/>
          </p:cNvCxnSpPr>
          <p:nvPr/>
        </p:nvCxnSpPr>
        <p:spPr>
          <a:xfrm flipV="1">
            <a:off x="3216764" y="3434973"/>
            <a:ext cx="0" cy="2552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14B90302-E73E-3BE8-DFF8-E24BF8968F18}"/>
              </a:ext>
            </a:extLst>
          </p:cNvPr>
          <p:cNvCxnSpPr>
            <a:cxnSpLocks/>
          </p:cNvCxnSpPr>
          <p:nvPr/>
        </p:nvCxnSpPr>
        <p:spPr>
          <a:xfrm flipV="1">
            <a:off x="4352227" y="3434973"/>
            <a:ext cx="0" cy="2552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9" name="Oval 108">
                <a:extLst>
                  <a:ext uri="{FF2B5EF4-FFF2-40B4-BE49-F238E27FC236}">
                    <a16:creationId xmlns:a16="http://schemas.microsoft.com/office/drawing/2014/main" id="{37334334-7B73-D275-8B78-35383AD761C2}"/>
                  </a:ext>
                </a:extLst>
              </p:cNvPr>
              <p:cNvSpPr/>
              <p:nvPr/>
            </p:nvSpPr>
            <p:spPr>
              <a:xfrm>
                <a:off x="661140" y="1296394"/>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109" name="Oval 108">
                <a:extLst>
                  <a:ext uri="{FF2B5EF4-FFF2-40B4-BE49-F238E27FC236}">
                    <a16:creationId xmlns:a16="http://schemas.microsoft.com/office/drawing/2014/main" id="{37334334-7B73-D275-8B78-35383AD761C2}"/>
                  </a:ext>
                </a:extLst>
              </p:cNvPr>
              <p:cNvSpPr>
                <a:spLocks noRot="1" noChangeAspect="1" noMove="1" noResize="1" noEditPoints="1" noAdjustHandles="1" noChangeArrowheads="1" noChangeShapeType="1" noTextEdit="1"/>
              </p:cNvSpPr>
              <p:nvPr/>
            </p:nvSpPr>
            <p:spPr>
              <a:xfrm>
                <a:off x="661140" y="1296394"/>
                <a:ext cx="344542" cy="309945"/>
              </a:xfrm>
              <a:prstGeom prst="ellipse">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2" name="Oval 111">
                <a:extLst>
                  <a:ext uri="{FF2B5EF4-FFF2-40B4-BE49-F238E27FC236}">
                    <a16:creationId xmlns:a16="http://schemas.microsoft.com/office/drawing/2014/main" id="{619C73DB-78EA-B677-399C-5B06DEE4E0F1}"/>
                  </a:ext>
                </a:extLst>
              </p:cNvPr>
              <p:cNvSpPr/>
              <p:nvPr/>
            </p:nvSpPr>
            <p:spPr>
              <a:xfrm>
                <a:off x="1794234" y="1296394"/>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112" name="Oval 111">
                <a:extLst>
                  <a:ext uri="{FF2B5EF4-FFF2-40B4-BE49-F238E27FC236}">
                    <a16:creationId xmlns:a16="http://schemas.microsoft.com/office/drawing/2014/main" id="{619C73DB-78EA-B677-399C-5B06DEE4E0F1}"/>
                  </a:ext>
                </a:extLst>
              </p:cNvPr>
              <p:cNvSpPr>
                <a:spLocks noRot="1" noChangeAspect="1" noMove="1" noResize="1" noEditPoints="1" noAdjustHandles="1" noChangeArrowheads="1" noChangeShapeType="1" noTextEdit="1"/>
              </p:cNvSpPr>
              <p:nvPr/>
            </p:nvSpPr>
            <p:spPr>
              <a:xfrm>
                <a:off x="1794234" y="1296394"/>
                <a:ext cx="344542" cy="309945"/>
              </a:xfrm>
              <a:prstGeom prst="ellipse">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5" name="Oval 114">
                <a:extLst>
                  <a:ext uri="{FF2B5EF4-FFF2-40B4-BE49-F238E27FC236}">
                    <a16:creationId xmlns:a16="http://schemas.microsoft.com/office/drawing/2014/main" id="{E0BF51C8-97D0-0E5C-F64D-4FF78C37AB06}"/>
                  </a:ext>
                </a:extLst>
              </p:cNvPr>
              <p:cNvSpPr/>
              <p:nvPr/>
            </p:nvSpPr>
            <p:spPr>
              <a:xfrm>
                <a:off x="2924431" y="1296394"/>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115" name="Oval 114">
                <a:extLst>
                  <a:ext uri="{FF2B5EF4-FFF2-40B4-BE49-F238E27FC236}">
                    <a16:creationId xmlns:a16="http://schemas.microsoft.com/office/drawing/2014/main" id="{E0BF51C8-97D0-0E5C-F64D-4FF78C37AB06}"/>
                  </a:ext>
                </a:extLst>
              </p:cNvPr>
              <p:cNvSpPr>
                <a:spLocks noRot="1" noChangeAspect="1" noMove="1" noResize="1" noEditPoints="1" noAdjustHandles="1" noChangeArrowheads="1" noChangeShapeType="1" noTextEdit="1"/>
              </p:cNvSpPr>
              <p:nvPr/>
            </p:nvSpPr>
            <p:spPr>
              <a:xfrm>
                <a:off x="2924431" y="1296394"/>
                <a:ext cx="344542" cy="309945"/>
              </a:xfrm>
              <a:prstGeom prst="ellipse">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6" name="Oval 115">
                <a:extLst>
                  <a:ext uri="{FF2B5EF4-FFF2-40B4-BE49-F238E27FC236}">
                    <a16:creationId xmlns:a16="http://schemas.microsoft.com/office/drawing/2014/main" id="{65B3613A-C659-650F-0FF1-2CD603449410}"/>
                  </a:ext>
                </a:extLst>
              </p:cNvPr>
              <p:cNvSpPr/>
              <p:nvPr/>
            </p:nvSpPr>
            <p:spPr>
              <a:xfrm>
                <a:off x="4054628" y="1296394"/>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116" name="Oval 115">
                <a:extLst>
                  <a:ext uri="{FF2B5EF4-FFF2-40B4-BE49-F238E27FC236}">
                    <a16:creationId xmlns:a16="http://schemas.microsoft.com/office/drawing/2014/main" id="{65B3613A-C659-650F-0FF1-2CD603449410}"/>
                  </a:ext>
                </a:extLst>
              </p:cNvPr>
              <p:cNvSpPr>
                <a:spLocks noRot="1" noChangeAspect="1" noMove="1" noResize="1" noEditPoints="1" noAdjustHandles="1" noChangeArrowheads="1" noChangeShapeType="1" noTextEdit="1"/>
              </p:cNvSpPr>
              <p:nvPr/>
            </p:nvSpPr>
            <p:spPr>
              <a:xfrm>
                <a:off x="4054628" y="1296394"/>
                <a:ext cx="344542" cy="309945"/>
              </a:xfrm>
              <a:prstGeom prst="ellipse">
                <a:avLst/>
              </a:prstGeom>
              <a:blipFill>
                <a:blip r:embed="rId28"/>
                <a:stretch>
                  <a:fillRect/>
                </a:stretch>
              </a:blipFill>
            </p:spPr>
            <p:txBody>
              <a:bodyPr/>
              <a:lstStyle/>
              <a:p>
                <a:r>
                  <a:rPr lang="en-US">
                    <a:noFill/>
                  </a:rPr>
                  <a:t> </a:t>
                </a:r>
              </a:p>
            </p:txBody>
          </p:sp>
        </mc:Fallback>
      </mc:AlternateContent>
      <p:cxnSp>
        <p:nvCxnSpPr>
          <p:cNvPr id="137" name="Elbow Connector 136">
            <a:extLst>
              <a:ext uri="{FF2B5EF4-FFF2-40B4-BE49-F238E27FC236}">
                <a16:creationId xmlns:a16="http://schemas.microsoft.com/office/drawing/2014/main" id="{C2BA433B-5DE1-5F6E-98DE-99FCDC96654E}"/>
              </a:ext>
            </a:extLst>
          </p:cNvPr>
          <p:cNvCxnSpPr>
            <a:cxnSpLocks/>
          </p:cNvCxnSpPr>
          <p:nvPr/>
        </p:nvCxnSpPr>
        <p:spPr>
          <a:xfrm rot="10800000" flipH="1">
            <a:off x="1727535" y="1452779"/>
            <a:ext cx="56407" cy="2484000"/>
          </a:xfrm>
          <a:prstGeom prst="bentConnector3">
            <a:avLst>
              <a:gd name="adj1" fmla="val -38950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Elbow Connector 137">
            <a:extLst>
              <a:ext uri="{FF2B5EF4-FFF2-40B4-BE49-F238E27FC236}">
                <a16:creationId xmlns:a16="http://schemas.microsoft.com/office/drawing/2014/main" id="{9B562464-E66B-2F16-6F35-1CED712BB88F}"/>
              </a:ext>
            </a:extLst>
          </p:cNvPr>
          <p:cNvCxnSpPr>
            <a:cxnSpLocks/>
          </p:cNvCxnSpPr>
          <p:nvPr/>
        </p:nvCxnSpPr>
        <p:spPr>
          <a:xfrm rot="10800000" flipH="1">
            <a:off x="2860116" y="1447544"/>
            <a:ext cx="56407" cy="2484000"/>
          </a:xfrm>
          <a:prstGeom prst="bentConnector3">
            <a:avLst>
              <a:gd name="adj1" fmla="val -38950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Elbow Connector 138">
            <a:extLst>
              <a:ext uri="{FF2B5EF4-FFF2-40B4-BE49-F238E27FC236}">
                <a16:creationId xmlns:a16="http://schemas.microsoft.com/office/drawing/2014/main" id="{FC7FF664-568C-F8EA-09AC-E86C2FA294D8}"/>
              </a:ext>
            </a:extLst>
          </p:cNvPr>
          <p:cNvCxnSpPr>
            <a:cxnSpLocks/>
          </p:cNvCxnSpPr>
          <p:nvPr/>
        </p:nvCxnSpPr>
        <p:spPr>
          <a:xfrm rot="10800000" flipH="1">
            <a:off x="3990889" y="1447544"/>
            <a:ext cx="56407" cy="2484000"/>
          </a:xfrm>
          <a:prstGeom prst="bentConnector3">
            <a:avLst>
              <a:gd name="adj1" fmla="val -38950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Elbow Connector 117">
            <a:extLst>
              <a:ext uri="{FF2B5EF4-FFF2-40B4-BE49-F238E27FC236}">
                <a16:creationId xmlns:a16="http://schemas.microsoft.com/office/drawing/2014/main" id="{2F977A27-EA3A-CFEB-333C-74EAFBAA4297}"/>
              </a:ext>
            </a:extLst>
          </p:cNvPr>
          <p:cNvCxnSpPr>
            <a:cxnSpLocks/>
          </p:cNvCxnSpPr>
          <p:nvPr/>
        </p:nvCxnSpPr>
        <p:spPr>
          <a:xfrm rot="10800000" flipH="1">
            <a:off x="594522" y="1452779"/>
            <a:ext cx="56407" cy="2484000"/>
          </a:xfrm>
          <a:prstGeom prst="bentConnector3">
            <a:avLst>
              <a:gd name="adj1" fmla="val -38950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CE12AAEC-B174-F876-E1E4-CFBA6AF38621}"/>
              </a:ext>
            </a:extLst>
          </p:cNvPr>
          <p:cNvCxnSpPr>
            <a:cxnSpLocks/>
            <a:stCxn id="24" idx="0"/>
            <a:endCxn id="109" idx="4"/>
          </p:cNvCxnSpPr>
          <p:nvPr/>
        </p:nvCxnSpPr>
        <p:spPr>
          <a:xfrm flipH="1" flipV="1">
            <a:off x="833411" y="1606339"/>
            <a:ext cx="6580" cy="2699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Straight Arrow Connector 142">
            <a:extLst>
              <a:ext uri="{FF2B5EF4-FFF2-40B4-BE49-F238E27FC236}">
                <a16:creationId xmlns:a16="http://schemas.microsoft.com/office/drawing/2014/main" id="{8F78845B-D189-FDD6-19AD-2913D5FB5466}"/>
              </a:ext>
            </a:extLst>
          </p:cNvPr>
          <p:cNvCxnSpPr>
            <a:cxnSpLocks/>
            <a:stCxn id="26" idx="0"/>
            <a:endCxn id="112" idx="4"/>
          </p:cNvCxnSpPr>
          <p:nvPr/>
        </p:nvCxnSpPr>
        <p:spPr>
          <a:xfrm flipV="1">
            <a:off x="1966505" y="1606339"/>
            <a:ext cx="0" cy="2699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27AEC7F1-323B-4ABD-7FE4-9BF7FF1E0AEA}"/>
              </a:ext>
            </a:extLst>
          </p:cNvPr>
          <p:cNvCxnSpPr>
            <a:cxnSpLocks/>
            <a:stCxn id="27" idx="0"/>
            <a:endCxn id="115" idx="4"/>
          </p:cNvCxnSpPr>
          <p:nvPr/>
        </p:nvCxnSpPr>
        <p:spPr>
          <a:xfrm flipV="1">
            <a:off x="3096702" y="1606339"/>
            <a:ext cx="0" cy="26997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8D89D2EF-F1E3-78B8-B693-D25FCE54A67E}"/>
              </a:ext>
            </a:extLst>
          </p:cNvPr>
          <p:cNvCxnSpPr>
            <a:cxnSpLocks/>
            <a:stCxn id="29" idx="0"/>
            <a:endCxn id="116" idx="4"/>
          </p:cNvCxnSpPr>
          <p:nvPr/>
        </p:nvCxnSpPr>
        <p:spPr>
          <a:xfrm flipV="1">
            <a:off x="4225571" y="1606339"/>
            <a:ext cx="1328" cy="2699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FD50260B-AFCA-71E1-72AA-721F7C0345DC}"/>
              </a:ext>
            </a:extLst>
          </p:cNvPr>
          <p:cNvSpPr/>
          <p:nvPr/>
        </p:nvSpPr>
        <p:spPr>
          <a:xfrm>
            <a:off x="604733" y="2543570"/>
            <a:ext cx="3854386" cy="2536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t>softmax</a:t>
            </a:r>
            <a:endParaRPr lang="en-US"/>
          </a:p>
        </p:txBody>
      </p:sp>
      <mc:AlternateContent xmlns:mc="http://schemas.openxmlformats.org/markup-compatibility/2006" xmlns:a14="http://schemas.microsoft.com/office/drawing/2010/main">
        <mc:Choice Requires="a14">
          <p:sp>
            <p:nvSpPr>
              <p:cNvPr id="152" name="TextBox 151">
                <a:extLst>
                  <a:ext uri="{FF2B5EF4-FFF2-40B4-BE49-F238E27FC236}">
                    <a16:creationId xmlns:a16="http://schemas.microsoft.com/office/drawing/2014/main" id="{FC8E7178-96BE-009F-CDD7-20461699FB7C}"/>
                  </a:ext>
                </a:extLst>
              </p:cNvPr>
              <p:cNvSpPr txBox="1"/>
              <p:nvPr/>
            </p:nvSpPr>
            <p:spPr>
              <a:xfrm>
                <a:off x="4703278" y="2902457"/>
                <a:ext cx="2102559" cy="658514"/>
              </a:xfrm>
              <a:prstGeom prst="rect">
                <a:avLst/>
              </a:prstGeom>
              <a:noFill/>
            </p:spPr>
            <p:txBody>
              <a:bodyPr wrap="square" rtlCol="0">
                <a:spAutoFit/>
              </a:bodyPr>
              <a:lstStyle/>
              <a:p>
                <a:r>
                  <a:rPr lang="en-US"/>
                  <a:t>Alignment scores</a:t>
                </a:r>
              </a:p>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𝑒</m:t>
                          </m:r>
                        </m:e>
                        <m:sub>
                          <m:r>
                            <a:rPr lang="en-CA" b="0" i="1" smtClean="0">
                              <a:latin typeface="Cambria Math" panose="02040503050406030204" pitchFamily="18" charset="0"/>
                            </a:rPr>
                            <m:t>𝑡</m:t>
                          </m:r>
                          <m:r>
                            <a:rPr lang="en-CA" b="0" i="1" smtClean="0">
                              <a:latin typeface="Cambria Math" panose="02040503050406030204" pitchFamily="18" charset="0"/>
                            </a:rPr>
                            <m:t>,</m:t>
                          </m:r>
                          <m:r>
                            <a:rPr lang="en-CA" b="0" i="1" smtClean="0">
                              <a:latin typeface="Cambria Math" panose="02040503050406030204" pitchFamily="18" charset="0"/>
                            </a:rPr>
                            <m:t>𝑖</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a:rPr lang="en-CA" b="0" i="1" smtClean="0">
                              <a:latin typeface="Cambria Math" panose="02040503050406030204" pitchFamily="18" charset="0"/>
                            </a:rPr>
                            <m:t>𝑎𝑡𝑡</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𝑠</m:t>
                          </m:r>
                        </m:e>
                        <m:sub>
                          <m:r>
                            <a:rPr lang="en-CA" b="0" i="1" smtClean="0">
                              <a:latin typeface="Cambria Math" panose="02040503050406030204" pitchFamily="18" charset="0"/>
                            </a:rPr>
                            <m:t>𝑡</m:t>
                          </m:r>
                          <m:r>
                            <a:rPr lang="en-CA" b="0" i="1" smtClean="0">
                              <a:latin typeface="Cambria Math" panose="02040503050406030204" pitchFamily="18" charset="0"/>
                            </a:rPr>
                            <m:t>−1 </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h</m:t>
                          </m:r>
                        </m:e>
                        <m:sub>
                          <m:r>
                            <a:rPr lang="en-CA" b="0" i="1" smtClean="0">
                              <a:latin typeface="Cambria Math" panose="02040503050406030204" pitchFamily="18" charset="0"/>
                            </a:rPr>
                            <m:t>𝑖</m:t>
                          </m:r>
                        </m:sub>
                      </m:sSub>
                      <m:r>
                        <a:rPr lang="en-CA" b="0" i="1" smtClean="0">
                          <a:latin typeface="Cambria Math" panose="02040503050406030204" pitchFamily="18" charset="0"/>
                        </a:rPr>
                        <m:t>)</m:t>
                      </m:r>
                    </m:oMath>
                  </m:oMathPara>
                </a14:m>
                <a:endParaRPr lang="en-US"/>
              </a:p>
            </p:txBody>
          </p:sp>
        </mc:Choice>
        <mc:Fallback xmlns="">
          <p:sp>
            <p:nvSpPr>
              <p:cNvPr id="152" name="TextBox 151">
                <a:extLst>
                  <a:ext uri="{FF2B5EF4-FFF2-40B4-BE49-F238E27FC236}">
                    <a16:creationId xmlns:a16="http://schemas.microsoft.com/office/drawing/2014/main" id="{FC8E7178-96BE-009F-CDD7-20461699FB7C}"/>
                  </a:ext>
                </a:extLst>
              </p:cNvPr>
              <p:cNvSpPr txBox="1">
                <a:spLocks noRot="1" noChangeAspect="1" noMove="1" noResize="1" noEditPoints="1" noAdjustHandles="1" noChangeArrowheads="1" noChangeShapeType="1" noTextEdit="1"/>
              </p:cNvSpPr>
              <p:nvPr/>
            </p:nvSpPr>
            <p:spPr>
              <a:xfrm>
                <a:off x="4703278" y="2902457"/>
                <a:ext cx="2102559" cy="658514"/>
              </a:xfrm>
              <a:prstGeom prst="rect">
                <a:avLst/>
              </a:prstGeom>
              <a:blipFill>
                <a:blip r:embed="rId29"/>
                <a:stretch>
                  <a:fillRect l="-2616" t="-4630" b="-6481"/>
                </a:stretch>
              </a:blipFill>
            </p:spPr>
            <p:txBody>
              <a:bodyPr/>
              <a:lstStyle/>
              <a:p>
                <a:r>
                  <a:rPr lang="en-US">
                    <a:noFill/>
                  </a:rPr>
                  <a:t> </a:t>
                </a:r>
              </a:p>
            </p:txBody>
          </p:sp>
        </mc:Fallback>
      </mc:AlternateContent>
      <p:sp>
        <p:nvSpPr>
          <p:cNvPr id="153" name="TextBox 152">
            <a:extLst>
              <a:ext uri="{FF2B5EF4-FFF2-40B4-BE49-F238E27FC236}">
                <a16:creationId xmlns:a16="http://schemas.microsoft.com/office/drawing/2014/main" id="{3421A0D2-7D26-6860-9341-DEEB1D7D7558}"/>
              </a:ext>
            </a:extLst>
          </p:cNvPr>
          <p:cNvSpPr txBox="1"/>
          <p:nvPr/>
        </p:nvSpPr>
        <p:spPr>
          <a:xfrm>
            <a:off x="4706224" y="1782314"/>
            <a:ext cx="2102559" cy="923330"/>
          </a:xfrm>
          <a:prstGeom prst="rect">
            <a:avLst/>
          </a:prstGeom>
          <a:noFill/>
        </p:spPr>
        <p:txBody>
          <a:bodyPr wrap="square" rtlCol="0">
            <a:spAutoFit/>
          </a:bodyPr>
          <a:lstStyle/>
          <a:p>
            <a:r>
              <a:rPr lang="en-US"/>
              <a:t>Attention weights</a:t>
            </a:r>
          </a:p>
          <a:p>
            <a:r>
              <a:rPr lang="en-US"/>
              <a:t>(normalized alignment scores)</a:t>
            </a:r>
          </a:p>
        </p:txBody>
      </p:sp>
      <mc:AlternateContent xmlns:mc="http://schemas.openxmlformats.org/markup-compatibility/2006" xmlns:a14="http://schemas.microsoft.com/office/drawing/2010/main">
        <mc:Choice Requires="a14">
          <p:sp>
            <p:nvSpPr>
              <p:cNvPr id="154" name="TextBox 153">
                <a:extLst>
                  <a:ext uri="{FF2B5EF4-FFF2-40B4-BE49-F238E27FC236}">
                    <a16:creationId xmlns:a16="http://schemas.microsoft.com/office/drawing/2014/main" id="{D5ABD050-1C48-37A3-ECA0-406838283534}"/>
                  </a:ext>
                </a:extLst>
              </p:cNvPr>
              <p:cNvSpPr txBox="1"/>
              <p:nvPr/>
            </p:nvSpPr>
            <p:spPr>
              <a:xfrm>
                <a:off x="6930813" y="978767"/>
                <a:ext cx="2642900" cy="1041567"/>
              </a:xfrm>
              <a:prstGeom prst="rect">
                <a:avLst/>
              </a:prstGeom>
              <a:noFill/>
            </p:spPr>
            <p:txBody>
              <a:bodyPr wrap="square" rtlCol="0">
                <a:spAutoFit/>
              </a:bodyPr>
              <a:lstStyle/>
              <a:p>
                <a:pPr algn="ctr"/>
                <a:r>
                  <a:rPr lang="en-US"/>
                  <a:t>Compute context vector</a:t>
                </a:r>
              </a:p>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𝑐</m:t>
                          </m:r>
                        </m:e>
                        <m:sub>
                          <m:r>
                            <a:rPr lang="en-CA" b="0" i="1" smtClean="0">
                              <a:latin typeface="Cambria Math" panose="02040503050406030204" pitchFamily="18" charset="0"/>
                            </a:rPr>
                            <m:t>𝑡</m:t>
                          </m:r>
                        </m:sub>
                      </m:sSub>
                      <m:r>
                        <a:rPr lang="en-CA" b="0" i="1" smtClean="0">
                          <a:latin typeface="Cambria Math" panose="02040503050406030204" pitchFamily="18" charset="0"/>
                        </a:rPr>
                        <m:t>=</m:t>
                      </m:r>
                      <m:nary>
                        <m:naryPr>
                          <m:chr m:val="∑"/>
                          <m:supHide m:val="on"/>
                          <m:ctrlPr>
                            <a:rPr lang="en-CA" b="0" i="1" smtClean="0">
                              <a:latin typeface="Cambria Math" panose="02040503050406030204" pitchFamily="18" charset="0"/>
                            </a:rPr>
                          </m:ctrlPr>
                        </m:naryPr>
                        <m:sub>
                          <m:r>
                            <a:rPr lang="en-CA" b="0" i="1" smtClean="0">
                              <a:latin typeface="Cambria Math" panose="02040503050406030204" pitchFamily="18" charset="0"/>
                            </a:rPr>
                            <m:t>𝑖</m:t>
                          </m:r>
                        </m:sub>
                        <m:sup/>
                        <m:e>
                          <m:sSub>
                            <m:sSubPr>
                              <m:ctrlPr>
                                <a:rPr lang="en-CA" b="0" i="1" smtClean="0">
                                  <a:latin typeface="Cambria Math" panose="02040503050406030204" pitchFamily="18" charset="0"/>
                                </a:rPr>
                              </m:ctrlPr>
                            </m:sSubPr>
                            <m:e>
                              <m:r>
                                <a:rPr lang="en-CA" i="1">
                                  <a:latin typeface="Cambria Math" panose="02040503050406030204" pitchFamily="18" charset="0"/>
                                </a:rPr>
                                <m:t>𝛼</m:t>
                              </m:r>
                            </m:e>
                            <m:sub>
                              <m:r>
                                <a:rPr lang="en-CA" b="0" i="1" smtClean="0">
                                  <a:latin typeface="Cambria Math" panose="02040503050406030204" pitchFamily="18" charset="0"/>
                                </a:rPr>
                                <m:t>𝑡</m:t>
                              </m:r>
                              <m:r>
                                <a:rPr lang="en-CA" b="0" i="1" smtClean="0">
                                  <a:latin typeface="Cambria Math" panose="02040503050406030204" pitchFamily="18" charset="0"/>
                                </a:rPr>
                                <m:t>,</m:t>
                              </m:r>
                              <m:r>
                                <a:rPr lang="en-CA" b="0" i="1" smtClean="0">
                                  <a:latin typeface="Cambria Math" panose="02040503050406030204" pitchFamily="18" charset="0"/>
                                </a:rPr>
                                <m:t>𝑖</m:t>
                              </m:r>
                            </m:sub>
                          </m:sSub>
                          <m:sSub>
                            <m:sSubPr>
                              <m:ctrlPr>
                                <a:rPr lang="en-CA" b="0" i="1" smtClean="0">
                                  <a:latin typeface="Cambria Math" panose="02040503050406030204" pitchFamily="18" charset="0"/>
                                </a:rPr>
                              </m:ctrlPr>
                            </m:sSubPr>
                            <m:e>
                              <m:r>
                                <a:rPr lang="en-CA" b="0" i="1" smtClean="0">
                                  <a:latin typeface="Cambria Math" panose="02040503050406030204" pitchFamily="18" charset="0"/>
                                </a:rPr>
                                <m:t>h</m:t>
                              </m:r>
                            </m:e>
                            <m:sub>
                              <m:r>
                                <a:rPr lang="en-CA" b="0" i="1" smtClean="0">
                                  <a:latin typeface="Cambria Math" panose="02040503050406030204" pitchFamily="18" charset="0"/>
                                </a:rPr>
                                <m:t>𝑖</m:t>
                              </m:r>
                            </m:sub>
                          </m:sSub>
                        </m:e>
                      </m:nary>
                    </m:oMath>
                  </m:oMathPara>
                </a14:m>
                <a:endParaRPr lang="en-US"/>
              </a:p>
            </p:txBody>
          </p:sp>
        </mc:Choice>
        <mc:Fallback xmlns="">
          <p:sp>
            <p:nvSpPr>
              <p:cNvPr id="154" name="TextBox 153">
                <a:extLst>
                  <a:ext uri="{FF2B5EF4-FFF2-40B4-BE49-F238E27FC236}">
                    <a16:creationId xmlns:a16="http://schemas.microsoft.com/office/drawing/2014/main" id="{D5ABD050-1C48-37A3-ECA0-406838283534}"/>
                  </a:ext>
                </a:extLst>
              </p:cNvPr>
              <p:cNvSpPr txBox="1">
                <a:spLocks noRot="1" noChangeAspect="1" noMove="1" noResize="1" noEditPoints="1" noAdjustHandles="1" noChangeArrowheads="1" noChangeShapeType="1" noTextEdit="1"/>
              </p:cNvSpPr>
              <p:nvPr/>
            </p:nvSpPr>
            <p:spPr>
              <a:xfrm>
                <a:off x="6930813" y="978767"/>
                <a:ext cx="2642900" cy="1041567"/>
              </a:xfrm>
              <a:prstGeom prst="rect">
                <a:avLst/>
              </a:prstGeom>
              <a:blipFill>
                <a:blip r:embed="rId30"/>
                <a:stretch>
                  <a:fillRect t="-3529"/>
                </a:stretch>
              </a:blipFill>
            </p:spPr>
            <p:txBody>
              <a:bodyPr/>
              <a:lstStyle/>
              <a:p>
                <a:r>
                  <a:rPr lang="en-US">
                    <a:noFill/>
                  </a:rPr>
                  <a:t> </a:t>
                </a:r>
              </a:p>
            </p:txBody>
          </p:sp>
        </mc:Fallback>
      </mc:AlternateContent>
      <p:cxnSp>
        <p:nvCxnSpPr>
          <p:cNvPr id="156" name="Elbow Connector 155">
            <a:extLst>
              <a:ext uri="{FF2B5EF4-FFF2-40B4-BE49-F238E27FC236}">
                <a16:creationId xmlns:a16="http://schemas.microsoft.com/office/drawing/2014/main" id="{8BBBB320-0880-1F1B-0034-17603349348E}"/>
              </a:ext>
            </a:extLst>
          </p:cNvPr>
          <p:cNvCxnSpPr>
            <a:cxnSpLocks/>
            <a:stCxn id="109" idx="0"/>
            <a:endCxn id="161" idx="0"/>
          </p:cNvCxnSpPr>
          <p:nvPr/>
        </p:nvCxnSpPr>
        <p:spPr>
          <a:xfrm rot="16200000" flipH="1">
            <a:off x="3708137" y="-1578332"/>
            <a:ext cx="286934" cy="6036387"/>
          </a:xfrm>
          <a:prstGeom prst="bentConnector3">
            <a:avLst>
              <a:gd name="adj1" fmla="val -104457"/>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1" name="Oval 160">
                <a:extLst>
                  <a:ext uri="{FF2B5EF4-FFF2-40B4-BE49-F238E27FC236}">
                    <a16:creationId xmlns:a16="http://schemas.microsoft.com/office/drawing/2014/main" id="{828E5120-96D1-137A-9723-561AA7831556}"/>
                  </a:ext>
                </a:extLst>
              </p:cNvPr>
              <p:cNvSpPr/>
              <p:nvPr/>
            </p:nvSpPr>
            <p:spPr>
              <a:xfrm>
                <a:off x="6697527" y="1583328"/>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161" name="Oval 160">
                <a:extLst>
                  <a:ext uri="{FF2B5EF4-FFF2-40B4-BE49-F238E27FC236}">
                    <a16:creationId xmlns:a16="http://schemas.microsoft.com/office/drawing/2014/main" id="{828E5120-96D1-137A-9723-561AA7831556}"/>
                  </a:ext>
                </a:extLst>
              </p:cNvPr>
              <p:cNvSpPr>
                <a:spLocks noRot="1" noChangeAspect="1" noMove="1" noResize="1" noEditPoints="1" noAdjustHandles="1" noChangeArrowheads="1" noChangeShapeType="1" noTextEdit="1"/>
              </p:cNvSpPr>
              <p:nvPr/>
            </p:nvSpPr>
            <p:spPr>
              <a:xfrm>
                <a:off x="6697527" y="1583328"/>
                <a:ext cx="344542" cy="309945"/>
              </a:xfrm>
              <a:prstGeom prst="ellipse">
                <a:avLst/>
              </a:prstGeom>
              <a:blipFill>
                <a:blip r:embed="rId31"/>
                <a:stretch>
                  <a:fillRect/>
                </a:stretch>
              </a:blipFill>
            </p:spPr>
            <p:txBody>
              <a:bodyPr/>
              <a:lstStyle/>
              <a:p>
                <a:r>
                  <a:rPr lang="en-US">
                    <a:noFill/>
                  </a:rPr>
                  <a:t> </a:t>
                </a:r>
              </a:p>
            </p:txBody>
          </p:sp>
        </mc:Fallback>
      </mc:AlternateContent>
      <p:cxnSp>
        <p:nvCxnSpPr>
          <p:cNvPr id="164" name="Elbow Connector 163">
            <a:extLst>
              <a:ext uri="{FF2B5EF4-FFF2-40B4-BE49-F238E27FC236}">
                <a16:creationId xmlns:a16="http://schemas.microsoft.com/office/drawing/2014/main" id="{E64B9450-27BF-195E-F293-90C0C81E3B88}"/>
              </a:ext>
            </a:extLst>
          </p:cNvPr>
          <p:cNvCxnSpPr>
            <a:cxnSpLocks/>
            <a:stCxn id="37" idx="3"/>
            <a:endCxn id="36" idx="1"/>
          </p:cNvCxnSpPr>
          <p:nvPr/>
        </p:nvCxnSpPr>
        <p:spPr>
          <a:xfrm>
            <a:off x="6226099" y="4062059"/>
            <a:ext cx="1098835" cy="1189645"/>
          </a:xfrm>
          <a:prstGeom prst="bentConnector3">
            <a:avLst>
              <a:gd name="adj1" fmla="val 2596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Elbow Connector 166">
            <a:extLst>
              <a:ext uri="{FF2B5EF4-FFF2-40B4-BE49-F238E27FC236}">
                <a16:creationId xmlns:a16="http://schemas.microsoft.com/office/drawing/2014/main" id="{5196B92C-1C41-3F00-CA02-73498754EA6C}"/>
              </a:ext>
            </a:extLst>
          </p:cNvPr>
          <p:cNvCxnSpPr>
            <a:cxnSpLocks/>
            <a:stCxn id="112" idx="0"/>
            <a:endCxn id="161" idx="0"/>
          </p:cNvCxnSpPr>
          <p:nvPr/>
        </p:nvCxnSpPr>
        <p:spPr>
          <a:xfrm rot="16200000" flipH="1">
            <a:off x="4274684" y="-1011785"/>
            <a:ext cx="286934" cy="4903293"/>
          </a:xfrm>
          <a:prstGeom prst="bentConnector3">
            <a:avLst>
              <a:gd name="adj1" fmla="val -7967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Elbow Connector 169">
            <a:extLst>
              <a:ext uri="{FF2B5EF4-FFF2-40B4-BE49-F238E27FC236}">
                <a16:creationId xmlns:a16="http://schemas.microsoft.com/office/drawing/2014/main" id="{6C80A26E-0A77-F04C-3633-0BDDEDB96991}"/>
              </a:ext>
            </a:extLst>
          </p:cNvPr>
          <p:cNvCxnSpPr>
            <a:cxnSpLocks/>
            <a:stCxn id="115" idx="0"/>
            <a:endCxn id="161" idx="0"/>
          </p:cNvCxnSpPr>
          <p:nvPr/>
        </p:nvCxnSpPr>
        <p:spPr>
          <a:xfrm rot="16200000" flipH="1">
            <a:off x="4839783" y="-446687"/>
            <a:ext cx="286934" cy="3773096"/>
          </a:xfrm>
          <a:prstGeom prst="bentConnector3">
            <a:avLst>
              <a:gd name="adj1" fmla="val -5483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Elbow Connector 172">
            <a:extLst>
              <a:ext uri="{FF2B5EF4-FFF2-40B4-BE49-F238E27FC236}">
                <a16:creationId xmlns:a16="http://schemas.microsoft.com/office/drawing/2014/main" id="{3FD27C1E-8CC0-3C6D-987F-E5D02EF9E165}"/>
              </a:ext>
            </a:extLst>
          </p:cNvPr>
          <p:cNvCxnSpPr>
            <a:cxnSpLocks/>
            <a:stCxn id="116" idx="0"/>
            <a:endCxn id="161" idx="0"/>
          </p:cNvCxnSpPr>
          <p:nvPr/>
        </p:nvCxnSpPr>
        <p:spPr>
          <a:xfrm rot="16200000" flipH="1">
            <a:off x="5404881" y="118412"/>
            <a:ext cx="286934" cy="2642899"/>
          </a:xfrm>
          <a:prstGeom prst="bentConnector3">
            <a:avLst>
              <a:gd name="adj1" fmla="val -27936"/>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9" name="TextBox 178">
                <a:extLst>
                  <a:ext uri="{FF2B5EF4-FFF2-40B4-BE49-F238E27FC236}">
                    <a16:creationId xmlns:a16="http://schemas.microsoft.com/office/drawing/2014/main" id="{2C20E8AC-F4D7-A513-4001-5B49ADAEE8DC}"/>
                  </a:ext>
                </a:extLst>
              </p:cNvPr>
              <p:cNvSpPr txBox="1"/>
              <p:nvPr/>
            </p:nvSpPr>
            <p:spPr>
              <a:xfrm>
                <a:off x="6805837" y="2079379"/>
                <a:ext cx="5041657" cy="400110"/>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𝑠</m:t>
                          </m:r>
                        </m:e>
                        <m:sub>
                          <m:r>
                            <a:rPr lang="en-CA" sz="2000" b="0" i="1" smtClean="0">
                              <a:latin typeface="Cambria Math" panose="02040503050406030204" pitchFamily="18" charset="0"/>
                            </a:rPr>
                            <m:t>𝑡</m:t>
                          </m:r>
                        </m:sub>
                      </m:sSub>
                      <m:r>
                        <a:rPr lang="en-CA" sz="2000" b="0" i="1" smtClean="0">
                          <a:latin typeface="Cambria Math" panose="02040503050406030204" pitchFamily="18" charset="0"/>
                        </a:rPr>
                        <m:t>=</m:t>
                      </m:r>
                      <m:r>
                        <a:rPr lang="en-CA" sz="2000" b="0" i="1" smtClean="0">
                          <a:latin typeface="Cambria Math" panose="02040503050406030204" pitchFamily="18" charset="0"/>
                        </a:rPr>
                        <m:t>𝑔</m:t>
                      </m:r>
                      <m:r>
                        <a:rPr lang="en-CA" sz="2000" b="0" i="1" smtClean="0">
                          <a:latin typeface="Cambria Math" panose="02040503050406030204" pitchFamily="18" charset="0"/>
                        </a:rPr>
                        <m:t>(</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𝑦</m:t>
                          </m:r>
                        </m:e>
                        <m:sub>
                          <m:r>
                            <a:rPr lang="en-CA" sz="2000" b="0" i="1" smtClean="0">
                              <a:latin typeface="Cambria Math" panose="02040503050406030204" pitchFamily="18" charset="0"/>
                            </a:rPr>
                            <m:t>𝑡</m:t>
                          </m:r>
                          <m:r>
                            <a:rPr lang="en-CA" sz="2000" b="0" i="1" smtClean="0">
                              <a:latin typeface="Cambria Math" panose="02040503050406030204" pitchFamily="18" charset="0"/>
                            </a:rPr>
                            <m:t>−1</m:t>
                          </m:r>
                        </m:sub>
                      </m:sSub>
                      <m:r>
                        <a:rPr lang="en-CA" sz="2000" b="0" i="1" smtClean="0">
                          <a:latin typeface="Cambria Math" panose="02040503050406030204" pitchFamily="18" charset="0"/>
                        </a:rPr>
                        <m:t>, </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𝑠</m:t>
                          </m:r>
                        </m:e>
                        <m:sub>
                          <m:r>
                            <a:rPr lang="en-CA" sz="2000" b="0" i="1" smtClean="0">
                              <a:latin typeface="Cambria Math" panose="02040503050406030204" pitchFamily="18" charset="0"/>
                            </a:rPr>
                            <m:t>𝑡</m:t>
                          </m:r>
                          <m:r>
                            <a:rPr lang="en-CA" sz="2000" b="0" i="1" smtClean="0">
                              <a:latin typeface="Cambria Math" panose="02040503050406030204" pitchFamily="18" charset="0"/>
                            </a:rPr>
                            <m:t>−1</m:t>
                          </m:r>
                        </m:sub>
                      </m:sSub>
                      <m:r>
                        <a:rPr lang="en-CA" sz="2000" b="0" i="1" smtClean="0">
                          <a:latin typeface="Cambria Math" panose="02040503050406030204" pitchFamily="18" charset="0"/>
                        </a:rPr>
                        <m:t>,</m:t>
                      </m:r>
                      <m:sSub>
                        <m:sSubPr>
                          <m:ctrlPr>
                            <a:rPr lang="en-CA" sz="2000" b="1" i="1" smtClean="0">
                              <a:latin typeface="Cambria Math" panose="02040503050406030204" pitchFamily="18" charset="0"/>
                            </a:rPr>
                          </m:ctrlPr>
                        </m:sSubPr>
                        <m:e>
                          <m:r>
                            <a:rPr lang="en-CA" sz="2000" b="1" i="1" smtClean="0">
                              <a:latin typeface="Cambria Math" panose="02040503050406030204" pitchFamily="18" charset="0"/>
                            </a:rPr>
                            <m:t>𝒄</m:t>
                          </m:r>
                        </m:e>
                        <m:sub>
                          <m:r>
                            <a:rPr lang="en-CA" sz="2000" b="1" i="1" smtClean="0">
                              <a:latin typeface="Cambria Math" panose="02040503050406030204" pitchFamily="18" charset="0"/>
                            </a:rPr>
                            <m:t>𝒕</m:t>
                          </m:r>
                        </m:sub>
                      </m:sSub>
                      <m:r>
                        <a:rPr lang="en-CA" sz="2000" b="0" i="1" smtClean="0">
                          <a:latin typeface="Cambria Math" panose="02040503050406030204" pitchFamily="18" charset="0"/>
                        </a:rPr>
                        <m:t>)</m:t>
                      </m:r>
                    </m:oMath>
                  </m:oMathPara>
                </a14:m>
                <a:endParaRPr lang="en-US" sz="2000"/>
              </a:p>
            </p:txBody>
          </p:sp>
        </mc:Choice>
        <mc:Fallback xmlns="">
          <p:sp>
            <p:nvSpPr>
              <p:cNvPr id="179" name="TextBox 178">
                <a:extLst>
                  <a:ext uri="{FF2B5EF4-FFF2-40B4-BE49-F238E27FC236}">
                    <a16:creationId xmlns:a16="http://schemas.microsoft.com/office/drawing/2014/main" id="{2C20E8AC-F4D7-A513-4001-5B49ADAEE8DC}"/>
                  </a:ext>
                </a:extLst>
              </p:cNvPr>
              <p:cNvSpPr txBox="1">
                <a:spLocks noRot="1" noChangeAspect="1" noMove="1" noResize="1" noEditPoints="1" noAdjustHandles="1" noChangeArrowheads="1" noChangeShapeType="1" noTextEdit="1"/>
              </p:cNvSpPr>
              <p:nvPr/>
            </p:nvSpPr>
            <p:spPr>
              <a:xfrm>
                <a:off x="6805837" y="2079379"/>
                <a:ext cx="5041657" cy="400110"/>
              </a:xfrm>
              <a:prstGeom prst="rect">
                <a:avLst/>
              </a:prstGeom>
              <a:blipFill>
                <a:blip r:embed="rId32"/>
                <a:stretch>
                  <a:fillRect b="-15152"/>
                </a:stretch>
              </a:blipFill>
            </p:spPr>
            <p:txBody>
              <a:bodyPr/>
              <a:lstStyle/>
              <a:p>
                <a:r>
                  <a:rPr lang="en-US">
                    <a:noFill/>
                  </a:rPr>
                  <a:t> </a:t>
                </a:r>
              </a:p>
            </p:txBody>
          </p:sp>
        </mc:Fallback>
      </mc:AlternateContent>
      <p:cxnSp>
        <p:nvCxnSpPr>
          <p:cNvPr id="32" name="Straight Arrow Connector 31">
            <a:extLst>
              <a:ext uri="{FF2B5EF4-FFF2-40B4-BE49-F238E27FC236}">
                <a16:creationId xmlns:a16="http://schemas.microsoft.com/office/drawing/2014/main" id="{756380DF-745F-1168-6386-76B5BCABDED9}"/>
              </a:ext>
            </a:extLst>
          </p:cNvPr>
          <p:cNvCxnSpPr>
            <a:cxnSpLocks/>
            <a:stCxn id="47" idx="3"/>
            <a:endCxn id="40" idx="1"/>
          </p:cNvCxnSpPr>
          <p:nvPr/>
        </p:nvCxnSpPr>
        <p:spPr>
          <a:xfrm>
            <a:off x="8322441" y="4061104"/>
            <a:ext cx="654102" cy="9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E5523C0-542A-8B61-EC32-7819FE4B7148}"/>
              </a:ext>
            </a:extLst>
          </p:cNvPr>
          <p:cNvCxnSpPr>
            <a:cxnSpLocks/>
            <a:stCxn id="39" idx="0"/>
            <a:endCxn id="40" idx="2"/>
          </p:cNvCxnSpPr>
          <p:nvPr/>
        </p:nvCxnSpPr>
        <p:spPr>
          <a:xfrm flipV="1">
            <a:off x="9211801" y="4297317"/>
            <a:ext cx="0" cy="7162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Rounded Rectangle 38">
                <a:extLst>
                  <a:ext uri="{FF2B5EF4-FFF2-40B4-BE49-F238E27FC236}">
                    <a16:creationId xmlns:a16="http://schemas.microsoft.com/office/drawing/2014/main" id="{35CC5587-DAD8-2286-21E0-7CD68C789213}"/>
                  </a:ext>
                </a:extLst>
              </p:cNvPr>
              <p:cNvSpPr/>
              <p:nvPr/>
            </p:nvSpPr>
            <p:spPr>
              <a:xfrm>
                <a:off x="8976543" y="5013554"/>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39" name="Rounded Rectangle 38">
                <a:extLst>
                  <a:ext uri="{FF2B5EF4-FFF2-40B4-BE49-F238E27FC236}">
                    <a16:creationId xmlns:a16="http://schemas.microsoft.com/office/drawing/2014/main" id="{35CC5587-DAD8-2286-21E0-7CD68C789213}"/>
                  </a:ext>
                </a:extLst>
              </p:cNvPr>
              <p:cNvSpPr>
                <a:spLocks noRot="1" noChangeAspect="1" noMove="1" noResize="1" noEditPoints="1" noAdjustHandles="1" noChangeArrowheads="1" noChangeShapeType="1" noTextEdit="1"/>
              </p:cNvSpPr>
              <p:nvPr/>
            </p:nvSpPr>
            <p:spPr>
              <a:xfrm>
                <a:off x="8976543" y="5013554"/>
                <a:ext cx="470516" cy="470517"/>
              </a:xfrm>
              <a:prstGeom prst="roundRect">
                <a:avLst/>
              </a:prstGeom>
              <a:blipFill>
                <a:blip r:embed="rId33"/>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ounded Rectangle 39">
                <a:extLst>
                  <a:ext uri="{FF2B5EF4-FFF2-40B4-BE49-F238E27FC236}">
                    <a16:creationId xmlns:a16="http://schemas.microsoft.com/office/drawing/2014/main" id="{DC78E306-C911-6628-1E65-D5C28DED3431}"/>
                  </a:ext>
                </a:extLst>
              </p:cNvPr>
              <p:cNvSpPr/>
              <p:nvPr/>
            </p:nvSpPr>
            <p:spPr>
              <a:xfrm>
                <a:off x="8976543" y="3826800"/>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40" name="Rounded Rectangle 39">
                <a:extLst>
                  <a:ext uri="{FF2B5EF4-FFF2-40B4-BE49-F238E27FC236}">
                    <a16:creationId xmlns:a16="http://schemas.microsoft.com/office/drawing/2014/main" id="{DC78E306-C911-6628-1E65-D5C28DED3431}"/>
                  </a:ext>
                </a:extLst>
              </p:cNvPr>
              <p:cNvSpPr>
                <a:spLocks noRot="1" noChangeAspect="1" noMove="1" noResize="1" noEditPoints="1" noAdjustHandles="1" noChangeArrowheads="1" noChangeShapeType="1" noTextEdit="1"/>
              </p:cNvSpPr>
              <p:nvPr/>
            </p:nvSpPr>
            <p:spPr>
              <a:xfrm>
                <a:off x="8976543" y="3826800"/>
                <a:ext cx="470516" cy="470517"/>
              </a:xfrm>
              <a:prstGeom prst="roundRect">
                <a:avLst/>
              </a:prstGeom>
              <a:blipFill>
                <a:blip r:embed="rId34"/>
                <a:stretch>
                  <a:fillRect/>
                </a:stretch>
              </a:blipFill>
              <a:ln>
                <a:solidFill>
                  <a:schemeClr val="accent2">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Oval 40">
                <a:extLst>
                  <a:ext uri="{FF2B5EF4-FFF2-40B4-BE49-F238E27FC236}">
                    <a16:creationId xmlns:a16="http://schemas.microsoft.com/office/drawing/2014/main" id="{825699DA-CB45-7C07-3222-9C9916338752}"/>
                  </a:ext>
                </a:extLst>
              </p:cNvPr>
              <p:cNvSpPr/>
              <p:nvPr/>
            </p:nvSpPr>
            <p:spPr>
              <a:xfrm>
                <a:off x="8435593" y="3903239"/>
                <a:ext cx="344542" cy="309945"/>
              </a:xfrm>
              <a:prstGeom prst="ellipse">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𝑔</m:t>
                      </m:r>
                    </m:oMath>
                  </m:oMathPara>
                </a14:m>
                <a:endParaRPr lang="en-US"/>
              </a:p>
            </p:txBody>
          </p:sp>
        </mc:Choice>
        <mc:Fallback xmlns="">
          <p:sp>
            <p:nvSpPr>
              <p:cNvPr id="41" name="Oval 40">
                <a:extLst>
                  <a:ext uri="{FF2B5EF4-FFF2-40B4-BE49-F238E27FC236}">
                    <a16:creationId xmlns:a16="http://schemas.microsoft.com/office/drawing/2014/main" id="{825699DA-CB45-7C07-3222-9C9916338752}"/>
                  </a:ext>
                </a:extLst>
              </p:cNvPr>
              <p:cNvSpPr>
                <a:spLocks noRot="1" noChangeAspect="1" noMove="1" noResize="1" noEditPoints="1" noAdjustHandles="1" noChangeArrowheads="1" noChangeShapeType="1" noTextEdit="1"/>
              </p:cNvSpPr>
              <p:nvPr/>
            </p:nvSpPr>
            <p:spPr>
              <a:xfrm>
                <a:off x="8435593" y="3903239"/>
                <a:ext cx="344542" cy="309945"/>
              </a:xfrm>
              <a:prstGeom prst="ellipse">
                <a:avLst/>
              </a:prstGeom>
              <a:blipFill>
                <a:blip r:embed="rId35"/>
                <a:stretch>
                  <a:fillRect b="-15094"/>
                </a:stretch>
              </a:blipFill>
              <a:ln>
                <a:solidFill>
                  <a:schemeClr val="tx1"/>
                </a:solidFill>
              </a:ln>
            </p:spPr>
            <p:txBody>
              <a:bodyPr/>
              <a:lstStyle/>
              <a:p>
                <a:r>
                  <a:rPr lang="en-US">
                    <a:noFill/>
                  </a:rPr>
                  <a:t> </a:t>
                </a:r>
              </a:p>
            </p:txBody>
          </p:sp>
        </mc:Fallback>
      </mc:AlternateContent>
      <p:cxnSp>
        <p:nvCxnSpPr>
          <p:cNvPr id="44" name="Straight Arrow Connector 43">
            <a:extLst>
              <a:ext uri="{FF2B5EF4-FFF2-40B4-BE49-F238E27FC236}">
                <a16:creationId xmlns:a16="http://schemas.microsoft.com/office/drawing/2014/main" id="{49744BC3-1814-08E0-68DD-2FA3D53DE672}"/>
              </a:ext>
            </a:extLst>
          </p:cNvPr>
          <p:cNvCxnSpPr>
            <a:cxnSpLocks/>
            <a:endCxn id="46" idx="2"/>
          </p:cNvCxnSpPr>
          <p:nvPr/>
        </p:nvCxnSpPr>
        <p:spPr>
          <a:xfrm flipV="1">
            <a:off x="9214747" y="3112917"/>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Rounded Rectangle 45">
                <a:extLst>
                  <a:ext uri="{FF2B5EF4-FFF2-40B4-BE49-F238E27FC236}">
                    <a16:creationId xmlns:a16="http://schemas.microsoft.com/office/drawing/2014/main" id="{A78440F0-C090-29F3-0F4A-CF2CB9DCD5D0}"/>
                  </a:ext>
                </a:extLst>
              </p:cNvPr>
              <p:cNvSpPr/>
              <p:nvPr/>
            </p:nvSpPr>
            <p:spPr>
              <a:xfrm>
                <a:off x="8979489" y="26424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46" name="Rounded Rectangle 45">
                <a:extLst>
                  <a:ext uri="{FF2B5EF4-FFF2-40B4-BE49-F238E27FC236}">
                    <a16:creationId xmlns:a16="http://schemas.microsoft.com/office/drawing/2014/main" id="{A78440F0-C090-29F3-0F4A-CF2CB9DCD5D0}"/>
                  </a:ext>
                </a:extLst>
              </p:cNvPr>
              <p:cNvSpPr>
                <a:spLocks noRot="1" noChangeAspect="1" noMove="1" noResize="1" noEditPoints="1" noAdjustHandles="1" noChangeArrowheads="1" noChangeShapeType="1" noTextEdit="1"/>
              </p:cNvSpPr>
              <p:nvPr/>
            </p:nvSpPr>
            <p:spPr>
              <a:xfrm>
                <a:off x="8979489" y="2642400"/>
                <a:ext cx="470516" cy="470517"/>
              </a:xfrm>
              <a:prstGeom prst="roundRect">
                <a:avLst/>
              </a:prstGeom>
              <a:blipFill>
                <a:blip r:embed="rId36"/>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Rounded Rectangle 50">
                <a:extLst>
                  <a:ext uri="{FF2B5EF4-FFF2-40B4-BE49-F238E27FC236}">
                    <a16:creationId xmlns:a16="http://schemas.microsoft.com/office/drawing/2014/main" id="{CCE1D6D7-DDC6-8658-9699-808E6A8A955E}"/>
                  </a:ext>
                </a:extLst>
              </p:cNvPr>
              <p:cNvSpPr/>
              <p:nvPr/>
            </p:nvSpPr>
            <p:spPr>
              <a:xfrm>
                <a:off x="8449551" y="5016445"/>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𝑐</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51" name="Rounded Rectangle 50">
                <a:extLst>
                  <a:ext uri="{FF2B5EF4-FFF2-40B4-BE49-F238E27FC236}">
                    <a16:creationId xmlns:a16="http://schemas.microsoft.com/office/drawing/2014/main" id="{CCE1D6D7-DDC6-8658-9699-808E6A8A955E}"/>
                  </a:ext>
                </a:extLst>
              </p:cNvPr>
              <p:cNvSpPr>
                <a:spLocks noRot="1" noChangeAspect="1" noMove="1" noResize="1" noEditPoints="1" noAdjustHandles="1" noChangeArrowheads="1" noChangeShapeType="1" noTextEdit="1"/>
              </p:cNvSpPr>
              <p:nvPr/>
            </p:nvSpPr>
            <p:spPr>
              <a:xfrm>
                <a:off x="8449551" y="5016445"/>
                <a:ext cx="470516" cy="470517"/>
              </a:xfrm>
              <a:prstGeom prst="roundRect">
                <a:avLst/>
              </a:prstGeom>
              <a:blipFill>
                <a:blip r:embed="rId37"/>
                <a:stretch>
                  <a:fillRect/>
                </a:stretch>
              </a:blipFill>
              <a:ln>
                <a:solidFill>
                  <a:schemeClr val="accent6">
                    <a:lumMod val="60000"/>
                    <a:lumOff val="40000"/>
                  </a:schemeClr>
                </a:solidFill>
              </a:ln>
            </p:spPr>
            <p:txBody>
              <a:bodyPr/>
              <a:lstStyle/>
              <a:p>
                <a:r>
                  <a:rPr lang="en-US">
                    <a:noFill/>
                  </a:rPr>
                  <a:t> </a:t>
                </a:r>
              </a:p>
            </p:txBody>
          </p:sp>
        </mc:Fallback>
      </mc:AlternateContent>
      <p:cxnSp>
        <p:nvCxnSpPr>
          <p:cNvPr id="59" name="Straight Arrow Connector 109">
            <a:extLst>
              <a:ext uri="{FF2B5EF4-FFF2-40B4-BE49-F238E27FC236}">
                <a16:creationId xmlns:a16="http://schemas.microsoft.com/office/drawing/2014/main" id="{E2AC863E-3B9A-646D-716B-E5B5A18C5928}"/>
              </a:ext>
            </a:extLst>
          </p:cNvPr>
          <p:cNvCxnSpPr>
            <a:cxnSpLocks/>
          </p:cNvCxnSpPr>
          <p:nvPr/>
        </p:nvCxnSpPr>
        <p:spPr>
          <a:xfrm rot="5400000" flipH="1" flipV="1">
            <a:off x="8577949" y="4514517"/>
            <a:ext cx="717757" cy="295730"/>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09636820-84FE-3716-95C1-328B4F38E4B5}"/>
                  </a:ext>
                </a:extLst>
              </p:cNvPr>
              <p:cNvSpPr txBox="1"/>
              <p:nvPr/>
            </p:nvSpPr>
            <p:spPr>
              <a:xfrm>
                <a:off x="9549100" y="1146264"/>
                <a:ext cx="2642900" cy="369332"/>
              </a:xfrm>
              <a:prstGeom prst="rect">
                <a:avLst/>
              </a:prstGeom>
              <a:noFill/>
            </p:spPr>
            <p:txBody>
              <a:bodyPr wrap="square" rtlCol="0">
                <a:spAutoFit/>
              </a:bodyPr>
              <a:lstStyle/>
              <a:p>
                <a:pPr algn="ctr"/>
                <a:r>
                  <a:rPr lang="en-CA"/>
                  <a:t>Find </a:t>
                </a: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𝑠</m:t>
                        </m:r>
                      </m:e>
                      <m:sub>
                        <m:r>
                          <a:rPr lang="en-CA" b="0" i="1" smtClean="0">
                            <a:latin typeface="Cambria Math" panose="02040503050406030204" pitchFamily="18" charset="0"/>
                          </a:rPr>
                          <m:t>𝑡</m:t>
                        </m:r>
                      </m:sub>
                    </m:sSub>
                    <m:r>
                      <a:rPr lang="en-CA" b="0" i="1" smtClean="0">
                        <a:latin typeface="Cambria Math" panose="02040503050406030204" pitchFamily="18" charset="0"/>
                      </a:rPr>
                      <m:t>: </m:t>
                    </m:r>
                    <m:r>
                      <a:rPr lang="en-CA" b="0" i="1" smtClean="0">
                        <a:latin typeface="Cambria Math" panose="02040503050406030204" pitchFamily="18" charset="0"/>
                      </a:rPr>
                      <m:t>𝑡</m:t>
                    </m:r>
                    <m:r>
                      <a:rPr lang="en-CA" b="0" i="1" smtClean="0">
                        <a:latin typeface="Cambria Math" panose="02040503050406030204" pitchFamily="18" charset="0"/>
                      </a:rPr>
                      <m:t>=</m:t>
                    </m:r>
                    <m:r>
                      <a:rPr lang="en-CA" b="0" i="1" smtClean="0">
                        <a:latin typeface="Cambria Math" panose="02040503050406030204" pitchFamily="18" charset="0"/>
                      </a:rPr>
                      <m:t>𝑡</m:t>
                    </m:r>
                  </m:oMath>
                </a14:m>
                <a:endParaRPr lang="en-US"/>
              </a:p>
            </p:txBody>
          </p:sp>
        </mc:Choice>
        <mc:Fallback xmlns="">
          <p:sp>
            <p:nvSpPr>
              <p:cNvPr id="64" name="TextBox 63">
                <a:extLst>
                  <a:ext uri="{FF2B5EF4-FFF2-40B4-BE49-F238E27FC236}">
                    <a16:creationId xmlns:a16="http://schemas.microsoft.com/office/drawing/2014/main" id="{09636820-84FE-3716-95C1-328B4F38E4B5}"/>
                  </a:ext>
                </a:extLst>
              </p:cNvPr>
              <p:cNvSpPr txBox="1">
                <a:spLocks noRot="1" noChangeAspect="1" noMove="1" noResize="1" noEditPoints="1" noAdjustHandles="1" noChangeArrowheads="1" noChangeShapeType="1" noTextEdit="1"/>
              </p:cNvSpPr>
              <p:nvPr/>
            </p:nvSpPr>
            <p:spPr>
              <a:xfrm>
                <a:off x="9549100" y="1146264"/>
                <a:ext cx="2642900" cy="369332"/>
              </a:xfrm>
              <a:prstGeom prst="rect">
                <a:avLst/>
              </a:prstGeom>
              <a:blipFill>
                <a:blip r:embed="rId38"/>
                <a:stretch>
                  <a:fillRect t="-8197" b="-24590"/>
                </a:stretch>
              </a:blipFill>
            </p:spPr>
            <p:txBody>
              <a:bodyPr/>
              <a:lstStyle/>
              <a:p>
                <a:r>
                  <a:rPr lang="en-US">
                    <a:noFill/>
                  </a:rPr>
                  <a:t> </a:t>
                </a:r>
              </a:p>
            </p:txBody>
          </p:sp>
        </mc:Fallback>
      </mc:AlternateContent>
      <p:cxnSp>
        <p:nvCxnSpPr>
          <p:cNvPr id="3" name="Straight Arrow Connector 2">
            <a:extLst>
              <a:ext uri="{FF2B5EF4-FFF2-40B4-BE49-F238E27FC236}">
                <a16:creationId xmlns:a16="http://schemas.microsoft.com/office/drawing/2014/main" id="{745CAA73-9EB9-4C5C-CE17-81470F564EEE}"/>
              </a:ext>
            </a:extLst>
          </p:cNvPr>
          <p:cNvCxnSpPr>
            <a:cxnSpLocks/>
            <a:stCxn id="30" idx="0"/>
            <a:endCxn id="35" idx="2"/>
          </p:cNvCxnSpPr>
          <p:nvPr/>
        </p:nvCxnSpPr>
        <p:spPr>
          <a:xfrm flipV="1">
            <a:off x="10347483" y="4297317"/>
            <a:ext cx="0" cy="7162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Rounded Rectangle 29">
                <a:extLst>
                  <a:ext uri="{FF2B5EF4-FFF2-40B4-BE49-F238E27FC236}">
                    <a16:creationId xmlns:a16="http://schemas.microsoft.com/office/drawing/2014/main" id="{C6354D56-18FD-84B5-6333-10A4873039F7}"/>
                  </a:ext>
                </a:extLst>
              </p:cNvPr>
              <p:cNvSpPr/>
              <p:nvPr/>
            </p:nvSpPr>
            <p:spPr>
              <a:xfrm>
                <a:off x="10112225" y="5013554"/>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30" name="Rounded Rectangle 29">
                <a:extLst>
                  <a:ext uri="{FF2B5EF4-FFF2-40B4-BE49-F238E27FC236}">
                    <a16:creationId xmlns:a16="http://schemas.microsoft.com/office/drawing/2014/main" id="{C6354D56-18FD-84B5-6333-10A4873039F7}"/>
                  </a:ext>
                </a:extLst>
              </p:cNvPr>
              <p:cNvSpPr>
                <a:spLocks noRot="1" noChangeAspect="1" noMove="1" noResize="1" noEditPoints="1" noAdjustHandles="1" noChangeArrowheads="1" noChangeShapeType="1" noTextEdit="1"/>
              </p:cNvSpPr>
              <p:nvPr/>
            </p:nvSpPr>
            <p:spPr>
              <a:xfrm>
                <a:off x="10112225" y="5013554"/>
                <a:ext cx="470516" cy="470517"/>
              </a:xfrm>
              <a:prstGeom prst="roundRect">
                <a:avLst/>
              </a:prstGeom>
              <a:blipFill>
                <a:blip r:embed="rId36"/>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ounded Rectangle 34">
                <a:extLst>
                  <a:ext uri="{FF2B5EF4-FFF2-40B4-BE49-F238E27FC236}">
                    <a16:creationId xmlns:a16="http://schemas.microsoft.com/office/drawing/2014/main" id="{76741E82-CE9F-D7A1-84E1-44E6F0912E0A}"/>
                  </a:ext>
                </a:extLst>
              </p:cNvPr>
              <p:cNvSpPr/>
              <p:nvPr/>
            </p:nvSpPr>
            <p:spPr>
              <a:xfrm>
                <a:off x="10112225" y="3826800"/>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35" name="Rounded Rectangle 34">
                <a:extLst>
                  <a:ext uri="{FF2B5EF4-FFF2-40B4-BE49-F238E27FC236}">
                    <a16:creationId xmlns:a16="http://schemas.microsoft.com/office/drawing/2014/main" id="{76741E82-CE9F-D7A1-84E1-44E6F0912E0A}"/>
                  </a:ext>
                </a:extLst>
              </p:cNvPr>
              <p:cNvSpPr>
                <a:spLocks noRot="1" noChangeAspect="1" noMove="1" noResize="1" noEditPoints="1" noAdjustHandles="1" noChangeArrowheads="1" noChangeShapeType="1" noTextEdit="1"/>
              </p:cNvSpPr>
              <p:nvPr/>
            </p:nvSpPr>
            <p:spPr>
              <a:xfrm>
                <a:off x="10112225" y="3826800"/>
                <a:ext cx="470516" cy="470517"/>
              </a:xfrm>
              <a:prstGeom prst="roundRect">
                <a:avLst/>
              </a:prstGeom>
              <a:blipFill>
                <a:blip r:embed="rId39"/>
                <a:stretch>
                  <a:fillRect/>
                </a:stretch>
              </a:blipFill>
              <a:ln>
                <a:solidFill>
                  <a:schemeClr val="accent2">
                    <a:lumMod val="60000"/>
                    <a:lumOff val="40000"/>
                  </a:schemeClr>
                </a:solidFill>
              </a:ln>
            </p:spPr>
            <p:txBody>
              <a:bodyPr/>
              <a:lstStyle/>
              <a:p>
                <a:r>
                  <a:rPr lang="en-US">
                    <a:noFill/>
                  </a:rPr>
                  <a:t> </a:t>
                </a:r>
              </a:p>
            </p:txBody>
          </p:sp>
        </mc:Fallback>
      </mc:AlternateContent>
      <p:cxnSp>
        <p:nvCxnSpPr>
          <p:cNvPr id="48" name="Straight Arrow Connector 47">
            <a:extLst>
              <a:ext uri="{FF2B5EF4-FFF2-40B4-BE49-F238E27FC236}">
                <a16:creationId xmlns:a16="http://schemas.microsoft.com/office/drawing/2014/main" id="{C04731F9-B12D-AE82-D7ED-AAD045721943}"/>
              </a:ext>
            </a:extLst>
          </p:cNvPr>
          <p:cNvCxnSpPr>
            <a:cxnSpLocks/>
            <a:endCxn id="49" idx="2"/>
          </p:cNvCxnSpPr>
          <p:nvPr/>
        </p:nvCxnSpPr>
        <p:spPr>
          <a:xfrm flipV="1">
            <a:off x="10350429" y="3112917"/>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Rounded Rectangle 48">
                <a:extLst>
                  <a:ext uri="{FF2B5EF4-FFF2-40B4-BE49-F238E27FC236}">
                    <a16:creationId xmlns:a16="http://schemas.microsoft.com/office/drawing/2014/main" id="{CC89C4BB-3A2A-E01E-BAFA-C01EDF085EBB}"/>
                  </a:ext>
                </a:extLst>
              </p:cNvPr>
              <p:cNvSpPr/>
              <p:nvPr/>
            </p:nvSpPr>
            <p:spPr>
              <a:xfrm>
                <a:off x="10115171" y="26424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49" name="Rounded Rectangle 48">
                <a:extLst>
                  <a:ext uri="{FF2B5EF4-FFF2-40B4-BE49-F238E27FC236}">
                    <a16:creationId xmlns:a16="http://schemas.microsoft.com/office/drawing/2014/main" id="{CC89C4BB-3A2A-E01E-BAFA-C01EDF085EBB}"/>
                  </a:ext>
                </a:extLst>
              </p:cNvPr>
              <p:cNvSpPr>
                <a:spLocks noRot="1" noChangeAspect="1" noMove="1" noResize="1" noEditPoints="1" noAdjustHandles="1" noChangeArrowheads="1" noChangeShapeType="1" noTextEdit="1"/>
              </p:cNvSpPr>
              <p:nvPr/>
            </p:nvSpPr>
            <p:spPr>
              <a:xfrm>
                <a:off x="10115171" y="2642400"/>
                <a:ext cx="470516" cy="470517"/>
              </a:xfrm>
              <a:prstGeom prst="roundRect">
                <a:avLst/>
              </a:prstGeom>
              <a:blipFill>
                <a:blip r:embed="rId40"/>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Rounded Rectangle 49">
                <a:extLst>
                  <a:ext uri="{FF2B5EF4-FFF2-40B4-BE49-F238E27FC236}">
                    <a16:creationId xmlns:a16="http://schemas.microsoft.com/office/drawing/2014/main" id="{1A7863BD-5DAE-BAF5-496E-0FE3FF6C720F}"/>
                  </a:ext>
                </a:extLst>
              </p:cNvPr>
              <p:cNvSpPr/>
              <p:nvPr/>
            </p:nvSpPr>
            <p:spPr>
              <a:xfrm>
                <a:off x="9585233" y="5016445"/>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𝑐</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50" name="Rounded Rectangle 49">
                <a:extLst>
                  <a:ext uri="{FF2B5EF4-FFF2-40B4-BE49-F238E27FC236}">
                    <a16:creationId xmlns:a16="http://schemas.microsoft.com/office/drawing/2014/main" id="{1A7863BD-5DAE-BAF5-496E-0FE3FF6C720F}"/>
                  </a:ext>
                </a:extLst>
              </p:cNvPr>
              <p:cNvSpPr>
                <a:spLocks noRot="1" noChangeAspect="1" noMove="1" noResize="1" noEditPoints="1" noAdjustHandles="1" noChangeArrowheads="1" noChangeShapeType="1" noTextEdit="1"/>
              </p:cNvSpPr>
              <p:nvPr/>
            </p:nvSpPr>
            <p:spPr>
              <a:xfrm>
                <a:off x="9585233" y="5016445"/>
                <a:ext cx="470516" cy="470517"/>
              </a:xfrm>
              <a:prstGeom prst="roundRect">
                <a:avLst/>
              </a:prstGeom>
              <a:blipFill>
                <a:blip r:embed="rId41"/>
                <a:stretch>
                  <a:fillRect/>
                </a:stretch>
              </a:blipFill>
              <a:ln>
                <a:solidFill>
                  <a:schemeClr val="accent6">
                    <a:lumMod val="60000"/>
                    <a:lumOff val="40000"/>
                  </a:schemeClr>
                </a:solidFill>
              </a:ln>
            </p:spPr>
            <p:txBody>
              <a:bodyPr/>
              <a:lstStyle/>
              <a:p>
                <a:r>
                  <a:rPr lang="en-US">
                    <a:noFill/>
                  </a:rPr>
                  <a:t> </a:t>
                </a:r>
              </a:p>
            </p:txBody>
          </p:sp>
        </mc:Fallback>
      </mc:AlternateContent>
      <p:cxnSp>
        <p:nvCxnSpPr>
          <p:cNvPr id="52" name="Straight Arrow Connector 109">
            <a:extLst>
              <a:ext uri="{FF2B5EF4-FFF2-40B4-BE49-F238E27FC236}">
                <a16:creationId xmlns:a16="http://schemas.microsoft.com/office/drawing/2014/main" id="{5E0E3DA2-D308-AC60-49A8-35DF2F797DC5}"/>
              </a:ext>
            </a:extLst>
          </p:cNvPr>
          <p:cNvCxnSpPr>
            <a:cxnSpLocks/>
          </p:cNvCxnSpPr>
          <p:nvPr/>
        </p:nvCxnSpPr>
        <p:spPr>
          <a:xfrm rot="5400000" flipH="1" flipV="1">
            <a:off x="9713631" y="4514517"/>
            <a:ext cx="717757" cy="295730"/>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2B7593F6-CC0B-A8D3-3DCF-C7E8B1F6D508}"/>
              </a:ext>
            </a:extLst>
          </p:cNvPr>
          <p:cNvCxnSpPr>
            <a:cxnSpLocks/>
            <a:stCxn id="40" idx="3"/>
            <a:endCxn id="35" idx="1"/>
          </p:cNvCxnSpPr>
          <p:nvPr/>
        </p:nvCxnSpPr>
        <p:spPr>
          <a:xfrm>
            <a:off x="9447059" y="4062059"/>
            <a:ext cx="6651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Oval 44">
                <a:extLst>
                  <a:ext uri="{FF2B5EF4-FFF2-40B4-BE49-F238E27FC236}">
                    <a16:creationId xmlns:a16="http://schemas.microsoft.com/office/drawing/2014/main" id="{56697B84-0920-C07B-143C-8969EA9775AA}"/>
                  </a:ext>
                </a:extLst>
              </p:cNvPr>
              <p:cNvSpPr/>
              <p:nvPr/>
            </p:nvSpPr>
            <p:spPr>
              <a:xfrm>
                <a:off x="9571275" y="3903239"/>
                <a:ext cx="344542" cy="309945"/>
              </a:xfrm>
              <a:prstGeom prst="ellipse">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𝑔</m:t>
                      </m:r>
                    </m:oMath>
                  </m:oMathPara>
                </a14:m>
                <a:endParaRPr lang="en-US"/>
              </a:p>
            </p:txBody>
          </p:sp>
        </mc:Choice>
        <mc:Fallback xmlns="">
          <p:sp>
            <p:nvSpPr>
              <p:cNvPr id="45" name="Oval 44">
                <a:extLst>
                  <a:ext uri="{FF2B5EF4-FFF2-40B4-BE49-F238E27FC236}">
                    <a16:creationId xmlns:a16="http://schemas.microsoft.com/office/drawing/2014/main" id="{56697B84-0920-C07B-143C-8969EA9775AA}"/>
                  </a:ext>
                </a:extLst>
              </p:cNvPr>
              <p:cNvSpPr>
                <a:spLocks noRot="1" noChangeAspect="1" noMove="1" noResize="1" noEditPoints="1" noAdjustHandles="1" noChangeArrowheads="1" noChangeShapeType="1" noTextEdit="1"/>
              </p:cNvSpPr>
              <p:nvPr/>
            </p:nvSpPr>
            <p:spPr>
              <a:xfrm>
                <a:off x="9571275" y="3903239"/>
                <a:ext cx="344542" cy="309945"/>
              </a:xfrm>
              <a:prstGeom prst="ellipse">
                <a:avLst/>
              </a:prstGeom>
              <a:blipFill>
                <a:blip r:embed="rId42"/>
                <a:stretch>
                  <a:fillRect b="-15094"/>
                </a:stretch>
              </a:blipFill>
              <a:ln>
                <a:solidFill>
                  <a:schemeClr val="tx1"/>
                </a:solidFill>
              </a:ln>
            </p:spPr>
            <p:txBody>
              <a:bodyPr/>
              <a:lstStyle/>
              <a:p>
                <a:r>
                  <a:rPr lang="en-US">
                    <a:noFill/>
                  </a:rPr>
                  <a:t> </a:t>
                </a:r>
              </a:p>
            </p:txBody>
          </p:sp>
        </mc:Fallback>
      </mc:AlternateContent>
      <p:cxnSp>
        <p:nvCxnSpPr>
          <p:cNvPr id="61" name="Straight Arrow Connector 60">
            <a:extLst>
              <a:ext uri="{FF2B5EF4-FFF2-40B4-BE49-F238E27FC236}">
                <a16:creationId xmlns:a16="http://schemas.microsoft.com/office/drawing/2014/main" id="{EA1427C1-50C2-2229-85B5-BC3F197FFC5B}"/>
              </a:ext>
            </a:extLst>
          </p:cNvPr>
          <p:cNvCxnSpPr>
            <a:cxnSpLocks/>
            <a:stCxn id="62" idx="0"/>
            <a:endCxn id="65" idx="2"/>
          </p:cNvCxnSpPr>
          <p:nvPr/>
        </p:nvCxnSpPr>
        <p:spPr>
          <a:xfrm flipV="1">
            <a:off x="11503214" y="4297317"/>
            <a:ext cx="0" cy="7174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Rounded Rectangle 61">
                <a:extLst>
                  <a:ext uri="{FF2B5EF4-FFF2-40B4-BE49-F238E27FC236}">
                    <a16:creationId xmlns:a16="http://schemas.microsoft.com/office/drawing/2014/main" id="{398F0CAB-7A03-66AE-E9BA-B4F6A75816C1}"/>
                  </a:ext>
                </a:extLst>
              </p:cNvPr>
              <p:cNvSpPr/>
              <p:nvPr/>
            </p:nvSpPr>
            <p:spPr>
              <a:xfrm>
                <a:off x="11267956" y="50148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62" name="Rounded Rectangle 61">
                <a:extLst>
                  <a:ext uri="{FF2B5EF4-FFF2-40B4-BE49-F238E27FC236}">
                    <a16:creationId xmlns:a16="http://schemas.microsoft.com/office/drawing/2014/main" id="{398F0CAB-7A03-66AE-E9BA-B4F6A75816C1}"/>
                  </a:ext>
                </a:extLst>
              </p:cNvPr>
              <p:cNvSpPr>
                <a:spLocks noRot="1" noChangeAspect="1" noMove="1" noResize="1" noEditPoints="1" noAdjustHandles="1" noChangeArrowheads="1" noChangeShapeType="1" noTextEdit="1"/>
              </p:cNvSpPr>
              <p:nvPr/>
            </p:nvSpPr>
            <p:spPr>
              <a:xfrm>
                <a:off x="11267956" y="5014800"/>
                <a:ext cx="470516" cy="470517"/>
              </a:xfrm>
              <a:prstGeom prst="roundRect">
                <a:avLst/>
              </a:prstGeom>
              <a:blipFill>
                <a:blip r:embed="rId43"/>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Rounded Rectangle 64">
                <a:extLst>
                  <a:ext uri="{FF2B5EF4-FFF2-40B4-BE49-F238E27FC236}">
                    <a16:creationId xmlns:a16="http://schemas.microsoft.com/office/drawing/2014/main" id="{650E5BE0-DCDF-48E1-2B00-83A6AD72CE5E}"/>
                  </a:ext>
                </a:extLst>
              </p:cNvPr>
              <p:cNvSpPr/>
              <p:nvPr/>
            </p:nvSpPr>
            <p:spPr>
              <a:xfrm>
                <a:off x="11267956" y="3826800"/>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65" name="Rounded Rectangle 64">
                <a:extLst>
                  <a:ext uri="{FF2B5EF4-FFF2-40B4-BE49-F238E27FC236}">
                    <a16:creationId xmlns:a16="http://schemas.microsoft.com/office/drawing/2014/main" id="{650E5BE0-DCDF-48E1-2B00-83A6AD72CE5E}"/>
                  </a:ext>
                </a:extLst>
              </p:cNvPr>
              <p:cNvSpPr>
                <a:spLocks noRot="1" noChangeAspect="1" noMove="1" noResize="1" noEditPoints="1" noAdjustHandles="1" noChangeArrowheads="1" noChangeShapeType="1" noTextEdit="1"/>
              </p:cNvSpPr>
              <p:nvPr/>
            </p:nvSpPr>
            <p:spPr>
              <a:xfrm>
                <a:off x="11267956" y="3826800"/>
                <a:ext cx="470516" cy="470517"/>
              </a:xfrm>
              <a:prstGeom prst="roundRect">
                <a:avLst/>
              </a:prstGeom>
              <a:blipFill>
                <a:blip r:embed="rId44"/>
                <a:stretch>
                  <a:fillRect/>
                </a:stretch>
              </a:blipFill>
              <a:ln>
                <a:solidFill>
                  <a:schemeClr val="accent2">
                    <a:lumMod val="60000"/>
                    <a:lumOff val="40000"/>
                  </a:schemeClr>
                </a:solidFill>
              </a:ln>
            </p:spPr>
            <p:txBody>
              <a:bodyPr/>
              <a:lstStyle/>
              <a:p>
                <a:r>
                  <a:rPr lang="en-US">
                    <a:noFill/>
                  </a:rPr>
                  <a:t> </a:t>
                </a:r>
              </a:p>
            </p:txBody>
          </p:sp>
        </mc:Fallback>
      </mc:AlternateContent>
      <p:cxnSp>
        <p:nvCxnSpPr>
          <p:cNvPr id="66" name="Straight Arrow Connector 65">
            <a:extLst>
              <a:ext uri="{FF2B5EF4-FFF2-40B4-BE49-F238E27FC236}">
                <a16:creationId xmlns:a16="http://schemas.microsoft.com/office/drawing/2014/main" id="{4302BA75-D5CE-7380-D728-3A0EB506938F}"/>
              </a:ext>
            </a:extLst>
          </p:cNvPr>
          <p:cNvCxnSpPr>
            <a:cxnSpLocks/>
            <a:endCxn id="68" idx="2"/>
          </p:cNvCxnSpPr>
          <p:nvPr/>
        </p:nvCxnSpPr>
        <p:spPr>
          <a:xfrm flipV="1">
            <a:off x="11506160" y="3112917"/>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8" name="Rounded Rectangle 67">
                <a:extLst>
                  <a:ext uri="{FF2B5EF4-FFF2-40B4-BE49-F238E27FC236}">
                    <a16:creationId xmlns:a16="http://schemas.microsoft.com/office/drawing/2014/main" id="{D8A9CE47-868D-830F-BA96-B6A63CB23647}"/>
                  </a:ext>
                </a:extLst>
              </p:cNvPr>
              <p:cNvSpPr/>
              <p:nvPr/>
            </p:nvSpPr>
            <p:spPr>
              <a:xfrm>
                <a:off x="11270902" y="26424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68" name="Rounded Rectangle 67">
                <a:extLst>
                  <a:ext uri="{FF2B5EF4-FFF2-40B4-BE49-F238E27FC236}">
                    <a16:creationId xmlns:a16="http://schemas.microsoft.com/office/drawing/2014/main" id="{D8A9CE47-868D-830F-BA96-B6A63CB23647}"/>
                  </a:ext>
                </a:extLst>
              </p:cNvPr>
              <p:cNvSpPr>
                <a:spLocks noRot="1" noChangeAspect="1" noMove="1" noResize="1" noEditPoints="1" noAdjustHandles="1" noChangeArrowheads="1" noChangeShapeType="1" noTextEdit="1"/>
              </p:cNvSpPr>
              <p:nvPr/>
            </p:nvSpPr>
            <p:spPr>
              <a:xfrm>
                <a:off x="11270902" y="2642400"/>
                <a:ext cx="470516" cy="470517"/>
              </a:xfrm>
              <a:prstGeom prst="roundRect">
                <a:avLst/>
              </a:prstGeom>
              <a:blipFill>
                <a:blip r:embed="rId45"/>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Rounded Rectangle 68">
                <a:extLst>
                  <a:ext uri="{FF2B5EF4-FFF2-40B4-BE49-F238E27FC236}">
                    <a16:creationId xmlns:a16="http://schemas.microsoft.com/office/drawing/2014/main" id="{A2BF3CA8-B773-2469-8F12-65C4BB86FA0E}"/>
                  </a:ext>
                </a:extLst>
              </p:cNvPr>
              <p:cNvSpPr/>
              <p:nvPr/>
            </p:nvSpPr>
            <p:spPr>
              <a:xfrm>
                <a:off x="10740964" y="5014800"/>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𝑐</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69" name="Rounded Rectangle 68">
                <a:extLst>
                  <a:ext uri="{FF2B5EF4-FFF2-40B4-BE49-F238E27FC236}">
                    <a16:creationId xmlns:a16="http://schemas.microsoft.com/office/drawing/2014/main" id="{A2BF3CA8-B773-2469-8F12-65C4BB86FA0E}"/>
                  </a:ext>
                </a:extLst>
              </p:cNvPr>
              <p:cNvSpPr>
                <a:spLocks noRot="1" noChangeAspect="1" noMove="1" noResize="1" noEditPoints="1" noAdjustHandles="1" noChangeArrowheads="1" noChangeShapeType="1" noTextEdit="1"/>
              </p:cNvSpPr>
              <p:nvPr/>
            </p:nvSpPr>
            <p:spPr>
              <a:xfrm>
                <a:off x="10740964" y="5014800"/>
                <a:ext cx="470516" cy="470517"/>
              </a:xfrm>
              <a:prstGeom prst="roundRect">
                <a:avLst/>
              </a:prstGeom>
              <a:blipFill>
                <a:blip r:embed="rId46"/>
                <a:stretch>
                  <a:fillRect/>
                </a:stretch>
              </a:blipFill>
              <a:ln>
                <a:solidFill>
                  <a:schemeClr val="accent6">
                    <a:lumMod val="60000"/>
                    <a:lumOff val="40000"/>
                  </a:schemeClr>
                </a:solidFill>
              </a:ln>
            </p:spPr>
            <p:txBody>
              <a:bodyPr/>
              <a:lstStyle/>
              <a:p>
                <a:r>
                  <a:rPr lang="en-US">
                    <a:noFill/>
                  </a:rPr>
                  <a:t> </a:t>
                </a:r>
              </a:p>
            </p:txBody>
          </p:sp>
        </mc:Fallback>
      </mc:AlternateContent>
      <p:cxnSp>
        <p:nvCxnSpPr>
          <p:cNvPr id="70" name="Straight Arrow Connector 109">
            <a:extLst>
              <a:ext uri="{FF2B5EF4-FFF2-40B4-BE49-F238E27FC236}">
                <a16:creationId xmlns:a16="http://schemas.microsoft.com/office/drawing/2014/main" id="{DDF0EB5E-BD7C-3480-0F1A-9BBC62C75317}"/>
              </a:ext>
            </a:extLst>
          </p:cNvPr>
          <p:cNvCxnSpPr>
            <a:cxnSpLocks/>
          </p:cNvCxnSpPr>
          <p:nvPr/>
        </p:nvCxnSpPr>
        <p:spPr>
          <a:xfrm rot="5400000" flipH="1" flipV="1">
            <a:off x="10869362" y="4518755"/>
            <a:ext cx="717757" cy="295730"/>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A32E445B-A720-5D63-C838-BBB1ED8CF40C}"/>
              </a:ext>
            </a:extLst>
          </p:cNvPr>
          <p:cNvCxnSpPr>
            <a:cxnSpLocks/>
            <a:stCxn id="35" idx="3"/>
            <a:endCxn id="65" idx="1"/>
          </p:cNvCxnSpPr>
          <p:nvPr/>
        </p:nvCxnSpPr>
        <p:spPr>
          <a:xfrm>
            <a:off x="10582741" y="4062059"/>
            <a:ext cx="6852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4" name="Oval 73">
                <a:extLst>
                  <a:ext uri="{FF2B5EF4-FFF2-40B4-BE49-F238E27FC236}">
                    <a16:creationId xmlns:a16="http://schemas.microsoft.com/office/drawing/2014/main" id="{E99013D2-E9F4-B3E2-ABCC-59BAD996BBA9}"/>
                  </a:ext>
                </a:extLst>
              </p:cNvPr>
              <p:cNvSpPr/>
              <p:nvPr/>
            </p:nvSpPr>
            <p:spPr>
              <a:xfrm>
                <a:off x="10727006" y="3902400"/>
                <a:ext cx="344542" cy="309945"/>
              </a:xfrm>
              <a:prstGeom prst="ellipse">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𝑔</m:t>
                      </m:r>
                    </m:oMath>
                  </m:oMathPara>
                </a14:m>
                <a:endParaRPr lang="en-US"/>
              </a:p>
            </p:txBody>
          </p:sp>
        </mc:Choice>
        <mc:Fallback xmlns="">
          <p:sp>
            <p:nvSpPr>
              <p:cNvPr id="74" name="Oval 73">
                <a:extLst>
                  <a:ext uri="{FF2B5EF4-FFF2-40B4-BE49-F238E27FC236}">
                    <a16:creationId xmlns:a16="http://schemas.microsoft.com/office/drawing/2014/main" id="{E99013D2-E9F4-B3E2-ABCC-59BAD996BBA9}"/>
                  </a:ext>
                </a:extLst>
              </p:cNvPr>
              <p:cNvSpPr>
                <a:spLocks noRot="1" noChangeAspect="1" noMove="1" noResize="1" noEditPoints="1" noAdjustHandles="1" noChangeArrowheads="1" noChangeShapeType="1" noTextEdit="1"/>
              </p:cNvSpPr>
              <p:nvPr/>
            </p:nvSpPr>
            <p:spPr>
              <a:xfrm>
                <a:off x="10727006" y="3902400"/>
                <a:ext cx="344542" cy="309945"/>
              </a:xfrm>
              <a:prstGeom prst="ellipse">
                <a:avLst/>
              </a:prstGeom>
              <a:blipFill>
                <a:blip r:embed="rId35"/>
                <a:stretch>
                  <a:fillRect b="-15094"/>
                </a:stretch>
              </a:blipFill>
              <a:ln>
                <a:solidFill>
                  <a:schemeClr val="tx1"/>
                </a:solidFill>
              </a:ln>
            </p:spPr>
            <p:txBody>
              <a:bodyPr/>
              <a:lstStyle/>
              <a:p>
                <a:r>
                  <a:rPr lang="en-US">
                    <a:noFill/>
                  </a:rPr>
                  <a:t> </a:t>
                </a:r>
              </a:p>
            </p:txBody>
          </p:sp>
        </mc:Fallback>
      </mc:AlternateContent>
      <p:sp>
        <p:nvSpPr>
          <p:cNvPr id="83" name="TextBox 82">
            <a:extLst>
              <a:ext uri="{FF2B5EF4-FFF2-40B4-BE49-F238E27FC236}">
                <a16:creationId xmlns:a16="http://schemas.microsoft.com/office/drawing/2014/main" id="{EDCBC571-8D70-F47F-D8BC-052FFE740C8F}"/>
              </a:ext>
            </a:extLst>
          </p:cNvPr>
          <p:cNvSpPr txBox="1"/>
          <p:nvPr/>
        </p:nvSpPr>
        <p:spPr>
          <a:xfrm>
            <a:off x="7061783" y="5449033"/>
            <a:ext cx="996817" cy="646331"/>
          </a:xfrm>
          <a:prstGeom prst="rect">
            <a:avLst/>
          </a:prstGeom>
          <a:noFill/>
        </p:spPr>
        <p:txBody>
          <a:bodyPr wrap="square" rtlCol="0">
            <a:spAutoFit/>
          </a:bodyPr>
          <a:lstStyle/>
          <a:p>
            <a:pPr algn="ctr"/>
            <a:r>
              <a:rPr lang="en-US"/>
              <a:t>Context vector</a:t>
            </a:r>
          </a:p>
        </p:txBody>
      </p:sp>
      <p:cxnSp>
        <p:nvCxnSpPr>
          <p:cNvPr id="88" name="Elbow Connector 87">
            <a:extLst>
              <a:ext uri="{FF2B5EF4-FFF2-40B4-BE49-F238E27FC236}">
                <a16:creationId xmlns:a16="http://schemas.microsoft.com/office/drawing/2014/main" id="{DC6645A3-09EC-B412-DD4F-D27970AEE461}"/>
              </a:ext>
            </a:extLst>
          </p:cNvPr>
          <p:cNvCxnSpPr>
            <a:cxnSpLocks/>
            <a:endCxn id="51" idx="0"/>
          </p:cNvCxnSpPr>
          <p:nvPr/>
        </p:nvCxnSpPr>
        <p:spPr>
          <a:xfrm rot="16200000" flipH="1">
            <a:off x="8107323" y="4438958"/>
            <a:ext cx="720083" cy="434889"/>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Elbow Connector 89">
            <a:extLst>
              <a:ext uri="{FF2B5EF4-FFF2-40B4-BE49-F238E27FC236}">
                <a16:creationId xmlns:a16="http://schemas.microsoft.com/office/drawing/2014/main" id="{BFF732D4-F2CC-4782-8E57-74C3FDD36ECA}"/>
              </a:ext>
            </a:extLst>
          </p:cNvPr>
          <p:cNvCxnSpPr>
            <a:cxnSpLocks/>
          </p:cNvCxnSpPr>
          <p:nvPr/>
        </p:nvCxnSpPr>
        <p:spPr>
          <a:xfrm rot="16200000" flipH="1">
            <a:off x="9244841" y="4437991"/>
            <a:ext cx="720083" cy="434889"/>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Elbow Connector 92">
            <a:extLst>
              <a:ext uri="{FF2B5EF4-FFF2-40B4-BE49-F238E27FC236}">
                <a16:creationId xmlns:a16="http://schemas.microsoft.com/office/drawing/2014/main" id="{02865F26-FC47-A1B1-6918-9EAAE172C34E}"/>
              </a:ext>
            </a:extLst>
          </p:cNvPr>
          <p:cNvCxnSpPr>
            <a:cxnSpLocks/>
          </p:cNvCxnSpPr>
          <p:nvPr/>
        </p:nvCxnSpPr>
        <p:spPr>
          <a:xfrm rot="16200000" flipH="1">
            <a:off x="10394159" y="4438800"/>
            <a:ext cx="720083" cy="434889"/>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109">
            <a:extLst>
              <a:ext uri="{FF2B5EF4-FFF2-40B4-BE49-F238E27FC236}">
                <a16:creationId xmlns:a16="http://schemas.microsoft.com/office/drawing/2014/main" id="{9A9E3AAC-330E-85B1-7989-9285E5CB2AF1}"/>
              </a:ext>
            </a:extLst>
          </p:cNvPr>
          <p:cNvCxnSpPr>
            <a:cxnSpLocks/>
          </p:cNvCxnSpPr>
          <p:nvPr/>
        </p:nvCxnSpPr>
        <p:spPr>
          <a:xfrm rot="10800000">
            <a:off x="931935" y="3686967"/>
            <a:ext cx="6192205" cy="0"/>
          </a:xfrm>
          <a:prstGeom prst="bentConnector3">
            <a:avLst>
              <a:gd name="adj1" fmla="val 49672"/>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8613348-BE3C-9360-2315-A27986926732}"/>
              </a:ext>
            </a:extLst>
          </p:cNvPr>
          <p:cNvCxnSpPr>
            <a:cxnSpLocks/>
          </p:cNvCxnSpPr>
          <p:nvPr/>
        </p:nvCxnSpPr>
        <p:spPr>
          <a:xfrm flipV="1">
            <a:off x="949186" y="3434973"/>
            <a:ext cx="0" cy="2552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0" name="Rounded Rectangle 99">
                <a:extLst>
                  <a:ext uri="{FF2B5EF4-FFF2-40B4-BE49-F238E27FC236}">
                    <a16:creationId xmlns:a16="http://schemas.microsoft.com/office/drawing/2014/main" id="{5FE89893-4439-91B9-9EFA-AC256CF1AE59}"/>
                  </a:ext>
                </a:extLst>
              </p:cNvPr>
              <p:cNvSpPr/>
              <p:nvPr/>
            </p:nvSpPr>
            <p:spPr>
              <a:xfrm>
                <a:off x="7115459" y="3431883"/>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100" name="Rounded Rectangle 99">
                <a:extLst>
                  <a:ext uri="{FF2B5EF4-FFF2-40B4-BE49-F238E27FC236}">
                    <a16:creationId xmlns:a16="http://schemas.microsoft.com/office/drawing/2014/main" id="{5FE89893-4439-91B9-9EFA-AC256CF1AE59}"/>
                  </a:ext>
                </a:extLst>
              </p:cNvPr>
              <p:cNvSpPr>
                <a:spLocks noRot="1" noChangeAspect="1" noMove="1" noResize="1" noEditPoints="1" noAdjustHandles="1" noChangeArrowheads="1" noChangeShapeType="1" noTextEdit="1"/>
              </p:cNvSpPr>
              <p:nvPr/>
            </p:nvSpPr>
            <p:spPr>
              <a:xfrm>
                <a:off x="7115459" y="3431883"/>
                <a:ext cx="470516" cy="470517"/>
              </a:xfrm>
              <a:prstGeom prst="roundRect">
                <a:avLst/>
              </a:prstGeom>
              <a:blipFill>
                <a:blip r:embed="rId47"/>
                <a:stretch>
                  <a:fillRect r="-7595"/>
                </a:stretch>
              </a:blipFill>
              <a:ln>
                <a:solidFill>
                  <a:schemeClr val="accent2">
                    <a:lumMod val="60000"/>
                    <a:lumOff val="40000"/>
                  </a:schemeClr>
                </a:solidFill>
              </a:ln>
            </p:spPr>
            <p:txBody>
              <a:bodyPr/>
              <a:lstStyle/>
              <a:p>
                <a:r>
                  <a:rPr lang="en-US">
                    <a:noFill/>
                  </a:rPr>
                  <a:t> </a:t>
                </a:r>
              </a:p>
            </p:txBody>
          </p:sp>
        </mc:Fallback>
      </mc:AlternateContent>
      <p:cxnSp>
        <p:nvCxnSpPr>
          <p:cNvPr id="105" name="Elbow Connector 104">
            <a:extLst>
              <a:ext uri="{FF2B5EF4-FFF2-40B4-BE49-F238E27FC236}">
                <a16:creationId xmlns:a16="http://schemas.microsoft.com/office/drawing/2014/main" id="{EAF5989F-6FA1-2F4B-217D-09F39EAC56E1}"/>
              </a:ext>
            </a:extLst>
          </p:cNvPr>
          <p:cNvCxnSpPr>
            <a:cxnSpLocks/>
            <a:stCxn id="161" idx="4"/>
            <a:endCxn id="82" idx="0"/>
          </p:cNvCxnSpPr>
          <p:nvPr/>
        </p:nvCxnSpPr>
        <p:spPr>
          <a:xfrm rot="16200000" flipH="1">
            <a:off x="6638513" y="2124557"/>
            <a:ext cx="954696" cy="492127"/>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id="{FEF2C15C-504A-89A8-9F93-F2BC96558FCC}"/>
              </a:ext>
            </a:extLst>
          </p:cNvPr>
          <p:cNvSpPr txBox="1"/>
          <p:nvPr/>
        </p:nvSpPr>
        <p:spPr>
          <a:xfrm>
            <a:off x="838200" y="6218700"/>
            <a:ext cx="10911840" cy="261610"/>
          </a:xfrm>
          <a:prstGeom prst="rect">
            <a:avLst/>
          </a:prstGeom>
          <a:noFill/>
        </p:spPr>
        <p:txBody>
          <a:bodyPr wrap="square">
            <a:spAutoFit/>
          </a:bodyPr>
          <a:lstStyle/>
          <a:p>
            <a:pPr>
              <a:spcBef>
                <a:spcPts val="0"/>
              </a:spcBef>
              <a:spcAft>
                <a:spcPts val="0"/>
              </a:spcAft>
            </a:pPr>
            <a:r>
              <a:rPr lang="en-CA" sz="1100">
                <a:effectLst/>
              </a:rPr>
              <a:t>D. </a:t>
            </a:r>
            <a:r>
              <a:rPr lang="en-CA" sz="1100" err="1">
                <a:effectLst/>
              </a:rPr>
              <a:t>Bahdanau</a:t>
            </a:r>
            <a:r>
              <a:rPr lang="en-CA" sz="1100">
                <a:effectLst/>
              </a:rPr>
              <a:t>, K. Cho, and Y. </a:t>
            </a:r>
            <a:r>
              <a:rPr lang="en-CA" sz="1100" err="1">
                <a:effectLst/>
              </a:rPr>
              <a:t>Bengio</a:t>
            </a:r>
            <a:r>
              <a:rPr lang="en-CA" sz="1100">
                <a:effectLst/>
              </a:rPr>
              <a:t>, “Neural Machine Translation by Jointly Learning to Align and Translate,” in </a:t>
            </a:r>
            <a:r>
              <a:rPr lang="en-CA" sz="1100" i="1">
                <a:effectLst/>
              </a:rPr>
              <a:t>3rd International Conference on Learning Representations (ICLR), </a:t>
            </a:r>
            <a:r>
              <a:rPr lang="en-CA" sz="1100">
                <a:effectLst/>
              </a:rPr>
              <a:t>2015</a:t>
            </a:r>
            <a:r>
              <a:rPr lang="en-CA" sz="1100" i="1"/>
              <a:t>.</a:t>
            </a:r>
            <a:endParaRPr lang="en-CA" sz="1100">
              <a:effectLst/>
            </a:endParaRPr>
          </a:p>
        </p:txBody>
      </p:sp>
      <mc:AlternateContent xmlns:mc="http://schemas.openxmlformats.org/markup-compatibility/2006" xmlns:a14="http://schemas.microsoft.com/office/drawing/2010/main">
        <mc:Choice Requires="a14">
          <p:sp>
            <p:nvSpPr>
              <p:cNvPr id="82" name="Rounded Rectangle 81">
                <a:extLst>
                  <a:ext uri="{FF2B5EF4-FFF2-40B4-BE49-F238E27FC236}">
                    <a16:creationId xmlns:a16="http://schemas.microsoft.com/office/drawing/2014/main" id="{B1EBEB71-4A71-19E0-613D-FFFF8EA2B24D}"/>
                  </a:ext>
                </a:extLst>
              </p:cNvPr>
              <p:cNvSpPr/>
              <p:nvPr/>
            </p:nvSpPr>
            <p:spPr>
              <a:xfrm>
                <a:off x="7126667" y="2847969"/>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𝑐</m:t>
                          </m:r>
                        </m:e>
                        <m:sub>
                          <m:r>
                            <a:rPr lang="en-CA" b="0" i="1" smtClean="0">
                              <a:solidFill>
                                <a:schemeClr val="tx1"/>
                              </a:solidFill>
                              <a:latin typeface="Cambria Math" panose="02040503050406030204" pitchFamily="18" charset="0"/>
                            </a:rPr>
                            <m:t>𝑡</m:t>
                          </m:r>
                        </m:sub>
                      </m:sSub>
                    </m:oMath>
                  </m:oMathPara>
                </a14:m>
                <a:endParaRPr lang="en-US">
                  <a:solidFill>
                    <a:schemeClr val="tx1"/>
                  </a:solidFill>
                </a:endParaRPr>
              </a:p>
            </p:txBody>
          </p:sp>
        </mc:Choice>
        <mc:Fallback xmlns="">
          <p:sp>
            <p:nvSpPr>
              <p:cNvPr id="82" name="Rounded Rectangle 81">
                <a:extLst>
                  <a:ext uri="{FF2B5EF4-FFF2-40B4-BE49-F238E27FC236}">
                    <a16:creationId xmlns:a16="http://schemas.microsoft.com/office/drawing/2014/main" id="{B1EBEB71-4A71-19E0-613D-FFFF8EA2B24D}"/>
                  </a:ext>
                </a:extLst>
              </p:cNvPr>
              <p:cNvSpPr>
                <a:spLocks noRot="1" noChangeAspect="1" noMove="1" noResize="1" noEditPoints="1" noAdjustHandles="1" noChangeArrowheads="1" noChangeShapeType="1" noTextEdit="1"/>
              </p:cNvSpPr>
              <p:nvPr/>
            </p:nvSpPr>
            <p:spPr>
              <a:xfrm>
                <a:off x="7126667" y="2847969"/>
                <a:ext cx="470516" cy="470517"/>
              </a:xfrm>
              <a:prstGeom prst="roundRect">
                <a:avLst/>
              </a:prstGeom>
              <a:blipFill>
                <a:blip r:embed="rId48"/>
                <a:stretch>
                  <a:fillRect/>
                </a:stretch>
              </a:blipFill>
              <a:ln>
                <a:solidFill>
                  <a:schemeClr val="accent6">
                    <a:lumMod val="60000"/>
                    <a:lumOff val="40000"/>
                  </a:schemeClr>
                </a:solidFill>
              </a:ln>
            </p:spPr>
            <p:txBody>
              <a:bodyPr/>
              <a:lstStyle/>
              <a:p>
                <a:r>
                  <a:rPr lang="en-US">
                    <a:noFill/>
                  </a:rPr>
                  <a:t> </a:t>
                </a:r>
              </a:p>
            </p:txBody>
          </p:sp>
        </mc:Fallback>
      </mc:AlternateContent>
    </p:spTree>
    <p:extLst>
      <p:ext uri="{BB962C8B-B14F-4D97-AF65-F5344CB8AC3E}">
        <p14:creationId xmlns:p14="http://schemas.microsoft.com/office/powerpoint/2010/main" val="1248898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D911A-75DC-8DEF-06C7-E92F47380A6E}"/>
            </a:ext>
          </a:extLst>
        </p:cNvPr>
        <p:cNvGrpSpPr/>
        <p:nvPr/>
      </p:nvGrpSpPr>
      <p:grpSpPr>
        <a:xfrm>
          <a:off x="0" y="0"/>
          <a:ext cx="0" cy="0"/>
          <a:chOff x="0" y="0"/>
          <a:chExt cx="0" cy="0"/>
        </a:xfrm>
      </p:grpSpPr>
      <p:sp>
        <p:nvSpPr>
          <p:cNvPr id="57" name="Rectangle 56">
            <a:extLst>
              <a:ext uri="{FF2B5EF4-FFF2-40B4-BE49-F238E27FC236}">
                <a16:creationId xmlns:a16="http://schemas.microsoft.com/office/drawing/2014/main" id="{9074D671-0874-7C4C-A289-513B045FC15B}"/>
              </a:ext>
            </a:extLst>
          </p:cNvPr>
          <p:cNvSpPr/>
          <p:nvPr/>
        </p:nvSpPr>
        <p:spPr>
          <a:xfrm>
            <a:off x="334384" y="3772342"/>
            <a:ext cx="4352756" cy="2274595"/>
          </a:xfrm>
          <a:prstGeom prst="rect">
            <a:avLst/>
          </a:prstGeom>
          <a:solidFill>
            <a:srgbClr val="EEEEEE"/>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b="1">
                <a:solidFill>
                  <a:schemeClr val="tx1"/>
                </a:solidFill>
              </a:rPr>
              <a:t>ENCODER</a:t>
            </a:r>
          </a:p>
        </p:txBody>
      </p:sp>
      <p:sp>
        <p:nvSpPr>
          <p:cNvPr id="123" name="Rectangle 122">
            <a:extLst>
              <a:ext uri="{FF2B5EF4-FFF2-40B4-BE49-F238E27FC236}">
                <a16:creationId xmlns:a16="http://schemas.microsoft.com/office/drawing/2014/main" id="{6B738B46-02D2-29F5-53EB-A2A4F3B0E3FB}"/>
              </a:ext>
            </a:extLst>
          </p:cNvPr>
          <p:cNvSpPr/>
          <p:nvPr/>
        </p:nvSpPr>
        <p:spPr>
          <a:xfrm>
            <a:off x="6712182" y="2042737"/>
            <a:ext cx="5145434" cy="4004202"/>
          </a:xfrm>
          <a:prstGeom prst="rect">
            <a:avLst/>
          </a:prstGeom>
          <a:solidFill>
            <a:srgbClr val="EEEEEE"/>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b="1">
                <a:solidFill>
                  <a:schemeClr val="tx1"/>
                </a:solidFill>
              </a:rPr>
              <a:t>DECODER</a:t>
            </a:r>
          </a:p>
        </p:txBody>
      </p:sp>
      <p:cxnSp>
        <p:nvCxnSpPr>
          <p:cNvPr id="22" name="Straight Arrow Connector 21">
            <a:extLst>
              <a:ext uri="{FF2B5EF4-FFF2-40B4-BE49-F238E27FC236}">
                <a16:creationId xmlns:a16="http://schemas.microsoft.com/office/drawing/2014/main" id="{AD0ABD8C-20B4-31BD-5052-CAEC47906B4D}"/>
              </a:ext>
            </a:extLst>
          </p:cNvPr>
          <p:cNvCxnSpPr>
            <a:cxnSpLocks/>
            <a:stCxn id="8" idx="0"/>
            <a:endCxn id="12" idx="2"/>
          </p:cNvCxnSpPr>
          <p:nvPr/>
        </p:nvCxnSpPr>
        <p:spPr>
          <a:xfrm flipV="1">
            <a:off x="1966505" y="4303504"/>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45EE48A-A772-1BF7-B806-BE1C6CB97B63}"/>
              </a:ext>
            </a:extLst>
          </p:cNvPr>
          <p:cNvCxnSpPr>
            <a:cxnSpLocks/>
            <a:stCxn id="9" idx="0"/>
            <a:endCxn id="13" idx="2"/>
          </p:cNvCxnSpPr>
          <p:nvPr/>
        </p:nvCxnSpPr>
        <p:spPr>
          <a:xfrm flipV="1">
            <a:off x="3096702" y="4303506"/>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024422B-499E-CBA0-5373-0BD3C78A3F4B}"/>
              </a:ext>
            </a:extLst>
          </p:cNvPr>
          <p:cNvCxnSpPr>
            <a:cxnSpLocks/>
            <a:stCxn id="10" idx="0"/>
            <a:endCxn id="14" idx="2"/>
          </p:cNvCxnSpPr>
          <p:nvPr/>
        </p:nvCxnSpPr>
        <p:spPr>
          <a:xfrm flipV="1">
            <a:off x="4225571" y="4303504"/>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2BA0AAA-01A5-83EA-C523-8C90A3BE1B31}"/>
              </a:ext>
            </a:extLst>
          </p:cNvPr>
          <p:cNvCxnSpPr>
            <a:stCxn id="7" idx="0"/>
            <a:endCxn id="11" idx="2"/>
          </p:cNvCxnSpPr>
          <p:nvPr/>
        </p:nvCxnSpPr>
        <p:spPr>
          <a:xfrm flipV="1">
            <a:off x="839991" y="4303503"/>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FBA65A3-FA56-7060-332C-53252348CF2A}"/>
              </a:ext>
            </a:extLst>
          </p:cNvPr>
          <p:cNvSpPr>
            <a:spLocks noGrp="1"/>
          </p:cNvSpPr>
          <p:nvPr>
            <p:ph type="title"/>
          </p:nvPr>
        </p:nvSpPr>
        <p:spPr/>
        <p:txBody>
          <a:bodyPr>
            <a:normAutofit/>
          </a:bodyPr>
          <a:lstStyle/>
          <a:p>
            <a:r>
              <a:rPr lang="en-US" sz="3600"/>
              <a:t>Sequence to Sequence with RNNs + </a:t>
            </a:r>
            <a:r>
              <a:rPr lang="en-US" sz="3600" b="1"/>
              <a:t>Attention</a:t>
            </a:r>
          </a:p>
        </p:txBody>
      </p:sp>
      <p:sp>
        <p:nvSpPr>
          <p:cNvPr id="4" name="Date Placeholder 3">
            <a:extLst>
              <a:ext uri="{FF2B5EF4-FFF2-40B4-BE49-F238E27FC236}">
                <a16:creationId xmlns:a16="http://schemas.microsoft.com/office/drawing/2014/main" id="{09ABA7CC-160F-50D0-3BE0-F0A080C549B6}"/>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D6EABC75-1661-51ED-C91B-96D8229364F8}"/>
              </a:ext>
            </a:extLst>
          </p:cNvPr>
          <p:cNvSpPr>
            <a:spLocks noGrp="1"/>
          </p:cNvSpPr>
          <p:nvPr>
            <p:ph type="sldNum" sz="quarter" idx="12"/>
          </p:nvPr>
        </p:nvSpPr>
        <p:spPr/>
        <p:txBody>
          <a:bodyPr/>
          <a:lstStyle/>
          <a:p>
            <a:fld id="{D4F24A5E-B0D2-394D-9970-9AE06BCB59C1}" type="slidenum">
              <a:rPr lang="en-US" smtClean="0"/>
              <a:t>13</a:t>
            </a:fld>
            <a:endParaRPr lang="en-US"/>
          </a:p>
        </p:txBody>
      </p:sp>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4A88A983-31BE-9F40-C9BD-FD5CE32A6351}"/>
                  </a:ext>
                </a:extLst>
              </p:cNvPr>
              <p:cNvSpPr/>
              <p:nvPr/>
            </p:nvSpPr>
            <p:spPr>
              <a:xfrm>
                <a:off x="604733" y="5016445"/>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7" name="Rounded Rectangle 6">
                <a:extLst>
                  <a:ext uri="{FF2B5EF4-FFF2-40B4-BE49-F238E27FC236}">
                    <a16:creationId xmlns:a16="http://schemas.microsoft.com/office/drawing/2014/main" id="{4A88A983-31BE-9F40-C9BD-FD5CE32A6351}"/>
                  </a:ext>
                </a:extLst>
              </p:cNvPr>
              <p:cNvSpPr>
                <a:spLocks noRot="1" noChangeAspect="1" noMove="1" noResize="1" noEditPoints="1" noAdjustHandles="1" noChangeArrowheads="1" noChangeShapeType="1" noTextEdit="1"/>
              </p:cNvSpPr>
              <p:nvPr/>
            </p:nvSpPr>
            <p:spPr>
              <a:xfrm>
                <a:off x="604733" y="5016445"/>
                <a:ext cx="470516" cy="470517"/>
              </a:xfrm>
              <a:prstGeom prst="roundRect">
                <a:avLst/>
              </a:prstGeom>
              <a:blipFill>
                <a:blip r:embed="rId3"/>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ounded Rectangle 7">
                <a:extLst>
                  <a:ext uri="{FF2B5EF4-FFF2-40B4-BE49-F238E27FC236}">
                    <a16:creationId xmlns:a16="http://schemas.microsoft.com/office/drawing/2014/main" id="{2AC2782A-1A7F-FD89-AA85-46B1F7E1ABFE}"/>
                  </a:ext>
                </a:extLst>
              </p:cNvPr>
              <p:cNvSpPr/>
              <p:nvPr/>
            </p:nvSpPr>
            <p:spPr>
              <a:xfrm>
                <a:off x="1731247" y="5016446"/>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8" name="Rounded Rectangle 7">
                <a:extLst>
                  <a:ext uri="{FF2B5EF4-FFF2-40B4-BE49-F238E27FC236}">
                    <a16:creationId xmlns:a16="http://schemas.microsoft.com/office/drawing/2014/main" id="{2AC2782A-1A7F-FD89-AA85-46B1F7E1ABFE}"/>
                  </a:ext>
                </a:extLst>
              </p:cNvPr>
              <p:cNvSpPr>
                <a:spLocks noRot="1" noChangeAspect="1" noMove="1" noResize="1" noEditPoints="1" noAdjustHandles="1" noChangeArrowheads="1" noChangeShapeType="1" noTextEdit="1"/>
              </p:cNvSpPr>
              <p:nvPr/>
            </p:nvSpPr>
            <p:spPr>
              <a:xfrm>
                <a:off x="1731247" y="5016446"/>
                <a:ext cx="470516" cy="470517"/>
              </a:xfrm>
              <a:prstGeom prst="roundRect">
                <a:avLst/>
              </a:prstGeom>
              <a:blipFill>
                <a:blip r:embed="rId4"/>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ounded Rectangle 8">
                <a:extLst>
                  <a:ext uri="{FF2B5EF4-FFF2-40B4-BE49-F238E27FC236}">
                    <a16:creationId xmlns:a16="http://schemas.microsoft.com/office/drawing/2014/main" id="{F12B27E6-B0B2-628B-4E6A-D147745D9061}"/>
                  </a:ext>
                </a:extLst>
              </p:cNvPr>
              <p:cNvSpPr/>
              <p:nvPr/>
            </p:nvSpPr>
            <p:spPr>
              <a:xfrm>
                <a:off x="2861444" y="5016448"/>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9" name="Rounded Rectangle 8">
                <a:extLst>
                  <a:ext uri="{FF2B5EF4-FFF2-40B4-BE49-F238E27FC236}">
                    <a16:creationId xmlns:a16="http://schemas.microsoft.com/office/drawing/2014/main" id="{F12B27E6-B0B2-628B-4E6A-D147745D9061}"/>
                  </a:ext>
                </a:extLst>
              </p:cNvPr>
              <p:cNvSpPr>
                <a:spLocks noRot="1" noChangeAspect="1" noMove="1" noResize="1" noEditPoints="1" noAdjustHandles="1" noChangeArrowheads="1" noChangeShapeType="1" noTextEdit="1"/>
              </p:cNvSpPr>
              <p:nvPr/>
            </p:nvSpPr>
            <p:spPr>
              <a:xfrm>
                <a:off x="2861444" y="5016448"/>
                <a:ext cx="470516" cy="470517"/>
              </a:xfrm>
              <a:prstGeom prst="roundRect">
                <a:avLst/>
              </a:prstGeom>
              <a:blipFill>
                <a:blip r:embed="rId5"/>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ounded Rectangle 9">
                <a:extLst>
                  <a:ext uri="{FF2B5EF4-FFF2-40B4-BE49-F238E27FC236}">
                    <a16:creationId xmlns:a16="http://schemas.microsoft.com/office/drawing/2014/main" id="{306B981A-6E96-DE8F-DA08-864A54DCAA86}"/>
                  </a:ext>
                </a:extLst>
              </p:cNvPr>
              <p:cNvSpPr/>
              <p:nvPr/>
            </p:nvSpPr>
            <p:spPr>
              <a:xfrm>
                <a:off x="3990313" y="5016446"/>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10" name="Rounded Rectangle 9">
                <a:extLst>
                  <a:ext uri="{FF2B5EF4-FFF2-40B4-BE49-F238E27FC236}">
                    <a16:creationId xmlns:a16="http://schemas.microsoft.com/office/drawing/2014/main" id="{306B981A-6E96-DE8F-DA08-864A54DCAA86}"/>
                  </a:ext>
                </a:extLst>
              </p:cNvPr>
              <p:cNvSpPr>
                <a:spLocks noRot="1" noChangeAspect="1" noMove="1" noResize="1" noEditPoints="1" noAdjustHandles="1" noChangeArrowheads="1" noChangeShapeType="1" noTextEdit="1"/>
              </p:cNvSpPr>
              <p:nvPr/>
            </p:nvSpPr>
            <p:spPr>
              <a:xfrm>
                <a:off x="3990313" y="5016446"/>
                <a:ext cx="470516" cy="470517"/>
              </a:xfrm>
              <a:prstGeom prst="roundRect">
                <a:avLst/>
              </a:prstGeom>
              <a:blipFill>
                <a:blip r:embed="rId6"/>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ounded Rectangle 10">
                <a:extLst>
                  <a:ext uri="{FF2B5EF4-FFF2-40B4-BE49-F238E27FC236}">
                    <a16:creationId xmlns:a16="http://schemas.microsoft.com/office/drawing/2014/main" id="{2401D9A6-EB55-9E74-3D79-85CE2B53AAFD}"/>
                  </a:ext>
                </a:extLst>
              </p:cNvPr>
              <p:cNvSpPr/>
              <p:nvPr/>
            </p:nvSpPr>
            <p:spPr>
              <a:xfrm>
                <a:off x="604733" y="3832986"/>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11" name="Rounded Rectangle 10">
                <a:extLst>
                  <a:ext uri="{FF2B5EF4-FFF2-40B4-BE49-F238E27FC236}">
                    <a16:creationId xmlns:a16="http://schemas.microsoft.com/office/drawing/2014/main" id="{2401D9A6-EB55-9E74-3D79-85CE2B53AAFD}"/>
                  </a:ext>
                </a:extLst>
              </p:cNvPr>
              <p:cNvSpPr>
                <a:spLocks noRot="1" noChangeAspect="1" noMove="1" noResize="1" noEditPoints="1" noAdjustHandles="1" noChangeArrowheads="1" noChangeShapeType="1" noTextEdit="1"/>
              </p:cNvSpPr>
              <p:nvPr/>
            </p:nvSpPr>
            <p:spPr>
              <a:xfrm>
                <a:off x="604733" y="3832986"/>
                <a:ext cx="470516" cy="470517"/>
              </a:xfrm>
              <a:prstGeom prst="roundRect">
                <a:avLst/>
              </a:prstGeom>
              <a:blipFill>
                <a:blip r:embed="rId7"/>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ounded Rectangle 11">
                <a:extLst>
                  <a:ext uri="{FF2B5EF4-FFF2-40B4-BE49-F238E27FC236}">
                    <a16:creationId xmlns:a16="http://schemas.microsoft.com/office/drawing/2014/main" id="{2A2F050F-419E-70CD-F1D2-52C47CA29835}"/>
                  </a:ext>
                </a:extLst>
              </p:cNvPr>
              <p:cNvSpPr/>
              <p:nvPr/>
            </p:nvSpPr>
            <p:spPr>
              <a:xfrm>
                <a:off x="1731247" y="3832987"/>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12" name="Rounded Rectangle 11">
                <a:extLst>
                  <a:ext uri="{FF2B5EF4-FFF2-40B4-BE49-F238E27FC236}">
                    <a16:creationId xmlns:a16="http://schemas.microsoft.com/office/drawing/2014/main" id="{2A2F050F-419E-70CD-F1D2-52C47CA29835}"/>
                  </a:ext>
                </a:extLst>
              </p:cNvPr>
              <p:cNvSpPr>
                <a:spLocks noRot="1" noChangeAspect="1" noMove="1" noResize="1" noEditPoints="1" noAdjustHandles="1" noChangeArrowheads="1" noChangeShapeType="1" noTextEdit="1"/>
              </p:cNvSpPr>
              <p:nvPr/>
            </p:nvSpPr>
            <p:spPr>
              <a:xfrm>
                <a:off x="1731247" y="3832987"/>
                <a:ext cx="470516" cy="470517"/>
              </a:xfrm>
              <a:prstGeom prst="roundRect">
                <a:avLst/>
              </a:prstGeom>
              <a:blipFill>
                <a:blip r:embed="rId8"/>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ounded Rectangle 12">
                <a:extLst>
                  <a:ext uri="{FF2B5EF4-FFF2-40B4-BE49-F238E27FC236}">
                    <a16:creationId xmlns:a16="http://schemas.microsoft.com/office/drawing/2014/main" id="{3E0D3DD2-4E2A-537C-6BA7-28BC7F1A560F}"/>
                  </a:ext>
                </a:extLst>
              </p:cNvPr>
              <p:cNvSpPr/>
              <p:nvPr/>
            </p:nvSpPr>
            <p:spPr>
              <a:xfrm>
                <a:off x="2861444" y="3832989"/>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13" name="Rounded Rectangle 12">
                <a:extLst>
                  <a:ext uri="{FF2B5EF4-FFF2-40B4-BE49-F238E27FC236}">
                    <a16:creationId xmlns:a16="http://schemas.microsoft.com/office/drawing/2014/main" id="{3E0D3DD2-4E2A-537C-6BA7-28BC7F1A560F}"/>
                  </a:ext>
                </a:extLst>
              </p:cNvPr>
              <p:cNvSpPr>
                <a:spLocks noRot="1" noChangeAspect="1" noMove="1" noResize="1" noEditPoints="1" noAdjustHandles="1" noChangeArrowheads="1" noChangeShapeType="1" noTextEdit="1"/>
              </p:cNvSpPr>
              <p:nvPr/>
            </p:nvSpPr>
            <p:spPr>
              <a:xfrm>
                <a:off x="2861444" y="3832989"/>
                <a:ext cx="470516" cy="470517"/>
              </a:xfrm>
              <a:prstGeom prst="roundRect">
                <a:avLst/>
              </a:prstGeom>
              <a:blipFill>
                <a:blip r:embed="rId9"/>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ounded Rectangle 13">
                <a:extLst>
                  <a:ext uri="{FF2B5EF4-FFF2-40B4-BE49-F238E27FC236}">
                    <a16:creationId xmlns:a16="http://schemas.microsoft.com/office/drawing/2014/main" id="{D65F8823-4B51-82E2-B41D-68552CCD3AB6}"/>
                  </a:ext>
                </a:extLst>
              </p:cNvPr>
              <p:cNvSpPr/>
              <p:nvPr/>
            </p:nvSpPr>
            <p:spPr>
              <a:xfrm>
                <a:off x="3990313" y="3832987"/>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14" name="Rounded Rectangle 13">
                <a:extLst>
                  <a:ext uri="{FF2B5EF4-FFF2-40B4-BE49-F238E27FC236}">
                    <a16:creationId xmlns:a16="http://schemas.microsoft.com/office/drawing/2014/main" id="{D65F8823-4B51-82E2-B41D-68552CCD3AB6}"/>
                  </a:ext>
                </a:extLst>
              </p:cNvPr>
              <p:cNvSpPr>
                <a:spLocks noRot="1" noChangeAspect="1" noMove="1" noResize="1" noEditPoints="1" noAdjustHandles="1" noChangeArrowheads="1" noChangeShapeType="1" noTextEdit="1"/>
              </p:cNvSpPr>
              <p:nvPr/>
            </p:nvSpPr>
            <p:spPr>
              <a:xfrm>
                <a:off x="3990313" y="3832987"/>
                <a:ext cx="470516" cy="470517"/>
              </a:xfrm>
              <a:prstGeom prst="roundRect">
                <a:avLst/>
              </a:prstGeom>
              <a:blipFill>
                <a:blip r:embed="rId10"/>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ounded Rectangle 35">
                <a:extLst>
                  <a:ext uri="{FF2B5EF4-FFF2-40B4-BE49-F238E27FC236}">
                    <a16:creationId xmlns:a16="http://schemas.microsoft.com/office/drawing/2014/main" id="{700C52B3-0696-5C85-1FE8-E1B478672D45}"/>
                  </a:ext>
                </a:extLst>
              </p:cNvPr>
              <p:cNvSpPr/>
              <p:nvPr/>
            </p:nvSpPr>
            <p:spPr>
              <a:xfrm>
                <a:off x="7324934" y="5016445"/>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𝑐</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36" name="Rounded Rectangle 35">
                <a:extLst>
                  <a:ext uri="{FF2B5EF4-FFF2-40B4-BE49-F238E27FC236}">
                    <a16:creationId xmlns:a16="http://schemas.microsoft.com/office/drawing/2014/main" id="{700C52B3-0696-5C85-1FE8-E1B478672D45}"/>
                  </a:ext>
                </a:extLst>
              </p:cNvPr>
              <p:cNvSpPr>
                <a:spLocks noRot="1" noChangeAspect="1" noMove="1" noResize="1" noEditPoints="1" noAdjustHandles="1" noChangeArrowheads="1" noChangeShapeType="1" noTextEdit="1"/>
              </p:cNvSpPr>
              <p:nvPr/>
            </p:nvSpPr>
            <p:spPr>
              <a:xfrm>
                <a:off x="7324934" y="5016445"/>
                <a:ext cx="470516" cy="470517"/>
              </a:xfrm>
              <a:prstGeom prst="roundRect">
                <a:avLst/>
              </a:prstGeom>
              <a:blipFill>
                <a:blip r:embed="rId11"/>
                <a:stretch>
                  <a:fillRect/>
                </a:stretch>
              </a:blipFill>
              <a:ln>
                <a:solidFill>
                  <a:schemeClr val="accent6">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ounded Rectangle 36">
                <a:extLst>
                  <a:ext uri="{FF2B5EF4-FFF2-40B4-BE49-F238E27FC236}">
                    <a16:creationId xmlns:a16="http://schemas.microsoft.com/office/drawing/2014/main" id="{3AB72AF4-2DC6-F7EE-6E0B-CEC1BC9EACBD}"/>
                  </a:ext>
                </a:extLst>
              </p:cNvPr>
              <p:cNvSpPr/>
              <p:nvPr/>
            </p:nvSpPr>
            <p:spPr>
              <a:xfrm>
                <a:off x="5755583" y="3826800"/>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0</m:t>
                          </m:r>
                        </m:sub>
                      </m:sSub>
                    </m:oMath>
                  </m:oMathPara>
                </a14:m>
                <a:endParaRPr lang="en-US">
                  <a:solidFill>
                    <a:schemeClr val="tx1"/>
                  </a:solidFill>
                </a:endParaRPr>
              </a:p>
            </p:txBody>
          </p:sp>
        </mc:Choice>
        <mc:Fallback xmlns="">
          <p:sp>
            <p:nvSpPr>
              <p:cNvPr id="37" name="Rounded Rectangle 36">
                <a:extLst>
                  <a:ext uri="{FF2B5EF4-FFF2-40B4-BE49-F238E27FC236}">
                    <a16:creationId xmlns:a16="http://schemas.microsoft.com/office/drawing/2014/main" id="{3AB72AF4-2DC6-F7EE-6E0B-CEC1BC9EACBD}"/>
                  </a:ext>
                </a:extLst>
              </p:cNvPr>
              <p:cNvSpPr>
                <a:spLocks noRot="1" noChangeAspect="1" noMove="1" noResize="1" noEditPoints="1" noAdjustHandles="1" noChangeArrowheads="1" noChangeShapeType="1" noTextEdit="1"/>
              </p:cNvSpPr>
              <p:nvPr/>
            </p:nvSpPr>
            <p:spPr>
              <a:xfrm>
                <a:off x="5755583" y="3826800"/>
                <a:ext cx="470516" cy="470517"/>
              </a:xfrm>
              <a:prstGeom prst="roundRect">
                <a:avLst/>
              </a:prstGeom>
              <a:blipFill>
                <a:blip r:embed="rId12"/>
                <a:stretch>
                  <a:fillRect/>
                </a:stretch>
              </a:blipFill>
              <a:ln>
                <a:solidFill>
                  <a:schemeClr val="accent2">
                    <a:lumMod val="60000"/>
                    <a:lumOff val="40000"/>
                  </a:schemeClr>
                </a:solidFill>
              </a:ln>
            </p:spPr>
            <p:txBody>
              <a:bodyPr/>
              <a:lstStyle/>
              <a:p>
                <a:r>
                  <a:rPr lang="en-US">
                    <a:noFill/>
                  </a:rPr>
                  <a:t> </a:t>
                </a:r>
              </a:p>
            </p:txBody>
          </p:sp>
        </mc:Fallback>
      </mc:AlternateContent>
      <p:cxnSp>
        <p:nvCxnSpPr>
          <p:cNvPr id="42" name="Straight Arrow Connector 41">
            <a:extLst>
              <a:ext uri="{FF2B5EF4-FFF2-40B4-BE49-F238E27FC236}">
                <a16:creationId xmlns:a16="http://schemas.microsoft.com/office/drawing/2014/main" id="{BE313722-2A60-EEE4-A0F2-0BB6942D5505}"/>
              </a:ext>
            </a:extLst>
          </p:cNvPr>
          <p:cNvCxnSpPr>
            <a:stCxn id="43" idx="0"/>
            <a:endCxn id="47" idx="2"/>
          </p:cNvCxnSpPr>
          <p:nvPr/>
        </p:nvCxnSpPr>
        <p:spPr>
          <a:xfrm flipV="1">
            <a:off x="8087183" y="4296362"/>
            <a:ext cx="0" cy="7184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Rounded Rectangle 42">
                <a:extLst>
                  <a:ext uri="{FF2B5EF4-FFF2-40B4-BE49-F238E27FC236}">
                    <a16:creationId xmlns:a16="http://schemas.microsoft.com/office/drawing/2014/main" id="{9C9F522B-2A84-698E-412F-7845D06A8AAA}"/>
                  </a:ext>
                </a:extLst>
              </p:cNvPr>
              <p:cNvSpPr/>
              <p:nvPr/>
            </p:nvSpPr>
            <p:spPr>
              <a:xfrm>
                <a:off x="7851925" y="50148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0</m:t>
                          </m:r>
                        </m:sub>
                      </m:sSub>
                    </m:oMath>
                  </m:oMathPara>
                </a14:m>
                <a:endParaRPr lang="en-US">
                  <a:solidFill>
                    <a:schemeClr val="tx1"/>
                  </a:solidFill>
                </a:endParaRPr>
              </a:p>
            </p:txBody>
          </p:sp>
        </mc:Choice>
        <mc:Fallback xmlns="">
          <p:sp>
            <p:nvSpPr>
              <p:cNvPr id="43" name="Rounded Rectangle 42">
                <a:extLst>
                  <a:ext uri="{FF2B5EF4-FFF2-40B4-BE49-F238E27FC236}">
                    <a16:creationId xmlns:a16="http://schemas.microsoft.com/office/drawing/2014/main" id="{9C9F522B-2A84-698E-412F-7845D06A8AAA}"/>
                  </a:ext>
                </a:extLst>
              </p:cNvPr>
              <p:cNvSpPr>
                <a:spLocks noRot="1" noChangeAspect="1" noMove="1" noResize="1" noEditPoints="1" noAdjustHandles="1" noChangeArrowheads="1" noChangeShapeType="1" noTextEdit="1"/>
              </p:cNvSpPr>
              <p:nvPr/>
            </p:nvSpPr>
            <p:spPr>
              <a:xfrm>
                <a:off x="7851925" y="5014800"/>
                <a:ext cx="470516" cy="470517"/>
              </a:xfrm>
              <a:prstGeom prst="roundRect">
                <a:avLst/>
              </a:prstGeom>
              <a:blipFill>
                <a:blip r:embed="rId13"/>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ounded Rectangle 46">
                <a:extLst>
                  <a:ext uri="{FF2B5EF4-FFF2-40B4-BE49-F238E27FC236}">
                    <a16:creationId xmlns:a16="http://schemas.microsoft.com/office/drawing/2014/main" id="{38DD934D-ECBE-DF6D-43CB-26BC993F4A94}"/>
                  </a:ext>
                </a:extLst>
              </p:cNvPr>
              <p:cNvSpPr/>
              <p:nvPr/>
            </p:nvSpPr>
            <p:spPr>
              <a:xfrm>
                <a:off x="7851925" y="3825845"/>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47" name="Rounded Rectangle 46">
                <a:extLst>
                  <a:ext uri="{FF2B5EF4-FFF2-40B4-BE49-F238E27FC236}">
                    <a16:creationId xmlns:a16="http://schemas.microsoft.com/office/drawing/2014/main" id="{38DD934D-ECBE-DF6D-43CB-26BC993F4A94}"/>
                  </a:ext>
                </a:extLst>
              </p:cNvPr>
              <p:cNvSpPr>
                <a:spLocks noRot="1" noChangeAspect="1" noMove="1" noResize="1" noEditPoints="1" noAdjustHandles="1" noChangeArrowheads="1" noChangeShapeType="1" noTextEdit="1"/>
              </p:cNvSpPr>
              <p:nvPr/>
            </p:nvSpPr>
            <p:spPr>
              <a:xfrm>
                <a:off x="7851925" y="3825845"/>
                <a:ext cx="470516" cy="470517"/>
              </a:xfrm>
              <a:prstGeom prst="roundRect">
                <a:avLst/>
              </a:prstGeom>
              <a:blipFill>
                <a:blip r:embed="rId14"/>
                <a:stretch>
                  <a:fillRect/>
                </a:stretch>
              </a:blipFill>
              <a:ln>
                <a:solidFill>
                  <a:schemeClr val="accent2">
                    <a:lumMod val="60000"/>
                    <a:lumOff val="40000"/>
                  </a:schemeClr>
                </a:solidFill>
              </a:ln>
            </p:spPr>
            <p:txBody>
              <a:bodyPr/>
              <a:lstStyle/>
              <a:p>
                <a:r>
                  <a:rPr lang="en-US">
                    <a:noFill/>
                  </a:rPr>
                  <a:t> </a:t>
                </a:r>
              </a:p>
            </p:txBody>
          </p:sp>
        </mc:Fallback>
      </mc:AlternateContent>
      <p:cxnSp>
        <p:nvCxnSpPr>
          <p:cNvPr id="58" name="Straight Arrow Connector 57">
            <a:extLst>
              <a:ext uri="{FF2B5EF4-FFF2-40B4-BE49-F238E27FC236}">
                <a16:creationId xmlns:a16="http://schemas.microsoft.com/office/drawing/2014/main" id="{297F21AF-FD92-DE08-F0FD-09CC4DFD3881}"/>
              </a:ext>
            </a:extLst>
          </p:cNvPr>
          <p:cNvCxnSpPr>
            <a:cxnSpLocks/>
            <a:endCxn id="63" idx="2"/>
          </p:cNvCxnSpPr>
          <p:nvPr/>
        </p:nvCxnSpPr>
        <p:spPr>
          <a:xfrm flipV="1">
            <a:off x="8090129" y="3114534"/>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3" name="Rounded Rectangle 62">
                <a:extLst>
                  <a:ext uri="{FF2B5EF4-FFF2-40B4-BE49-F238E27FC236}">
                    <a16:creationId xmlns:a16="http://schemas.microsoft.com/office/drawing/2014/main" id="{C05E6363-6A6E-1536-FA9E-AC1037C055D3}"/>
                  </a:ext>
                </a:extLst>
              </p:cNvPr>
              <p:cNvSpPr/>
              <p:nvPr/>
            </p:nvSpPr>
            <p:spPr>
              <a:xfrm>
                <a:off x="7854871" y="2644017"/>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63" name="Rounded Rectangle 62">
                <a:extLst>
                  <a:ext uri="{FF2B5EF4-FFF2-40B4-BE49-F238E27FC236}">
                    <a16:creationId xmlns:a16="http://schemas.microsoft.com/office/drawing/2014/main" id="{C05E6363-6A6E-1536-FA9E-AC1037C055D3}"/>
                  </a:ext>
                </a:extLst>
              </p:cNvPr>
              <p:cNvSpPr>
                <a:spLocks noRot="1" noChangeAspect="1" noMove="1" noResize="1" noEditPoints="1" noAdjustHandles="1" noChangeArrowheads="1" noChangeShapeType="1" noTextEdit="1"/>
              </p:cNvSpPr>
              <p:nvPr/>
            </p:nvSpPr>
            <p:spPr>
              <a:xfrm>
                <a:off x="7854871" y="2644017"/>
                <a:ext cx="470516" cy="470517"/>
              </a:xfrm>
              <a:prstGeom prst="roundRect">
                <a:avLst/>
              </a:prstGeom>
              <a:blipFill>
                <a:blip r:embed="rId15"/>
                <a:stretch>
                  <a:fillRect/>
                </a:stretch>
              </a:blipFill>
              <a:ln>
                <a:solidFill>
                  <a:srgbClr val="C44037"/>
                </a:solidFill>
              </a:ln>
            </p:spPr>
            <p:txBody>
              <a:bodyPr/>
              <a:lstStyle/>
              <a:p>
                <a:r>
                  <a:rPr lang="en-US">
                    <a:noFill/>
                  </a:rPr>
                  <a:t> </a:t>
                </a:r>
              </a:p>
            </p:txBody>
          </p:sp>
        </mc:Fallback>
      </mc:AlternateContent>
      <p:cxnSp>
        <p:nvCxnSpPr>
          <p:cNvPr id="72" name="Straight Arrow Connector 71">
            <a:extLst>
              <a:ext uri="{FF2B5EF4-FFF2-40B4-BE49-F238E27FC236}">
                <a16:creationId xmlns:a16="http://schemas.microsoft.com/office/drawing/2014/main" id="{57A7C21F-2E77-A003-A41F-A021751D2E2F}"/>
              </a:ext>
            </a:extLst>
          </p:cNvPr>
          <p:cNvCxnSpPr>
            <a:cxnSpLocks/>
            <a:stCxn id="14" idx="3"/>
            <a:endCxn id="37" idx="1"/>
          </p:cNvCxnSpPr>
          <p:nvPr/>
        </p:nvCxnSpPr>
        <p:spPr>
          <a:xfrm flipV="1">
            <a:off x="4460829" y="4062059"/>
            <a:ext cx="1294754" cy="61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138B0A97-C505-35B1-0832-866A6A7540CD}"/>
              </a:ext>
            </a:extLst>
          </p:cNvPr>
          <p:cNvCxnSpPr>
            <a:cxnSpLocks/>
            <a:stCxn id="11" idx="3"/>
            <a:endCxn id="12" idx="1"/>
          </p:cNvCxnSpPr>
          <p:nvPr/>
        </p:nvCxnSpPr>
        <p:spPr>
          <a:xfrm>
            <a:off x="1075249" y="4068245"/>
            <a:ext cx="655998"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A068406B-DD18-7B14-2F5A-A6944E39B97E}"/>
              </a:ext>
            </a:extLst>
          </p:cNvPr>
          <p:cNvCxnSpPr>
            <a:cxnSpLocks/>
            <a:stCxn id="12" idx="3"/>
            <a:endCxn id="13" idx="1"/>
          </p:cNvCxnSpPr>
          <p:nvPr/>
        </p:nvCxnSpPr>
        <p:spPr>
          <a:xfrm>
            <a:off x="2201763" y="4068246"/>
            <a:ext cx="659681" cy="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B86AD9E1-7788-10DD-39DB-2FBA4D2F4EBA}"/>
              </a:ext>
            </a:extLst>
          </p:cNvPr>
          <p:cNvCxnSpPr>
            <a:cxnSpLocks/>
            <a:stCxn id="13" idx="3"/>
            <a:endCxn id="14" idx="1"/>
          </p:cNvCxnSpPr>
          <p:nvPr/>
        </p:nvCxnSpPr>
        <p:spPr>
          <a:xfrm flipV="1">
            <a:off x="3331960" y="4068246"/>
            <a:ext cx="658353" cy="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44626ABF-36E8-D2AF-C305-EB31E435C2CB}"/>
              </a:ext>
            </a:extLst>
          </p:cNvPr>
          <p:cNvCxnSpPr>
            <a:cxnSpLocks/>
          </p:cNvCxnSpPr>
          <p:nvPr/>
        </p:nvCxnSpPr>
        <p:spPr>
          <a:xfrm rot="5400000" flipH="1" flipV="1">
            <a:off x="7428430" y="4479005"/>
            <a:ext cx="711313" cy="360311"/>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48370870-5BA9-37F4-96FE-15480CFF870C}"/>
              </a:ext>
            </a:extLst>
          </p:cNvPr>
          <p:cNvSpPr txBox="1"/>
          <p:nvPr/>
        </p:nvSpPr>
        <p:spPr>
          <a:xfrm>
            <a:off x="5467107" y="4318387"/>
            <a:ext cx="1100168" cy="646331"/>
          </a:xfrm>
          <a:prstGeom prst="rect">
            <a:avLst/>
          </a:prstGeom>
          <a:noFill/>
        </p:spPr>
        <p:txBody>
          <a:bodyPr wrap="square" rtlCol="0">
            <a:spAutoFit/>
          </a:bodyPr>
          <a:lstStyle/>
          <a:p>
            <a:pPr algn="ctr"/>
            <a:r>
              <a:rPr lang="en-US"/>
              <a:t>Initial state</a:t>
            </a:r>
          </a:p>
        </p:txBody>
      </p:sp>
      <mc:AlternateContent xmlns:mc="http://schemas.openxmlformats.org/markup-compatibility/2006" xmlns:a14="http://schemas.microsoft.com/office/drawing/2010/main">
        <mc:Choice Requires="a14">
          <p:sp>
            <p:nvSpPr>
              <p:cNvPr id="15" name="Oval 14">
                <a:extLst>
                  <a:ext uri="{FF2B5EF4-FFF2-40B4-BE49-F238E27FC236}">
                    <a16:creationId xmlns:a16="http://schemas.microsoft.com/office/drawing/2014/main" id="{4155539B-E1FA-9915-056A-2AAA82F4406C}"/>
                  </a:ext>
                </a:extLst>
              </p:cNvPr>
              <p:cNvSpPr/>
              <p:nvPr/>
            </p:nvSpPr>
            <p:spPr>
              <a:xfrm>
                <a:off x="1151093" y="3917726"/>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𝑓</m:t>
                      </m:r>
                    </m:oMath>
                  </m:oMathPara>
                </a14:m>
                <a:endParaRPr lang="en-US"/>
              </a:p>
            </p:txBody>
          </p:sp>
        </mc:Choice>
        <mc:Fallback xmlns="">
          <p:sp>
            <p:nvSpPr>
              <p:cNvPr id="15" name="Oval 14">
                <a:extLst>
                  <a:ext uri="{FF2B5EF4-FFF2-40B4-BE49-F238E27FC236}">
                    <a16:creationId xmlns:a16="http://schemas.microsoft.com/office/drawing/2014/main" id="{4155539B-E1FA-9915-056A-2AAA82F4406C}"/>
                  </a:ext>
                </a:extLst>
              </p:cNvPr>
              <p:cNvSpPr>
                <a:spLocks noRot="1" noChangeAspect="1" noMove="1" noResize="1" noEditPoints="1" noAdjustHandles="1" noChangeArrowheads="1" noChangeShapeType="1" noTextEdit="1"/>
              </p:cNvSpPr>
              <p:nvPr/>
            </p:nvSpPr>
            <p:spPr>
              <a:xfrm>
                <a:off x="1151093" y="3917726"/>
                <a:ext cx="344542" cy="309945"/>
              </a:xfrm>
              <a:prstGeom prst="ellipse">
                <a:avLst/>
              </a:prstGeom>
              <a:blipFill>
                <a:blip r:embed="rId16"/>
                <a:stretch>
                  <a:fillRect b="-226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Oval 15">
                <a:extLst>
                  <a:ext uri="{FF2B5EF4-FFF2-40B4-BE49-F238E27FC236}">
                    <a16:creationId xmlns:a16="http://schemas.microsoft.com/office/drawing/2014/main" id="{40B37273-1F58-508D-8B6C-B9EFFFB6F045}"/>
                  </a:ext>
                </a:extLst>
              </p:cNvPr>
              <p:cNvSpPr/>
              <p:nvPr/>
            </p:nvSpPr>
            <p:spPr>
              <a:xfrm>
                <a:off x="2277607" y="3916610"/>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𝑓</m:t>
                      </m:r>
                    </m:oMath>
                  </m:oMathPara>
                </a14:m>
                <a:endParaRPr lang="en-US"/>
              </a:p>
            </p:txBody>
          </p:sp>
        </mc:Choice>
        <mc:Fallback xmlns="">
          <p:sp>
            <p:nvSpPr>
              <p:cNvPr id="16" name="Oval 15">
                <a:extLst>
                  <a:ext uri="{FF2B5EF4-FFF2-40B4-BE49-F238E27FC236}">
                    <a16:creationId xmlns:a16="http://schemas.microsoft.com/office/drawing/2014/main" id="{40B37273-1F58-508D-8B6C-B9EFFFB6F045}"/>
                  </a:ext>
                </a:extLst>
              </p:cNvPr>
              <p:cNvSpPr>
                <a:spLocks noRot="1" noChangeAspect="1" noMove="1" noResize="1" noEditPoints="1" noAdjustHandles="1" noChangeArrowheads="1" noChangeShapeType="1" noTextEdit="1"/>
              </p:cNvSpPr>
              <p:nvPr/>
            </p:nvSpPr>
            <p:spPr>
              <a:xfrm>
                <a:off x="2277607" y="3916610"/>
                <a:ext cx="344542" cy="309945"/>
              </a:xfrm>
              <a:prstGeom prst="ellipse">
                <a:avLst/>
              </a:prstGeom>
              <a:blipFill>
                <a:blip r:embed="rId16"/>
                <a:stretch>
                  <a:fillRect b="-226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Oval 16">
                <a:extLst>
                  <a:ext uri="{FF2B5EF4-FFF2-40B4-BE49-F238E27FC236}">
                    <a16:creationId xmlns:a16="http://schemas.microsoft.com/office/drawing/2014/main" id="{9FA4DCF3-A3B1-5D2B-77BC-560CA3D8F68C}"/>
                  </a:ext>
                </a:extLst>
              </p:cNvPr>
              <p:cNvSpPr/>
              <p:nvPr/>
            </p:nvSpPr>
            <p:spPr>
              <a:xfrm>
                <a:off x="3407804" y="3916610"/>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𝑓</m:t>
                      </m:r>
                    </m:oMath>
                  </m:oMathPara>
                </a14:m>
                <a:endParaRPr lang="en-US"/>
              </a:p>
            </p:txBody>
          </p:sp>
        </mc:Choice>
        <mc:Fallback xmlns="">
          <p:sp>
            <p:nvSpPr>
              <p:cNvPr id="17" name="Oval 16">
                <a:extLst>
                  <a:ext uri="{FF2B5EF4-FFF2-40B4-BE49-F238E27FC236}">
                    <a16:creationId xmlns:a16="http://schemas.microsoft.com/office/drawing/2014/main" id="{9FA4DCF3-A3B1-5D2B-77BC-560CA3D8F68C}"/>
                  </a:ext>
                </a:extLst>
              </p:cNvPr>
              <p:cNvSpPr>
                <a:spLocks noRot="1" noChangeAspect="1" noMove="1" noResize="1" noEditPoints="1" noAdjustHandles="1" noChangeArrowheads="1" noChangeShapeType="1" noTextEdit="1"/>
              </p:cNvSpPr>
              <p:nvPr/>
            </p:nvSpPr>
            <p:spPr>
              <a:xfrm>
                <a:off x="3407804" y="3916610"/>
                <a:ext cx="344542" cy="309945"/>
              </a:xfrm>
              <a:prstGeom prst="ellipse">
                <a:avLst/>
              </a:prstGeom>
              <a:blipFill>
                <a:blip r:embed="rId17"/>
                <a:stretch>
                  <a:fillRect b="-226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ounded Rectangle 17">
                <a:extLst>
                  <a:ext uri="{FF2B5EF4-FFF2-40B4-BE49-F238E27FC236}">
                    <a16:creationId xmlns:a16="http://schemas.microsoft.com/office/drawing/2014/main" id="{2240E31D-FB3A-7398-D6A6-9BC04BE6AE33}"/>
                  </a:ext>
                </a:extLst>
              </p:cNvPr>
              <p:cNvSpPr/>
              <p:nvPr/>
            </p:nvSpPr>
            <p:spPr>
              <a:xfrm>
                <a:off x="604733" y="2964456"/>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18" name="Rounded Rectangle 17">
                <a:extLst>
                  <a:ext uri="{FF2B5EF4-FFF2-40B4-BE49-F238E27FC236}">
                    <a16:creationId xmlns:a16="http://schemas.microsoft.com/office/drawing/2014/main" id="{2240E31D-FB3A-7398-D6A6-9BC04BE6AE33}"/>
                  </a:ext>
                </a:extLst>
              </p:cNvPr>
              <p:cNvSpPr>
                <a:spLocks noRot="1" noChangeAspect="1" noMove="1" noResize="1" noEditPoints="1" noAdjustHandles="1" noChangeArrowheads="1" noChangeShapeType="1" noTextEdit="1"/>
              </p:cNvSpPr>
              <p:nvPr/>
            </p:nvSpPr>
            <p:spPr>
              <a:xfrm>
                <a:off x="604733" y="2964456"/>
                <a:ext cx="470516" cy="470517"/>
              </a:xfrm>
              <a:prstGeom prst="roundRect">
                <a:avLst/>
              </a:prstGeom>
              <a:blipFill>
                <a:blip r:embed="rId18"/>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ounded Rectangle 18">
                <a:extLst>
                  <a:ext uri="{FF2B5EF4-FFF2-40B4-BE49-F238E27FC236}">
                    <a16:creationId xmlns:a16="http://schemas.microsoft.com/office/drawing/2014/main" id="{350E60ED-D071-88FB-F7DC-6D2873E163D3}"/>
                  </a:ext>
                </a:extLst>
              </p:cNvPr>
              <p:cNvSpPr/>
              <p:nvPr/>
            </p:nvSpPr>
            <p:spPr>
              <a:xfrm>
                <a:off x="1731247" y="2964457"/>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19" name="Rounded Rectangle 18">
                <a:extLst>
                  <a:ext uri="{FF2B5EF4-FFF2-40B4-BE49-F238E27FC236}">
                    <a16:creationId xmlns:a16="http://schemas.microsoft.com/office/drawing/2014/main" id="{350E60ED-D071-88FB-F7DC-6D2873E163D3}"/>
                  </a:ext>
                </a:extLst>
              </p:cNvPr>
              <p:cNvSpPr>
                <a:spLocks noRot="1" noChangeAspect="1" noMove="1" noResize="1" noEditPoints="1" noAdjustHandles="1" noChangeArrowheads="1" noChangeShapeType="1" noTextEdit="1"/>
              </p:cNvSpPr>
              <p:nvPr/>
            </p:nvSpPr>
            <p:spPr>
              <a:xfrm>
                <a:off x="1731247" y="2964457"/>
                <a:ext cx="470516" cy="470517"/>
              </a:xfrm>
              <a:prstGeom prst="roundRect">
                <a:avLst/>
              </a:prstGeom>
              <a:blipFill>
                <a:blip r:embed="rId19"/>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ounded Rectangle 20">
                <a:extLst>
                  <a:ext uri="{FF2B5EF4-FFF2-40B4-BE49-F238E27FC236}">
                    <a16:creationId xmlns:a16="http://schemas.microsoft.com/office/drawing/2014/main" id="{CD69CC2A-12C3-6105-F795-6ACF85E7393B}"/>
                  </a:ext>
                </a:extLst>
              </p:cNvPr>
              <p:cNvSpPr/>
              <p:nvPr/>
            </p:nvSpPr>
            <p:spPr>
              <a:xfrm>
                <a:off x="2861444" y="2964459"/>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21" name="Rounded Rectangle 20">
                <a:extLst>
                  <a:ext uri="{FF2B5EF4-FFF2-40B4-BE49-F238E27FC236}">
                    <a16:creationId xmlns:a16="http://schemas.microsoft.com/office/drawing/2014/main" id="{CD69CC2A-12C3-6105-F795-6ACF85E7393B}"/>
                  </a:ext>
                </a:extLst>
              </p:cNvPr>
              <p:cNvSpPr>
                <a:spLocks noRot="1" noChangeAspect="1" noMove="1" noResize="1" noEditPoints="1" noAdjustHandles="1" noChangeArrowheads="1" noChangeShapeType="1" noTextEdit="1"/>
              </p:cNvSpPr>
              <p:nvPr/>
            </p:nvSpPr>
            <p:spPr>
              <a:xfrm>
                <a:off x="2861444" y="2964459"/>
                <a:ext cx="470516" cy="470517"/>
              </a:xfrm>
              <a:prstGeom prst="roundRect">
                <a:avLst/>
              </a:prstGeom>
              <a:blipFill>
                <a:blip r:embed="rId20"/>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ounded Rectangle 22">
                <a:extLst>
                  <a:ext uri="{FF2B5EF4-FFF2-40B4-BE49-F238E27FC236}">
                    <a16:creationId xmlns:a16="http://schemas.microsoft.com/office/drawing/2014/main" id="{16322EE0-A48C-CC65-33F8-645F6062B64D}"/>
                  </a:ext>
                </a:extLst>
              </p:cNvPr>
              <p:cNvSpPr/>
              <p:nvPr/>
            </p:nvSpPr>
            <p:spPr>
              <a:xfrm>
                <a:off x="3990313" y="2964457"/>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23" name="Rounded Rectangle 22">
                <a:extLst>
                  <a:ext uri="{FF2B5EF4-FFF2-40B4-BE49-F238E27FC236}">
                    <a16:creationId xmlns:a16="http://schemas.microsoft.com/office/drawing/2014/main" id="{16322EE0-A48C-CC65-33F8-645F6062B64D}"/>
                  </a:ext>
                </a:extLst>
              </p:cNvPr>
              <p:cNvSpPr>
                <a:spLocks noRot="1" noChangeAspect="1" noMove="1" noResize="1" noEditPoints="1" noAdjustHandles="1" noChangeArrowheads="1" noChangeShapeType="1" noTextEdit="1"/>
              </p:cNvSpPr>
              <p:nvPr/>
            </p:nvSpPr>
            <p:spPr>
              <a:xfrm>
                <a:off x="3990313" y="2964457"/>
                <a:ext cx="470516" cy="470517"/>
              </a:xfrm>
              <a:prstGeom prst="roundRect">
                <a:avLst/>
              </a:prstGeom>
              <a:blipFill>
                <a:blip r:embed="rId21"/>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ounded Rectangle 23">
                <a:extLst>
                  <a:ext uri="{FF2B5EF4-FFF2-40B4-BE49-F238E27FC236}">
                    <a16:creationId xmlns:a16="http://schemas.microsoft.com/office/drawing/2014/main" id="{6073881B-FFF4-5123-0C0D-8A45242DC9B6}"/>
                  </a:ext>
                </a:extLst>
              </p:cNvPr>
              <p:cNvSpPr/>
              <p:nvPr/>
            </p:nvSpPr>
            <p:spPr>
              <a:xfrm>
                <a:off x="604733" y="1876313"/>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36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24" name="Rounded Rectangle 23">
                <a:extLst>
                  <a:ext uri="{FF2B5EF4-FFF2-40B4-BE49-F238E27FC236}">
                    <a16:creationId xmlns:a16="http://schemas.microsoft.com/office/drawing/2014/main" id="{6073881B-FFF4-5123-0C0D-8A45242DC9B6}"/>
                  </a:ext>
                </a:extLst>
              </p:cNvPr>
              <p:cNvSpPr>
                <a:spLocks noRot="1" noChangeAspect="1" noMove="1" noResize="1" noEditPoints="1" noAdjustHandles="1" noChangeArrowheads="1" noChangeShapeType="1" noTextEdit="1"/>
              </p:cNvSpPr>
              <p:nvPr/>
            </p:nvSpPr>
            <p:spPr>
              <a:xfrm>
                <a:off x="604733" y="1876313"/>
                <a:ext cx="470516" cy="470517"/>
              </a:xfrm>
              <a:prstGeom prst="roundRect">
                <a:avLst/>
              </a:prstGeom>
              <a:blipFill>
                <a:blip r:embed="rId22"/>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ounded Rectangle 25">
                <a:extLst>
                  <a:ext uri="{FF2B5EF4-FFF2-40B4-BE49-F238E27FC236}">
                    <a16:creationId xmlns:a16="http://schemas.microsoft.com/office/drawing/2014/main" id="{558E69D2-40AC-D2C5-3537-9EB2EE71144A}"/>
                  </a:ext>
                </a:extLst>
              </p:cNvPr>
              <p:cNvSpPr/>
              <p:nvPr/>
            </p:nvSpPr>
            <p:spPr>
              <a:xfrm>
                <a:off x="1731247" y="1876314"/>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36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26" name="Rounded Rectangle 25">
                <a:extLst>
                  <a:ext uri="{FF2B5EF4-FFF2-40B4-BE49-F238E27FC236}">
                    <a16:creationId xmlns:a16="http://schemas.microsoft.com/office/drawing/2014/main" id="{558E69D2-40AC-D2C5-3537-9EB2EE71144A}"/>
                  </a:ext>
                </a:extLst>
              </p:cNvPr>
              <p:cNvSpPr>
                <a:spLocks noRot="1" noChangeAspect="1" noMove="1" noResize="1" noEditPoints="1" noAdjustHandles="1" noChangeArrowheads="1" noChangeShapeType="1" noTextEdit="1"/>
              </p:cNvSpPr>
              <p:nvPr/>
            </p:nvSpPr>
            <p:spPr>
              <a:xfrm>
                <a:off x="1731247" y="1876314"/>
                <a:ext cx="470516" cy="470517"/>
              </a:xfrm>
              <a:prstGeom prst="roundRect">
                <a:avLst/>
              </a:prstGeom>
              <a:blipFill>
                <a:blip r:embed="rId23"/>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ounded Rectangle 26">
                <a:extLst>
                  <a:ext uri="{FF2B5EF4-FFF2-40B4-BE49-F238E27FC236}">
                    <a16:creationId xmlns:a16="http://schemas.microsoft.com/office/drawing/2014/main" id="{35880D4E-69A1-99E6-FD83-6F35F6BDE0C9}"/>
                  </a:ext>
                </a:extLst>
              </p:cNvPr>
              <p:cNvSpPr/>
              <p:nvPr/>
            </p:nvSpPr>
            <p:spPr>
              <a:xfrm>
                <a:off x="2861444" y="1876316"/>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36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27" name="Rounded Rectangle 26">
                <a:extLst>
                  <a:ext uri="{FF2B5EF4-FFF2-40B4-BE49-F238E27FC236}">
                    <a16:creationId xmlns:a16="http://schemas.microsoft.com/office/drawing/2014/main" id="{35880D4E-69A1-99E6-FD83-6F35F6BDE0C9}"/>
                  </a:ext>
                </a:extLst>
              </p:cNvPr>
              <p:cNvSpPr>
                <a:spLocks noRot="1" noChangeAspect="1" noMove="1" noResize="1" noEditPoints="1" noAdjustHandles="1" noChangeArrowheads="1" noChangeShapeType="1" noTextEdit="1"/>
              </p:cNvSpPr>
              <p:nvPr/>
            </p:nvSpPr>
            <p:spPr>
              <a:xfrm>
                <a:off x="2861444" y="1876316"/>
                <a:ext cx="470516" cy="470517"/>
              </a:xfrm>
              <a:prstGeom prst="roundRect">
                <a:avLst/>
              </a:prstGeom>
              <a:blipFill>
                <a:blip r:embed="rId24"/>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ounded Rectangle 28">
                <a:extLst>
                  <a:ext uri="{FF2B5EF4-FFF2-40B4-BE49-F238E27FC236}">
                    <a16:creationId xmlns:a16="http://schemas.microsoft.com/office/drawing/2014/main" id="{0343B91F-90A1-14C8-A3CF-25C51654D799}"/>
                  </a:ext>
                </a:extLst>
              </p:cNvPr>
              <p:cNvSpPr/>
              <p:nvPr/>
            </p:nvSpPr>
            <p:spPr>
              <a:xfrm>
                <a:off x="3990313" y="1876314"/>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36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29" name="Rounded Rectangle 28">
                <a:extLst>
                  <a:ext uri="{FF2B5EF4-FFF2-40B4-BE49-F238E27FC236}">
                    <a16:creationId xmlns:a16="http://schemas.microsoft.com/office/drawing/2014/main" id="{0343B91F-90A1-14C8-A3CF-25C51654D799}"/>
                  </a:ext>
                </a:extLst>
              </p:cNvPr>
              <p:cNvSpPr>
                <a:spLocks noRot="1" noChangeAspect="1" noMove="1" noResize="1" noEditPoints="1" noAdjustHandles="1" noChangeArrowheads="1" noChangeShapeType="1" noTextEdit="1"/>
              </p:cNvSpPr>
              <p:nvPr/>
            </p:nvSpPr>
            <p:spPr>
              <a:xfrm>
                <a:off x="3990313" y="1876314"/>
                <a:ext cx="470516" cy="470517"/>
              </a:xfrm>
              <a:prstGeom prst="roundRect">
                <a:avLst/>
              </a:prstGeom>
              <a:blipFill>
                <a:blip r:embed="rId25"/>
                <a:stretch>
                  <a:fillRect/>
                </a:stretch>
              </a:blipFill>
              <a:ln>
                <a:solidFill>
                  <a:srgbClr val="BBAAE6"/>
                </a:solidFill>
              </a:ln>
            </p:spPr>
            <p:txBody>
              <a:bodyPr/>
              <a:lstStyle/>
              <a:p>
                <a:r>
                  <a:rPr lang="en-US">
                    <a:noFill/>
                  </a:rPr>
                  <a:t> </a:t>
                </a:r>
              </a:p>
            </p:txBody>
          </p:sp>
        </mc:Fallback>
      </mc:AlternateContent>
      <p:cxnSp>
        <p:nvCxnSpPr>
          <p:cNvPr id="33" name="Straight Arrow Connector 32">
            <a:extLst>
              <a:ext uri="{FF2B5EF4-FFF2-40B4-BE49-F238E27FC236}">
                <a16:creationId xmlns:a16="http://schemas.microsoft.com/office/drawing/2014/main" id="{C5AA592D-A456-9BE0-4B11-4AABB0FA95C5}"/>
              </a:ext>
            </a:extLst>
          </p:cNvPr>
          <p:cNvCxnSpPr>
            <a:cxnSpLocks/>
            <a:stCxn id="18" idx="0"/>
            <a:endCxn id="24" idx="2"/>
          </p:cNvCxnSpPr>
          <p:nvPr/>
        </p:nvCxnSpPr>
        <p:spPr>
          <a:xfrm flipV="1">
            <a:off x="839991" y="2346830"/>
            <a:ext cx="0" cy="6176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0CE6289-732B-ED13-9083-9776CBD06B16}"/>
              </a:ext>
            </a:extLst>
          </p:cNvPr>
          <p:cNvCxnSpPr>
            <a:cxnSpLocks/>
            <a:stCxn id="19" idx="0"/>
            <a:endCxn id="26" idx="2"/>
          </p:cNvCxnSpPr>
          <p:nvPr/>
        </p:nvCxnSpPr>
        <p:spPr>
          <a:xfrm flipV="1">
            <a:off x="1966505" y="2346831"/>
            <a:ext cx="0" cy="6176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409147EE-7D42-F9ED-DBCC-2556830EA0E1}"/>
              </a:ext>
            </a:extLst>
          </p:cNvPr>
          <p:cNvCxnSpPr>
            <a:cxnSpLocks/>
            <a:stCxn id="21" idx="0"/>
            <a:endCxn id="27" idx="2"/>
          </p:cNvCxnSpPr>
          <p:nvPr/>
        </p:nvCxnSpPr>
        <p:spPr>
          <a:xfrm flipV="1">
            <a:off x="3096702" y="2346833"/>
            <a:ext cx="0" cy="6176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A76285E9-E877-F71E-164B-7C59C3EC24E5}"/>
              </a:ext>
            </a:extLst>
          </p:cNvPr>
          <p:cNvCxnSpPr>
            <a:cxnSpLocks/>
            <a:stCxn id="23" idx="0"/>
            <a:endCxn id="29" idx="2"/>
          </p:cNvCxnSpPr>
          <p:nvPr/>
        </p:nvCxnSpPr>
        <p:spPr>
          <a:xfrm flipV="1">
            <a:off x="4225571" y="2346831"/>
            <a:ext cx="0" cy="6176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BB1510E7-83C4-A700-F435-69C1A68ABA7C}"/>
              </a:ext>
            </a:extLst>
          </p:cNvPr>
          <p:cNvCxnSpPr>
            <a:stCxn id="11" idx="0"/>
            <a:endCxn id="18" idx="2"/>
          </p:cNvCxnSpPr>
          <p:nvPr/>
        </p:nvCxnSpPr>
        <p:spPr>
          <a:xfrm flipV="1">
            <a:off x="839991" y="3434973"/>
            <a:ext cx="0" cy="3980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2FD496D4-8518-F54A-C873-59F480A8C770}"/>
              </a:ext>
            </a:extLst>
          </p:cNvPr>
          <p:cNvCxnSpPr>
            <a:cxnSpLocks/>
            <a:stCxn id="12" idx="0"/>
            <a:endCxn id="19" idx="2"/>
          </p:cNvCxnSpPr>
          <p:nvPr/>
        </p:nvCxnSpPr>
        <p:spPr>
          <a:xfrm flipV="1">
            <a:off x="1966505" y="3434974"/>
            <a:ext cx="0" cy="3980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E9CF3401-E7A4-A494-12DB-CB958183E421}"/>
              </a:ext>
            </a:extLst>
          </p:cNvPr>
          <p:cNvCxnSpPr>
            <a:cxnSpLocks/>
            <a:stCxn id="13" idx="0"/>
            <a:endCxn id="21" idx="2"/>
          </p:cNvCxnSpPr>
          <p:nvPr/>
        </p:nvCxnSpPr>
        <p:spPr>
          <a:xfrm flipV="1">
            <a:off x="3096702" y="3434976"/>
            <a:ext cx="0" cy="3980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4FADDAF5-6F08-3F04-CA9E-6AFF0469EFFF}"/>
              </a:ext>
            </a:extLst>
          </p:cNvPr>
          <p:cNvCxnSpPr>
            <a:cxnSpLocks/>
            <a:stCxn id="14" idx="0"/>
            <a:endCxn id="23" idx="2"/>
          </p:cNvCxnSpPr>
          <p:nvPr/>
        </p:nvCxnSpPr>
        <p:spPr>
          <a:xfrm flipV="1">
            <a:off x="4225571" y="3434974"/>
            <a:ext cx="0" cy="3980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915F1325-A213-8F6E-452B-64E4034978C7}"/>
              </a:ext>
            </a:extLst>
          </p:cNvPr>
          <p:cNvCxnSpPr>
            <a:cxnSpLocks/>
          </p:cNvCxnSpPr>
          <p:nvPr/>
        </p:nvCxnSpPr>
        <p:spPr>
          <a:xfrm flipV="1">
            <a:off x="2096373" y="3434973"/>
            <a:ext cx="0" cy="2552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D88C04CF-4932-A110-E452-C4F8583B11A0}"/>
              </a:ext>
            </a:extLst>
          </p:cNvPr>
          <p:cNvCxnSpPr>
            <a:cxnSpLocks/>
          </p:cNvCxnSpPr>
          <p:nvPr/>
        </p:nvCxnSpPr>
        <p:spPr>
          <a:xfrm flipV="1">
            <a:off x="3216764" y="3434973"/>
            <a:ext cx="0" cy="2552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BE2A72D8-85AB-15F9-D82A-7EEC1EA55974}"/>
              </a:ext>
            </a:extLst>
          </p:cNvPr>
          <p:cNvCxnSpPr>
            <a:cxnSpLocks/>
          </p:cNvCxnSpPr>
          <p:nvPr/>
        </p:nvCxnSpPr>
        <p:spPr>
          <a:xfrm flipV="1">
            <a:off x="4352227" y="3434973"/>
            <a:ext cx="0" cy="2552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9" name="Oval 108">
                <a:extLst>
                  <a:ext uri="{FF2B5EF4-FFF2-40B4-BE49-F238E27FC236}">
                    <a16:creationId xmlns:a16="http://schemas.microsoft.com/office/drawing/2014/main" id="{97F2BE53-C9FF-FF17-862A-A63DEFE432ED}"/>
                  </a:ext>
                </a:extLst>
              </p:cNvPr>
              <p:cNvSpPr/>
              <p:nvPr/>
            </p:nvSpPr>
            <p:spPr>
              <a:xfrm>
                <a:off x="661140" y="1296394"/>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109" name="Oval 108">
                <a:extLst>
                  <a:ext uri="{FF2B5EF4-FFF2-40B4-BE49-F238E27FC236}">
                    <a16:creationId xmlns:a16="http://schemas.microsoft.com/office/drawing/2014/main" id="{97F2BE53-C9FF-FF17-862A-A63DEFE432ED}"/>
                  </a:ext>
                </a:extLst>
              </p:cNvPr>
              <p:cNvSpPr>
                <a:spLocks noRot="1" noChangeAspect="1" noMove="1" noResize="1" noEditPoints="1" noAdjustHandles="1" noChangeArrowheads="1" noChangeShapeType="1" noTextEdit="1"/>
              </p:cNvSpPr>
              <p:nvPr/>
            </p:nvSpPr>
            <p:spPr>
              <a:xfrm>
                <a:off x="661140" y="1296394"/>
                <a:ext cx="344542" cy="309945"/>
              </a:xfrm>
              <a:prstGeom prst="ellipse">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2" name="Oval 111">
                <a:extLst>
                  <a:ext uri="{FF2B5EF4-FFF2-40B4-BE49-F238E27FC236}">
                    <a16:creationId xmlns:a16="http://schemas.microsoft.com/office/drawing/2014/main" id="{568B4755-B7DE-E2EE-FC99-59F5A1E51A8A}"/>
                  </a:ext>
                </a:extLst>
              </p:cNvPr>
              <p:cNvSpPr/>
              <p:nvPr/>
            </p:nvSpPr>
            <p:spPr>
              <a:xfrm>
                <a:off x="1794234" y="1296394"/>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112" name="Oval 111">
                <a:extLst>
                  <a:ext uri="{FF2B5EF4-FFF2-40B4-BE49-F238E27FC236}">
                    <a16:creationId xmlns:a16="http://schemas.microsoft.com/office/drawing/2014/main" id="{568B4755-B7DE-E2EE-FC99-59F5A1E51A8A}"/>
                  </a:ext>
                </a:extLst>
              </p:cNvPr>
              <p:cNvSpPr>
                <a:spLocks noRot="1" noChangeAspect="1" noMove="1" noResize="1" noEditPoints="1" noAdjustHandles="1" noChangeArrowheads="1" noChangeShapeType="1" noTextEdit="1"/>
              </p:cNvSpPr>
              <p:nvPr/>
            </p:nvSpPr>
            <p:spPr>
              <a:xfrm>
                <a:off x="1794234" y="1296394"/>
                <a:ext cx="344542" cy="309945"/>
              </a:xfrm>
              <a:prstGeom prst="ellipse">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5" name="Oval 114">
                <a:extLst>
                  <a:ext uri="{FF2B5EF4-FFF2-40B4-BE49-F238E27FC236}">
                    <a16:creationId xmlns:a16="http://schemas.microsoft.com/office/drawing/2014/main" id="{0DE86D94-FDB8-9E1A-4198-2743D3E455C5}"/>
                  </a:ext>
                </a:extLst>
              </p:cNvPr>
              <p:cNvSpPr/>
              <p:nvPr/>
            </p:nvSpPr>
            <p:spPr>
              <a:xfrm>
                <a:off x="2924431" y="1296394"/>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115" name="Oval 114">
                <a:extLst>
                  <a:ext uri="{FF2B5EF4-FFF2-40B4-BE49-F238E27FC236}">
                    <a16:creationId xmlns:a16="http://schemas.microsoft.com/office/drawing/2014/main" id="{0DE86D94-FDB8-9E1A-4198-2743D3E455C5}"/>
                  </a:ext>
                </a:extLst>
              </p:cNvPr>
              <p:cNvSpPr>
                <a:spLocks noRot="1" noChangeAspect="1" noMove="1" noResize="1" noEditPoints="1" noAdjustHandles="1" noChangeArrowheads="1" noChangeShapeType="1" noTextEdit="1"/>
              </p:cNvSpPr>
              <p:nvPr/>
            </p:nvSpPr>
            <p:spPr>
              <a:xfrm>
                <a:off x="2924431" y="1296394"/>
                <a:ext cx="344542" cy="309945"/>
              </a:xfrm>
              <a:prstGeom prst="ellipse">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6" name="Oval 115">
                <a:extLst>
                  <a:ext uri="{FF2B5EF4-FFF2-40B4-BE49-F238E27FC236}">
                    <a16:creationId xmlns:a16="http://schemas.microsoft.com/office/drawing/2014/main" id="{539F4DB7-E26B-E861-2962-CB6D23529353}"/>
                  </a:ext>
                </a:extLst>
              </p:cNvPr>
              <p:cNvSpPr/>
              <p:nvPr/>
            </p:nvSpPr>
            <p:spPr>
              <a:xfrm>
                <a:off x="4054628" y="1296394"/>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116" name="Oval 115">
                <a:extLst>
                  <a:ext uri="{FF2B5EF4-FFF2-40B4-BE49-F238E27FC236}">
                    <a16:creationId xmlns:a16="http://schemas.microsoft.com/office/drawing/2014/main" id="{539F4DB7-E26B-E861-2962-CB6D23529353}"/>
                  </a:ext>
                </a:extLst>
              </p:cNvPr>
              <p:cNvSpPr>
                <a:spLocks noRot="1" noChangeAspect="1" noMove="1" noResize="1" noEditPoints="1" noAdjustHandles="1" noChangeArrowheads="1" noChangeShapeType="1" noTextEdit="1"/>
              </p:cNvSpPr>
              <p:nvPr/>
            </p:nvSpPr>
            <p:spPr>
              <a:xfrm>
                <a:off x="4054628" y="1296394"/>
                <a:ext cx="344542" cy="309945"/>
              </a:xfrm>
              <a:prstGeom prst="ellipse">
                <a:avLst/>
              </a:prstGeom>
              <a:blipFill>
                <a:blip r:embed="rId28"/>
                <a:stretch>
                  <a:fillRect/>
                </a:stretch>
              </a:blipFill>
            </p:spPr>
            <p:txBody>
              <a:bodyPr/>
              <a:lstStyle/>
              <a:p>
                <a:r>
                  <a:rPr lang="en-US">
                    <a:noFill/>
                  </a:rPr>
                  <a:t> </a:t>
                </a:r>
              </a:p>
            </p:txBody>
          </p:sp>
        </mc:Fallback>
      </mc:AlternateContent>
      <p:cxnSp>
        <p:nvCxnSpPr>
          <p:cNvPr id="137" name="Elbow Connector 136">
            <a:extLst>
              <a:ext uri="{FF2B5EF4-FFF2-40B4-BE49-F238E27FC236}">
                <a16:creationId xmlns:a16="http://schemas.microsoft.com/office/drawing/2014/main" id="{DE2B7C12-8189-E7F8-B784-59B57B77A065}"/>
              </a:ext>
            </a:extLst>
          </p:cNvPr>
          <p:cNvCxnSpPr>
            <a:cxnSpLocks/>
          </p:cNvCxnSpPr>
          <p:nvPr/>
        </p:nvCxnSpPr>
        <p:spPr>
          <a:xfrm rot="10800000" flipH="1">
            <a:off x="1727535" y="1452779"/>
            <a:ext cx="56407" cy="2484000"/>
          </a:xfrm>
          <a:prstGeom prst="bentConnector3">
            <a:avLst>
              <a:gd name="adj1" fmla="val -38950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Elbow Connector 137">
            <a:extLst>
              <a:ext uri="{FF2B5EF4-FFF2-40B4-BE49-F238E27FC236}">
                <a16:creationId xmlns:a16="http://schemas.microsoft.com/office/drawing/2014/main" id="{FB6DBB71-A153-B319-869E-91A0C5EDCDAC}"/>
              </a:ext>
            </a:extLst>
          </p:cNvPr>
          <p:cNvCxnSpPr>
            <a:cxnSpLocks/>
          </p:cNvCxnSpPr>
          <p:nvPr/>
        </p:nvCxnSpPr>
        <p:spPr>
          <a:xfrm rot="10800000" flipH="1">
            <a:off x="2860116" y="1447544"/>
            <a:ext cx="56407" cy="2484000"/>
          </a:xfrm>
          <a:prstGeom prst="bentConnector3">
            <a:avLst>
              <a:gd name="adj1" fmla="val -38950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Elbow Connector 138">
            <a:extLst>
              <a:ext uri="{FF2B5EF4-FFF2-40B4-BE49-F238E27FC236}">
                <a16:creationId xmlns:a16="http://schemas.microsoft.com/office/drawing/2014/main" id="{637AAFF4-DA60-4533-8AB1-C688E282234D}"/>
              </a:ext>
            </a:extLst>
          </p:cNvPr>
          <p:cNvCxnSpPr>
            <a:cxnSpLocks/>
          </p:cNvCxnSpPr>
          <p:nvPr/>
        </p:nvCxnSpPr>
        <p:spPr>
          <a:xfrm rot="10800000" flipH="1">
            <a:off x="3990889" y="1447544"/>
            <a:ext cx="56407" cy="2484000"/>
          </a:xfrm>
          <a:prstGeom prst="bentConnector3">
            <a:avLst>
              <a:gd name="adj1" fmla="val -38950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Elbow Connector 117">
            <a:extLst>
              <a:ext uri="{FF2B5EF4-FFF2-40B4-BE49-F238E27FC236}">
                <a16:creationId xmlns:a16="http://schemas.microsoft.com/office/drawing/2014/main" id="{710EEEDE-B59D-F876-5F98-0C94E87B09C9}"/>
              </a:ext>
            </a:extLst>
          </p:cNvPr>
          <p:cNvCxnSpPr>
            <a:cxnSpLocks/>
          </p:cNvCxnSpPr>
          <p:nvPr/>
        </p:nvCxnSpPr>
        <p:spPr>
          <a:xfrm rot="10800000" flipH="1">
            <a:off x="594522" y="1452779"/>
            <a:ext cx="56407" cy="2484000"/>
          </a:xfrm>
          <a:prstGeom prst="bentConnector3">
            <a:avLst>
              <a:gd name="adj1" fmla="val -38950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4B4308C1-4036-4EF6-BF50-65806B6AF046}"/>
              </a:ext>
            </a:extLst>
          </p:cNvPr>
          <p:cNvCxnSpPr>
            <a:cxnSpLocks/>
            <a:stCxn id="24" idx="0"/>
            <a:endCxn id="109" idx="4"/>
          </p:cNvCxnSpPr>
          <p:nvPr/>
        </p:nvCxnSpPr>
        <p:spPr>
          <a:xfrm flipH="1" flipV="1">
            <a:off x="833411" y="1606339"/>
            <a:ext cx="6580" cy="2699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Straight Arrow Connector 142">
            <a:extLst>
              <a:ext uri="{FF2B5EF4-FFF2-40B4-BE49-F238E27FC236}">
                <a16:creationId xmlns:a16="http://schemas.microsoft.com/office/drawing/2014/main" id="{E5554759-4B4A-1630-79F7-DE81DE275B31}"/>
              </a:ext>
            </a:extLst>
          </p:cNvPr>
          <p:cNvCxnSpPr>
            <a:cxnSpLocks/>
            <a:stCxn id="26" idx="0"/>
            <a:endCxn id="112" idx="4"/>
          </p:cNvCxnSpPr>
          <p:nvPr/>
        </p:nvCxnSpPr>
        <p:spPr>
          <a:xfrm flipV="1">
            <a:off x="1966505" y="1606339"/>
            <a:ext cx="0" cy="2699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1AFB1CA7-A32B-3C62-0717-5DB92AEF7771}"/>
              </a:ext>
            </a:extLst>
          </p:cNvPr>
          <p:cNvCxnSpPr>
            <a:cxnSpLocks/>
            <a:stCxn id="27" idx="0"/>
            <a:endCxn id="115" idx="4"/>
          </p:cNvCxnSpPr>
          <p:nvPr/>
        </p:nvCxnSpPr>
        <p:spPr>
          <a:xfrm flipV="1">
            <a:off x="3096702" y="1606339"/>
            <a:ext cx="0" cy="26997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D233F25D-00B5-51BF-FC5F-21761010B78F}"/>
              </a:ext>
            </a:extLst>
          </p:cNvPr>
          <p:cNvCxnSpPr>
            <a:cxnSpLocks/>
            <a:stCxn id="29" idx="0"/>
            <a:endCxn id="116" idx="4"/>
          </p:cNvCxnSpPr>
          <p:nvPr/>
        </p:nvCxnSpPr>
        <p:spPr>
          <a:xfrm flipV="1">
            <a:off x="4225571" y="1606339"/>
            <a:ext cx="1328" cy="2699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E21A7149-E967-0864-3653-7B1CED8773CD}"/>
              </a:ext>
            </a:extLst>
          </p:cNvPr>
          <p:cNvSpPr/>
          <p:nvPr/>
        </p:nvSpPr>
        <p:spPr>
          <a:xfrm>
            <a:off x="604733" y="2543570"/>
            <a:ext cx="3854386" cy="2536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t>softmax</a:t>
            </a:r>
            <a:endParaRPr lang="en-US"/>
          </a:p>
        </p:txBody>
      </p:sp>
      <mc:AlternateContent xmlns:mc="http://schemas.openxmlformats.org/markup-compatibility/2006" xmlns:a14="http://schemas.microsoft.com/office/drawing/2010/main">
        <mc:Choice Requires="a14">
          <p:sp>
            <p:nvSpPr>
              <p:cNvPr id="152" name="TextBox 151">
                <a:extLst>
                  <a:ext uri="{FF2B5EF4-FFF2-40B4-BE49-F238E27FC236}">
                    <a16:creationId xmlns:a16="http://schemas.microsoft.com/office/drawing/2014/main" id="{2B995F4C-B074-6FB7-7F84-B3A7154D57D6}"/>
                  </a:ext>
                </a:extLst>
              </p:cNvPr>
              <p:cNvSpPr txBox="1"/>
              <p:nvPr/>
            </p:nvSpPr>
            <p:spPr>
              <a:xfrm>
                <a:off x="4703278" y="2902457"/>
                <a:ext cx="2102559" cy="658514"/>
              </a:xfrm>
              <a:prstGeom prst="rect">
                <a:avLst/>
              </a:prstGeom>
              <a:noFill/>
            </p:spPr>
            <p:txBody>
              <a:bodyPr wrap="square" rtlCol="0">
                <a:spAutoFit/>
              </a:bodyPr>
              <a:lstStyle/>
              <a:p>
                <a:r>
                  <a:rPr lang="en-US"/>
                  <a:t>Alignment scores</a:t>
                </a:r>
              </a:p>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𝑒</m:t>
                          </m:r>
                        </m:e>
                        <m:sub>
                          <m:r>
                            <a:rPr lang="en-CA" b="0" i="1" smtClean="0">
                              <a:latin typeface="Cambria Math" panose="02040503050406030204" pitchFamily="18" charset="0"/>
                            </a:rPr>
                            <m:t>𝑡</m:t>
                          </m:r>
                          <m:r>
                            <a:rPr lang="en-CA" b="0" i="1" smtClean="0">
                              <a:latin typeface="Cambria Math" panose="02040503050406030204" pitchFamily="18" charset="0"/>
                            </a:rPr>
                            <m:t>,</m:t>
                          </m:r>
                          <m:r>
                            <a:rPr lang="en-CA" b="0" i="1" smtClean="0">
                              <a:latin typeface="Cambria Math" panose="02040503050406030204" pitchFamily="18" charset="0"/>
                            </a:rPr>
                            <m:t>𝑖</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a:rPr lang="en-CA" b="0" i="1" smtClean="0">
                              <a:latin typeface="Cambria Math" panose="02040503050406030204" pitchFamily="18" charset="0"/>
                            </a:rPr>
                            <m:t>𝑎𝑡𝑡</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𝑠</m:t>
                          </m:r>
                        </m:e>
                        <m:sub>
                          <m:r>
                            <a:rPr lang="en-CA" b="0" i="1" smtClean="0">
                              <a:latin typeface="Cambria Math" panose="02040503050406030204" pitchFamily="18" charset="0"/>
                            </a:rPr>
                            <m:t>𝑡</m:t>
                          </m:r>
                          <m:r>
                            <a:rPr lang="en-CA" b="0" i="1" smtClean="0">
                              <a:latin typeface="Cambria Math" panose="02040503050406030204" pitchFamily="18" charset="0"/>
                            </a:rPr>
                            <m:t>−1 </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h</m:t>
                          </m:r>
                        </m:e>
                        <m:sub>
                          <m:r>
                            <a:rPr lang="en-CA" b="0" i="1" smtClean="0">
                              <a:latin typeface="Cambria Math" panose="02040503050406030204" pitchFamily="18" charset="0"/>
                            </a:rPr>
                            <m:t>𝑖</m:t>
                          </m:r>
                        </m:sub>
                      </m:sSub>
                      <m:r>
                        <a:rPr lang="en-CA" b="0" i="1" smtClean="0">
                          <a:latin typeface="Cambria Math" panose="02040503050406030204" pitchFamily="18" charset="0"/>
                        </a:rPr>
                        <m:t>)</m:t>
                      </m:r>
                    </m:oMath>
                  </m:oMathPara>
                </a14:m>
                <a:endParaRPr lang="en-US"/>
              </a:p>
            </p:txBody>
          </p:sp>
        </mc:Choice>
        <mc:Fallback xmlns="">
          <p:sp>
            <p:nvSpPr>
              <p:cNvPr id="152" name="TextBox 151">
                <a:extLst>
                  <a:ext uri="{FF2B5EF4-FFF2-40B4-BE49-F238E27FC236}">
                    <a16:creationId xmlns:a16="http://schemas.microsoft.com/office/drawing/2014/main" id="{2B995F4C-B074-6FB7-7F84-B3A7154D57D6}"/>
                  </a:ext>
                </a:extLst>
              </p:cNvPr>
              <p:cNvSpPr txBox="1">
                <a:spLocks noRot="1" noChangeAspect="1" noMove="1" noResize="1" noEditPoints="1" noAdjustHandles="1" noChangeArrowheads="1" noChangeShapeType="1" noTextEdit="1"/>
              </p:cNvSpPr>
              <p:nvPr/>
            </p:nvSpPr>
            <p:spPr>
              <a:xfrm>
                <a:off x="4703278" y="2902457"/>
                <a:ext cx="2102559" cy="658514"/>
              </a:xfrm>
              <a:prstGeom prst="rect">
                <a:avLst/>
              </a:prstGeom>
              <a:blipFill>
                <a:blip r:embed="rId29"/>
                <a:stretch>
                  <a:fillRect l="-2616" t="-4630" b="-6481"/>
                </a:stretch>
              </a:blipFill>
            </p:spPr>
            <p:txBody>
              <a:bodyPr/>
              <a:lstStyle/>
              <a:p>
                <a:r>
                  <a:rPr lang="en-US">
                    <a:noFill/>
                  </a:rPr>
                  <a:t> </a:t>
                </a:r>
              </a:p>
            </p:txBody>
          </p:sp>
        </mc:Fallback>
      </mc:AlternateContent>
      <p:sp>
        <p:nvSpPr>
          <p:cNvPr id="153" name="TextBox 152">
            <a:extLst>
              <a:ext uri="{FF2B5EF4-FFF2-40B4-BE49-F238E27FC236}">
                <a16:creationId xmlns:a16="http://schemas.microsoft.com/office/drawing/2014/main" id="{89B1F4B0-D504-B5E6-4F97-E395090F7295}"/>
              </a:ext>
            </a:extLst>
          </p:cNvPr>
          <p:cNvSpPr txBox="1"/>
          <p:nvPr/>
        </p:nvSpPr>
        <p:spPr>
          <a:xfrm>
            <a:off x="4706224" y="1782314"/>
            <a:ext cx="2102559" cy="923330"/>
          </a:xfrm>
          <a:prstGeom prst="rect">
            <a:avLst/>
          </a:prstGeom>
          <a:noFill/>
        </p:spPr>
        <p:txBody>
          <a:bodyPr wrap="square" rtlCol="0">
            <a:spAutoFit/>
          </a:bodyPr>
          <a:lstStyle/>
          <a:p>
            <a:r>
              <a:rPr lang="en-US"/>
              <a:t>Attention weights</a:t>
            </a:r>
          </a:p>
          <a:p>
            <a:r>
              <a:rPr lang="en-US"/>
              <a:t>(normalized alignment scores)</a:t>
            </a:r>
          </a:p>
        </p:txBody>
      </p:sp>
      <mc:AlternateContent xmlns:mc="http://schemas.openxmlformats.org/markup-compatibility/2006" xmlns:a14="http://schemas.microsoft.com/office/drawing/2010/main">
        <mc:Choice Requires="a14">
          <p:sp>
            <p:nvSpPr>
              <p:cNvPr id="154" name="TextBox 153">
                <a:extLst>
                  <a:ext uri="{FF2B5EF4-FFF2-40B4-BE49-F238E27FC236}">
                    <a16:creationId xmlns:a16="http://schemas.microsoft.com/office/drawing/2014/main" id="{6EB6DA39-9900-0D06-2E7E-3509B665AA64}"/>
                  </a:ext>
                </a:extLst>
              </p:cNvPr>
              <p:cNvSpPr txBox="1"/>
              <p:nvPr/>
            </p:nvSpPr>
            <p:spPr>
              <a:xfrm>
                <a:off x="6930813" y="978767"/>
                <a:ext cx="2642900" cy="1041567"/>
              </a:xfrm>
              <a:prstGeom prst="rect">
                <a:avLst/>
              </a:prstGeom>
              <a:noFill/>
            </p:spPr>
            <p:txBody>
              <a:bodyPr wrap="square" rtlCol="0">
                <a:spAutoFit/>
              </a:bodyPr>
              <a:lstStyle/>
              <a:p>
                <a:pPr algn="ctr"/>
                <a:r>
                  <a:rPr lang="en-US"/>
                  <a:t>Compute context vector</a:t>
                </a:r>
              </a:p>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𝑐</m:t>
                          </m:r>
                        </m:e>
                        <m:sub>
                          <m:r>
                            <a:rPr lang="en-CA" b="0" i="1" smtClean="0">
                              <a:latin typeface="Cambria Math" panose="02040503050406030204" pitchFamily="18" charset="0"/>
                            </a:rPr>
                            <m:t>𝑡</m:t>
                          </m:r>
                        </m:sub>
                      </m:sSub>
                      <m:r>
                        <a:rPr lang="en-CA" b="0" i="1" smtClean="0">
                          <a:latin typeface="Cambria Math" panose="02040503050406030204" pitchFamily="18" charset="0"/>
                        </a:rPr>
                        <m:t>=</m:t>
                      </m:r>
                      <m:nary>
                        <m:naryPr>
                          <m:chr m:val="∑"/>
                          <m:supHide m:val="on"/>
                          <m:ctrlPr>
                            <a:rPr lang="en-CA" b="0" i="1" smtClean="0">
                              <a:latin typeface="Cambria Math" panose="02040503050406030204" pitchFamily="18" charset="0"/>
                            </a:rPr>
                          </m:ctrlPr>
                        </m:naryPr>
                        <m:sub>
                          <m:r>
                            <a:rPr lang="en-CA" b="0" i="1" smtClean="0">
                              <a:latin typeface="Cambria Math" panose="02040503050406030204" pitchFamily="18" charset="0"/>
                            </a:rPr>
                            <m:t>𝑖</m:t>
                          </m:r>
                        </m:sub>
                        <m:sup/>
                        <m:e>
                          <m:sSub>
                            <m:sSubPr>
                              <m:ctrlPr>
                                <a:rPr lang="en-CA" b="0" i="1" smtClean="0">
                                  <a:latin typeface="Cambria Math" panose="02040503050406030204" pitchFamily="18" charset="0"/>
                                </a:rPr>
                              </m:ctrlPr>
                            </m:sSubPr>
                            <m:e>
                              <m:r>
                                <a:rPr lang="en-CA" i="1">
                                  <a:latin typeface="Cambria Math" panose="02040503050406030204" pitchFamily="18" charset="0"/>
                                </a:rPr>
                                <m:t>𝛼</m:t>
                              </m:r>
                            </m:e>
                            <m:sub>
                              <m:r>
                                <a:rPr lang="en-CA" b="0" i="1" smtClean="0">
                                  <a:latin typeface="Cambria Math" panose="02040503050406030204" pitchFamily="18" charset="0"/>
                                </a:rPr>
                                <m:t>𝑡</m:t>
                              </m:r>
                              <m:r>
                                <a:rPr lang="en-CA" b="0" i="1" smtClean="0">
                                  <a:latin typeface="Cambria Math" panose="02040503050406030204" pitchFamily="18" charset="0"/>
                                </a:rPr>
                                <m:t>,</m:t>
                              </m:r>
                              <m:r>
                                <a:rPr lang="en-CA" b="0" i="1" smtClean="0">
                                  <a:latin typeface="Cambria Math" panose="02040503050406030204" pitchFamily="18" charset="0"/>
                                </a:rPr>
                                <m:t>𝑖</m:t>
                              </m:r>
                            </m:sub>
                          </m:sSub>
                          <m:sSub>
                            <m:sSubPr>
                              <m:ctrlPr>
                                <a:rPr lang="en-CA" b="0" i="1" smtClean="0">
                                  <a:latin typeface="Cambria Math" panose="02040503050406030204" pitchFamily="18" charset="0"/>
                                </a:rPr>
                              </m:ctrlPr>
                            </m:sSubPr>
                            <m:e>
                              <m:r>
                                <a:rPr lang="en-CA" b="0" i="1" smtClean="0">
                                  <a:latin typeface="Cambria Math" panose="02040503050406030204" pitchFamily="18" charset="0"/>
                                </a:rPr>
                                <m:t>h</m:t>
                              </m:r>
                            </m:e>
                            <m:sub>
                              <m:r>
                                <a:rPr lang="en-CA" b="0" i="1" smtClean="0">
                                  <a:latin typeface="Cambria Math" panose="02040503050406030204" pitchFamily="18" charset="0"/>
                                </a:rPr>
                                <m:t>𝑖</m:t>
                              </m:r>
                            </m:sub>
                          </m:sSub>
                        </m:e>
                      </m:nary>
                    </m:oMath>
                  </m:oMathPara>
                </a14:m>
                <a:endParaRPr lang="en-US"/>
              </a:p>
            </p:txBody>
          </p:sp>
        </mc:Choice>
        <mc:Fallback xmlns="">
          <p:sp>
            <p:nvSpPr>
              <p:cNvPr id="154" name="TextBox 153">
                <a:extLst>
                  <a:ext uri="{FF2B5EF4-FFF2-40B4-BE49-F238E27FC236}">
                    <a16:creationId xmlns:a16="http://schemas.microsoft.com/office/drawing/2014/main" id="{6EB6DA39-9900-0D06-2E7E-3509B665AA64}"/>
                  </a:ext>
                </a:extLst>
              </p:cNvPr>
              <p:cNvSpPr txBox="1">
                <a:spLocks noRot="1" noChangeAspect="1" noMove="1" noResize="1" noEditPoints="1" noAdjustHandles="1" noChangeArrowheads="1" noChangeShapeType="1" noTextEdit="1"/>
              </p:cNvSpPr>
              <p:nvPr/>
            </p:nvSpPr>
            <p:spPr>
              <a:xfrm>
                <a:off x="6930813" y="978767"/>
                <a:ext cx="2642900" cy="1041567"/>
              </a:xfrm>
              <a:prstGeom prst="rect">
                <a:avLst/>
              </a:prstGeom>
              <a:blipFill>
                <a:blip r:embed="rId30"/>
                <a:stretch>
                  <a:fillRect t="-3529"/>
                </a:stretch>
              </a:blipFill>
            </p:spPr>
            <p:txBody>
              <a:bodyPr/>
              <a:lstStyle/>
              <a:p>
                <a:r>
                  <a:rPr lang="en-US">
                    <a:noFill/>
                  </a:rPr>
                  <a:t> </a:t>
                </a:r>
              </a:p>
            </p:txBody>
          </p:sp>
        </mc:Fallback>
      </mc:AlternateContent>
      <p:cxnSp>
        <p:nvCxnSpPr>
          <p:cNvPr id="156" name="Elbow Connector 155">
            <a:extLst>
              <a:ext uri="{FF2B5EF4-FFF2-40B4-BE49-F238E27FC236}">
                <a16:creationId xmlns:a16="http://schemas.microsoft.com/office/drawing/2014/main" id="{4734B7F2-5706-4FA4-B625-43B7A8D88A31}"/>
              </a:ext>
            </a:extLst>
          </p:cNvPr>
          <p:cNvCxnSpPr>
            <a:cxnSpLocks/>
            <a:stCxn id="109" idx="0"/>
            <a:endCxn id="161" idx="0"/>
          </p:cNvCxnSpPr>
          <p:nvPr/>
        </p:nvCxnSpPr>
        <p:spPr>
          <a:xfrm rot="16200000" flipH="1">
            <a:off x="3708137" y="-1578332"/>
            <a:ext cx="286934" cy="6036387"/>
          </a:xfrm>
          <a:prstGeom prst="bentConnector3">
            <a:avLst>
              <a:gd name="adj1" fmla="val -104457"/>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1" name="Oval 160">
                <a:extLst>
                  <a:ext uri="{FF2B5EF4-FFF2-40B4-BE49-F238E27FC236}">
                    <a16:creationId xmlns:a16="http://schemas.microsoft.com/office/drawing/2014/main" id="{6584BA47-BBAE-F024-9DD1-45F17231E1DE}"/>
                  </a:ext>
                </a:extLst>
              </p:cNvPr>
              <p:cNvSpPr/>
              <p:nvPr/>
            </p:nvSpPr>
            <p:spPr>
              <a:xfrm>
                <a:off x="6697527" y="1583328"/>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161" name="Oval 160">
                <a:extLst>
                  <a:ext uri="{FF2B5EF4-FFF2-40B4-BE49-F238E27FC236}">
                    <a16:creationId xmlns:a16="http://schemas.microsoft.com/office/drawing/2014/main" id="{6584BA47-BBAE-F024-9DD1-45F17231E1DE}"/>
                  </a:ext>
                </a:extLst>
              </p:cNvPr>
              <p:cNvSpPr>
                <a:spLocks noRot="1" noChangeAspect="1" noMove="1" noResize="1" noEditPoints="1" noAdjustHandles="1" noChangeArrowheads="1" noChangeShapeType="1" noTextEdit="1"/>
              </p:cNvSpPr>
              <p:nvPr/>
            </p:nvSpPr>
            <p:spPr>
              <a:xfrm>
                <a:off x="6697527" y="1583328"/>
                <a:ext cx="344542" cy="309945"/>
              </a:xfrm>
              <a:prstGeom prst="ellipse">
                <a:avLst/>
              </a:prstGeom>
              <a:blipFill>
                <a:blip r:embed="rId31"/>
                <a:stretch>
                  <a:fillRect/>
                </a:stretch>
              </a:blipFill>
            </p:spPr>
            <p:txBody>
              <a:bodyPr/>
              <a:lstStyle/>
              <a:p>
                <a:r>
                  <a:rPr lang="en-US">
                    <a:noFill/>
                  </a:rPr>
                  <a:t> </a:t>
                </a:r>
              </a:p>
            </p:txBody>
          </p:sp>
        </mc:Fallback>
      </mc:AlternateContent>
      <p:cxnSp>
        <p:nvCxnSpPr>
          <p:cNvPr id="164" name="Elbow Connector 163">
            <a:extLst>
              <a:ext uri="{FF2B5EF4-FFF2-40B4-BE49-F238E27FC236}">
                <a16:creationId xmlns:a16="http://schemas.microsoft.com/office/drawing/2014/main" id="{C0CA77B3-D43E-B2C4-CC22-B60428C329B5}"/>
              </a:ext>
            </a:extLst>
          </p:cNvPr>
          <p:cNvCxnSpPr>
            <a:cxnSpLocks/>
            <a:stCxn id="37" idx="3"/>
            <a:endCxn id="36" idx="1"/>
          </p:cNvCxnSpPr>
          <p:nvPr/>
        </p:nvCxnSpPr>
        <p:spPr>
          <a:xfrm>
            <a:off x="6226099" y="4062059"/>
            <a:ext cx="1098835" cy="1189645"/>
          </a:xfrm>
          <a:prstGeom prst="bentConnector3">
            <a:avLst>
              <a:gd name="adj1" fmla="val 2596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Elbow Connector 166">
            <a:extLst>
              <a:ext uri="{FF2B5EF4-FFF2-40B4-BE49-F238E27FC236}">
                <a16:creationId xmlns:a16="http://schemas.microsoft.com/office/drawing/2014/main" id="{42E19718-2C95-684B-A982-EDF8F64CA1CC}"/>
              </a:ext>
            </a:extLst>
          </p:cNvPr>
          <p:cNvCxnSpPr>
            <a:cxnSpLocks/>
            <a:stCxn id="112" idx="0"/>
            <a:endCxn id="161" idx="0"/>
          </p:cNvCxnSpPr>
          <p:nvPr/>
        </p:nvCxnSpPr>
        <p:spPr>
          <a:xfrm rot="16200000" flipH="1">
            <a:off x="4274684" y="-1011785"/>
            <a:ext cx="286934" cy="4903293"/>
          </a:xfrm>
          <a:prstGeom prst="bentConnector3">
            <a:avLst>
              <a:gd name="adj1" fmla="val -7967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Elbow Connector 169">
            <a:extLst>
              <a:ext uri="{FF2B5EF4-FFF2-40B4-BE49-F238E27FC236}">
                <a16:creationId xmlns:a16="http://schemas.microsoft.com/office/drawing/2014/main" id="{A91D3484-421B-AF3F-49F9-FF95F68C078A}"/>
              </a:ext>
            </a:extLst>
          </p:cNvPr>
          <p:cNvCxnSpPr>
            <a:cxnSpLocks/>
            <a:stCxn id="115" idx="0"/>
            <a:endCxn id="161" idx="0"/>
          </p:cNvCxnSpPr>
          <p:nvPr/>
        </p:nvCxnSpPr>
        <p:spPr>
          <a:xfrm rot="16200000" flipH="1">
            <a:off x="4839783" y="-446687"/>
            <a:ext cx="286934" cy="3773096"/>
          </a:xfrm>
          <a:prstGeom prst="bentConnector3">
            <a:avLst>
              <a:gd name="adj1" fmla="val -5483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Elbow Connector 172">
            <a:extLst>
              <a:ext uri="{FF2B5EF4-FFF2-40B4-BE49-F238E27FC236}">
                <a16:creationId xmlns:a16="http://schemas.microsoft.com/office/drawing/2014/main" id="{C8923458-51B9-5F10-89A3-BF17408999F5}"/>
              </a:ext>
            </a:extLst>
          </p:cNvPr>
          <p:cNvCxnSpPr>
            <a:cxnSpLocks/>
            <a:stCxn id="116" idx="0"/>
            <a:endCxn id="161" idx="0"/>
          </p:cNvCxnSpPr>
          <p:nvPr/>
        </p:nvCxnSpPr>
        <p:spPr>
          <a:xfrm rot="16200000" flipH="1">
            <a:off x="5404881" y="118412"/>
            <a:ext cx="286934" cy="2642899"/>
          </a:xfrm>
          <a:prstGeom prst="bentConnector3">
            <a:avLst>
              <a:gd name="adj1" fmla="val -27936"/>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9" name="TextBox 178">
                <a:extLst>
                  <a:ext uri="{FF2B5EF4-FFF2-40B4-BE49-F238E27FC236}">
                    <a16:creationId xmlns:a16="http://schemas.microsoft.com/office/drawing/2014/main" id="{D1648D55-A84F-3005-9965-3BF42E1FE5D9}"/>
                  </a:ext>
                </a:extLst>
              </p:cNvPr>
              <p:cNvSpPr txBox="1"/>
              <p:nvPr/>
            </p:nvSpPr>
            <p:spPr>
              <a:xfrm>
                <a:off x="6805837" y="2079379"/>
                <a:ext cx="5041657" cy="400110"/>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𝑠</m:t>
                          </m:r>
                        </m:e>
                        <m:sub>
                          <m:r>
                            <a:rPr lang="en-CA" sz="2000" b="0" i="1" smtClean="0">
                              <a:latin typeface="Cambria Math" panose="02040503050406030204" pitchFamily="18" charset="0"/>
                            </a:rPr>
                            <m:t>𝑡</m:t>
                          </m:r>
                        </m:sub>
                      </m:sSub>
                      <m:r>
                        <a:rPr lang="en-CA" sz="2000" b="0" i="1" smtClean="0">
                          <a:latin typeface="Cambria Math" panose="02040503050406030204" pitchFamily="18" charset="0"/>
                        </a:rPr>
                        <m:t>=</m:t>
                      </m:r>
                      <m:r>
                        <a:rPr lang="en-CA" sz="2000" b="0" i="1" smtClean="0">
                          <a:latin typeface="Cambria Math" panose="02040503050406030204" pitchFamily="18" charset="0"/>
                        </a:rPr>
                        <m:t>𝑔</m:t>
                      </m:r>
                      <m:r>
                        <a:rPr lang="en-CA" sz="2000" b="0" i="1" smtClean="0">
                          <a:latin typeface="Cambria Math" panose="02040503050406030204" pitchFamily="18" charset="0"/>
                        </a:rPr>
                        <m:t>(</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𝑦</m:t>
                          </m:r>
                        </m:e>
                        <m:sub>
                          <m:r>
                            <a:rPr lang="en-CA" sz="2000" b="0" i="1" smtClean="0">
                              <a:latin typeface="Cambria Math" panose="02040503050406030204" pitchFamily="18" charset="0"/>
                            </a:rPr>
                            <m:t>𝑡</m:t>
                          </m:r>
                          <m:r>
                            <a:rPr lang="en-CA" sz="2000" b="0" i="1" smtClean="0">
                              <a:latin typeface="Cambria Math" panose="02040503050406030204" pitchFamily="18" charset="0"/>
                            </a:rPr>
                            <m:t>−1</m:t>
                          </m:r>
                        </m:sub>
                      </m:sSub>
                      <m:r>
                        <a:rPr lang="en-CA" sz="2000" b="0" i="1" smtClean="0">
                          <a:latin typeface="Cambria Math" panose="02040503050406030204" pitchFamily="18" charset="0"/>
                        </a:rPr>
                        <m:t>, </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𝑠</m:t>
                          </m:r>
                        </m:e>
                        <m:sub>
                          <m:r>
                            <a:rPr lang="en-CA" sz="2000" b="0" i="1" smtClean="0">
                              <a:latin typeface="Cambria Math" panose="02040503050406030204" pitchFamily="18" charset="0"/>
                            </a:rPr>
                            <m:t>𝑡</m:t>
                          </m:r>
                          <m:r>
                            <a:rPr lang="en-CA" sz="2000" b="0" i="1" smtClean="0">
                              <a:latin typeface="Cambria Math" panose="02040503050406030204" pitchFamily="18" charset="0"/>
                            </a:rPr>
                            <m:t>−1</m:t>
                          </m:r>
                        </m:sub>
                      </m:sSub>
                      <m:r>
                        <a:rPr lang="en-CA" sz="2000" b="0" i="1" smtClean="0">
                          <a:latin typeface="Cambria Math" panose="02040503050406030204" pitchFamily="18" charset="0"/>
                        </a:rPr>
                        <m:t>,</m:t>
                      </m:r>
                      <m:sSub>
                        <m:sSubPr>
                          <m:ctrlPr>
                            <a:rPr lang="en-CA" sz="2000" b="1" i="1" smtClean="0">
                              <a:latin typeface="Cambria Math" panose="02040503050406030204" pitchFamily="18" charset="0"/>
                            </a:rPr>
                          </m:ctrlPr>
                        </m:sSubPr>
                        <m:e>
                          <m:r>
                            <a:rPr lang="en-CA" sz="2000" b="1" i="1" smtClean="0">
                              <a:latin typeface="Cambria Math" panose="02040503050406030204" pitchFamily="18" charset="0"/>
                            </a:rPr>
                            <m:t>𝒄</m:t>
                          </m:r>
                        </m:e>
                        <m:sub>
                          <m:r>
                            <a:rPr lang="en-CA" sz="2000" b="1" i="1" smtClean="0">
                              <a:latin typeface="Cambria Math" panose="02040503050406030204" pitchFamily="18" charset="0"/>
                            </a:rPr>
                            <m:t>𝒕</m:t>
                          </m:r>
                        </m:sub>
                      </m:sSub>
                      <m:r>
                        <a:rPr lang="en-CA" sz="2000" b="0" i="1" smtClean="0">
                          <a:latin typeface="Cambria Math" panose="02040503050406030204" pitchFamily="18" charset="0"/>
                        </a:rPr>
                        <m:t>)</m:t>
                      </m:r>
                    </m:oMath>
                  </m:oMathPara>
                </a14:m>
                <a:endParaRPr lang="en-US" sz="2000"/>
              </a:p>
            </p:txBody>
          </p:sp>
        </mc:Choice>
        <mc:Fallback xmlns="">
          <p:sp>
            <p:nvSpPr>
              <p:cNvPr id="179" name="TextBox 178">
                <a:extLst>
                  <a:ext uri="{FF2B5EF4-FFF2-40B4-BE49-F238E27FC236}">
                    <a16:creationId xmlns:a16="http://schemas.microsoft.com/office/drawing/2014/main" id="{D1648D55-A84F-3005-9965-3BF42E1FE5D9}"/>
                  </a:ext>
                </a:extLst>
              </p:cNvPr>
              <p:cNvSpPr txBox="1">
                <a:spLocks noRot="1" noChangeAspect="1" noMove="1" noResize="1" noEditPoints="1" noAdjustHandles="1" noChangeArrowheads="1" noChangeShapeType="1" noTextEdit="1"/>
              </p:cNvSpPr>
              <p:nvPr/>
            </p:nvSpPr>
            <p:spPr>
              <a:xfrm>
                <a:off x="6805837" y="2079379"/>
                <a:ext cx="5041657" cy="400110"/>
              </a:xfrm>
              <a:prstGeom prst="rect">
                <a:avLst/>
              </a:prstGeom>
              <a:blipFill>
                <a:blip r:embed="rId32"/>
                <a:stretch>
                  <a:fillRect b="-15152"/>
                </a:stretch>
              </a:blipFill>
            </p:spPr>
            <p:txBody>
              <a:bodyPr/>
              <a:lstStyle/>
              <a:p>
                <a:r>
                  <a:rPr lang="en-US">
                    <a:noFill/>
                  </a:rPr>
                  <a:t> </a:t>
                </a:r>
              </a:p>
            </p:txBody>
          </p:sp>
        </mc:Fallback>
      </mc:AlternateContent>
      <p:cxnSp>
        <p:nvCxnSpPr>
          <p:cNvPr id="32" name="Straight Arrow Connector 31">
            <a:extLst>
              <a:ext uri="{FF2B5EF4-FFF2-40B4-BE49-F238E27FC236}">
                <a16:creationId xmlns:a16="http://schemas.microsoft.com/office/drawing/2014/main" id="{3FAE4453-FD27-F66F-3EB0-B0C26DEB4C73}"/>
              </a:ext>
            </a:extLst>
          </p:cNvPr>
          <p:cNvCxnSpPr>
            <a:cxnSpLocks/>
            <a:stCxn id="47" idx="3"/>
            <a:endCxn id="40" idx="1"/>
          </p:cNvCxnSpPr>
          <p:nvPr/>
        </p:nvCxnSpPr>
        <p:spPr>
          <a:xfrm>
            <a:off x="8322441" y="4061104"/>
            <a:ext cx="654102" cy="9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9743133-E46A-A4FF-168E-C8F9D59E4D06}"/>
              </a:ext>
            </a:extLst>
          </p:cNvPr>
          <p:cNvCxnSpPr>
            <a:cxnSpLocks/>
            <a:stCxn id="39" idx="0"/>
            <a:endCxn id="40" idx="2"/>
          </p:cNvCxnSpPr>
          <p:nvPr/>
        </p:nvCxnSpPr>
        <p:spPr>
          <a:xfrm flipV="1">
            <a:off x="9211801" y="4297317"/>
            <a:ext cx="0" cy="7162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Rounded Rectangle 38">
                <a:extLst>
                  <a:ext uri="{FF2B5EF4-FFF2-40B4-BE49-F238E27FC236}">
                    <a16:creationId xmlns:a16="http://schemas.microsoft.com/office/drawing/2014/main" id="{7F512873-297A-7785-0C8D-C6CF64D1C2C4}"/>
                  </a:ext>
                </a:extLst>
              </p:cNvPr>
              <p:cNvSpPr/>
              <p:nvPr/>
            </p:nvSpPr>
            <p:spPr>
              <a:xfrm>
                <a:off x="8976543" y="5013554"/>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39" name="Rounded Rectangle 38">
                <a:extLst>
                  <a:ext uri="{FF2B5EF4-FFF2-40B4-BE49-F238E27FC236}">
                    <a16:creationId xmlns:a16="http://schemas.microsoft.com/office/drawing/2014/main" id="{7F512873-297A-7785-0C8D-C6CF64D1C2C4}"/>
                  </a:ext>
                </a:extLst>
              </p:cNvPr>
              <p:cNvSpPr>
                <a:spLocks noRot="1" noChangeAspect="1" noMove="1" noResize="1" noEditPoints="1" noAdjustHandles="1" noChangeArrowheads="1" noChangeShapeType="1" noTextEdit="1"/>
              </p:cNvSpPr>
              <p:nvPr/>
            </p:nvSpPr>
            <p:spPr>
              <a:xfrm>
                <a:off x="8976543" y="5013554"/>
                <a:ext cx="470516" cy="470517"/>
              </a:xfrm>
              <a:prstGeom prst="roundRect">
                <a:avLst/>
              </a:prstGeom>
              <a:blipFill>
                <a:blip r:embed="rId33"/>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ounded Rectangle 39">
                <a:extLst>
                  <a:ext uri="{FF2B5EF4-FFF2-40B4-BE49-F238E27FC236}">
                    <a16:creationId xmlns:a16="http://schemas.microsoft.com/office/drawing/2014/main" id="{06F8C3CC-E226-7011-B74A-009148A3FFE0}"/>
                  </a:ext>
                </a:extLst>
              </p:cNvPr>
              <p:cNvSpPr/>
              <p:nvPr/>
            </p:nvSpPr>
            <p:spPr>
              <a:xfrm>
                <a:off x="8976543" y="3826800"/>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40" name="Rounded Rectangle 39">
                <a:extLst>
                  <a:ext uri="{FF2B5EF4-FFF2-40B4-BE49-F238E27FC236}">
                    <a16:creationId xmlns:a16="http://schemas.microsoft.com/office/drawing/2014/main" id="{06F8C3CC-E226-7011-B74A-009148A3FFE0}"/>
                  </a:ext>
                </a:extLst>
              </p:cNvPr>
              <p:cNvSpPr>
                <a:spLocks noRot="1" noChangeAspect="1" noMove="1" noResize="1" noEditPoints="1" noAdjustHandles="1" noChangeArrowheads="1" noChangeShapeType="1" noTextEdit="1"/>
              </p:cNvSpPr>
              <p:nvPr/>
            </p:nvSpPr>
            <p:spPr>
              <a:xfrm>
                <a:off x="8976543" y="3826800"/>
                <a:ext cx="470516" cy="470517"/>
              </a:xfrm>
              <a:prstGeom prst="roundRect">
                <a:avLst/>
              </a:prstGeom>
              <a:blipFill>
                <a:blip r:embed="rId34"/>
                <a:stretch>
                  <a:fillRect/>
                </a:stretch>
              </a:blipFill>
              <a:ln>
                <a:solidFill>
                  <a:schemeClr val="accent2">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Oval 40">
                <a:extLst>
                  <a:ext uri="{FF2B5EF4-FFF2-40B4-BE49-F238E27FC236}">
                    <a16:creationId xmlns:a16="http://schemas.microsoft.com/office/drawing/2014/main" id="{7F51568F-4459-8282-210C-BAECA73BEAB6}"/>
                  </a:ext>
                </a:extLst>
              </p:cNvPr>
              <p:cNvSpPr/>
              <p:nvPr/>
            </p:nvSpPr>
            <p:spPr>
              <a:xfrm>
                <a:off x="8435593" y="3903239"/>
                <a:ext cx="344542" cy="309945"/>
              </a:xfrm>
              <a:prstGeom prst="ellipse">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𝑔</m:t>
                      </m:r>
                    </m:oMath>
                  </m:oMathPara>
                </a14:m>
                <a:endParaRPr lang="en-US"/>
              </a:p>
            </p:txBody>
          </p:sp>
        </mc:Choice>
        <mc:Fallback xmlns="">
          <p:sp>
            <p:nvSpPr>
              <p:cNvPr id="41" name="Oval 40">
                <a:extLst>
                  <a:ext uri="{FF2B5EF4-FFF2-40B4-BE49-F238E27FC236}">
                    <a16:creationId xmlns:a16="http://schemas.microsoft.com/office/drawing/2014/main" id="{7F51568F-4459-8282-210C-BAECA73BEAB6}"/>
                  </a:ext>
                </a:extLst>
              </p:cNvPr>
              <p:cNvSpPr>
                <a:spLocks noRot="1" noChangeAspect="1" noMove="1" noResize="1" noEditPoints="1" noAdjustHandles="1" noChangeArrowheads="1" noChangeShapeType="1" noTextEdit="1"/>
              </p:cNvSpPr>
              <p:nvPr/>
            </p:nvSpPr>
            <p:spPr>
              <a:xfrm>
                <a:off x="8435593" y="3903239"/>
                <a:ext cx="344542" cy="309945"/>
              </a:xfrm>
              <a:prstGeom prst="ellipse">
                <a:avLst/>
              </a:prstGeom>
              <a:blipFill>
                <a:blip r:embed="rId35"/>
                <a:stretch>
                  <a:fillRect b="-15094"/>
                </a:stretch>
              </a:blipFill>
              <a:ln>
                <a:solidFill>
                  <a:schemeClr val="tx1"/>
                </a:solidFill>
              </a:ln>
            </p:spPr>
            <p:txBody>
              <a:bodyPr/>
              <a:lstStyle/>
              <a:p>
                <a:r>
                  <a:rPr lang="en-US">
                    <a:noFill/>
                  </a:rPr>
                  <a:t> </a:t>
                </a:r>
              </a:p>
            </p:txBody>
          </p:sp>
        </mc:Fallback>
      </mc:AlternateContent>
      <p:cxnSp>
        <p:nvCxnSpPr>
          <p:cNvPr id="44" name="Straight Arrow Connector 43">
            <a:extLst>
              <a:ext uri="{FF2B5EF4-FFF2-40B4-BE49-F238E27FC236}">
                <a16:creationId xmlns:a16="http://schemas.microsoft.com/office/drawing/2014/main" id="{3AFA1EA8-44FA-EBFC-C718-77C2BF951181}"/>
              </a:ext>
            </a:extLst>
          </p:cNvPr>
          <p:cNvCxnSpPr>
            <a:cxnSpLocks/>
            <a:endCxn id="46" idx="2"/>
          </p:cNvCxnSpPr>
          <p:nvPr/>
        </p:nvCxnSpPr>
        <p:spPr>
          <a:xfrm flipV="1">
            <a:off x="9214747" y="3112917"/>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Rounded Rectangle 45">
                <a:extLst>
                  <a:ext uri="{FF2B5EF4-FFF2-40B4-BE49-F238E27FC236}">
                    <a16:creationId xmlns:a16="http://schemas.microsoft.com/office/drawing/2014/main" id="{6B065D5C-1C78-49FA-F985-91D749032CB5}"/>
                  </a:ext>
                </a:extLst>
              </p:cNvPr>
              <p:cNvSpPr/>
              <p:nvPr/>
            </p:nvSpPr>
            <p:spPr>
              <a:xfrm>
                <a:off x="8979489" y="26424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46" name="Rounded Rectangle 45">
                <a:extLst>
                  <a:ext uri="{FF2B5EF4-FFF2-40B4-BE49-F238E27FC236}">
                    <a16:creationId xmlns:a16="http://schemas.microsoft.com/office/drawing/2014/main" id="{6B065D5C-1C78-49FA-F985-91D749032CB5}"/>
                  </a:ext>
                </a:extLst>
              </p:cNvPr>
              <p:cNvSpPr>
                <a:spLocks noRot="1" noChangeAspect="1" noMove="1" noResize="1" noEditPoints="1" noAdjustHandles="1" noChangeArrowheads="1" noChangeShapeType="1" noTextEdit="1"/>
              </p:cNvSpPr>
              <p:nvPr/>
            </p:nvSpPr>
            <p:spPr>
              <a:xfrm>
                <a:off x="8979489" y="2642400"/>
                <a:ext cx="470516" cy="470517"/>
              </a:xfrm>
              <a:prstGeom prst="roundRect">
                <a:avLst/>
              </a:prstGeom>
              <a:blipFill>
                <a:blip r:embed="rId36"/>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Rounded Rectangle 50">
                <a:extLst>
                  <a:ext uri="{FF2B5EF4-FFF2-40B4-BE49-F238E27FC236}">
                    <a16:creationId xmlns:a16="http://schemas.microsoft.com/office/drawing/2014/main" id="{C3362C35-D08D-7BF5-5451-9B4FA974AE31}"/>
                  </a:ext>
                </a:extLst>
              </p:cNvPr>
              <p:cNvSpPr/>
              <p:nvPr/>
            </p:nvSpPr>
            <p:spPr>
              <a:xfrm>
                <a:off x="8449551" y="5016445"/>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𝑐</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51" name="Rounded Rectangle 50">
                <a:extLst>
                  <a:ext uri="{FF2B5EF4-FFF2-40B4-BE49-F238E27FC236}">
                    <a16:creationId xmlns:a16="http://schemas.microsoft.com/office/drawing/2014/main" id="{C3362C35-D08D-7BF5-5451-9B4FA974AE31}"/>
                  </a:ext>
                </a:extLst>
              </p:cNvPr>
              <p:cNvSpPr>
                <a:spLocks noRot="1" noChangeAspect="1" noMove="1" noResize="1" noEditPoints="1" noAdjustHandles="1" noChangeArrowheads="1" noChangeShapeType="1" noTextEdit="1"/>
              </p:cNvSpPr>
              <p:nvPr/>
            </p:nvSpPr>
            <p:spPr>
              <a:xfrm>
                <a:off x="8449551" y="5016445"/>
                <a:ext cx="470516" cy="470517"/>
              </a:xfrm>
              <a:prstGeom prst="roundRect">
                <a:avLst/>
              </a:prstGeom>
              <a:blipFill>
                <a:blip r:embed="rId37"/>
                <a:stretch>
                  <a:fillRect/>
                </a:stretch>
              </a:blipFill>
              <a:ln>
                <a:solidFill>
                  <a:schemeClr val="accent6">
                    <a:lumMod val="60000"/>
                    <a:lumOff val="40000"/>
                  </a:schemeClr>
                </a:solidFill>
              </a:ln>
            </p:spPr>
            <p:txBody>
              <a:bodyPr/>
              <a:lstStyle/>
              <a:p>
                <a:r>
                  <a:rPr lang="en-US">
                    <a:noFill/>
                  </a:rPr>
                  <a:t> </a:t>
                </a:r>
              </a:p>
            </p:txBody>
          </p:sp>
        </mc:Fallback>
      </mc:AlternateContent>
      <p:cxnSp>
        <p:nvCxnSpPr>
          <p:cNvPr id="59" name="Straight Arrow Connector 109">
            <a:extLst>
              <a:ext uri="{FF2B5EF4-FFF2-40B4-BE49-F238E27FC236}">
                <a16:creationId xmlns:a16="http://schemas.microsoft.com/office/drawing/2014/main" id="{5E3D2228-F275-774D-33DF-CCC0ADD13602}"/>
              </a:ext>
            </a:extLst>
          </p:cNvPr>
          <p:cNvCxnSpPr>
            <a:cxnSpLocks/>
          </p:cNvCxnSpPr>
          <p:nvPr/>
        </p:nvCxnSpPr>
        <p:spPr>
          <a:xfrm rot="5400000" flipH="1" flipV="1">
            <a:off x="8577949" y="4514517"/>
            <a:ext cx="717757" cy="295730"/>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D81B66CC-50D6-6FB7-4DC2-90370C2CE315}"/>
                  </a:ext>
                </a:extLst>
              </p:cNvPr>
              <p:cNvSpPr txBox="1"/>
              <p:nvPr/>
            </p:nvSpPr>
            <p:spPr>
              <a:xfrm>
                <a:off x="9549100" y="1146264"/>
                <a:ext cx="2642900" cy="369332"/>
              </a:xfrm>
              <a:prstGeom prst="rect">
                <a:avLst/>
              </a:prstGeom>
              <a:noFill/>
            </p:spPr>
            <p:txBody>
              <a:bodyPr wrap="square" rtlCol="0">
                <a:spAutoFit/>
              </a:bodyPr>
              <a:lstStyle/>
              <a:p>
                <a:pPr algn="ctr"/>
                <a:r>
                  <a:rPr lang="en-CA"/>
                  <a:t>Find </a:t>
                </a: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𝑠</m:t>
                        </m:r>
                      </m:e>
                      <m:sub>
                        <m:r>
                          <a:rPr lang="en-CA" b="0" i="1" smtClean="0">
                            <a:latin typeface="Cambria Math" panose="02040503050406030204" pitchFamily="18" charset="0"/>
                          </a:rPr>
                          <m:t>𝑡</m:t>
                        </m:r>
                      </m:sub>
                    </m:sSub>
                    <m:r>
                      <a:rPr lang="en-CA" b="0" i="1" smtClean="0">
                        <a:latin typeface="Cambria Math" panose="02040503050406030204" pitchFamily="18" charset="0"/>
                      </a:rPr>
                      <m:t> →</m:t>
                    </m:r>
                    <m:r>
                      <a:rPr lang="en-CA" b="0" i="1" smtClean="0">
                        <a:latin typeface="Cambria Math" panose="02040503050406030204" pitchFamily="18" charset="0"/>
                      </a:rPr>
                      <m:t>𝑡</m:t>
                    </m:r>
                    <m:r>
                      <a:rPr lang="en-CA" b="0" i="1" smtClean="0">
                        <a:latin typeface="Cambria Math" panose="02040503050406030204" pitchFamily="18" charset="0"/>
                      </a:rPr>
                      <m:t>=</m:t>
                    </m:r>
                    <m:r>
                      <a:rPr lang="en-CA" b="0" i="1" smtClean="0">
                        <a:latin typeface="Cambria Math" panose="02040503050406030204" pitchFamily="18" charset="0"/>
                      </a:rPr>
                      <m:t>𝑡</m:t>
                    </m:r>
                  </m:oMath>
                </a14:m>
                <a:endParaRPr lang="en-US"/>
              </a:p>
            </p:txBody>
          </p:sp>
        </mc:Choice>
        <mc:Fallback xmlns="">
          <p:sp>
            <p:nvSpPr>
              <p:cNvPr id="64" name="TextBox 63">
                <a:extLst>
                  <a:ext uri="{FF2B5EF4-FFF2-40B4-BE49-F238E27FC236}">
                    <a16:creationId xmlns:a16="http://schemas.microsoft.com/office/drawing/2014/main" id="{D81B66CC-50D6-6FB7-4DC2-90370C2CE315}"/>
                  </a:ext>
                </a:extLst>
              </p:cNvPr>
              <p:cNvSpPr txBox="1">
                <a:spLocks noRot="1" noChangeAspect="1" noMove="1" noResize="1" noEditPoints="1" noAdjustHandles="1" noChangeArrowheads="1" noChangeShapeType="1" noTextEdit="1"/>
              </p:cNvSpPr>
              <p:nvPr/>
            </p:nvSpPr>
            <p:spPr>
              <a:xfrm>
                <a:off x="9549100" y="1146264"/>
                <a:ext cx="2642900" cy="369332"/>
              </a:xfrm>
              <a:prstGeom prst="rect">
                <a:avLst/>
              </a:prstGeom>
              <a:blipFill>
                <a:blip r:embed="rId38"/>
                <a:stretch>
                  <a:fillRect t="-8197" b="-24590"/>
                </a:stretch>
              </a:blipFill>
            </p:spPr>
            <p:txBody>
              <a:bodyPr/>
              <a:lstStyle/>
              <a:p>
                <a:r>
                  <a:rPr lang="en-US">
                    <a:noFill/>
                  </a:rPr>
                  <a:t> </a:t>
                </a:r>
              </a:p>
            </p:txBody>
          </p:sp>
        </mc:Fallback>
      </mc:AlternateContent>
      <p:cxnSp>
        <p:nvCxnSpPr>
          <p:cNvPr id="3" name="Straight Arrow Connector 2">
            <a:extLst>
              <a:ext uri="{FF2B5EF4-FFF2-40B4-BE49-F238E27FC236}">
                <a16:creationId xmlns:a16="http://schemas.microsoft.com/office/drawing/2014/main" id="{283EF195-6C1E-4121-0D43-7F454E109A87}"/>
              </a:ext>
            </a:extLst>
          </p:cNvPr>
          <p:cNvCxnSpPr>
            <a:cxnSpLocks/>
            <a:stCxn id="30" idx="0"/>
            <a:endCxn id="35" idx="2"/>
          </p:cNvCxnSpPr>
          <p:nvPr/>
        </p:nvCxnSpPr>
        <p:spPr>
          <a:xfrm flipV="1">
            <a:off x="10347483" y="4297317"/>
            <a:ext cx="0" cy="7162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Rounded Rectangle 29">
                <a:extLst>
                  <a:ext uri="{FF2B5EF4-FFF2-40B4-BE49-F238E27FC236}">
                    <a16:creationId xmlns:a16="http://schemas.microsoft.com/office/drawing/2014/main" id="{B8C8EDE8-7A65-7F56-3D96-E18D72684E11}"/>
                  </a:ext>
                </a:extLst>
              </p:cNvPr>
              <p:cNvSpPr/>
              <p:nvPr/>
            </p:nvSpPr>
            <p:spPr>
              <a:xfrm>
                <a:off x="10112225" y="5013554"/>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30" name="Rounded Rectangle 29">
                <a:extLst>
                  <a:ext uri="{FF2B5EF4-FFF2-40B4-BE49-F238E27FC236}">
                    <a16:creationId xmlns:a16="http://schemas.microsoft.com/office/drawing/2014/main" id="{B8C8EDE8-7A65-7F56-3D96-E18D72684E11}"/>
                  </a:ext>
                </a:extLst>
              </p:cNvPr>
              <p:cNvSpPr>
                <a:spLocks noRot="1" noChangeAspect="1" noMove="1" noResize="1" noEditPoints="1" noAdjustHandles="1" noChangeArrowheads="1" noChangeShapeType="1" noTextEdit="1"/>
              </p:cNvSpPr>
              <p:nvPr/>
            </p:nvSpPr>
            <p:spPr>
              <a:xfrm>
                <a:off x="10112225" y="5013554"/>
                <a:ext cx="470516" cy="470517"/>
              </a:xfrm>
              <a:prstGeom prst="roundRect">
                <a:avLst/>
              </a:prstGeom>
              <a:blipFill>
                <a:blip r:embed="rId36"/>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ounded Rectangle 34">
                <a:extLst>
                  <a:ext uri="{FF2B5EF4-FFF2-40B4-BE49-F238E27FC236}">
                    <a16:creationId xmlns:a16="http://schemas.microsoft.com/office/drawing/2014/main" id="{BF9A4764-E43F-7EF0-DF3B-CEEE03A66B9B}"/>
                  </a:ext>
                </a:extLst>
              </p:cNvPr>
              <p:cNvSpPr/>
              <p:nvPr/>
            </p:nvSpPr>
            <p:spPr>
              <a:xfrm>
                <a:off x="10112225" y="3826800"/>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35" name="Rounded Rectangle 34">
                <a:extLst>
                  <a:ext uri="{FF2B5EF4-FFF2-40B4-BE49-F238E27FC236}">
                    <a16:creationId xmlns:a16="http://schemas.microsoft.com/office/drawing/2014/main" id="{BF9A4764-E43F-7EF0-DF3B-CEEE03A66B9B}"/>
                  </a:ext>
                </a:extLst>
              </p:cNvPr>
              <p:cNvSpPr>
                <a:spLocks noRot="1" noChangeAspect="1" noMove="1" noResize="1" noEditPoints="1" noAdjustHandles="1" noChangeArrowheads="1" noChangeShapeType="1" noTextEdit="1"/>
              </p:cNvSpPr>
              <p:nvPr/>
            </p:nvSpPr>
            <p:spPr>
              <a:xfrm>
                <a:off x="10112225" y="3826800"/>
                <a:ext cx="470516" cy="470517"/>
              </a:xfrm>
              <a:prstGeom prst="roundRect">
                <a:avLst/>
              </a:prstGeom>
              <a:blipFill>
                <a:blip r:embed="rId39"/>
                <a:stretch>
                  <a:fillRect/>
                </a:stretch>
              </a:blipFill>
              <a:ln>
                <a:solidFill>
                  <a:schemeClr val="accent2">
                    <a:lumMod val="60000"/>
                    <a:lumOff val="40000"/>
                  </a:schemeClr>
                </a:solidFill>
              </a:ln>
            </p:spPr>
            <p:txBody>
              <a:bodyPr/>
              <a:lstStyle/>
              <a:p>
                <a:r>
                  <a:rPr lang="en-US">
                    <a:noFill/>
                  </a:rPr>
                  <a:t> </a:t>
                </a:r>
              </a:p>
            </p:txBody>
          </p:sp>
        </mc:Fallback>
      </mc:AlternateContent>
      <p:cxnSp>
        <p:nvCxnSpPr>
          <p:cNvPr id="48" name="Straight Arrow Connector 47">
            <a:extLst>
              <a:ext uri="{FF2B5EF4-FFF2-40B4-BE49-F238E27FC236}">
                <a16:creationId xmlns:a16="http://schemas.microsoft.com/office/drawing/2014/main" id="{43EBD077-4821-5393-FBA9-3EB10E4EA5B5}"/>
              </a:ext>
            </a:extLst>
          </p:cNvPr>
          <p:cNvCxnSpPr>
            <a:cxnSpLocks/>
            <a:endCxn id="49" idx="2"/>
          </p:cNvCxnSpPr>
          <p:nvPr/>
        </p:nvCxnSpPr>
        <p:spPr>
          <a:xfrm flipV="1">
            <a:off x="10350429" y="3112917"/>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Rounded Rectangle 48">
                <a:extLst>
                  <a:ext uri="{FF2B5EF4-FFF2-40B4-BE49-F238E27FC236}">
                    <a16:creationId xmlns:a16="http://schemas.microsoft.com/office/drawing/2014/main" id="{9D5AD14A-8522-16E8-3045-731A94C37E7A}"/>
                  </a:ext>
                </a:extLst>
              </p:cNvPr>
              <p:cNvSpPr/>
              <p:nvPr/>
            </p:nvSpPr>
            <p:spPr>
              <a:xfrm>
                <a:off x="10115171" y="26424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49" name="Rounded Rectangle 48">
                <a:extLst>
                  <a:ext uri="{FF2B5EF4-FFF2-40B4-BE49-F238E27FC236}">
                    <a16:creationId xmlns:a16="http://schemas.microsoft.com/office/drawing/2014/main" id="{9D5AD14A-8522-16E8-3045-731A94C37E7A}"/>
                  </a:ext>
                </a:extLst>
              </p:cNvPr>
              <p:cNvSpPr>
                <a:spLocks noRot="1" noChangeAspect="1" noMove="1" noResize="1" noEditPoints="1" noAdjustHandles="1" noChangeArrowheads="1" noChangeShapeType="1" noTextEdit="1"/>
              </p:cNvSpPr>
              <p:nvPr/>
            </p:nvSpPr>
            <p:spPr>
              <a:xfrm>
                <a:off x="10115171" y="2642400"/>
                <a:ext cx="470516" cy="470517"/>
              </a:xfrm>
              <a:prstGeom prst="roundRect">
                <a:avLst/>
              </a:prstGeom>
              <a:blipFill>
                <a:blip r:embed="rId40"/>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Rounded Rectangle 49">
                <a:extLst>
                  <a:ext uri="{FF2B5EF4-FFF2-40B4-BE49-F238E27FC236}">
                    <a16:creationId xmlns:a16="http://schemas.microsoft.com/office/drawing/2014/main" id="{F6CC1852-5E2D-478B-B3AC-6F45EBE5F3E9}"/>
                  </a:ext>
                </a:extLst>
              </p:cNvPr>
              <p:cNvSpPr/>
              <p:nvPr/>
            </p:nvSpPr>
            <p:spPr>
              <a:xfrm>
                <a:off x="9585233" y="5016445"/>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𝑐</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50" name="Rounded Rectangle 49">
                <a:extLst>
                  <a:ext uri="{FF2B5EF4-FFF2-40B4-BE49-F238E27FC236}">
                    <a16:creationId xmlns:a16="http://schemas.microsoft.com/office/drawing/2014/main" id="{F6CC1852-5E2D-478B-B3AC-6F45EBE5F3E9}"/>
                  </a:ext>
                </a:extLst>
              </p:cNvPr>
              <p:cNvSpPr>
                <a:spLocks noRot="1" noChangeAspect="1" noMove="1" noResize="1" noEditPoints="1" noAdjustHandles="1" noChangeArrowheads="1" noChangeShapeType="1" noTextEdit="1"/>
              </p:cNvSpPr>
              <p:nvPr/>
            </p:nvSpPr>
            <p:spPr>
              <a:xfrm>
                <a:off x="9585233" y="5016445"/>
                <a:ext cx="470516" cy="470517"/>
              </a:xfrm>
              <a:prstGeom prst="roundRect">
                <a:avLst/>
              </a:prstGeom>
              <a:blipFill>
                <a:blip r:embed="rId41"/>
                <a:stretch>
                  <a:fillRect/>
                </a:stretch>
              </a:blipFill>
              <a:ln>
                <a:solidFill>
                  <a:schemeClr val="accent6">
                    <a:lumMod val="60000"/>
                    <a:lumOff val="40000"/>
                  </a:schemeClr>
                </a:solidFill>
              </a:ln>
            </p:spPr>
            <p:txBody>
              <a:bodyPr/>
              <a:lstStyle/>
              <a:p>
                <a:r>
                  <a:rPr lang="en-US">
                    <a:noFill/>
                  </a:rPr>
                  <a:t> </a:t>
                </a:r>
              </a:p>
            </p:txBody>
          </p:sp>
        </mc:Fallback>
      </mc:AlternateContent>
      <p:cxnSp>
        <p:nvCxnSpPr>
          <p:cNvPr id="52" name="Straight Arrow Connector 109">
            <a:extLst>
              <a:ext uri="{FF2B5EF4-FFF2-40B4-BE49-F238E27FC236}">
                <a16:creationId xmlns:a16="http://schemas.microsoft.com/office/drawing/2014/main" id="{621E1B4F-CE4E-0093-BADE-32A4A7D4DE65}"/>
              </a:ext>
            </a:extLst>
          </p:cNvPr>
          <p:cNvCxnSpPr>
            <a:cxnSpLocks/>
          </p:cNvCxnSpPr>
          <p:nvPr/>
        </p:nvCxnSpPr>
        <p:spPr>
          <a:xfrm rot="5400000" flipH="1" flipV="1">
            <a:off x="9713631" y="4514517"/>
            <a:ext cx="717757" cy="295730"/>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F4F44242-540E-9447-9CF4-E934241AADD0}"/>
              </a:ext>
            </a:extLst>
          </p:cNvPr>
          <p:cNvCxnSpPr>
            <a:cxnSpLocks/>
            <a:stCxn id="40" idx="3"/>
            <a:endCxn id="35" idx="1"/>
          </p:cNvCxnSpPr>
          <p:nvPr/>
        </p:nvCxnSpPr>
        <p:spPr>
          <a:xfrm>
            <a:off x="9447059" y="4062059"/>
            <a:ext cx="6651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Oval 44">
                <a:extLst>
                  <a:ext uri="{FF2B5EF4-FFF2-40B4-BE49-F238E27FC236}">
                    <a16:creationId xmlns:a16="http://schemas.microsoft.com/office/drawing/2014/main" id="{7C3E9278-A9F7-9DE0-7716-353EB0FAF3BE}"/>
                  </a:ext>
                </a:extLst>
              </p:cNvPr>
              <p:cNvSpPr/>
              <p:nvPr/>
            </p:nvSpPr>
            <p:spPr>
              <a:xfrm>
                <a:off x="9571275" y="3903239"/>
                <a:ext cx="344542" cy="309945"/>
              </a:xfrm>
              <a:prstGeom prst="ellipse">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𝑔</m:t>
                      </m:r>
                    </m:oMath>
                  </m:oMathPara>
                </a14:m>
                <a:endParaRPr lang="en-US"/>
              </a:p>
            </p:txBody>
          </p:sp>
        </mc:Choice>
        <mc:Fallback xmlns="">
          <p:sp>
            <p:nvSpPr>
              <p:cNvPr id="45" name="Oval 44">
                <a:extLst>
                  <a:ext uri="{FF2B5EF4-FFF2-40B4-BE49-F238E27FC236}">
                    <a16:creationId xmlns:a16="http://schemas.microsoft.com/office/drawing/2014/main" id="{7C3E9278-A9F7-9DE0-7716-353EB0FAF3BE}"/>
                  </a:ext>
                </a:extLst>
              </p:cNvPr>
              <p:cNvSpPr>
                <a:spLocks noRot="1" noChangeAspect="1" noMove="1" noResize="1" noEditPoints="1" noAdjustHandles="1" noChangeArrowheads="1" noChangeShapeType="1" noTextEdit="1"/>
              </p:cNvSpPr>
              <p:nvPr/>
            </p:nvSpPr>
            <p:spPr>
              <a:xfrm>
                <a:off x="9571275" y="3903239"/>
                <a:ext cx="344542" cy="309945"/>
              </a:xfrm>
              <a:prstGeom prst="ellipse">
                <a:avLst/>
              </a:prstGeom>
              <a:blipFill>
                <a:blip r:embed="rId42"/>
                <a:stretch>
                  <a:fillRect b="-15094"/>
                </a:stretch>
              </a:blipFill>
              <a:ln>
                <a:solidFill>
                  <a:schemeClr val="tx1"/>
                </a:solidFill>
              </a:ln>
            </p:spPr>
            <p:txBody>
              <a:bodyPr/>
              <a:lstStyle/>
              <a:p>
                <a:r>
                  <a:rPr lang="en-US">
                    <a:noFill/>
                  </a:rPr>
                  <a:t> </a:t>
                </a:r>
              </a:p>
            </p:txBody>
          </p:sp>
        </mc:Fallback>
      </mc:AlternateContent>
      <p:cxnSp>
        <p:nvCxnSpPr>
          <p:cNvPr id="61" name="Straight Arrow Connector 60">
            <a:extLst>
              <a:ext uri="{FF2B5EF4-FFF2-40B4-BE49-F238E27FC236}">
                <a16:creationId xmlns:a16="http://schemas.microsoft.com/office/drawing/2014/main" id="{33206B2D-2067-1C0D-FE82-A39139FF1D98}"/>
              </a:ext>
            </a:extLst>
          </p:cNvPr>
          <p:cNvCxnSpPr>
            <a:cxnSpLocks/>
            <a:stCxn id="62" idx="0"/>
            <a:endCxn id="65" idx="2"/>
          </p:cNvCxnSpPr>
          <p:nvPr/>
        </p:nvCxnSpPr>
        <p:spPr>
          <a:xfrm flipV="1">
            <a:off x="11503214" y="4297317"/>
            <a:ext cx="0" cy="7174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Rounded Rectangle 61">
                <a:extLst>
                  <a:ext uri="{FF2B5EF4-FFF2-40B4-BE49-F238E27FC236}">
                    <a16:creationId xmlns:a16="http://schemas.microsoft.com/office/drawing/2014/main" id="{F7913C27-9522-598F-59BC-E433574E0A02}"/>
                  </a:ext>
                </a:extLst>
              </p:cNvPr>
              <p:cNvSpPr/>
              <p:nvPr/>
            </p:nvSpPr>
            <p:spPr>
              <a:xfrm>
                <a:off x="11267956" y="50148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62" name="Rounded Rectangle 61">
                <a:extLst>
                  <a:ext uri="{FF2B5EF4-FFF2-40B4-BE49-F238E27FC236}">
                    <a16:creationId xmlns:a16="http://schemas.microsoft.com/office/drawing/2014/main" id="{F7913C27-9522-598F-59BC-E433574E0A02}"/>
                  </a:ext>
                </a:extLst>
              </p:cNvPr>
              <p:cNvSpPr>
                <a:spLocks noRot="1" noChangeAspect="1" noMove="1" noResize="1" noEditPoints="1" noAdjustHandles="1" noChangeArrowheads="1" noChangeShapeType="1" noTextEdit="1"/>
              </p:cNvSpPr>
              <p:nvPr/>
            </p:nvSpPr>
            <p:spPr>
              <a:xfrm>
                <a:off x="11267956" y="5014800"/>
                <a:ext cx="470516" cy="470517"/>
              </a:xfrm>
              <a:prstGeom prst="roundRect">
                <a:avLst/>
              </a:prstGeom>
              <a:blipFill>
                <a:blip r:embed="rId43"/>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Rounded Rectangle 64">
                <a:extLst>
                  <a:ext uri="{FF2B5EF4-FFF2-40B4-BE49-F238E27FC236}">
                    <a16:creationId xmlns:a16="http://schemas.microsoft.com/office/drawing/2014/main" id="{E5213784-5F2F-92FD-47B6-BC79CBFA0667}"/>
                  </a:ext>
                </a:extLst>
              </p:cNvPr>
              <p:cNvSpPr/>
              <p:nvPr/>
            </p:nvSpPr>
            <p:spPr>
              <a:xfrm>
                <a:off x="11267956" y="3826800"/>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65" name="Rounded Rectangle 64">
                <a:extLst>
                  <a:ext uri="{FF2B5EF4-FFF2-40B4-BE49-F238E27FC236}">
                    <a16:creationId xmlns:a16="http://schemas.microsoft.com/office/drawing/2014/main" id="{E5213784-5F2F-92FD-47B6-BC79CBFA0667}"/>
                  </a:ext>
                </a:extLst>
              </p:cNvPr>
              <p:cNvSpPr>
                <a:spLocks noRot="1" noChangeAspect="1" noMove="1" noResize="1" noEditPoints="1" noAdjustHandles="1" noChangeArrowheads="1" noChangeShapeType="1" noTextEdit="1"/>
              </p:cNvSpPr>
              <p:nvPr/>
            </p:nvSpPr>
            <p:spPr>
              <a:xfrm>
                <a:off x="11267956" y="3826800"/>
                <a:ext cx="470516" cy="470517"/>
              </a:xfrm>
              <a:prstGeom prst="roundRect">
                <a:avLst/>
              </a:prstGeom>
              <a:blipFill>
                <a:blip r:embed="rId44"/>
                <a:stretch>
                  <a:fillRect/>
                </a:stretch>
              </a:blipFill>
              <a:ln>
                <a:solidFill>
                  <a:schemeClr val="accent2">
                    <a:lumMod val="60000"/>
                    <a:lumOff val="40000"/>
                  </a:schemeClr>
                </a:solidFill>
              </a:ln>
            </p:spPr>
            <p:txBody>
              <a:bodyPr/>
              <a:lstStyle/>
              <a:p>
                <a:r>
                  <a:rPr lang="en-US">
                    <a:noFill/>
                  </a:rPr>
                  <a:t> </a:t>
                </a:r>
              </a:p>
            </p:txBody>
          </p:sp>
        </mc:Fallback>
      </mc:AlternateContent>
      <p:cxnSp>
        <p:nvCxnSpPr>
          <p:cNvPr id="66" name="Straight Arrow Connector 65">
            <a:extLst>
              <a:ext uri="{FF2B5EF4-FFF2-40B4-BE49-F238E27FC236}">
                <a16:creationId xmlns:a16="http://schemas.microsoft.com/office/drawing/2014/main" id="{A73A4FBB-1867-CA7C-FA2E-92C9374171CA}"/>
              </a:ext>
            </a:extLst>
          </p:cNvPr>
          <p:cNvCxnSpPr>
            <a:cxnSpLocks/>
            <a:endCxn id="68" idx="2"/>
          </p:cNvCxnSpPr>
          <p:nvPr/>
        </p:nvCxnSpPr>
        <p:spPr>
          <a:xfrm flipV="1">
            <a:off x="11506160" y="3112917"/>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8" name="Rounded Rectangle 67">
                <a:extLst>
                  <a:ext uri="{FF2B5EF4-FFF2-40B4-BE49-F238E27FC236}">
                    <a16:creationId xmlns:a16="http://schemas.microsoft.com/office/drawing/2014/main" id="{82DC8A9E-41C3-0B4E-EBB0-5ECC1A583A88}"/>
                  </a:ext>
                </a:extLst>
              </p:cNvPr>
              <p:cNvSpPr/>
              <p:nvPr/>
            </p:nvSpPr>
            <p:spPr>
              <a:xfrm>
                <a:off x="11270902" y="26424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68" name="Rounded Rectangle 67">
                <a:extLst>
                  <a:ext uri="{FF2B5EF4-FFF2-40B4-BE49-F238E27FC236}">
                    <a16:creationId xmlns:a16="http://schemas.microsoft.com/office/drawing/2014/main" id="{82DC8A9E-41C3-0B4E-EBB0-5ECC1A583A88}"/>
                  </a:ext>
                </a:extLst>
              </p:cNvPr>
              <p:cNvSpPr>
                <a:spLocks noRot="1" noChangeAspect="1" noMove="1" noResize="1" noEditPoints="1" noAdjustHandles="1" noChangeArrowheads="1" noChangeShapeType="1" noTextEdit="1"/>
              </p:cNvSpPr>
              <p:nvPr/>
            </p:nvSpPr>
            <p:spPr>
              <a:xfrm>
                <a:off x="11270902" y="2642400"/>
                <a:ext cx="470516" cy="470517"/>
              </a:xfrm>
              <a:prstGeom prst="roundRect">
                <a:avLst/>
              </a:prstGeom>
              <a:blipFill>
                <a:blip r:embed="rId45"/>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Rounded Rectangle 68">
                <a:extLst>
                  <a:ext uri="{FF2B5EF4-FFF2-40B4-BE49-F238E27FC236}">
                    <a16:creationId xmlns:a16="http://schemas.microsoft.com/office/drawing/2014/main" id="{FC6088A6-3AC4-03E2-DCD1-105D9E5FCC50}"/>
                  </a:ext>
                </a:extLst>
              </p:cNvPr>
              <p:cNvSpPr/>
              <p:nvPr/>
            </p:nvSpPr>
            <p:spPr>
              <a:xfrm>
                <a:off x="10740964" y="5014800"/>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𝑐</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69" name="Rounded Rectangle 68">
                <a:extLst>
                  <a:ext uri="{FF2B5EF4-FFF2-40B4-BE49-F238E27FC236}">
                    <a16:creationId xmlns:a16="http://schemas.microsoft.com/office/drawing/2014/main" id="{FC6088A6-3AC4-03E2-DCD1-105D9E5FCC50}"/>
                  </a:ext>
                </a:extLst>
              </p:cNvPr>
              <p:cNvSpPr>
                <a:spLocks noRot="1" noChangeAspect="1" noMove="1" noResize="1" noEditPoints="1" noAdjustHandles="1" noChangeArrowheads="1" noChangeShapeType="1" noTextEdit="1"/>
              </p:cNvSpPr>
              <p:nvPr/>
            </p:nvSpPr>
            <p:spPr>
              <a:xfrm>
                <a:off x="10740964" y="5014800"/>
                <a:ext cx="470516" cy="470517"/>
              </a:xfrm>
              <a:prstGeom prst="roundRect">
                <a:avLst/>
              </a:prstGeom>
              <a:blipFill>
                <a:blip r:embed="rId46"/>
                <a:stretch>
                  <a:fillRect/>
                </a:stretch>
              </a:blipFill>
              <a:ln>
                <a:solidFill>
                  <a:schemeClr val="accent6">
                    <a:lumMod val="60000"/>
                    <a:lumOff val="40000"/>
                  </a:schemeClr>
                </a:solidFill>
              </a:ln>
            </p:spPr>
            <p:txBody>
              <a:bodyPr/>
              <a:lstStyle/>
              <a:p>
                <a:r>
                  <a:rPr lang="en-US">
                    <a:noFill/>
                  </a:rPr>
                  <a:t> </a:t>
                </a:r>
              </a:p>
            </p:txBody>
          </p:sp>
        </mc:Fallback>
      </mc:AlternateContent>
      <p:cxnSp>
        <p:nvCxnSpPr>
          <p:cNvPr id="70" name="Straight Arrow Connector 109">
            <a:extLst>
              <a:ext uri="{FF2B5EF4-FFF2-40B4-BE49-F238E27FC236}">
                <a16:creationId xmlns:a16="http://schemas.microsoft.com/office/drawing/2014/main" id="{1F85D18A-31AC-BE03-5789-8B177A63E6DF}"/>
              </a:ext>
            </a:extLst>
          </p:cNvPr>
          <p:cNvCxnSpPr>
            <a:cxnSpLocks/>
          </p:cNvCxnSpPr>
          <p:nvPr/>
        </p:nvCxnSpPr>
        <p:spPr>
          <a:xfrm rot="5400000" flipH="1" flipV="1">
            <a:off x="10869362" y="4518755"/>
            <a:ext cx="717757" cy="295730"/>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8A6B748E-087B-9928-BB36-DC115DB9EDBB}"/>
              </a:ext>
            </a:extLst>
          </p:cNvPr>
          <p:cNvCxnSpPr>
            <a:cxnSpLocks/>
            <a:stCxn id="35" idx="3"/>
            <a:endCxn id="65" idx="1"/>
          </p:cNvCxnSpPr>
          <p:nvPr/>
        </p:nvCxnSpPr>
        <p:spPr>
          <a:xfrm>
            <a:off x="10582741" y="4062059"/>
            <a:ext cx="6852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4" name="Oval 73">
                <a:extLst>
                  <a:ext uri="{FF2B5EF4-FFF2-40B4-BE49-F238E27FC236}">
                    <a16:creationId xmlns:a16="http://schemas.microsoft.com/office/drawing/2014/main" id="{48165A80-F12D-6926-6748-E232FF1D2D39}"/>
                  </a:ext>
                </a:extLst>
              </p:cNvPr>
              <p:cNvSpPr/>
              <p:nvPr/>
            </p:nvSpPr>
            <p:spPr>
              <a:xfrm>
                <a:off x="10727006" y="3902400"/>
                <a:ext cx="344542" cy="309945"/>
              </a:xfrm>
              <a:prstGeom prst="ellipse">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𝑔</m:t>
                      </m:r>
                    </m:oMath>
                  </m:oMathPara>
                </a14:m>
                <a:endParaRPr lang="en-US"/>
              </a:p>
            </p:txBody>
          </p:sp>
        </mc:Choice>
        <mc:Fallback xmlns="">
          <p:sp>
            <p:nvSpPr>
              <p:cNvPr id="74" name="Oval 73">
                <a:extLst>
                  <a:ext uri="{FF2B5EF4-FFF2-40B4-BE49-F238E27FC236}">
                    <a16:creationId xmlns:a16="http://schemas.microsoft.com/office/drawing/2014/main" id="{48165A80-F12D-6926-6748-E232FF1D2D39}"/>
                  </a:ext>
                </a:extLst>
              </p:cNvPr>
              <p:cNvSpPr>
                <a:spLocks noRot="1" noChangeAspect="1" noMove="1" noResize="1" noEditPoints="1" noAdjustHandles="1" noChangeArrowheads="1" noChangeShapeType="1" noTextEdit="1"/>
              </p:cNvSpPr>
              <p:nvPr/>
            </p:nvSpPr>
            <p:spPr>
              <a:xfrm>
                <a:off x="10727006" y="3902400"/>
                <a:ext cx="344542" cy="309945"/>
              </a:xfrm>
              <a:prstGeom prst="ellipse">
                <a:avLst/>
              </a:prstGeom>
              <a:blipFill>
                <a:blip r:embed="rId35"/>
                <a:stretch>
                  <a:fillRect b="-15094"/>
                </a:stretch>
              </a:blipFill>
              <a:ln>
                <a:solidFill>
                  <a:schemeClr val="tx1"/>
                </a:solidFill>
              </a:ln>
            </p:spPr>
            <p:txBody>
              <a:bodyPr/>
              <a:lstStyle/>
              <a:p>
                <a:r>
                  <a:rPr lang="en-US">
                    <a:noFill/>
                  </a:rPr>
                  <a:t> </a:t>
                </a:r>
              </a:p>
            </p:txBody>
          </p:sp>
        </mc:Fallback>
      </mc:AlternateContent>
      <p:sp>
        <p:nvSpPr>
          <p:cNvPr id="83" name="TextBox 82">
            <a:extLst>
              <a:ext uri="{FF2B5EF4-FFF2-40B4-BE49-F238E27FC236}">
                <a16:creationId xmlns:a16="http://schemas.microsoft.com/office/drawing/2014/main" id="{9B29C796-AEC7-F707-0AFB-4B02FAB6EDC4}"/>
              </a:ext>
            </a:extLst>
          </p:cNvPr>
          <p:cNvSpPr txBox="1"/>
          <p:nvPr/>
        </p:nvSpPr>
        <p:spPr>
          <a:xfrm>
            <a:off x="7061783" y="5449033"/>
            <a:ext cx="996817" cy="646331"/>
          </a:xfrm>
          <a:prstGeom prst="rect">
            <a:avLst/>
          </a:prstGeom>
          <a:noFill/>
        </p:spPr>
        <p:txBody>
          <a:bodyPr wrap="square" rtlCol="0">
            <a:spAutoFit/>
          </a:bodyPr>
          <a:lstStyle/>
          <a:p>
            <a:pPr algn="ctr"/>
            <a:r>
              <a:rPr lang="en-US"/>
              <a:t>Context vector</a:t>
            </a:r>
          </a:p>
        </p:txBody>
      </p:sp>
      <p:cxnSp>
        <p:nvCxnSpPr>
          <p:cNvPr id="88" name="Elbow Connector 87">
            <a:extLst>
              <a:ext uri="{FF2B5EF4-FFF2-40B4-BE49-F238E27FC236}">
                <a16:creationId xmlns:a16="http://schemas.microsoft.com/office/drawing/2014/main" id="{A7639EBB-C1B3-6871-7569-6FF14A9297FC}"/>
              </a:ext>
            </a:extLst>
          </p:cNvPr>
          <p:cNvCxnSpPr>
            <a:cxnSpLocks/>
            <a:endCxn id="51" idx="0"/>
          </p:cNvCxnSpPr>
          <p:nvPr/>
        </p:nvCxnSpPr>
        <p:spPr>
          <a:xfrm rot="16200000" flipH="1">
            <a:off x="8107323" y="4438958"/>
            <a:ext cx="720083" cy="434889"/>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Elbow Connector 89">
            <a:extLst>
              <a:ext uri="{FF2B5EF4-FFF2-40B4-BE49-F238E27FC236}">
                <a16:creationId xmlns:a16="http://schemas.microsoft.com/office/drawing/2014/main" id="{59E3AA37-EB81-7FEF-6078-997ADFB247AD}"/>
              </a:ext>
            </a:extLst>
          </p:cNvPr>
          <p:cNvCxnSpPr>
            <a:cxnSpLocks/>
          </p:cNvCxnSpPr>
          <p:nvPr/>
        </p:nvCxnSpPr>
        <p:spPr>
          <a:xfrm rot="16200000" flipH="1">
            <a:off x="9244841" y="4437991"/>
            <a:ext cx="720083" cy="434889"/>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Elbow Connector 92">
            <a:extLst>
              <a:ext uri="{FF2B5EF4-FFF2-40B4-BE49-F238E27FC236}">
                <a16:creationId xmlns:a16="http://schemas.microsoft.com/office/drawing/2014/main" id="{21FFF3D3-EE47-2E0C-E609-C87E4BAB6972}"/>
              </a:ext>
            </a:extLst>
          </p:cNvPr>
          <p:cNvCxnSpPr>
            <a:cxnSpLocks/>
          </p:cNvCxnSpPr>
          <p:nvPr/>
        </p:nvCxnSpPr>
        <p:spPr>
          <a:xfrm rot="16200000" flipH="1">
            <a:off x="10394159" y="4438800"/>
            <a:ext cx="720083" cy="434889"/>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109">
            <a:extLst>
              <a:ext uri="{FF2B5EF4-FFF2-40B4-BE49-F238E27FC236}">
                <a16:creationId xmlns:a16="http://schemas.microsoft.com/office/drawing/2014/main" id="{E4BA5B50-0FAB-D40E-F763-280C34D04A13}"/>
              </a:ext>
            </a:extLst>
          </p:cNvPr>
          <p:cNvCxnSpPr>
            <a:cxnSpLocks/>
          </p:cNvCxnSpPr>
          <p:nvPr/>
        </p:nvCxnSpPr>
        <p:spPr>
          <a:xfrm rot="10800000">
            <a:off x="931935" y="3686967"/>
            <a:ext cx="6192205" cy="0"/>
          </a:xfrm>
          <a:prstGeom prst="bentConnector3">
            <a:avLst>
              <a:gd name="adj1" fmla="val 49672"/>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480FF94F-796C-D76B-7325-C29789F075F4}"/>
              </a:ext>
            </a:extLst>
          </p:cNvPr>
          <p:cNvCxnSpPr>
            <a:cxnSpLocks/>
          </p:cNvCxnSpPr>
          <p:nvPr/>
        </p:nvCxnSpPr>
        <p:spPr>
          <a:xfrm flipV="1">
            <a:off x="949186" y="3434973"/>
            <a:ext cx="0" cy="2552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0" name="Rounded Rectangle 99">
                <a:extLst>
                  <a:ext uri="{FF2B5EF4-FFF2-40B4-BE49-F238E27FC236}">
                    <a16:creationId xmlns:a16="http://schemas.microsoft.com/office/drawing/2014/main" id="{38634C9F-AC81-A8E9-CA0F-53648B4EC815}"/>
                  </a:ext>
                </a:extLst>
              </p:cNvPr>
              <p:cNvSpPr/>
              <p:nvPr/>
            </p:nvSpPr>
            <p:spPr>
              <a:xfrm>
                <a:off x="7115459" y="3431883"/>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100" name="Rounded Rectangle 99">
                <a:extLst>
                  <a:ext uri="{FF2B5EF4-FFF2-40B4-BE49-F238E27FC236}">
                    <a16:creationId xmlns:a16="http://schemas.microsoft.com/office/drawing/2014/main" id="{38634C9F-AC81-A8E9-CA0F-53648B4EC815}"/>
                  </a:ext>
                </a:extLst>
              </p:cNvPr>
              <p:cNvSpPr>
                <a:spLocks noRot="1" noChangeAspect="1" noMove="1" noResize="1" noEditPoints="1" noAdjustHandles="1" noChangeArrowheads="1" noChangeShapeType="1" noTextEdit="1"/>
              </p:cNvSpPr>
              <p:nvPr/>
            </p:nvSpPr>
            <p:spPr>
              <a:xfrm>
                <a:off x="7115459" y="3431883"/>
                <a:ext cx="470516" cy="470517"/>
              </a:xfrm>
              <a:prstGeom prst="roundRect">
                <a:avLst/>
              </a:prstGeom>
              <a:blipFill>
                <a:blip r:embed="rId47"/>
                <a:stretch>
                  <a:fillRect r="-7595"/>
                </a:stretch>
              </a:blipFill>
              <a:ln>
                <a:solidFill>
                  <a:schemeClr val="accent2">
                    <a:lumMod val="60000"/>
                    <a:lumOff val="40000"/>
                  </a:schemeClr>
                </a:solidFill>
              </a:ln>
            </p:spPr>
            <p:txBody>
              <a:bodyPr/>
              <a:lstStyle/>
              <a:p>
                <a:r>
                  <a:rPr lang="en-US">
                    <a:noFill/>
                  </a:rPr>
                  <a:t> </a:t>
                </a:r>
              </a:p>
            </p:txBody>
          </p:sp>
        </mc:Fallback>
      </mc:AlternateContent>
      <p:sp>
        <p:nvSpPr>
          <p:cNvPr id="111" name="TextBox 110">
            <a:extLst>
              <a:ext uri="{FF2B5EF4-FFF2-40B4-BE49-F238E27FC236}">
                <a16:creationId xmlns:a16="http://schemas.microsoft.com/office/drawing/2014/main" id="{6D5731F2-7008-2D96-63A6-B59DA5CC3515}"/>
              </a:ext>
            </a:extLst>
          </p:cNvPr>
          <p:cNvSpPr txBox="1"/>
          <p:nvPr/>
        </p:nvSpPr>
        <p:spPr>
          <a:xfrm>
            <a:off x="838200" y="6218700"/>
            <a:ext cx="10911840" cy="261610"/>
          </a:xfrm>
          <a:prstGeom prst="rect">
            <a:avLst/>
          </a:prstGeom>
          <a:noFill/>
        </p:spPr>
        <p:txBody>
          <a:bodyPr wrap="square">
            <a:spAutoFit/>
          </a:bodyPr>
          <a:lstStyle/>
          <a:p>
            <a:pPr>
              <a:spcBef>
                <a:spcPts val="0"/>
              </a:spcBef>
              <a:spcAft>
                <a:spcPts val="0"/>
              </a:spcAft>
            </a:pPr>
            <a:r>
              <a:rPr lang="en-CA" sz="1100">
                <a:effectLst/>
              </a:rPr>
              <a:t>D. </a:t>
            </a:r>
            <a:r>
              <a:rPr lang="en-CA" sz="1100" err="1">
                <a:effectLst/>
              </a:rPr>
              <a:t>Bahdanau</a:t>
            </a:r>
            <a:r>
              <a:rPr lang="en-CA" sz="1100">
                <a:effectLst/>
              </a:rPr>
              <a:t>, K. Cho, and Y. </a:t>
            </a:r>
            <a:r>
              <a:rPr lang="en-CA" sz="1100" err="1">
                <a:effectLst/>
              </a:rPr>
              <a:t>Bengio</a:t>
            </a:r>
            <a:r>
              <a:rPr lang="en-CA" sz="1100">
                <a:effectLst/>
              </a:rPr>
              <a:t>, “Neural Machine Translation by Jointly Learning to Align and Translate,” in </a:t>
            </a:r>
            <a:r>
              <a:rPr lang="en-CA" sz="1100" i="1">
                <a:effectLst/>
              </a:rPr>
              <a:t>3rd International Conference on Learning Representations (ICLR), </a:t>
            </a:r>
            <a:r>
              <a:rPr lang="en-CA" sz="1100">
                <a:effectLst/>
              </a:rPr>
              <a:t>2015</a:t>
            </a:r>
            <a:r>
              <a:rPr lang="en-CA" sz="1100" i="1"/>
              <a:t>.</a:t>
            </a:r>
            <a:endParaRPr lang="en-CA" sz="1100">
              <a:effectLst/>
            </a:endParaRPr>
          </a:p>
        </p:txBody>
      </p:sp>
      <p:sp>
        <p:nvSpPr>
          <p:cNvPr id="54" name="TextBox 53">
            <a:extLst>
              <a:ext uri="{FF2B5EF4-FFF2-40B4-BE49-F238E27FC236}">
                <a16:creationId xmlns:a16="http://schemas.microsoft.com/office/drawing/2014/main" id="{DFAB0CD9-5C43-5099-06D5-82239A674A95}"/>
              </a:ext>
            </a:extLst>
          </p:cNvPr>
          <p:cNvSpPr txBox="1"/>
          <p:nvPr/>
        </p:nvSpPr>
        <p:spPr>
          <a:xfrm>
            <a:off x="309378" y="4474152"/>
            <a:ext cx="5240215" cy="923330"/>
          </a:xfrm>
          <a:prstGeom prst="rect">
            <a:avLst/>
          </a:prstGeom>
          <a:solidFill>
            <a:schemeClr val="bg1"/>
          </a:solidFill>
          <a:ln w="19050">
            <a:solidFill>
              <a:srgbClr val="FF0000"/>
            </a:solidFill>
          </a:ln>
        </p:spPr>
        <p:txBody>
          <a:bodyPr wrap="square" rtlCol="0">
            <a:spAutoFit/>
          </a:bodyPr>
          <a:lstStyle/>
          <a:p>
            <a:r>
              <a:rPr lang="en-US"/>
              <a:t>Encoder is </a:t>
            </a:r>
            <a:r>
              <a:rPr lang="en-US" b="1"/>
              <a:t>bi-directional</a:t>
            </a:r>
            <a:r>
              <a:rPr lang="en-US"/>
              <a:t>: allows for the annotation of each word to summarize </a:t>
            </a:r>
            <a:r>
              <a:rPr lang="en-US" b="1"/>
              <a:t>both preceding and following words</a:t>
            </a:r>
            <a:r>
              <a:rPr lang="en-US"/>
              <a:t>.</a:t>
            </a:r>
          </a:p>
        </p:txBody>
      </p:sp>
      <p:cxnSp>
        <p:nvCxnSpPr>
          <p:cNvPr id="56" name="Straight Arrow Connector 55">
            <a:extLst>
              <a:ext uri="{FF2B5EF4-FFF2-40B4-BE49-F238E27FC236}">
                <a16:creationId xmlns:a16="http://schemas.microsoft.com/office/drawing/2014/main" id="{C939BECD-3257-6C71-2F56-1A322A4F61DC}"/>
              </a:ext>
            </a:extLst>
          </p:cNvPr>
          <p:cNvCxnSpPr>
            <a:cxnSpLocks/>
          </p:cNvCxnSpPr>
          <p:nvPr/>
        </p:nvCxnSpPr>
        <p:spPr>
          <a:xfrm flipH="1">
            <a:off x="1070665" y="4225076"/>
            <a:ext cx="66516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73CE4000-458D-FCF6-8F1E-B09CC123219D}"/>
              </a:ext>
            </a:extLst>
          </p:cNvPr>
          <p:cNvCxnSpPr>
            <a:cxnSpLocks/>
          </p:cNvCxnSpPr>
          <p:nvPr/>
        </p:nvCxnSpPr>
        <p:spPr>
          <a:xfrm flipH="1">
            <a:off x="2194949" y="4225076"/>
            <a:ext cx="66516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EA19818D-409E-18F8-976E-25495CBA9F14}"/>
              </a:ext>
            </a:extLst>
          </p:cNvPr>
          <p:cNvCxnSpPr>
            <a:cxnSpLocks/>
          </p:cNvCxnSpPr>
          <p:nvPr/>
        </p:nvCxnSpPr>
        <p:spPr>
          <a:xfrm flipH="1">
            <a:off x="3325147" y="4225076"/>
            <a:ext cx="66516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88FEF463-AD2C-5AA7-D2C4-FDEC0D18B4CE}"/>
              </a:ext>
            </a:extLst>
          </p:cNvPr>
          <p:cNvSpPr txBox="1"/>
          <p:nvPr/>
        </p:nvSpPr>
        <p:spPr>
          <a:xfrm>
            <a:off x="9407701" y="787501"/>
            <a:ext cx="2439793" cy="1200329"/>
          </a:xfrm>
          <a:prstGeom prst="rect">
            <a:avLst/>
          </a:prstGeom>
          <a:solidFill>
            <a:schemeClr val="bg1"/>
          </a:solidFill>
          <a:ln w="19050">
            <a:solidFill>
              <a:srgbClr val="FF0000"/>
            </a:solidFill>
          </a:ln>
        </p:spPr>
        <p:txBody>
          <a:bodyPr wrap="square" rtlCol="0">
            <a:spAutoFit/>
          </a:bodyPr>
          <a:lstStyle/>
          <a:p>
            <a:r>
              <a:rPr lang="en-US"/>
              <a:t>All steps are </a:t>
            </a:r>
            <a:r>
              <a:rPr lang="en-US" b="1"/>
              <a:t>differentiable</a:t>
            </a:r>
            <a:r>
              <a:rPr lang="en-US"/>
              <a:t>, so we can backpropagate through everything</a:t>
            </a:r>
          </a:p>
        </p:txBody>
      </p:sp>
      <p:cxnSp>
        <p:nvCxnSpPr>
          <p:cNvPr id="55" name="Elbow Connector 54">
            <a:extLst>
              <a:ext uri="{FF2B5EF4-FFF2-40B4-BE49-F238E27FC236}">
                <a16:creationId xmlns:a16="http://schemas.microsoft.com/office/drawing/2014/main" id="{FA9703C1-DF6D-B4A2-77E3-23A6A9569702}"/>
              </a:ext>
            </a:extLst>
          </p:cNvPr>
          <p:cNvCxnSpPr>
            <a:cxnSpLocks/>
            <a:endCxn id="82" idx="0"/>
          </p:cNvCxnSpPr>
          <p:nvPr/>
        </p:nvCxnSpPr>
        <p:spPr>
          <a:xfrm rot="16200000" flipH="1">
            <a:off x="6638513" y="2124557"/>
            <a:ext cx="954696" cy="492127"/>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2" name="Rounded Rectangle 81">
                <a:extLst>
                  <a:ext uri="{FF2B5EF4-FFF2-40B4-BE49-F238E27FC236}">
                    <a16:creationId xmlns:a16="http://schemas.microsoft.com/office/drawing/2014/main" id="{42189A06-8909-3296-9B8A-264649CD57C2}"/>
                  </a:ext>
                </a:extLst>
              </p:cNvPr>
              <p:cNvSpPr/>
              <p:nvPr/>
            </p:nvSpPr>
            <p:spPr>
              <a:xfrm>
                <a:off x="7126667" y="2847969"/>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𝑐</m:t>
                          </m:r>
                        </m:e>
                        <m:sub>
                          <m:r>
                            <a:rPr lang="en-CA" b="0" i="1" smtClean="0">
                              <a:solidFill>
                                <a:schemeClr val="tx1"/>
                              </a:solidFill>
                              <a:latin typeface="Cambria Math" panose="02040503050406030204" pitchFamily="18" charset="0"/>
                            </a:rPr>
                            <m:t>𝑡</m:t>
                          </m:r>
                        </m:sub>
                      </m:sSub>
                    </m:oMath>
                  </m:oMathPara>
                </a14:m>
                <a:endParaRPr lang="en-US">
                  <a:solidFill>
                    <a:schemeClr val="tx1"/>
                  </a:solidFill>
                </a:endParaRPr>
              </a:p>
            </p:txBody>
          </p:sp>
        </mc:Choice>
        <mc:Fallback xmlns="">
          <p:sp>
            <p:nvSpPr>
              <p:cNvPr id="82" name="Rounded Rectangle 81">
                <a:extLst>
                  <a:ext uri="{FF2B5EF4-FFF2-40B4-BE49-F238E27FC236}">
                    <a16:creationId xmlns:a16="http://schemas.microsoft.com/office/drawing/2014/main" id="{42189A06-8909-3296-9B8A-264649CD57C2}"/>
                  </a:ext>
                </a:extLst>
              </p:cNvPr>
              <p:cNvSpPr>
                <a:spLocks noRot="1" noChangeAspect="1" noMove="1" noResize="1" noEditPoints="1" noAdjustHandles="1" noChangeArrowheads="1" noChangeShapeType="1" noTextEdit="1"/>
              </p:cNvSpPr>
              <p:nvPr/>
            </p:nvSpPr>
            <p:spPr>
              <a:xfrm>
                <a:off x="7126667" y="2847969"/>
                <a:ext cx="470516" cy="470517"/>
              </a:xfrm>
              <a:prstGeom prst="roundRect">
                <a:avLst/>
              </a:prstGeom>
              <a:blipFill>
                <a:blip r:embed="rId48"/>
                <a:stretch>
                  <a:fillRect/>
                </a:stretch>
              </a:blipFill>
              <a:ln>
                <a:solidFill>
                  <a:schemeClr val="accent6">
                    <a:lumMod val="60000"/>
                    <a:lumOff val="40000"/>
                  </a:schemeClr>
                </a:solidFill>
              </a:ln>
            </p:spPr>
            <p:txBody>
              <a:bodyPr/>
              <a:lstStyle/>
              <a:p>
                <a:r>
                  <a:rPr lang="en-US">
                    <a:noFill/>
                  </a:rPr>
                  <a:t> </a:t>
                </a:r>
              </a:p>
            </p:txBody>
          </p:sp>
        </mc:Fallback>
      </mc:AlternateContent>
    </p:spTree>
    <p:extLst>
      <p:ext uri="{BB962C8B-B14F-4D97-AF65-F5344CB8AC3E}">
        <p14:creationId xmlns:p14="http://schemas.microsoft.com/office/powerpoint/2010/main" val="2726640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BA524-1E56-075D-C690-4D24C21FC4B1}"/>
              </a:ext>
            </a:extLst>
          </p:cNvPr>
          <p:cNvSpPr>
            <a:spLocks noGrp="1"/>
          </p:cNvSpPr>
          <p:nvPr>
            <p:ph type="title"/>
          </p:nvPr>
        </p:nvSpPr>
        <p:spPr/>
        <p:txBody>
          <a:bodyPr/>
          <a:lstStyle/>
          <a:p>
            <a:r>
              <a:rPr lang="en-US"/>
              <a:t>Image Captioning with Visual Attention</a:t>
            </a:r>
          </a:p>
        </p:txBody>
      </p:sp>
      <p:pic>
        <p:nvPicPr>
          <p:cNvPr id="8" name="Content Placeholder 7">
            <a:extLst>
              <a:ext uri="{FF2B5EF4-FFF2-40B4-BE49-F238E27FC236}">
                <a16:creationId xmlns:a16="http://schemas.microsoft.com/office/drawing/2014/main" id="{7AD8FBCF-589B-F6B2-E76B-15E24302FDDC}"/>
              </a:ext>
            </a:extLst>
          </p:cNvPr>
          <p:cNvPicPr>
            <a:picLocks noGrp="1" noChangeAspect="1"/>
          </p:cNvPicPr>
          <p:nvPr>
            <p:ph idx="1"/>
          </p:nvPr>
        </p:nvPicPr>
        <p:blipFill>
          <a:blip r:embed="rId2"/>
          <a:stretch>
            <a:fillRect/>
          </a:stretch>
        </p:blipFill>
        <p:spPr>
          <a:xfrm>
            <a:off x="2209800" y="2594354"/>
            <a:ext cx="7777456" cy="3209112"/>
          </a:xfrm>
        </p:spPr>
      </p:pic>
      <p:sp>
        <p:nvSpPr>
          <p:cNvPr id="4" name="Date Placeholder 3">
            <a:extLst>
              <a:ext uri="{FF2B5EF4-FFF2-40B4-BE49-F238E27FC236}">
                <a16:creationId xmlns:a16="http://schemas.microsoft.com/office/drawing/2014/main" id="{46E8BE4B-350A-26B3-40C9-2DB4005F3022}"/>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BE689CC0-39BB-5F73-4332-D88CC9334D51}"/>
              </a:ext>
            </a:extLst>
          </p:cNvPr>
          <p:cNvSpPr>
            <a:spLocks noGrp="1"/>
          </p:cNvSpPr>
          <p:nvPr>
            <p:ph type="sldNum" sz="quarter" idx="12"/>
          </p:nvPr>
        </p:nvSpPr>
        <p:spPr/>
        <p:txBody>
          <a:bodyPr/>
          <a:lstStyle/>
          <a:p>
            <a:fld id="{D4F24A5E-B0D2-394D-9970-9AE06BCB59C1}" type="slidenum">
              <a:rPr lang="en-US" smtClean="0"/>
              <a:t>14</a:t>
            </a:fld>
            <a:endParaRPr lang="en-US"/>
          </a:p>
        </p:txBody>
      </p:sp>
      <p:sp>
        <p:nvSpPr>
          <p:cNvPr id="10" name="Content Placeholder 2">
            <a:extLst>
              <a:ext uri="{FF2B5EF4-FFF2-40B4-BE49-F238E27FC236}">
                <a16:creationId xmlns:a16="http://schemas.microsoft.com/office/drawing/2014/main" id="{0C8C2810-2DC5-85A6-24A8-E05205D17D9F}"/>
              </a:ext>
            </a:extLst>
          </p:cNvPr>
          <p:cNvSpPr txBox="1">
            <a:spLocks/>
          </p:cNvSpPr>
          <p:nvPr/>
        </p:nvSpPr>
        <p:spPr>
          <a:xfrm>
            <a:off x="838200" y="1260629"/>
            <a:ext cx="10515600" cy="27163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We can similarly use attention for image captioning (image </a:t>
            </a:r>
            <a:r>
              <a:rPr lang="en-US">
                <a:sym typeface="Wingdings" pitchFamily="2" charset="2"/>
              </a:rPr>
              <a:t> text)</a:t>
            </a:r>
            <a:endParaRPr lang="en-US"/>
          </a:p>
          <a:p>
            <a:r>
              <a:rPr lang="en-US"/>
              <a:t>Builds directly on previous work</a:t>
            </a:r>
          </a:p>
          <a:p>
            <a:pPr marL="0" indent="0">
              <a:buNone/>
            </a:pPr>
            <a:r>
              <a:rPr lang="en-US"/>
              <a:t> </a:t>
            </a:r>
          </a:p>
        </p:txBody>
      </p:sp>
      <p:sp>
        <p:nvSpPr>
          <p:cNvPr id="11" name="TextBox 10">
            <a:extLst>
              <a:ext uri="{FF2B5EF4-FFF2-40B4-BE49-F238E27FC236}">
                <a16:creationId xmlns:a16="http://schemas.microsoft.com/office/drawing/2014/main" id="{534B1546-E4CE-FD92-BE34-804FC7A4E844}"/>
              </a:ext>
            </a:extLst>
          </p:cNvPr>
          <p:cNvSpPr txBox="1"/>
          <p:nvPr/>
        </p:nvSpPr>
        <p:spPr>
          <a:xfrm>
            <a:off x="838200" y="6171561"/>
            <a:ext cx="10620364" cy="261610"/>
          </a:xfrm>
          <a:prstGeom prst="rect">
            <a:avLst/>
          </a:prstGeom>
          <a:noFill/>
        </p:spPr>
        <p:txBody>
          <a:bodyPr wrap="square">
            <a:spAutoFit/>
          </a:bodyPr>
          <a:lstStyle/>
          <a:p>
            <a:r>
              <a:rPr lang="en-CA" sz="1100">
                <a:effectLst/>
              </a:rPr>
              <a:t>K. Xu </a:t>
            </a:r>
            <a:r>
              <a:rPr lang="en-CA" sz="1100" i="1">
                <a:effectLst/>
              </a:rPr>
              <a:t>et al.</a:t>
            </a:r>
            <a:r>
              <a:rPr lang="en-CA" sz="1100">
                <a:effectLst/>
              </a:rPr>
              <a:t>, “Show, Attend and Tell: Neural Image Caption Generation with Visual Attention,” in </a:t>
            </a:r>
            <a:r>
              <a:rPr lang="en-CA" sz="1100" i="1"/>
              <a:t>PMLR</a:t>
            </a:r>
            <a:r>
              <a:rPr lang="en-CA" sz="1100"/>
              <a:t>, </a:t>
            </a:r>
            <a:r>
              <a:rPr lang="en-CA" sz="1100">
                <a:effectLst/>
              </a:rPr>
              <a:t>2015, pp. 2048–2057.</a:t>
            </a:r>
          </a:p>
        </p:txBody>
      </p:sp>
    </p:spTree>
    <p:extLst>
      <p:ext uri="{BB962C8B-B14F-4D97-AF65-F5344CB8AC3E}">
        <p14:creationId xmlns:p14="http://schemas.microsoft.com/office/powerpoint/2010/main" val="379880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BD9D8-20A4-1708-4648-946C1DD35519}"/>
            </a:ext>
          </a:extLst>
        </p:cNvPr>
        <p:cNvGrpSpPr/>
        <p:nvPr/>
      </p:nvGrpSpPr>
      <p:grpSpPr>
        <a:xfrm>
          <a:off x="0" y="0"/>
          <a:ext cx="0" cy="0"/>
          <a:chOff x="0" y="0"/>
          <a:chExt cx="0" cy="0"/>
        </a:xfrm>
      </p:grpSpPr>
      <p:sp>
        <p:nvSpPr>
          <p:cNvPr id="1024" name="Rectangle 1023">
            <a:extLst>
              <a:ext uri="{FF2B5EF4-FFF2-40B4-BE49-F238E27FC236}">
                <a16:creationId xmlns:a16="http://schemas.microsoft.com/office/drawing/2014/main" id="{93399CFC-2779-741C-5676-F46FF3A9DAE5}"/>
              </a:ext>
            </a:extLst>
          </p:cNvPr>
          <p:cNvSpPr/>
          <p:nvPr/>
        </p:nvSpPr>
        <p:spPr>
          <a:xfrm>
            <a:off x="2389227" y="3601580"/>
            <a:ext cx="3136654" cy="2448363"/>
          </a:xfrm>
          <a:prstGeom prst="rect">
            <a:avLst/>
          </a:prstGeom>
          <a:solidFill>
            <a:srgbClr val="EEEEEE"/>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b="1">
                <a:solidFill>
                  <a:schemeClr val="tx1"/>
                </a:solidFill>
              </a:rPr>
              <a:t>ENCODER</a:t>
            </a:r>
          </a:p>
        </p:txBody>
      </p:sp>
      <p:sp>
        <p:nvSpPr>
          <p:cNvPr id="62" name="Rectangle 61">
            <a:extLst>
              <a:ext uri="{FF2B5EF4-FFF2-40B4-BE49-F238E27FC236}">
                <a16:creationId xmlns:a16="http://schemas.microsoft.com/office/drawing/2014/main" id="{453D4CE9-8D2A-28BF-9CF1-BDA6754FFF2D}"/>
              </a:ext>
            </a:extLst>
          </p:cNvPr>
          <p:cNvSpPr/>
          <p:nvPr/>
        </p:nvSpPr>
        <p:spPr>
          <a:xfrm>
            <a:off x="6721090" y="3285080"/>
            <a:ext cx="5326016" cy="2770178"/>
          </a:xfrm>
          <a:prstGeom prst="rect">
            <a:avLst/>
          </a:prstGeom>
          <a:solidFill>
            <a:srgbClr val="EEEEEE"/>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b="1">
                <a:solidFill>
                  <a:schemeClr val="tx1"/>
                </a:solidFill>
              </a:rPr>
              <a:t>DECODER</a:t>
            </a:r>
          </a:p>
        </p:txBody>
      </p:sp>
      <p:grpSp>
        <p:nvGrpSpPr>
          <p:cNvPr id="32" name="Group 31">
            <a:extLst>
              <a:ext uri="{FF2B5EF4-FFF2-40B4-BE49-F238E27FC236}">
                <a16:creationId xmlns:a16="http://schemas.microsoft.com/office/drawing/2014/main" id="{4432E311-7F6A-20D3-C191-959B2BFBA505}"/>
              </a:ext>
            </a:extLst>
          </p:cNvPr>
          <p:cNvGrpSpPr>
            <a:grpSpLocks/>
          </p:cNvGrpSpPr>
          <p:nvPr/>
        </p:nvGrpSpPr>
        <p:grpSpPr>
          <a:xfrm>
            <a:off x="5524650" y="1638005"/>
            <a:ext cx="1000799" cy="1000799"/>
            <a:chOff x="4135120" y="3516788"/>
            <a:chExt cx="1117600" cy="1084580"/>
          </a:xfrm>
          <a:solidFill>
            <a:srgbClr val="D2BFFF"/>
          </a:solidFill>
        </p:grpSpPr>
        <p:sp>
          <p:nvSpPr>
            <p:cNvPr id="33" name="Rectangle 32">
              <a:extLst>
                <a:ext uri="{FF2B5EF4-FFF2-40B4-BE49-F238E27FC236}">
                  <a16:creationId xmlns:a16="http://schemas.microsoft.com/office/drawing/2014/main" id="{6AD26968-493F-C4F9-ED9C-811D332C4212}"/>
                </a:ext>
              </a:extLst>
            </p:cNvPr>
            <p:cNvSpPr/>
            <p:nvPr/>
          </p:nvSpPr>
          <p:spPr>
            <a:xfrm>
              <a:off x="4135120" y="3516788"/>
              <a:ext cx="756920" cy="619760"/>
            </a:xfrm>
            <a:prstGeom prst="rect">
              <a:avLst/>
            </a:prstGeom>
            <a:grpFill/>
            <a:ln>
              <a:solidFill>
                <a:srgbClr val="9F90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Rectangle 33">
              <a:extLst>
                <a:ext uri="{FF2B5EF4-FFF2-40B4-BE49-F238E27FC236}">
                  <a16:creationId xmlns:a16="http://schemas.microsoft.com/office/drawing/2014/main" id="{7DEF28CF-5ABA-DE02-D8B1-557E792ECE5C}"/>
                </a:ext>
              </a:extLst>
            </p:cNvPr>
            <p:cNvSpPr/>
            <p:nvPr/>
          </p:nvSpPr>
          <p:spPr>
            <a:xfrm>
              <a:off x="4248257" y="3671728"/>
              <a:ext cx="756920" cy="619760"/>
            </a:xfrm>
            <a:prstGeom prst="rect">
              <a:avLst/>
            </a:prstGeom>
            <a:grpFill/>
            <a:ln>
              <a:solidFill>
                <a:srgbClr val="9F90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Rectangle 34">
              <a:extLst>
                <a:ext uri="{FF2B5EF4-FFF2-40B4-BE49-F238E27FC236}">
                  <a16:creationId xmlns:a16="http://schemas.microsoft.com/office/drawing/2014/main" id="{8C21AE53-D966-E0D8-9787-9D810B07D6EC}"/>
                </a:ext>
              </a:extLst>
            </p:cNvPr>
            <p:cNvSpPr/>
            <p:nvPr/>
          </p:nvSpPr>
          <p:spPr>
            <a:xfrm>
              <a:off x="4382663" y="3826668"/>
              <a:ext cx="756920" cy="619760"/>
            </a:xfrm>
            <a:prstGeom prst="rect">
              <a:avLst/>
            </a:prstGeom>
            <a:grpFill/>
            <a:ln>
              <a:solidFill>
                <a:srgbClr val="9F90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FE9FDFD9-92D3-9320-0009-C7EAD3CFF290}"/>
                    </a:ext>
                  </a:extLst>
                </p:cNvPr>
                <p:cNvSpPr/>
                <p:nvPr/>
              </p:nvSpPr>
              <p:spPr>
                <a:xfrm>
                  <a:off x="4495800" y="3981608"/>
                  <a:ext cx="756920" cy="619760"/>
                </a:xfrm>
                <a:prstGeom prst="rect">
                  <a:avLst/>
                </a:prstGeom>
                <a:grpFill/>
                <a:ln>
                  <a:solidFill>
                    <a:srgbClr val="9F90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sz="2000" b="0" i="1" smtClean="0">
                                <a:solidFill>
                                  <a:schemeClr val="tx1"/>
                                </a:solidFill>
                                <a:latin typeface="Cambria Math" panose="02040503050406030204" pitchFamily="18" charset="0"/>
                              </a:rPr>
                            </m:ctrlPr>
                          </m:sSubPr>
                          <m:e>
                            <m:r>
                              <a:rPr lang="en-CA" sz="2000" b="0" i="1" smtClean="0">
                                <a:solidFill>
                                  <a:schemeClr val="tx1"/>
                                </a:solidFill>
                                <a:latin typeface="Cambria Math" panose="02040503050406030204" pitchFamily="18" charset="0"/>
                              </a:rPr>
                              <m:t>𝛼</m:t>
                            </m:r>
                          </m:e>
                          <m:sub>
                            <m:r>
                              <a:rPr lang="en-CA" sz="2000" b="0" i="1" smtClean="0">
                                <a:solidFill>
                                  <a:schemeClr val="tx1"/>
                                </a:solidFill>
                                <a:latin typeface="Cambria Math" panose="02040503050406030204" pitchFamily="18" charset="0"/>
                              </a:rPr>
                              <m:t>𝑡𝑖</m:t>
                            </m:r>
                          </m:sub>
                        </m:sSub>
                      </m:oMath>
                    </m:oMathPara>
                  </a14:m>
                  <a:endParaRPr lang="en-US">
                    <a:solidFill>
                      <a:schemeClr val="tx1"/>
                    </a:solidFill>
                  </a:endParaRPr>
                </a:p>
              </p:txBody>
            </p:sp>
          </mc:Choice>
          <mc:Fallback xmlns="">
            <p:sp>
              <p:nvSpPr>
                <p:cNvPr id="36" name="Rectangle 35">
                  <a:extLst>
                    <a:ext uri="{FF2B5EF4-FFF2-40B4-BE49-F238E27FC236}">
                      <a16:creationId xmlns:a16="http://schemas.microsoft.com/office/drawing/2014/main" id="{FE9FDFD9-92D3-9320-0009-C7EAD3CFF290}"/>
                    </a:ext>
                  </a:extLst>
                </p:cNvPr>
                <p:cNvSpPr>
                  <a:spLocks noRot="1" noChangeAspect="1" noMove="1" noResize="1" noEditPoints="1" noAdjustHandles="1" noChangeArrowheads="1" noChangeShapeType="1" noTextEdit="1"/>
                </p:cNvSpPr>
                <p:nvPr/>
              </p:nvSpPr>
              <p:spPr>
                <a:xfrm>
                  <a:off x="4495800" y="3981608"/>
                  <a:ext cx="756920" cy="619760"/>
                </a:xfrm>
                <a:prstGeom prst="rect">
                  <a:avLst/>
                </a:prstGeom>
                <a:blipFill>
                  <a:blip r:embed="rId3"/>
                  <a:stretch>
                    <a:fillRect/>
                  </a:stretch>
                </a:blipFill>
                <a:ln>
                  <a:solidFill>
                    <a:srgbClr val="9F90C3"/>
                  </a:solidFill>
                </a:ln>
              </p:spPr>
              <p:txBody>
                <a:bodyPr/>
                <a:lstStyle/>
                <a:p>
                  <a:r>
                    <a:rPr lang="en-US">
                      <a:noFill/>
                    </a:rPr>
                    <a:t> </a:t>
                  </a:r>
                </a:p>
              </p:txBody>
            </p:sp>
          </mc:Fallback>
        </mc:AlternateContent>
      </p:grpSp>
      <p:cxnSp>
        <p:nvCxnSpPr>
          <p:cNvPr id="37" name="Straight Arrow Connector 36">
            <a:extLst>
              <a:ext uri="{FF2B5EF4-FFF2-40B4-BE49-F238E27FC236}">
                <a16:creationId xmlns:a16="http://schemas.microsoft.com/office/drawing/2014/main" id="{588BEA5B-9289-6F6E-04EF-A476368C8AE5}"/>
              </a:ext>
            </a:extLst>
          </p:cNvPr>
          <p:cNvCxnSpPr>
            <a:cxnSpLocks/>
            <a:stCxn id="25" idx="3"/>
            <a:endCxn id="36" idx="1"/>
          </p:cNvCxnSpPr>
          <p:nvPr/>
        </p:nvCxnSpPr>
        <p:spPr>
          <a:xfrm>
            <a:off x="4441314" y="2352862"/>
            <a:ext cx="140632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ABF7AB8-A685-A4AF-AA0B-C3DF77C16AE3}"/>
              </a:ext>
            </a:extLst>
          </p:cNvPr>
          <p:cNvCxnSpPr>
            <a:cxnSpLocks/>
            <a:endCxn id="35" idx="1"/>
          </p:cNvCxnSpPr>
          <p:nvPr/>
        </p:nvCxnSpPr>
        <p:spPr>
          <a:xfrm>
            <a:off x="4340001" y="2208392"/>
            <a:ext cx="1406321" cy="14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CC80C732-F6DD-00ED-5152-2780E621C6A2}"/>
              </a:ext>
            </a:extLst>
          </p:cNvPr>
          <p:cNvCxnSpPr>
            <a:cxnSpLocks/>
            <a:endCxn id="34" idx="1"/>
          </p:cNvCxnSpPr>
          <p:nvPr/>
        </p:nvCxnSpPr>
        <p:spPr>
          <a:xfrm>
            <a:off x="4311668" y="2066919"/>
            <a:ext cx="13142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9238D98B-F9FC-E1F7-2552-1BAAC9387471}"/>
              </a:ext>
            </a:extLst>
          </p:cNvPr>
          <p:cNvCxnSpPr>
            <a:cxnSpLocks/>
            <a:endCxn id="33" idx="1"/>
          </p:cNvCxnSpPr>
          <p:nvPr/>
        </p:nvCxnSpPr>
        <p:spPr>
          <a:xfrm>
            <a:off x="4205186" y="1923948"/>
            <a:ext cx="131946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184BDF8-E20C-6EBF-D073-945E52DEE3AD}"/>
              </a:ext>
            </a:extLst>
          </p:cNvPr>
          <p:cNvSpPr>
            <a:spLocks noGrp="1"/>
          </p:cNvSpPr>
          <p:nvPr>
            <p:ph type="title"/>
          </p:nvPr>
        </p:nvSpPr>
        <p:spPr/>
        <p:txBody>
          <a:bodyPr/>
          <a:lstStyle/>
          <a:p>
            <a:r>
              <a:rPr lang="en-US"/>
              <a:t>Image Captioning with Visual Attention</a:t>
            </a:r>
          </a:p>
        </p:txBody>
      </p:sp>
      <p:sp>
        <p:nvSpPr>
          <p:cNvPr id="4" name="Date Placeholder 3">
            <a:extLst>
              <a:ext uri="{FF2B5EF4-FFF2-40B4-BE49-F238E27FC236}">
                <a16:creationId xmlns:a16="http://schemas.microsoft.com/office/drawing/2014/main" id="{E581ADD1-55D2-D9AA-7B36-C49396696EA5}"/>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DC825A3B-DC02-F207-BE14-CFB30E7935BF}"/>
              </a:ext>
            </a:extLst>
          </p:cNvPr>
          <p:cNvSpPr>
            <a:spLocks noGrp="1"/>
          </p:cNvSpPr>
          <p:nvPr>
            <p:ph type="sldNum" sz="quarter" idx="12"/>
          </p:nvPr>
        </p:nvSpPr>
        <p:spPr/>
        <p:txBody>
          <a:bodyPr/>
          <a:lstStyle/>
          <a:p>
            <a:fld id="{D4F24A5E-B0D2-394D-9970-9AE06BCB59C1}" type="slidenum">
              <a:rPr lang="en-US" smtClean="0"/>
              <a:t>15</a:t>
            </a:fld>
            <a:endParaRPr lang="en-US"/>
          </a:p>
        </p:txBody>
      </p:sp>
      <p:pic>
        <p:nvPicPr>
          <p:cNvPr id="1026" name="Picture 2" descr="An image from the MSCOCO test set (Karpathy splits).  ">
            <a:extLst>
              <a:ext uri="{FF2B5EF4-FFF2-40B4-BE49-F238E27FC236}">
                <a16:creationId xmlns:a16="http://schemas.microsoft.com/office/drawing/2014/main" id="{21E4ECF0-6BDA-DBB8-3E84-2451F0727192}"/>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91434" y="3709031"/>
            <a:ext cx="2016974" cy="1342548"/>
          </a:xfrm>
          <a:prstGeom prst="rect">
            <a:avLst/>
          </a:prstGeom>
          <a:noFill/>
          <a:extLst>
            <a:ext uri="{909E8E84-426E-40DD-AFC4-6F175D3DCCD1}">
              <a14:hiddenFill xmlns:a14="http://schemas.microsoft.com/office/drawing/2010/main">
                <a:solidFill>
                  <a:srgbClr val="FFFFFF"/>
                </a:solidFill>
              </a14:hiddenFill>
            </a:ext>
          </a:extLst>
        </p:spPr>
      </p:pic>
      <p:sp>
        <p:nvSpPr>
          <p:cNvPr id="7" name="Manual Operation 6">
            <a:extLst>
              <a:ext uri="{FF2B5EF4-FFF2-40B4-BE49-F238E27FC236}">
                <a16:creationId xmlns:a16="http://schemas.microsoft.com/office/drawing/2014/main" id="{B742D8E9-2949-F5FF-8C46-E7355512F60C}"/>
              </a:ext>
            </a:extLst>
          </p:cNvPr>
          <p:cNvSpPr/>
          <p:nvPr/>
        </p:nvSpPr>
        <p:spPr>
          <a:xfrm rot="16200000">
            <a:off x="2333322" y="4001845"/>
            <a:ext cx="1342548" cy="756920"/>
          </a:xfrm>
          <a:prstGeom prst="flowChartManualOperation">
            <a:avLst/>
          </a:prstGeom>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a:t>CNN</a:t>
            </a:r>
          </a:p>
        </p:txBody>
      </p:sp>
      <p:sp>
        <p:nvSpPr>
          <p:cNvPr id="13" name="TextBox 12">
            <a:extLst>
              <a:ext uri="{FF2B5EF4-FFF2-40B4-BE49-F238E27FC236}">
                <a16:creationId xmlns:a16="http://schemas.microsoft.com/office/drawing/2014/main" id="{66F37308-A0B1-01BC-A528-69A1ADAE3F83}"/>
              </a:ext>
            </a:extLst>
          </p:cNvPr>
          <p:cNvSpPr txBox="1"/>
          <p:nvPr/>
        </p:nvSpPr>
        <p:spPr>
          <a:xfrm>
            <a:off x="291434" y="5051579"/>
            <a:ext cx="2016974" cy="369332"/>
          </a:xfrm>
          <a:prstGeom prst="rect">
            <a:avLst/>
          </a:prstGeom>
          <a:noFill/>
        </p:spPr>
        <p:txBody>
          <a:bodyPr wrap="square" rtlCol="0">
            <a:spAutoFit/>
          </a:bodyPr>
          <a:lstStyle/>
          <a:p>
            <a:pPr algn="ctr"/>
            <a:r>
              <a:rPr lang="en-US"/>
              <a:t>Input image</a:t>
            </a:r>
          </a:p>
        </p:txBody>
      </p:sp>
      <p:grpSp>
        <p:nvGrpSpPr>
          <p:cNvPr id="18" name="Group 17">
            <a:extLst>
              <a:ext uri="{FF2B5EF4-FFF2-40B4-BE49-F238E27FC236}">
                <a16:creationId xmlns:a16="http://schemas.microsoft.com/office/drawing/2014/main" id="{E2D4BCDA-CB8F-EC6D-B93C-E1548647B87B}"/>
              </a:ext>
            </a:extLst>
          </p:cNvPr>
          <p:cNvGrpSpPr/>
          <p:nvPr/>
        </p:nvGrpSpPr>
        <p:grpSpPr>
          <a:xfrm>
            <a:off x="3764966" y="3931356"/>
            <a:ext cx="1000799" cy="1002159"/>
            <a:chOff x="4135120" y="3516788"/>
            <a:chExt cx="1117600" cy="1084580"/>
          </a:xfrm>
          <a:solidFill>
            <a:schemeClr val="accent4">
              <a:lumMod val="40000"/>
              <a:lumOff val="60000"/>
            </a:schemeClr>
          </a:solidFill>
        </p:grpSpPr>
        <p:sp>
          <p:nvSpPr>
            <p:cNvPr id="9" name="Rectangle 8">
              <a:extLst>
                <a:ext uri="{FF2B5EF4-FFF2-40B4-BE49-F238E27FC236}">
                  <a16:creationId xmlns:a16="http://schemas.microsoft.com/office/drawing/2014/main" id="{B70C9A66-5829-5F6D-0040-3CB816D185EA}"/>
                </a:ext>
              </a:extLst>
            </p:cNvPr>
            <p:cNvSpPr/>
            <p:nvPr/>
          </p:nvSpPr>
          <p:spPr>
            <a:xfrm>
              <a:off x="4135120" y="3516788"/>
              <a:ext cx="756920" cy="619760"/>
            </a:xfrm>
            <a:prstGeom prst="rect">
              <a:avLst/>
            </a:prstGeom>
            <a:grp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D2B78979-B831-A1FD-9229-275C6E54240A}"/>
                </a:ext>
              </a:extLst>
            </p:cNvPr>
            <p:cNvSpPr/>
            <p:nvPr/>
          </p:nvSpPr>
          <p:spPr>
            <a:xfrm>
              <a:off x="4248257" y="3671728"/>
              <a:ext cx="756920" cy="619760"/>
            </a:xfrm>
            <a:prstGeom prst="rect">
              <a:avLst/>
            </a:prstGeom>
            <a:grp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a:extLst>
                <a:ext uri="{FF2B5EF4-FFF2-40B4-BE49-F238E27FC236}">
                  <a16:creationId xmlns:a16="http://schemas.microsoft.com/office/drawing/2014/main" id="{913310C1-63AA-20A8-FFBF-CD23B140B18A}"/>
                </a:ext>
              </a:extLst>
            </p:cNvPr>
            <p:cNvSpPr/>
            <p:nvPr/>
          </p:nvSpPr>
          <p:spPr>
            <a:xfrm>
              <a:off x="4382663" y="3826668"/>
              <a:ext cx="756920" cy="619760"/>
            </a:xfrm>
            <a:prstGeom prst="rect">
              <a:avLst/>
            </a:prstGeom>
            <a:grp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0904D7BB-ED27-3E6B-23CE-8BA9AF2234F6}"/>
                    </a:ext>
                  </a:extLst>
                </p:cNvPr>
                <p:cNvSpPr/>
                <p:nvPr/>
              </p:nvSpPr>
              <p:spPr>
                <a:xfrm>
                  <a:off x="4495800" y="3981608"/>
                  <a:ext cx="756920" cy="619760"/>
                </a:xfrm>
                <a:prstGeom prst="rect">
                  <a:avLst/>
                </a:prstGeom>
                <a:grp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sz="2000" b="1" i="1" smtClean="0">
                                <a:solidFill>
                                  <a:schemeClr val="tx1"/>
                                </a:solidFill>
                                <a:latin typeface="Cambria Math" panose="02040503050406030204" pitchFamily="18" charset="0"/>
                              </a:rPr>
                            </m:ctrlPr>
                          </m:sSubPr>
                          <m:e>
                            <m:r>
                              <a:rPr lang="en-CA" sz="2000" b="1" i="1">
                                <a:solidFill>
                                  <a:schemeClr val="tx1"/>
                                </a:solidFill>
                                <a:latin typeface="Cambria Math" panose="02040503050406030204" pitchFamily="18" charset="0"/>
                              </a:rPr>
                              <m:t>𝒉</m:t>
                            </m:r>
                          </m:e>
                          <m:sub>
                            <m:r>
                              <a:rPr lang="en-CA" sz="2000" b="1" i="1" smtClean="0">
                                <a:solidFill>
                                  <a:schemeClr val="tx1"/>
                                </a:solidFill>
                                <a:latin typeface="Cambria Math" panose="02040503050406030204" pitchFamily="18" charset="0"/>
                              </a:rPr>
                              <m:t>𝒊</m:t>
                            </m:r>
                          </m:sub>
                        </m:sSub>
                      </m:oMath>
                    </m:oMathPara>
                  </a14:m>
                  <a:endParaRPr lang="en-US" b="1" dirty="0">
                    <a:solidFill>
                      <a:schemeClr val="tx1"/>
                    </a:solidFill>
                  </a:endParaRPr>
                </a:p>
              </p:txBody>
            </p:sp>
          </mc:Choice>
          <mc:Fallback xmlns="">
            <p:sp>
              <p:nvSpPr>
                <p:cNvPr id="15" name="Rectangle 14">
                  <a:extLst>
                    <a:ext uri="{FF2B5EF4-FFF2-40B4-BE49-F238E27FC236}">
                      <a16:creationId xmlns:a16="http://schemas.microsoft.com/office/drawing/2014/main" id="{0904D7BB-ED27-3E6B-23CE-8BA9AF2234F6}"/>
                    </a:ext>
                  </a:extLst>
                </p:cNvPr>
                <p:cNvSpPr>
                  <a:spLocks noRot="1" noChangeAspect="1" noMove="1" noResize="1" noEditPoints="1" noAdjustHandles="1" noChangeArrowheads="1" noChangeShapeType="1" noTextEdit="1"/>
                </p:cNvSpPr>
                <p:nvPr/>
              </p:nvSpPr>
              <p:spPr>
                <a:xfrm>
                  <a:off x="4495800" y="3981608"/>
                  <a:ext cx="756920" cy="619760"/>
                </a:xfrm>
                <a:prstGeom prst="rect">
                  <a:avLst/>
                </a:prstGeom>
                <a:blipFill>
                  <a:blip r:embed="rId5"/>
                  <a:stretch>
                    <a:fillRect/>
                  </a:stretch>
                </a:blipFill>
                <a:ln>
                  <a:solidFill>
                    <a:schemeClr val="accent4">
                      <a:lumMod val="75000"/>
                    </a:schemeClr>
                  </a:solidFill>
                </a:ln>
              </p:spPr>
              <p:txBody>
                <a:bodyPr/>
                <a:lstStyle/>
                <a:p>
                  <a:r>
                    <a:rPr lang="en-US">
                      <a:noFill/>
                    </a:rPr>
                    <a:t> </a:t>
                  </a:r>
                </a:p>
              </p:txBody>
            </p:sp>
          </mc:Fallback>
        </mc:AlternateContent>
      </p:grpSp>
      <p:sp>
        <p:nvSpPr>
          <p:cNvPr id="16" name="TextBox 15">
            <a:extLst>
              <a:ext uri="{FF2B5EF4-FFF2-40B4-BE49-F238E27FC236}">
                <a16:creationId xmlns:a16="http://schemas.microsoft.com/office/drawing/2014/main" id="{EDD51430-DC62-C5C6-C2E7-BC3F34909556}"/>
              </a:ext>
            </a:extLst>
          </p:cNvPr>
          <p:cNvSpPr txBox="1"/>
          <p:nvPr/>
        </p:nvSpPr>
        <p:spPr>
          <a:xfrm>
            <a:off x="2389227" y="5051579"/>
            <a:ext cx="1230738" cy="646331"/>
          </a:xfrm>
          <a:prstGeom prst="rect">
            <a:avLst/>
          </a:prstGeom>
          <a:noFill/>
        </p:spPr>
        <p:txBody>
          <a:bodyPr wrap="square" rtlCol="0">
            <a:spAutoFit/>
          </a:bodyPr>
          <a:lstStyle/>
          <a:p>
            <a:pPr algn="ctr"/>
            <a:r>
              <a:rPr lang="en-US"/>
              <a:t>Feature extraction</a:t>
            </a:r>
          </a:p>
        </p:txBody>
      </p:sp>
      <p:sp>
        <p:nvSpPr>
          <p:cNvPr id="17" name="TextBox 16">
            <a:extLst>
              <a:ext uri="{FF2B5EF4-FFF2-40B4-BE49-F238E27FC236}">
                <a16:creationId xmlns:a16="http://schemas.microsoft.com/office/drawing/2014/main" id="{DED5F49B-1F4E-9F37-59A7-FFBD06B90486}"/>
              </a:ext>
            </a:extLst>
          </p:cNvPr>
          <p:cNvSpPr txBox="1"/>
          <p:nvPr/>
        </p:nvSpPr>
        <p:spPr>
          <a:xfrm>
            <a:off x="3525344" y="5051579"/>
            <a:ext cx="2000537" cy="646331"/>
          </a:xfrm>
          <a:prstGeom prst="rect">
            <a:avLst/>
          </a:prstGeom>
          <a:noFill/>
        </p:spPr>
        <p:txBody>
          <a:bodyPr wrap="square" rtlCol="0">
            <a:spAutoFit/>
          </a:bodyPr>
          <a:lstStyle/>
          <a:p>
            <a:pPr algn="ctr"/>
            <a:r>
              <a:rPr lang="en-US"/>
              <a:t>Annotation vectors</a:t>
            </a:r>
          </a:p>
          <a:p>
            <a:pPr algn="ctr"/>
            <a:r>
              <a:rPr lang="en-US"/>
              <a:t>(feature vectors)</a:t>
            </a:r>
          </a:p>
        </p:txBody>
      </p:sp>
      <p:cxnSp>
        <p:nvCxnSpPr>
          <p:cNvPr id="20" name="Straight Arrow Connector 19">
            <a:extLst>
              <a:ext uri="{FF2B5EF4-FFF2-40B4-BE49-F238E27FC236}">
                <a16:creationId xmlns:a16="http://schemas.microsoft.com/office/drawing/2014/main" id="{1BB64165-F6B9-3C87-2C00-1036A5511E23}"/>
              </a:ext>
            </a:extLst>
          </p:cNvPr>
          <p:cNvCxnSpPr>
            <a:cxnSpLocks/>
            <a:stCxn id="9" idx="0"/>
            <a:endCxn id="25" idx="2"/>
          </p:cNvCxnSpPr>
          <p:nvPr/>
        </p:nvCxnSpPr>
        <p:spPr>
          <a:xfrm flipH="1" flipV="1">
            <a:off x="4102407" y="2638804"/>
            <a:ext cx="1466" cy="12925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6FCE18DD-DF76-5259-0AB0-E5833018DBCA}"/>
              </a:ext>
            </a:extLst>
          </p:cNvPr>
          <p:cNvGrpSpPr>
            <a:grpSpLocks/>
          </p:cNvGrpSpPr>
          <p:nvPr/>
        </p:nvGrpSpPr>
        <p:grpSpPr>
          <a:xfrm>
            <a:off x="3440515" y="1638005"/>
            <a:ext cx="1000799" cy="1000799"/>
            <a:chOff x="4135120" y="3516788"/>
            <a:chExt cx="1117600" cy="1084580"/>
          </a:xfrm>
          <a:solidFill>
            <a:srgbClr val="D2BFFF"/>
          </a:solidFill>
        </p:grpSpPr>
        <p:sp>
          <p:nvSpPr>
            <p:cNvPr id="22" name="Rectangle 21">
              <a:extLst>
                <a:ext uri="{FF2B5EF4-FFF2-40B4-BE49-F238E27FC236}">
                  <a16:creationId xmlns:a16="http://schemas.microsoft.com/office/drawing/2014/main" id="{9271A01B-D3B1-28B4-2E58-945E3E0D6C31}"/>
                </a:ext>
              </a:extLst>
            </p:cNvPr>
            <p:cNvSpPr/>
            <p:nvPr/>
          </p:nvSpPr>
          <p:spPr>
            <a:xfrm>
              <a:off x="4135120" y="3516788"/>
              <a:ext cx="756920" cy="619760"/>
            </a:xfrm>
            <a:prstGeom prst="rect">
              <a:avLst/>
            </a:prstGeom>
            <a:grpFill/>
            <a:ln>
              <a:solidFill>
                <a:srgbClr val="9F90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Rectangle 22">
              <a:extLst>
                <a:ext uri="{FF2B5EF4-FFF2-40B4-BE49-F238E27FC236}">
                  <a16:creationId xmlns:a16="http://schemas.microsoft.com/office/drawing/2014/main" id="{9DEABADD-F553-1AB5-ABB9-79FC19CEA3A5}"/>
                </a:ext>
              </a:extLst>
            </p:cNvPr>
            <p:cNvSpPr/>
            <p:nvPr/>
          </p:nvSpPr>
          <p:spPr>
            <a:xfrm>
              <a:off x="4248257" y="3671728"/>
              <a:ext cx="756920" cy="619760"/>
            </a:xfrm>
            <a:prstGeom prst="rect">
              <a:avLst/>
            </a:prstGeom>
            <a:grpFill/>
            <a:ln>
              <a:solidFill>
                <a:srgbClr val="9F90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Rectangle 23">
              <a:extLst>
                <a:ext uri="{FF2B5EF4-FFF2-40B4-BE49-F238E27FC236}">
                  <a16:creationId xmlns:a16="http://schemas.microsoft.com/office/drawing/2014/main" id="{EC3F34A4-2A73-91AC-36F4-DBD8B99E0C58}"/>
                </a:ext>
              </a:extLst>
            </p:cNvPr>
            <p:cNvSpPr/>
            <p:nvPr/>
          </p:nvSpPr>
          <p:spPr>
            <a:xfrm>
              <a:off x="4382663" y="3826668"/>
              <a:ext cx="756920" cy="619760"/>
            </a:xfrm>
            <a:prstGeom prst="rect">
              <a:avLst/>
            </a:prstGeom>
            <a:grpFill/>
            <a:ln>
              <a:solidFill>
                <a:srgbClr val="9F90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2F2E2F7C-DE4A-2DFB-4AC7-5D18BF5D9AA4}"/>
                    </a:ext>
                  </a:extLst>
                </p:cNvPr>
                <p:cNvSpPr/>
                <p:nvPr/>
              </p:nvSpPr>
              <p:spPr>
                <a:xfrm>
                  <a:off x="4495800" y="3981608"/>
                  <a:ext cx="756920" cy="619760"/>
                </a:xfrm>
                <a:prstGeom prst="rect">
                  <a:avLst/>
                </a:prstGeom>
                <a:grpFill/>
                <a:ln>
                  <a:solidFill>
                    <a:srgbClr val="9F90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sz="2000" b="0" i="1" smtClean="0">
                                <a:solidFill>
                                  <a:schemeClr val="tx1"/>
                                </a:solidFill>
                                <a:latin typeface="Cambria Math" panose="02040503050406030204" pitchFamily="18" charset="0"/>
                              </a:rPr>
                            </m:ctrlPr>
                          </m:sSubPr>
                          <m:e>
                            <m:r>
                              <a:rPr lang="en-CA" sz="2000" b="0" i="1" smtClean="0">
                                <a:solidFill>
                                  <a:schemeClr val="tx1"/>
                                </a:solidFill>
                                <a:latin typeface="Cambria Math" panose="02040503050406030204" pitchFamily="18" charset="0"/>
                              </a:rPr>
                              <m:t>𝑒</m:t>
                            </m:r>
                          </m:e>
                          <m:sub>
                            <m:r>
                              <a:rPr lang="en-CA" sz="2000" b="0" i="1" smtClean="0">
                                <a:solidFill>
                                  <a:schemeClr val="tx1"/>
                                </a:solidFill>
                                <a:latin typeface="Cambria Math" panose="02040503050406030204" pitchFamily="18" charset="0"/>
                              </a:rPr>
                              <m:t>𝑡𝑖</m:t>
                            </m:r>
                          </m:sub>
                        </m:sSub>
                      </m:oMath>
                    </m:oMathPara>
                  </a14:m>
                  <a:endParaRPr lang="en-US">
                    <a:solidFill>
                      <a:schemeClr val="tx1"/>
                    </a:solidFill>
                  </a:endParaRPr>
                </a:p>
              </p:txBody>
            </p:sp>
          </mc:Choice>
          <mc:Fallback xmlns="">
            <p:sp>
              <p:nvSpPr>
                <p:cNvPr id="25" name="Rectangle 24">
                  <a:extLst>
                    <a:ext uri="{FF2B5EF4-FFF2-40B4-BE49-F238E27FC236}">
                      <a16:creationId xmlns:a16="http://schemas.microsoft.com/office/drawing/2014/main" id="{2F2E2F7C-DE4A-2DFB-4AC7-5D18BF5D9AA4}"/>
                    </a:ext>
                  </a:extLst>
                </p:cNvPr>
                <p:cNvSpPr>
                  <a:spLocks noRot="1" noChangeAspect="1" noMove="1" noResize="1" noEditPoints="1" noAdjustHandles="1" noChangeArrowheads="1" noChangeShapeType="1" noTextEdit="1"/>
                </p:cNvSpPr>
                <p:nvPr/>
              </p:nvSpPr>
              <p:spPr>
                <a:xfrm>
                  <a:off x="4495800" y="3981608"/>
                  <a:ext cx="756920" cy="619760"/>
                </a:xfrm>
                <a:prstGeom prst="rect">
                  <a:avLst/>
                </a:prstGeom>
                <a:blipFill>
                  <a:blip r:embed="rId6"/>
                  <a:stretch>
                    <a:fillRect/>
                  </a:stretch>
                </a:blipFill>
                <a:ln>
                  <a:solidFill>
                    <a:srgbClr val="9F90C3"/>
                  </a:solid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046487E-BB94-D677-7AAA-1634DEF8FB9C}"/>
                  </a:ext>
                </a:extLst>
              </p:cNvPr>
              <p:cNvSpPr txBox="1"/>
              <p:nvPr/>
            </p:nvSpPr>
            <p:spPr>
              <a:xfrm>
                <a:off x="274946" y="1677129"/>
                <a:ext cx="3190605" cy="1808957"/>
              </a:xfrm>
              <a:prstGeom prst="rect">
                <a:avLst/>
              </a:prstGeom>
              <a:noFill/>
            </p:spPr>
            <p:txBody>
              <a:bodyPr wrap="square" rtlCol="0">
                <a:spAutoFit/>
              </a:bodyPr>
              <a:lstStyle/>
              <a:p>
                <a:pPr algn="ct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a:rPr lang="en-CA" b="0" i="1" smtClean="0">
                            <a:latin typeface="Cambria Math" panose="02040503050406030204" pitchFamily="18" charset="0"/>
                          </a:rPr>
                          <m:t>𝑎𝑡𝑡</m:t>
                        </m:r>
                      </m:sub>
                    </m:sSub>
                    <m:d>
                      <m:dPr>
                        <m:ctrlPr>
                          <a:rPr lang="en-CA" b="0" i="1" smtClean="0">
                            <a:latin typeface="Cambria Math" panose="02040503050406030204" pitchFamily="18" charset="0"/>
                          </a:rPr>
                        </m:ctrlPr>
                      </m:dPr>
                      <m:e>
                        <m:r>
                          <a:rPr lang="en-CA" i="1">
                            <a:latin typeface="Cambria Math" panose="02040503050406030204" pitchFamily="18" charset="0"/>
                            <a:ea typeface="Cambria Math" panose="02040503050406030204" pitchFamily="18" charset="0"/>
                          </a:rPr>
                          <m:t>∙</m:t>
                        </m:r>
                      </m:e>
                    </m:d>
                  </m:oMath>
                </a14:m>
                <a:r>
                  <a:rPr lang="en-US"/>
                  <a:t> is an MLP</a:t>
                </a:r>
              </a:p>
              <a:p>
                <a:pPr algn="ctr"/>
                <a:endParaRPr lang="en-CA" b="0" i="1">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𝑒</m:t>
                          </m:r>
                        </m:e>
                        <m:sub>
                          <m:r>
                            <a:rPr lang="en-CA" b="0" i="1" smtClean="0">
                              <a:latin typeface="Cambria Math" panose="02040503050406030204" pitchFamily="18" charset="0"/>
                            </a:rPr>
                            <m:t>𝑡𝑖</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m:rPr>
                              <m:nor/>
                            </m:rPr>
                            <a:rPr lang="en-CA" b="0" i="0" smtClean="0">
                              <a:latin typeface="Cambria Math" panose="02040503050406030204" pitchFamily="18" charset="0"/>
                            </a:rPr>
                            <m:t>att</m:t>
                          </m:r>
                        </m:sub>
                      </m:sSub>
                      <m:d>
                        <m:dPr>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i="1">
                                  <a:latin typeface="Cambria Math" panose="02040503050406030204" pitchFamily="18" charset="0"/>
                                </a:rPr>
                                <m:t>h</m:t>
                              </m:r>
                            </m:e>
                            <m:sub>
                              <m:r>
                                <a:rPr lang="en-CA" b="0" i="1" smtClean="0">
                                  <a:latin typeface="Cambria Math" panose="02040503050406030204" pitchFamily="18" charset="0"/>
                                </a:rPr>
                                <m:t>𝑖</m:t>
                              </m:r>
                            </m:sub>
                          </m:sSub>
                          <m:r>
                            <a:rPr lang="en-CA" b="0" i="1" smtClean="0">
                              <a:latin typeface="Cambria Math" panose="02040503050406030204" pitchFamily="18" charset="0"/>
                            </a:rPr>
                            <m:t>,</m:t>
                          </m:r>
                          <m:sSub>
                            <m:sSubPr>
                              <m:ctrlPr>
                                <a:rPr lang="en-CA" i="1">
                                  <a:latin typeface="Cambria Math" panose="02040503050406030204" pitchFamily="18" charset="0"/>
                                </a:rPr>
                              </m:ctrlPr>
                            </m:sSubPr>
                            <m:e>
                              <m:r>
                                <a:rPr lang="en-CA" b="0" i="1" smtClean="0">
                                  <a:latin typeface="Cambria Math" panose="02040503050406030204" pitchFamily="18" charset="0"/>
                                </a:rPr>
                                <m:t>𝑠</m:t>
                              </m:r>
                            </m:e>
                            <m:sub>
                              <m:r>
                                <a:rPr lang="en-CA" i="1">
                                  <a:latin typeface="Cambria Math" panose="02040503050406030204" pitchFamily="18" charset="0"/>
                                </a:rPr>
                                <m:t>𝑡</m:t>
                              </m:r>
                              <m:r>
                                <a:rPr lang="en-CA" b="0" i="1" smtClean="0">
                                  <a:latin typeface="Cambria Math" panose="02040503050406030204" pitchFamily="18" charset="0"/>
                                </a:rPr>
                                <m:t>−1</m:t>
                              </m:r>
                            </m:sub>
                          </m:sSub>
                        </m:e>
                      </m:d>
                    </m:oMath>
                  </m:oMathPara>
                </a14:m>
                <a:endParaRPr lang="en-US"/>
              </a:p>
              <a:p>
                <a:endParaRPr lang="en-US"/>
              </a:p>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𝛼</m:t>
                          </m:r>
                        </m:e>
                        <m:sub>
                          <m:r>
                            <a:rPr lang="en-CA" b="0" i="1" smtClean="0">
                              <a:latin typeface="Cambria Math" panose="02040503050406030204" pitchFamily="18" charset="0"/>
                            </a:rPr>
                            <m:t>𝑡𝑖</m:t>
                          </m:r>
                        </m:sub>
                      </m:sSub>
                      <m:r>
                        <a:rPr lang="en-CA" b="0" i="1" smtClean="0">
                          <a:latin typeface="Cambria Math" panose="02040503050406030204" pitchFamily="18" charset="0"/>
                        </a:rPr>
                        <m:t>=</m:t>
                      </m:r>
                      <m:f>
                        <m:fPr>
                          <m:ctrlPr>
                            <a:rPr lang="en-CA" b="0" i="1" smtClean="0">
                              <a:latin typeface="Cambria Math" panose="02040503050406030204" pitchFamily="18" charset="0"/>
                            </a:rPr>
                          </m:ctrlPr>
                        </m:fPr>
                        <m:num>
                          <m:func>
                            <m:funcPr>
                              <m:ctrlPr>
                                <a:rPr lang="en-CA" b="0" i="1" smtClean="0">
                                  <a:latin typeface="Cambria Math" panose="02040503050406030204" pitchFamily="18" charset="0"/>
                                </a:rPr>
                              </m:ctrlPr>
                            </m:funcPr>
                            <m:fName>
                              <m:r>
                                <m:rPr>
                                  <m:sty m:val="p"/>
                                </m:rPr>
                                <a:rPr lang="en-CA" b="0" i="0" smtClean="0">
                                  <a:latin typeface="Cambria Math" panose="02040503050406030204" pitchFamily="18" charset="0"/>
                                </a:rPr>
                                <m:t>exp</m:t>
                              </m:r>
                            </m:fName>
                            <m:e>
                              <m:d>
                                <m:dPr>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𝑒</m:t>
                                      </m:r>
                                    </m:e>
                                    <m:sub>
                                      <m:r>
                                        <a:rPr lang="en-CA" b="0" i="1" smtClean="0">
                                          <a:latin typeface="Cambria Math" panose="02040503050406030204" pitchFamily="18" charset="0"/>
                                        </a:rPr>
                                        <m:t>𝑡𝑖</m:t>
                                      </m:r>
                                    </m:sub>
                                  </m:sSub>
                                </m:e>
                              </m:d>
                            </m:e>
                          </m:func>
                        </m:num>
                        <m:den>
                          <m:nary>
                            <m:naryPr>
                              <m:chr m:val="∑"/>
                              <m:limLoc m:val="subSup"/>
                              <m:ctrlPr>
                                <a:rPr lang="en-CA" b="0" i="1" smtClean="0">
                                  <a:latin typeface="Cambria Math" panose="02040503050406030204" pitchFamily="18" charset="0"/>
                                </a:rPr>
                              </m:ctrlPr>
                            </m:naryPr>
                            <m:sub>
                              <m:r>
                                <m:rPr>
                                  <m:brk m:alnAt="25"/>
                                </m:rPr>
                                <a:rPr lang="en-CA" b="0" i="1" smtClean="0">
                                  <a:latin typeface="Cambria Math" panose="02040503050406030204" pitchFamily="18" charset="0"/>
                                </a:rPr>
                                <m:t>𝑘</m:t>
                              </m:r>
                              <m:r>
                                <a:rPr lang="en-CA" b="0" i="1" smtClean="0">
                                  <a:latin typeface="Cambria Math" panose="02040503050406030204" pitchFamily="18" charset="0"/>
                                </a:rPr>
                                <m:t>=1</m:t>
                              </m:r>
                            </m:sub>
                            <m:sup>
                              <m:r>
                                <a:rPr lang="en-CA" b="0" i="1" smtClean="0">
                                  <a:latin typeface="Cambria Math" panose="02040503050406030204" pitchFamily="18" charset="0"/>
                                </a:rPr>
                                <m:t>𝐿</m:t>
                              </m:r>
                            </m:sup>
                            <m:e>
                              <m:r>
                                <m:rPr>
                                  <m:sty m:val="p"/>
                                </m:rPr>
                                <a:rPr lang="en-CA" b="0" i="0" smtClean="0">
                                  <a:latin typeface="Cambria Math" panose="02040503050406030204" pitchFamily="18" charset="0"/>
                                </a:rPr>
                                <m:t>exp</m:t>
                              </m:r>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𝑒</m:t>
                                  </m:r>
                                </m:e>
                                <m:sub>
                                  <m:r>
                                    <a:rPr lang="en-CA" b="0" i="1" smtClean="0">
                                      <a:latin typeface="Cambria Math" panose="02040503050406030204" pitchFamily="18" charset="0"/>
                                    </a:rPr>
                                    <m:t>𝑡𝑘</m:t>
                                  </m:r>
                                </m:sub>
                              </m:sSub>
                              <m:r>
                                <a:rPr lang="en-CA" b="0" i="1" smtClean="0">
                                  <a:latin typeface="Cambria Math" panose="02040503050406030204" pitchFamily="18" charset="0"/>
                                </a:rPr>
                                <m:t>)</m:t>
                              </m:r>
                            </m:e>
                          </m:nary>
                        </m:den>
                      </m:f>
                    </m:oMath>
                  </m:oMathPara>
                </a14:m>
                <a:endParaRPr lang="en-US"/>
              </a:p>
            </p:txBody>
          </p:sp>
        </mc:Choice>
        <mc:Fallback xmlns="">
          <p:sp>
            <p:nvSpPr>
              <p:cNvPr id="26" name="TextBox 25">
                <a:extLst>
                  <a:ext uri="{FF2B5EF4-FFF2-40B4-BE49-F238E27FC236}">
                    <a16:creationId xmlns:a16="http://schemas.microsoft.com/office/drawing/2014/main" id="{5046487E-BB94-D677-7AAA-1634DEF8FB9C}"/>
                  </a:ext>
                </a:extLst>
              </p:cNvPr>
              <p:cNvSpPr txBox="1">
                <a:spLocks noRot="1" noChangeAspect="1" noMove="1" noResize="1" noEditPoints="1" noAdjustHandles="1" noChangeArrowheads="1" noChangeShapeType="1" noTextEdit="1"/>
              </p:cNvSpPr>
              <p:nvPr/>
            </p:nvSpPr>
            <p:spPr>
              <a:xfrm>
                <a:off x="274946" y="1677129"/>
                <a:ext cx="3190605" cy="1808957"/>
              </a:xfrm>
              <a:prstGeom prst="rect">
                <a:avLst/>
              </a:prstGeom>
              <a:blipFill>
                <a:blip r:embed="rId7"/>
                <a:stretch>
                  <a:fillRect t="-1684"/>
                </a:stretch>
              </a:blipFill>
            </p:spPr>
            <p:txBody>
              <a:bodyPr/>
              <a:lstStyle/>
              <a:p>
                <a:r>
                  <a:rPr lang="en-US">
                    <a:noFill/>
                  </a:rPr>
                  <a:t> </a:t>
                </a:r>
              </a:p>
            </p:txBody>
          </p:sp>
        </mc:Fallback>
      </mc:AlternateContent>
      <p:cxnSp>
        <p:nvCxnSpPr>
          <p:cNvPr id="8" name="Straight Arrow Connector 7">
            <a:extLst>
              <a:ext uri="{FF2B5EF4-FFF2-40B4-BE49-F238E27FC236}">
                <a16:creationId xmlns:a16="http://schemas.microsoft.com/office/drawing/2014/main" id="{989D667B-B496-4D6D-EA85-E2740911561B}"/>
              </a:ext>
            </a:extLst>
          </p:cNvPr>
          <p:cNvCxnSpPr>
            <a:cxnSpLocks/>
            <a:stCxn id="15" idx="3"/>
            <a:endCxn id="1073" idx="2"/>
          </p:cNvCxnSpPr>
          <p:nvPr/>
        </p:nvCxnSpPr>
        <p:spPr>
          <a:xfrm flipV="1">
            <a:off x="4765765" y="4646298"/>
            <a:ext cx="1243339" cy="8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Rounded Rectangle 26">
                <a:extLst>
                  <a:ext uri="{FF2B5EF4-FFF2-40B4-BE49-F238E27FC236}">
                    <a16:creationId xmlns:a16="http://schemas.microsoft.com/office/drawing/2014/main" id="{0C7E0CC5-8FD5-0358-C8E5-D04CDFA1EE94}"/>
                  </a:ext>
                </a:extLst>
              </p:cNvPr>
              <p:cNvSpPr/>
              <p:nvPr/>
            </p:nvSpPr>
            <p:spPr>
              <a:xfrm>
                <a:off x="7709566" y="3412316"/>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27" name="Rounded Rectangle 26">
                <a:extLst>
                  <a:ext uri="{FF2B5EF4-FFF2-40B4-BE49-F238E27FC236}">
                    <a16:creationId xmlns:a16="http://schemas.microsoft.com/office/drawing/2014/main" id="{0C7E0CC5-8FD5-0358-C8E5-D04CDFA1EE94}"/>
                  </a:ext>
                </a:extLst>
              </p:cNvPr>
              <p:cNvSpPr>
                <a:spLocks noRot="1" noChangeAspect="1" noMove="1" noResize="1" noEditPoints="1" noAdjustHandles="1" noChangeArrowheads="1" noChangeShapeType="1" noTextEdit="1"/>
              </p:cNvSpPr>
              <p:nvPr/>
            </p:nvSpPr>
            <p:spPr>
              <a:xfrm>
                <a:off x="7709566" y="3412316"/>
                <a:ext cx="470516" cy="470517"/>
              </a:xfrm>
              <a:prstGeom prst="roundRect">
                <a:avLst/>
              </a:prstGeom>
              <a:blipFill>
                <a:blip r:embed="rId8"/>
                <a:stretch>
                  <a:fillRect/>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Oval 30">
                <a:extLst>
                  <a:ext uri="{FF2B5EF4-FFF2-40B4-BE49-F238E27FC236}">
                    <a16:creationId xmlns:a16="http://schemas.microsoft.com/office/drawing/2014/main" id="{DF72A356-13CC-0B20-43F5-00E84A5C53E3}"/>
                  </a:ext>
                </a:extLst>
              </p:cNvPr>
              <p:cNvSpPr>
                <a:spLocks noChangeAspect="1"/>
              </p:cNvSpPr>
              <p:nvPr/>
            </p:nvSpPr>
            <p:spPr>
              <a:xfrm>
                <a:off x="3862069" y="2992640"/>
                <a:ext cx="503999" cy="50468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72000" rIns="0" rtlCol="0" anchor="ctr"/>
              <a:lstStyle/>
              <a:p>
                <a:pPr algn="ct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m:rPr>
                              <m:nor/>
                            </m:rPr>
                            <a:rPr lang="en-CA" b="0" i="0" smtClean="0">
                              <a:latin typeface="Cambria Math" panose="02040503050406030204" pitchFamily="18" charset="0"/>
                            </a:rPr>
                            <m:t>att</m:t>
                          </m:r>
                        </m:sub>
                      </m:sSub>
                    </m:oMath>
                  </m:oMathPara>
                </a14:m>
                <a:endParaRPr lang="en-US"/>
              </a:p>
            </p:txBody>
          </p:sp>
        </mc:Choice>
        <mc:Fallback xmlns="">
          <p:sp>
            <p:nvSpPr>
              <p:cNvPr id="31" name="Oval 30">
                <a:extLst>
                  <a:ext uri="{FF2B5EF4-FFF2-40B4-BE49-F238E27FC236}">
                    <a16:creationId xmlns:a16="http://schemas.microsoft.com/office/drawing/2014/main" id="{DF72A356-13CC-0B20-43F5-00E84A5C53E3}"/>
                  </a:ext>
                </a:extLst>
              </p:cNvPr>
              <p:cNvSpPr>
                <a:spLocks noRot="1" noChangeAspect="1" noMove="1" noResize="1" noEditPoints="1" noAdjustHandles="1" noChangeArrowheads="1" noChangeShapeType="1" noTextEdit="1"/>
              </p:cNvSpPr>
              <p:nvPr/>
            </p:nvSpPr>
            <p:spPr>
              <a:xfrm>
                <a:off x="3862069" y="2992640"/>
                <a:ext cx="503999" cy="504682"/>
              </a:xfrm>
              <a:prstGeom prst="ellipse">
                <a:avLst/>
              </a:prstGeom>
              <a:blipFill>
                <a:blip r:embed="rId9"/>
                <a:stretch>
                  <a:fillRect l="-8333" r="-47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Rounded Rectangle 59">
                <a:extLst>
                  <a:ext uri="{FF2B5EF4-FFF2-40B4-BE49-F238E27FC236}">
                    <a16:creationId xmlns:a16="http://schemas.microsoft.com/office/drawing/2014/main" id="{F9DF4DB4-A24B-2777-9996-62AA21464D6E}"/>
                  </a:ext>
                </a:extLst>
              </p:cNvPr>
              <p:cNvSpPr/>
              <p:nvPr/>
            </p:nvSpPr>
            <p:spPr>
              <a:xfrm>
                <a:off x="6845778" y="3412951"/>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0</m:t>
                          </m:r>
                        </m:sub>
                      </m:sSub>
                    </m:oMath>
                  </m:oMathPara>
                </a14:m>
                <a:endParaRPr lang="en-US">
                  <a:solidFill>
                    <a:schemeClr val="tx1"/>
                  </a:solidFill>
                </a:endParaRPr>
              </a:p>
            </p:txBody>
          </p:sp>
        </mc:Choice>
        <mc:Fallback xmlns="">
          <p:sp>
            <p:nvSpPr>
              <p:cNvPr id="60" name="Rounded Rectangle 59">
                <a:extLst>
                  <a:ext uri="{FF2B5EF4-FFF2-40B4-BE49-F238E27FC236}">
                    <a16:creationId xmlns:a16="http://schemas.microsoft.com/office/drawing/2014/main" id="{F9DF4DB4-A24B-2777-9996-62AA21464D6E}"/>
                  </a:ext>
                </a:extLst>
              </p:cNvPr>
              <p:cNvSpPr>
                <a:spLocks noRot="1" noChangeAspect="1" noMove="1" noResize="1" noEditPoints="1" noAdjustHandles="1" noChangeArrowheads="1" noChangeShapeType="1" noTextEdit="1"/>
              </p:cNvSpPr>
              <p:nvPr/>
            </p:nvSpPr>
            <p:spPr>
              <a:xfrm>
                <a:off x="6845778" y="3412951"/>
                <a:ext cx="470516" cy="470517"/>
              </a:xfrm>
              <a:prstGeom prst="roundRect">
                <a:avLst/>
              </a:prstGeom>
              <a:blipFill>
                <a:blip r:embed="rId10"/>
                <a:stretch>
                  <a:fillRect/>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Rounded Rectangle 62">
                <a:extLst>
                  <a:ext uri="{FF2B5EF4-FFF2-40B4-BE49-F238E27FC236}">
                    <a16:creationId xmlns:a16="http://schemas.microsoft.com/office/drawing/2014/main" id="{BB8C29B7-F03B-7E1F-D0A0-15349A543B3F}"/>
                  </a:ext>
                </a:extLst>
              </p:cNvPr>
              <p:cNvSpPr/>
              <p:nvPr/>
            </p:nvSpPr>
            <p:spPr>
              <a:xfrm>
                <a:off x="7264722" y="4411925"/>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𝑐</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63" name="Rounded Rectangle 62">
                <a:extLst>
                  <a:ext uri="{FF2B5EF4-FFF2-40B4-BE49-F238E27FC236}">
                    <a16:creationId xmlns:a16="http://schemas.microsoft.com/office/drawing/2014/main" id="{BB8C29B7-F03B-7E1F-D0A0-15349A543B3F}"/>
                  </a:ext>
                </a:extLst>
              </p:cNvPr>
              <p:cNvSpPr>
                <a:spLocks noRot="1" noChangeAspect="1" noMove="1" noResize="1" noEditPoints="1" noAdjustHandles="1" noChangeArrowheads="1" noChangeShapeType="1" noTextEdit="1"/>
              </p:cNvSpPr>
              <p:nvPr/>
            </p:nvSpPr>
            <p:spPr>
              <a:xfrm>
                <a:off x="7264722" y="4411925"/>
                <a:ext cx="470516" cy="470517"/>
              </a:xfrm>
              <a:prstGeom prst="roundRect">
                <a:avLst/>
              </a:prstGeom>
              <a:blipFill>
                <a:blip r:embed="rId11"/>
                <a:stretch>
                  <a:fillRect/>
                </a:stretch>
              </a:blipFill>
              <a:ln>
                <a:solidFill>
                  <a:schemeClr val="accent6">
                    <a:lumMod val="60000"/>
                    <a:lumOff val="40000"/>
                  </a:schemeClr>
                </a:solidFill>
              </a:ln>
            </p:spPr>
            <p:txBody>
              <a:bodyPr/>
              <a:lstStyle/>
              <a:p>
                <a:r>
                  <a:rPr lang="en-US">
                    <a:noFill/>
                  </a:rPr>
                  <a:t> </a:t>
                </a:r>
              </a:p>
            </p:txBody>
          </p:sp>
        </mc:Fallback>
      </mc:AlternateContent>
      <p:cxnSp>
        <p:nvCxnSpPr>
          <p:cNvPr id="1027" name="Elbow Connector 1026">
            <a:extLst>
              <a:ext uri="{FF2B5EF4-FFF2-40B4-BE49-F238E27FC236}">
                <a16:creationId xmlns:a16="http://schemas.microsoft.com/office/drawing/2014/main" id="{88BB3D1F-E91A-8DA9-4742-4623EA455948}"/>
              </a:ext>
            </a:extLst>
          </p:cNvPr>
          <p:cNvCxnSpPr>
            <a:cxnSpLocks/>
            <a:stCxn id="36" idx="2"/>
            <a:endCxn id="1073" idx="0"/>
          </p:cNvCxnSpPr>
          <p:nvPr/>
        </p:nvCxnSpPr>
        <p:spPr>
          <a:xfrm flipH="1">
            <a:off x="6181375" y="2638804"/>
            <a:ext cx="5167" cy="18525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32" name="Rounded Rectangle 1031">
                <a:extLst>
                  <a:ext uri="{FF2B5EF4-FFF2-40B4-BE49-F238E27FC236}">
                    <a16:creationId xmlns:a16="http://schemas.microsoft.com/office/drawing/2014/main" id="{93BB4CB6-E257-0EFD-F20B-85383E3A5A02}"/>
                  </a:ext>
                </a:extLst>
              </p:cNvPr>
              <p:cNvSpPr/>
              <p:nvPr/>
            </p:nvSpPr>
            <p:spPr>
              <a:xfrm>
                <a:off x="7787289" y="4410151"/>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0</m:t>
                          </m:r>
                        </m:sub>
                      </m:sSub>
                    </m:oMath>
                  </m:oMathPara>
                </a14:m>
                <a:endParaRPr lang="en-US">
                  <a:solidFill>
                    <a:schemeClr val="tx1"/>
                  </a:solidFill>
                </a:endParaRPr>
              </a:p>
            </p:txBody>
          </p:sp>
        </mc:Choice>
        <mc:Fallback xmlns="">
          <p:sp>
            <p:nvSpPr>
              <p:cNvPr id="1032" name="Rounded Rectangle 1031">
                <a:extLst>
                  <a:ext uri="{FF2B5EF4-FFF2-40B4-BE49-F238E27FC236}">
                    <a16:creationId xmlns:a16="http://schemas.microsoft.com/office/drawing/2014/main" id="{93BB4CB6-E257-0EFD-F20B-85383E3A5A02}"/>
                  </a:ext>
                </a:extLst>
              </p:cNvPr>
              <p:cNvSpPr>
                <a:spLocks noRot="1" noChangeAspect="1" noMove="1" noResize="1" noEditPoints="1" noAdjustHandles="1" noChangeArrowheads="1" noChangeShapeType="1" noTextEdit="1"/>
              </p:cNvSpPr>
              <p:nvPr/>
            </p:nvSpPr>
            <p:spPr>
              <a:xfrm>
                <a:off x="7787289" y="4410151"/>
                <a:ext cx="470516" cy="470517"/>
              </a:xfrm>
              <a:prstGeom prst="roundRect">
                <a:avLst/>
              </a:prstGeom>
              <a:blipFill>
                <a:blip r:embed="rId12"/>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3" name="Rounded Rectangle 1032">
                <a:extLst>
                  <a:ext uri="{FF2B5EF4-FFF2-40B4-BE49-F238E27FC236}">
                    <a16:creationId xmlns:a16="http://schemas.microsoft.com/office/drawing/2014/main" id="{FEF5CBBF-8892-AE27-59EE-0415F469C2AB}"/>
                  </a:ext>
                </a:extLst>
              </p:cNvPr>
              <p:cNvSpPr/>
              <p:nvPr/>
            </p:nvSpPr>
            <p:spPr>
              <a:xfrm>
                <a:off x="7709566" y="2522123"/>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1033" name="Rounded Rectangle 1032">
                <a:extLst>
                  <a:ext uri="{FF2B5EF4-FFF2-40B4-BE49-F238E27FC236}">
                    <a16:creationId xmlns:a16="http://schemas.microsoft.com/office/drawing/2014/main" id="{FEF5CBBF-8892-AE27-59EE-0415F469C2AB}"/>
                  </a:ext>
                </a:extLst>
              </p:cNvPr>
              <p:cNvSpPr>
                <a:spLocks noRot="1" noChangeAspect="1" noMove="1" noResize="1" noEditPoints="1" noAdjustHandles="1" noChangeArrowheads="1" noChangeShapeType="1" noTextEdit="1"/>
              </p:cNvSpPr>
              <p:nvPr/>
            </p:nvSpPr>
            <p:spPr>
              <a:xfrm>
                <a:off x="7709566" y="2522123"/>
                <a:ext cx="470516" cy="470517"/>
              </a:xfrm>
              <a:prstGeom prst="roundRect">
                <a:avLst/>
              </a:prstGeom>
              <a:blipFill>
                <a:blip r:embed="rId13"/>
                <a:stretch>
                  <a:fillRect/>
                </a:stretch>
              </a:blipFill>
              <a:ln>
                <a:solidFill>
                  <a:srgbClr val="C44037"/>
                </a:solidFill>
              </a:ln>
            </p:spPr>
            <p:txBody>
              <a:bodyPr/>
              <a:lstStyle/>
              <a:p>
                <a:r>
                  <a:rPr lang="en-US">
                    <a:noFill/>
                  </a:rPr>
                  <a:t> </a:t>
                </a:r>
              </a:p>
            </p:txBody>
          </p:sp>
        </mc:Fallback>
      </mc:AlternateContent>
      <p:cxnSp>
        <p:nvCxnSpPr>
          <p:cNvPr id="1039" name="Elbow Connector 1038">
            <a:extLst>
              <a:ext uri="{FF2B5EF4-FFF2-40B4-BE49-F238E27FC236}">
                <a16:creationId xmlns:a16="http://schemas.microsoft.com/office/drawing/2014/main" id="{B47262ED-50FF-6099-3A69-AF445CBE7760}"/>
              </a:ext>
            </a:extLst>
          </p:cNvPr>
          <p:cNvCxnSpPr>
            <a:cxnSpLocks/>
          </p:cNvCxnSpPr>
          <p:nvPr/>
        </p:nvCxnSpPr>
        <p:spPr>
          <a:xfrm rot="5400000" flipH="1" flipV="1">
            <a:off x="7426122" y="3956691"/>
            <a:ext cx="527318" cy="379602"/>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4" name="Straight Arrow Connector 1043">
            <a:extLst>
              <a:ext uri="{FF2B5EF4-FFF2-40B4-BE49-F238E27FC236}">
                <a16:creationId xmlns:a16="http://schemas.microsoft.com/office/drawing/2014/main" id="{8B8CCEA7-B139-3D6D-8145-C3767005EBC7}"/>
              </a:ext>
            </a:extLst>
          </p:cNvPr>
          <p:cNvCxnSpPr>
            <a:stCxn id="60" idx="3"/>
            <a:endCxn id="27" idx="1"/>
          </p:cNvCxnSpPr>
          <p:nvPr/>
        </p:nvCxnSpPr>
        <p:spPr>
          <a:xfrm flipV="1">
            <a:off x="7316294" y="3647575"/>
            <a:ext cx="393272" cy="6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6" name="Straight Arrow Connector 1055">
            <a:extLst>
              <a:ext uri="{FF2B5EF4-FFF2-40B4-BE49-F238E27FC236}">
                <a16:creationId xmlns:a16="http://schemas.microsoft.com/office/drawing/2014/main" id="{F9938B71-1D8D-8A63-9F1D-1FB8B70B9ACA}"/>
              </a:ext>
            </a:extLst>
          </p:cNvPr>
          <p:cNvCxnSpPr>
            <a:stCxn id="7" idx="2"/>
          </p:cNvCxnSpPr>
          <p:nvPr/>
        </p:nvCxnSpPr>
        <p:spPr>
          <a:xfrm flipV="1">
            <a:off x="3383056" y="4377245"/>
            <a:ext cx="396366" cy="30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4" name="Straight Arrow Connector 1063">
            <a:extLst>
              <a:ext uri="{FF2B5EF4-FFF2-40B4-BE49-F238E27FC236}">
                <a16:creationId xmlns:a16="http://schemas.microsoft.com/office/drawing/2014/main" id="{3DCD2694-890F-7B59-4C19-15638F6D1E0C}"/>
              </a:ext>
            </a:extLst>
          </p:cNvPr>
          <p:cNvCxnSpPr>
            <a:stCxn id="1032" idx="0"/>
          </p:cNvCxnSpPr>
          <p:nvPr/>
        </p:nvCxnSpPr>
        <p:spPr>
          <a:xfrm flipV="1">
            <a:off x="8022547" y="3882833"/>
            <a:ext cx="0" cy="52731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6" name="Straight Arrow Connector 1065">
            <a:extLst>
              <a:ext uri="{FF2B5EF4-FFF2-40B4-BE49-F238E27FC236}">
                <a16:creationId xmlns:a16="http://schemas.microsoft.com/office/drawing/2014/main" id="{73FC6344-026A-492A-8F22-1367ABC16D8E}"/>
              </a:ext>
            </a:extLst>
          </p:cNvPr>
          <p:cNvCxnSpPr>
            <a:cxnSpLocks/>
            <a:stCxn id="27" idx="0"/>
            <a:endCxn id="1033" idx="2"/>
          </p:cNvCxnSpPr>
          <p:nvPr/>
        </p:nvCxnSpPr>
        <p:spPr>
          <a:xfrm flipV="1">
            <a:off x="7944824" y="2992640"/>
            <a:ext cx="0" cy="4196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70" name="TextBox 1069">
                <a:extLst>
                  <a:ext uri="{FF2B5EF4-FFF2-40B4-BE49-F238E27FC236}">
                    <a16:creationId xmlns:a16="http://schemas.microsoft.com/office/drawing/2014/main" id="{0ED9BD71-4E4E-1384-5106-2B189A884B14}"/>
                  </a:ext>
                </a:extLst>
              </p:cNvPr>
              <p:cNvSpPr txBox="1"/>
              <p:nvPr/>
            </p:nvSpPr>
            <p:spPr>
              <a:xfrm>
                <a:off x="6545700" y="1135208"/>
                <a:ext cx="2642900" cy="1041567"/>
              </a:xfrm>
              <a:prstGeom prst="rect">
                <a:avLst/>
              </a:prstGeom>
              <a:noFill/>
            </p:spPr>
            <p:txBody>
              <a:bodyPr wrap="square" rtlCol="0">
                <a:spAutoFit/>
              </a:bodyPr>
              <a:lstStyle/>
              <a:p>
                <a:pPr algn="ctr"/>
                <a:r>
                  <a:rPr lang="en-US" dirty="0"/>
                  <a:t>Compute context vector</a:t>
                </a:r>
              </a:p>
              <a:p>
                <a:pPr/>
                <a14:m>
                  <m:oMathPara xmlns:m="http://schemas.openxmlformats.org/officeDocument/2006/math">
                    <m:oMathParaPr>
                      <m:jc m:val="centerGroup"/>
                    </m:oMathParaPr>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𝒄</m:t>
                          </m:r>
                        </m:e>
                        <m:sub>
                          <m:r>
                            <a:rPr lang="en-CA" b="1" i="1" smtClean="0">
                              <a:latin typeface="Cambria Math" panose="02040503050406030204" pitchFamily="18" charset="0"/>
                            </a:rPr>
                            <m:t>𝒕</m:t>
                          </m:r>
                        </m:sub>
                      </m:sSub>
                      <m:r>
                        <a:rPr lang="en-CA" b="0" i="1" smtClean="0">
                          <a:latin typeface="Cambria Math" panose="02040503050406030204" pitchFamily="18" charset="0"/>
                        </a:rPr>
                        <m:t>= </m:t>
                      </m:r>
                      <m:nary>
                        <m:naryPr>
                          <m:chr m:val="∑"/>
                          <m:supHide m:val="on"/>
                          <m:ctrlPr>
                            <a:rPr lang="en-CA" b="0" i="1" smtClean="0">
                              <a:latin typeface="Cambria Math" panose="02040503050406030204" pitchFamily="18" charset="0"/>
                            </a:rPr>
                          </m:ctrlPr>
                        </m:naryPr>
                        <m:sub>
                          <m:r>
                            <a:rPr lang="en-CA" b="0" i="1" smtClean="0">
                              <a:latin typeface="Cambria Math" panose="02040503050406030204" pitchFamily="18" charset="0"/>
                            </a:rPr>
                            <m:t>𝑖</m:t>
                          </m:r>
                        </m:sub>
                        <m:sup/>
                        <m:e>
                          <m:sSub>
                            <m:sSubPr>
                              <m:ctrlPr>
                                <a:rPr lang="en-CA" b="0" i="1" smtClean="0">
                                  <a:latin typeface="Cambria Math" panose="02040503050406030204" pitchFamily="18" charset="0"/>
                                </a:rPr>
                              </m:ctrlPr>
                            </m:sSubPr>
                            <m:e>
                              <m:r>
                                <a:rPr lang="en-CA" i="1">
                                  <a:latin typeface="Cambria Math" panose="02040503050406030204" pitchFamily="18" charset="0"/>
                                </a:rPr>
                                <m:t>𝛼</m:t>
                              </m:r>
                            </m:e>
                            <m:sub>
                              <m:r>
                                <a:rPr lang="en-CA" b="0" i="1" smtClean="0">
                                  <a:latin typeface="Cambria Math" panose="02040503050406030204" pitchFamily="18" charset="0"/>
                                </a:rPr>
                                <m:t>𝑡𝑖</m:t>
                              </m:r>
                            </m:sub>
                          </m:sSub>
                          <m:sSub>
                            <m:sSubPr>
                              <m:ctrlPr>
                                <a:rPr lang="en-CA" b="1" i="1" smtClean="0">
                                  <a:latin typeface="Cambria Math" panose="02040503050406030204" pitchFamily="18" charset="0"/>
                                </a:rPr>
                              </m:ctrlPr>
                            </m:sSubPr>
                            <m:e>
                              <m:r>
                                <a:rPr lang="en-CA" b="1" i="1">
                                  <a:latin typeface="Cambria Math" panose="02040503050406030204" pitchFamily="18" charset="0"/>
                                </a:rPr>
                                <m:t>𝒉</m:t>
                              </m:r>
                            </m:e>
                            <m:sub>
                              <m:r>
                                <a:rPr lang="en-CA" b="1" i="1" smtClean="0">
                                  <a:latin typeface="Cambria Math" panose="02040503050406030204" pitchFamily="18" charset="0"/>
                                </a:rPr>
                                <m:t>𝒊</m:t>
                              </m:r>
                            </m:sub>
                          </m:sSub>
                          <m:r>
                            <a:rPr lang="en-CA" b="1" i="1" smtClean="0">
                              <a:latin typeface="Cambria Math" panose="02040503050406030204" pitchFamily="18" charset="0"/>
                            </a:rPr>
                            <m:t> </m:t>
                          </m:r>
                        </m:e>
                      </m:nary>
                    </m:oMath>
                  </m:oMathPara>
                </a14:m>
                <a:endParaRPr lang="en-US" dirty="0"/>
              </a:p>
            </p:txBody>
          </p:sp>
        </mc:Choice>
        <mc:Fallback xmlns="">
          <p:sp>
            <p:nvSpPr>
              <p:cNvPr id="1070" name="TextBox 1069">
                <a:extLst>
                  <a:ext uri="{FF2B5EF4-FFF2-40B4-BE49-F238E27FC236}">
                    <a16:creationId xmlns:a16="http://schemas.microsoft.com/office/drawing/2014/main" id="{0ED9BD71-4E4E-1384-5106-2B189A884B14}"/>
                  </a:ext>
                </a:extLst>
              </p:cNvPr>
              <p:cNvSpPr txBox="1">
                <a:spLocks noRot="1" noChangeAspect="1" noMove="1" noResize="1" noEditPoints="1" noAdjustHandles="1" noChangeArrowheads="1" noChangeShapeType="1" noTextEdit="1"/>
              </p:cNvSpPr>
              <p:nvPr/>
            </p:nvSpPr>
            <p:spPr>
              <a:xfrm>
                <a:off x="6545700" y="1135208"/>
                <a:ext cx="2642900" cy="1041567"/>
              </a:xfrm>
              <a:prstGeom prst="rect">
                <a:avLst/>
              </a:prstGeom>
              <a:blipFill>
                <a:blip r:embed="rId14"/>
                <a:stretch>
                  <a:fillRect t="-29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73" name="Oval 1072">
                <a:extLst>
                  <a:ext uri="{FF2B5EF4-FFF2-40B4-BE49-F238E27FC236}">
                    <a16:creationId xmlns:a16="http://schemas.microsoft.com/office/drawing/2014/main" id="{BB98F344-7845-2763-0A42-80F950E0A9F3}"/>
                  </a:ext>
                </a:extLst>
              </p:cNvPr>
              <p:cNvSpPr/>
              <p:nvPr/>
            </p:nvSpPr>
            <p:spPr>
              <a:xfrm>
                <a:off x="6009104" y="4491325"/>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1073" name="Oval 1072">
                <a:extLst>
                  <a:ext uri="{FF2B5EF4-FFF2-40B4-BE49-F238E27FC236}">
                    <a16:creationId xmlns:a16="http://schemas.microsoft.com/office/drawing/2014/main" id="{BB98F344-7845-2763-0A42-80F950E0A9F3}"/>
                  </a:ext>
                </a:extLst>
              </p:cNvPr>
              <p:cNvSpPr>
                <a:spLocks noRot="1" noChangeAspect="1" noMove="1" noResize="1" noEditPoints="1" noAdjustHandles="1" noChangeArrowheads="1" noChangeShapeType="1" noTextEdit="1"/>
              </p:cNvSpPr>
              <p:nvPr/>
            </p:nvSpPr>
            <p:spPr>
              <a:xfrm>
                <a:off x="6009104" y="4491325"/>
                <a:ext cx="344542" cy="309945"/>
              </a:xfrm>
              <a:prstGeom prst="ellipse">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82" name="TextBox 1081">
                <a:extLst>
                  <a:ext uri="{FF2B5EF4-FFF2-40B4-BE49-F238E27FC236}">
                    <a16:creationId xmlns:a16="http://schemas.microsoft.com/office/drawing/2014/main" id="{CCE11F09-828B-F8CA-F5F6-1356DAD2C9A1}"/>
                  </a:ext>
                </a:extLst>
              </p:cNvPr>
              <p:cNvSpPr txBox="1"/>
              <p:nvPr/>
            </p:nvSpPr>
            <p:spPr>
              <a:xfrm>
                <a:off x="9381011" y="1580179"/>
                <a:ext cx="2496292" cy="400110"/>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𝑠</m:t>
                          </m:r>
                        </m:e>
                        <m:sub>
                          <m:r>
                            <a:rPr lang="en-CA" sz="2000" b="0" i="1" smtClean="0">
                              <a:latin typeface="Cambria Math" panose="02040503050406030204" pitchFamily="18" charset="0"/>
                            </a:rPr>
                            <m:t>𝑡</m:t>
                          </m:r>
                        </m:sub>
                      </m:sSub>
                      <m:r>
                        <a:rPr lang="en-CA" sz="2000" b="0" i="1" smtClean="0">
                          <a:latin typeface="Cambria Math" panose="02040503050406030204" pitchFamily="18" charset="0"/>
                        </a:rPr>
                        <m:t>=</m:t>
                      </m:r>
                      <m:r>
                        <a:rPr lang="en-CA" sz="2000" b="0" i="1" smtClean="0">
                          <a:latin typeface="Cambria Math" panose="02040503050406030204" pitchFamily="18" charset="0"/>
                        </a:rPr>
                        <m:t>𝑔</m:t>
                      </m:r>
                      <m:r>
                        <a:rPr lang="en-CA" sz="2000" b="0" i="1" smtClean="0">
                          <a:latin typeface="Cambria Math" panose="02040503050406030204" pitchFamily="18" charset="0"/>
                        </a:rPr>
                        <m:t>(</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𝑦</m:t>
                          </m:r>
                        </m:e>
                        <m:sub>
                          <m:r>
                            <a:rPr lang="en-CA" sz="2000" b="0" i="1" smtClean="0">
                              <a:latin typeface="Cambria Math" panose="02040503050406030204" pitchFamily="18" charset="0"/>
                            </a:rPr>
                            <m:t>𝑡</m:t>
                          </m:r>
                          <m:r>
                            <a:rPr lang="en-CA" sz="2000" b="0" i="1" smtClean="0">
                              <a:latin typeface="Cambria Math" panose="02040503050406030204" pitchFamily="18" charset="0"/>
                            </a:rPr>
                            <m:t>−1</m:t>
                          </m:r>
                        </m:sub>
                      </m:sSub>
                      <m:r>
                        <a:rPr lang="en-CA" sz="2000" b="0" i="1" smtClean="0">
                          <a:latin typeface="Cambria Math" panose="02040503050406030204" pitchFamily="18" charset="0"/>
                        </a:rPr>
                        <m:t>, </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𝑠</m:t>
                          </m:r>
                        </m:e>
                        <m:sub>
                          <m:r>
                            <a:rPr lang="en-CA" sz="2000" b="0" i="1" smtClean="0">
                              <a:latin typeface="Cambria Math" panose="02040503050406030204" pitchFamily="18" charset="0"/>
                            </a:rPr>
                            <m:t>𝑡</m:t>
                          </m:r>
                          <m:r>
                            <a:rPr lang="en-CA" sz="2000" b="0" i="1" smtClean="0">
                              <a:latin typeface="Cambria Math" panose="02040503050406030204" pitchFamily="18" charset="0"/>
                            </a:rPr>
                            <m:t>−1</m:t>
                          </m:r>
                        </m:sub>
                      </m:sSub>
                      <m:r>
                        <a:rPr lang="en-CA" sz="2000" b="0" i="1" smtClean="0">
                          <a:latin typeface="Cambria Math" panose="02040503050406030204" pitchFamily="18" charset="0"/>
                        </a:rPr>
                        <m:t>,</m:t>
                      </m:r>
                      <m:sSub>
                        <m:sSubPr>
                          <m:ctrlPr>
                            <a:rPr lang="en-CA" sz="2000" b="1" i="1" smtClean="0">
                              <a:latin typeface="Cambria Math" panose="02040503050406030204" pitchFamily="18" charset="0"/>
                            </a:rPr>
                          </m:ctrlPr>
                        </m:sSubPr>
                        <m:e>
                          <m:r>
                            <a:rPr lang="en-CA" sz="2000" b="1" i="1" smtClean="0">
                              <a:latin typeface="Cambria Math" panose="02040503050406030204" pitchFamily="18" charset="0"/>
                            </a:rPr>
                            <m:t>𝒄</m:t>
                          </m:r>
                        </m:e>
                        <m:sub>
                          <m:r>
                            <a:rPr lang="en-CA" sz="2000" b="1" i="1" smtClean="0">
                              <a:latin typeface="Cambria Math" panose="02040503050406030204" pitchFamily="18" charset="0"/>
                            </a:rPr>
                            <m:t>𝒕</m:t>
                          </m:r>
                        </m:sub>
                      </m:sSub>
                      <m:r>
                        <a:rPr lang="en-CA" sz="2000" b="0" i="1" smtClean="0">
                          <a:latin typeface="Cambria Math" panose="02040503050406030204" pitchFamily="18" charset="0"/>
                        </a:rPr>
                        <m:t>)</m:t>
                      </m:r>
                    </m:oMath>
                  </m:oMathPara>
                </a14:m>
                <a:endParaRPr lang="en-US" sz="2000"/>
              </a:p>
            </p:txBody>
          </p:sp>
        </mc:Choice>
        <mc:Fallback xmlns="">
          <p:sp>
            <p:nvSpPr>
              <p:cNvPr id="1082" name="TextBox 1081">
                <a:extLst>
                  <a:ext uri="{FF2B5EF4-FFF2-40B4-BE49-F238E27FC236}">
                    <a16:creationId xmlns:a16="http://schemas.microsoft.com/office/drawing/2014/main" id="{CCE11F09-828B-F8CA-F5F6-1356DAD2C9A1}"/>
                  </a:ext>
                </a:extLst>
              </p:cNvPr>
              <p:cNvSpPr txBox="1">
                <a:spLocks noRot="1" noChangeAspect="1" noMove="1" noResize="1" noEditPoints="1" noAdjustHandles="1" noChangeArrowheads="1" noChangeShapeType="1" noTextEdit="1"/>
              </p:cNvSpPr>
              <p:nvPr/>
            </p:nvSpPr>
            <p:spPr>
              <a:xfrm>
                <a:off x="9381011" y="1580179"/>
                <a:ext cx="2496292" cy="400110"/>
              </a:xfrm>
              <a:prstGeom prst="rect">
                <a:avLst/>
              </a:prstGeom>
              <a:blipFill>
                <a:blip r:embed="rId16"/>
                <a:stretch>
                  <a:fillRect b="-15152"/>
                </a:stretch>
              </a:blipFill>
            </p:spPr>
            <p:txBody>
              <a:bodyPr/>
              <a:lstStyle/>
              <a:p>
                <a:r>
                  <a:rPr lang="en-US">
                    <a:noFill/>
                  </a:rPr>
                  <a:t> </a:t>
                </a:r>
              </a:p>
            </p:txBody>
          </p:sp>
        </mc:Fallback>
      </mc:AlternateContent>
      <p:cxnSp>
        <p:nvCxnSpPr>
          <p:cNvPr id="46" name="Straight Arrow Connector 1080">
            <a:extLst>
              <a:ext uri="{FF2B5EF4-FFF2-40B4-BE49-F238E27FC236}">
                <a16:creationId xmlns:a16="http://schemas.microsoft.com/office/drawing/2014/main" id="{C46AD9EC-A473-BEA5-1452-C42C5C10EC8F}"/>
              </a:ext>
            </a:extLst>
          </p:cNvPr>
          <p:cNvCxnSpPr>
            <a:cxnSpLocks/>
            <a:stCxn id="1073" idx="4"/>
            <a:endCxn id="63" idx="2"/>
          </p:cNvCxnSpPr>
          <p:nvPr/>
        </p:nvCxnSpPr>
        <p:spPr>
          <a:xfrm rot="16200000" flipH="1">
            <a:off x="6800091" y="4182553"/>
            <a:ext cx="81172" cy="1318605"/>
          </a:xfrm>
          <a:prstGeom prst="bentConnector3">
            <a:avLst>
              <a:gd name="adj1" fmla="val 381624"/>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A653753C-F3FE-66C2-C83D-2F7D0557FBE2}"/>
              </a:ext>
            </a:extLst>
          </p:cNvPr>
          <p:cNvSpPr txBox="1"/>
          <p:nvPr/>
        </p:nvSpPr>
        <p:spPr>
          <a:xfrm>
            <a:off x="7264722" y="5196930"/>
            <a:ext cx="993084" cy="400110"/>
          </a:xfrm>
          <a:prstGeom prst="rect">
            <a:avLst/>
          </a:prstGeom>
          <a:noFill/>
        </p:spPr>
        <p:txBody>
          <a:bodyPr wrap="square" rtlCol="0">
            <a:spAutoFit/>
          </a:bodyPr>
          <a:lstStyle/>
          <a:p>
            <a:pPr algn="ctr"/>
            <a:r>
              <a:rPr lang="en-US" sz="2000"/>
              <a:t>[START]</a:t>
            </a:r>
          </a:p>
        </p:txBody>
      </p:sp>
      <p:sp>
        <p:nvSpPr>
          <p:cNvPr id="1040" name="TextBox 1039">
            <a:extLst>
              <a:ext uri="{FF2B5EF4-FFF2-40B4-BE49-F238E27FC236}">
                <a16:creationId xmlns:a16="http://schemas.microsoft.com/office/drawing/2014/main" id="{AA9F9A43-EC27-BD01-1910-39F74CED3C7D}"/>
              </a:ext>
            </a:extLst>
          </p:cNvPr>
          <p:cNvSpPr txBox="1"/>
          <p:nvPr/>
        </p:nvSpPr>
        <p:spPr>
          <a:xfrm>
            <a:off x="838200" y="6171561"/>
            <a:ext cx="10620364" cy="261610"/>
          </a:xfrm>
          <a:prstGeom prst="rect">
            <a:avLst/>
          </a:prstGeom>
          <a:noFill/>
        </p:spPr>
        <p:txBody>
          <a:bodyPr wrap="square">
            <a:spAutoFit/>
          </a:bodyPr>
          <a:lstStyle/>
          <a:p>
            <a:r>
              <a:rPr lang="en-CA" sz="1100">
                <a:effectLst/>
              </a:rPr>
              <a:t>K. Xu </a:t>
            </a:r>
            <a:r>
              <a:rPr lang="en-CA" sz="1100" i="1">
                <a:effectLst/>
              </a:rPr>
              <a:t>et al.</a:t>
            </a:r>
            <a:r>
              <a:rPr lang="en-CA" sz="1100">
                <a:effectLst/>
              </a:rPr>
              <a:t>, “Show, Attend and Tell: Neural Image Caption Generation with Visual Attention,” in </a:t>
            </a:r>
            <a:r>
              <a:rPr lang="en-CA" sz="1100" i="1"/>
              <a:t>PMLR</a:t>
            </a:r>
            <a:r>
              <a:rPr lang="en-CA" sz="1100"/>
              <a:t>, </a:t>
            </a:r>
            <a:r>
              <a:rPr lang="en-CA" sz="1100">
                <a:effectLst/>
              </a:rPr>
              <a:t>2015, pp. 2048–2057.</a:t>
            </a:r>
          </a:p>
        </p:txBody>
      </p:sp>
      <p:sp>
        <p:nvSpPr>
          <p:cNvPr id="1041" name="TextBox 1040">
            <a:extLst>
              <a:ext uri="{FF2B5EF4-FFF2-40B4-BE49-F238E27FC236}">
                <a16:creationId xmlns:a16="http://schemas.microsoft.com/office/drawing/2014/main" id="{0F61614C-726F-8206-29F1-52F9FBE51BF3}"/>
              </a:ext>
            </a:extLst>
          </p:cNvPr>
          <p:cNvSpPr txBox="1"/>
          <p:nvPr/>
        </p:nvSpPr>
        <p:spPr>
          <a:xfrm>
            <a:off x="7455848" y="2126509"/>
            <a:ext cx="993084" cy="400110"/>
          </a:xfrm>
          <a:prstGeom prst="rect">
            <a:avLst/>
          </a:prstGeom>
          <a:noFill/>
        </p:spPr>
        <p:txBody>
          <a:bodyPr wrap="square" rtlCol="0">
            <a:spAutoFit/>
          </a:bodyPr>
          <a:lstStyle/>
          <a:p>
            <a:pPr algn="ctr"/>
            <a:r>
              <a:rPr lang="en-US" sz="2000"/>
              <a:t>A</a:t>
            </a:r>
          </a:p>
        </p:txBody>
      </p:sp>
      <p:sp>
        <p:nvSpPr>
          <p:cNvPr id="1053" name="TextBox 1052">
            <a:extLst>
              <a:ext uri="{FF2B5EF4-FFF2-40B4-BE49-F238E27FC236}">
                <a16:creationId xmlns:a16="http://schemas.microsoft.com/office/drawing/2014/main" id="{AF2F2F1A-5364-2229-6F00-11555541DD8C}"/>
              </a:ext>
            </a:extLst>
          </p:cNvPr>
          <p:cNvSpPr txBox="1"/>
          <p:nvPr/>
        </p:nvSpPr>
        <p:spPr>
          <a:xfrm>
            <a:off x="8400770" y="3487912"/>
            <a:ext cx="3538994" cy="1631216"/>
          </a:xfrm>
          <a:prstGeom prst="rect">
            <a:avLst/>
          </a:prstGeom>
          <a:noFill/>
          <a:ln w="19050">
            <a:noFill/>
          </a:ln>
        </p:spPr>
        <p:txBody>
          <a:bodyPr wrap="square" rtlCol="0">
            <a:spAutoFit/>
          </a:bodyPr>
          <a:lstStyle/>
          <a:p>
            <a:r>
              <a:rPr lang="en-US" sz="2000"/>
              <a:t>Different context vector at every time step</a:t>
            </a:r>
          </a:p>
          <a:p>
            <a:endParaRPr lang="en-US" sz="2000"/>
          </a:p>
          <a:p>
            <a:r>
              <a:rPr lang="en-US" sz="2000"/>
              <a:t>Each context vector attends to different image regions.</a:t>
            </a:r>
          </a:p>
        </p:txBody>
      </p:sp>
      <mc:AlternateContent xmlns:mc="http://schemas.openxmlformats.org/markup-compatibility/2006" xmlns:a14="http://schemas.microsoft.com/office/drawing/2010/main">
        <mc:Choice Requires="a14">
          <p:sp>
            <p:nvSpPr>
              <p:cNvPr id="1057" name="TextBox 1056">
                <a:extLst>
                  <a:ext uri="{FF2B5EF4-FFF2-40B4-BE49-F238E27FC236}">
                    <a16:creationId xmlns:a16="http://schemas.microsoft.com/office/drawing/2014/main" id="{83C85D79-3368-558A-094D-F36F63B57160}"/>
                  </a:ext>
                </a:extLst>
              </p:cNvPr>
              <p:cNvSpPr txBox="1"/>
              <p:nvPr/>
            </p:nvSpPr>
            <p:spPr>
              <a:xfrm>
                <a:off x="521595" y="1180535"/>
                <a:ext cx="3683591" cy="369332"/>
              </a:xfrm>
              <a:prstGeom prst="rect">
                <a:avLst/>
              </a:prstGeom>
              <a:noFill/>
            </p:spPr>
            <p:txBody>
              <a:bodyPr wrap="square">
                <a:spAutoFit/>
              </a:bodyPr>
              <a:lstStyle/>
              <a:p>
                <a:pPr algn="ctr"/>
                <a14:m>
                  <m:oMath xmlns:m="http://schemas.openxmlformats.org/officeDocument/2006/math">
                    <m:sSub>
                      <m:sSubPr>
                        <m:ctrlPr>
                          <a:rPr lang="en-CA" sz="1800" b="0" i="1" smtClean="0">
                            <a:solidFill>
                              <a:schemeClr val="tx1"/>
                            </a:solidFill>
                            <a:latin typeface="Cambria Math" panose="02040503050406030204" pitchFamily="18" charset="0"/>
                          </a:rPr>
                        </m:ctrlPr>
                      </m:sSubPr>
                      <m:e>
                        <m:r>
                          <a:rPr lang="en-CA" sz="1800" b="0" i="1" smtClean="0">
                            <a:solidFill>
                              <a:schemeClr val="tx1"/>
                            </a:solidFill>
                            <a:latin typeface="Cambria Math" panose="02040503050406030204" pitchFamily="18" charset="0"/>
                          </a:rPr>
                          <m:t>h</m:t>
                        </m:r>
                      </m:e>
                      <m:sub>
                        <m:r>
                          <a:rPr lang="en-CA" sz="1800" b="0" i="1" smtClean="0">
                            <a:solidFill>
                              <a:schemeClr val="tx1"/>
                            </a:solidFill>
                            <a:latin typeface="Cambria Math" panose="02040503050406030204" pitchFamily="18" charset="0"/>
                          </a:rPr>
                          <m:t>𝑖</m:t>
                        </m:r>
                      </m:sub>
                    </m:sSub>
                  </m:oMath>
                </a14:m>
                <a:r>
                  <a:rPr lang="en-CA" sz="1800" b="0" i="1">
                    <a:solidFill>
                      <a:schemeClr val="tx1"/>
                    </a:solidFill>
                    <a:latin typeface="Cambria Math" panose="02040503050406030204" pitchFamily="18" charset="0"/>
                  </a:rPr>
                  <a:t> </a:t>
                </a:r>
                <a:r>
                  <a:rPr lang="en-CA"/>
                  <a:t>corresponds to a part of the image</a:t>
                </a:r>
              </a:p>
            </p:txBody>
          </p:sp>
        </mc:Choice>
        <mc:Fallback xmlns="">
          <p:sp>
            <p:nvSpPr>
              <p:cNvPr id="1057" name="TextBox 1056">
                <a:extLst>
                  <a:ext uri="{FF2B5EF4-FFF2-40B4-BE49-F238E27FC236}">
                    <a16:creationId xmlns:a16="http://schemas.microsoft.com/office/drawing/2014/main" id="{83C85D79-3368-558A-094D-F36F63B57160}"/>
                  </a:ext>
                </a:extLst>
              </p:cNvPr>
              <p:cNvSpPr txBox="1">
                <a:spLocks noRot="1" noChangeAspect="1" noMove="1" noResize="1" noEditPoints="1" noAdjustHandles="1" noChangeArrowheads="1" noChangeShapeType="1" noTextEdit="1"/>
              </p:cNvSpPr>
              <p:nvPr/>
            </p:nvSpPr>
            <p:spPr>
              <a:xfrm>
                <a:off x="521595" y="1180535"/>
                <a:ext cx="3683591" cy="369332"/>
              </a:xfrm>
              <a:prstGeom prst="rect">
                <a:avLst/>
              </a:prstGeom>
              <a:blipFill>
                <a:blip r:embed="rId17"/>
                <a:stretch>
                  <a:fillRect t="-10000" r="-993" b="-26667"/>
                </a:stretch>
              </a:blipFill>
            </p:spPr>
            <p:txBody>
              <a:bodyPr/>
              <a:lstStyle/>
              <a:p>
                <a:r>
                  <a:rPr lang="en-US">
                    <a:noFill/>
                  </a:rPr>
                  <a:t> </a:t>
                </a:r>
              </a:p>
            </p:txBody>
          </p:sp>
        </mc:Fallback>
      </mc:AlternateContent>
      <p:cxnSp>
        <p:nvCxnSpPr>
          <p:cNvPr id="1059" name="Elbow Connector 1058">
            <a:extLst>
              <a:ext uri="{FF2B5EF4-FFF2-40B4-BE49-F238E27FC236}">
                <a16:creationId xmlns:a16="http://schemas.microsoft.com/office/drawing/2014/main" id="{490297CC-5D14-FB5D-5EAA-B4A8C7CAE2F3}"/>
              </a:ext>
            </a:extLst>
          </p:cNvPr>
          <p:cNvCxnSpPr>
            <a:cxnSpLocks/>
            <a:endCxn id="31" idx="6"/>
          </p:cNvCxnSpPr>
          <p:nvPr/>
        </p:nvCxnSpPr>
        <p:spPr>
          <a:xfrm rot="10800000">
            <a:off x="4366068" y="3244981"/>
            <a:ext cx="2479720" cy="402598"/>
          </a:xfrm>
          <a:prstGeom prst="bentConnector3">
            <a:avLst>
              <a:gd name="adj1" fmla="val 13885"/>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3209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541AE-88FF-667A-645F-0C2A8232CB8D}"/>
            </a:ext>
          </a:extLst>
        </p:cNvPr>
        <p:cNvGrpSpPr/>
        <p:nvPr/>
      </p:nvGrpSpPr>
      <p:grpSpPr>
        <a:xfrm>
          <a:off x="0" y="0"/>
          <a:ext cx="0" cy="0"/>
          <a:chOff x="0" y="0"/>
          <a:chExt cx="0" cy="0"/>
        </a:xfrm>
      </p:grpSpPr>
      <p:sp>
        <p:nvSpPr>
          <p:cNvPr id="1024" name="Rectangle 1023">
            <a:extLst>
              <a:ext uri="{FF2B5EF4-FFF2-40B4-BE49-F238E27FC236}">
                <a16:creationId xmlns:a16="http://schemas.microsoft.com/office/drawing/2014/main" id="{C1993F7A-04BD-A2D7-58FD-19CE26F9DBF7}"/>
              </a:ext>
            </a:extLst>
          </p:cNvPr>
          <p:cNvSpPr/>
          <p:nvPr/>
        </p:nvSpPr>
        <p:spPr>
          <a:xfrm>
            <a:off x="2389227" y="3601580"/>
            <a:ext cx="3136654" cy="2448363"/>
          </a:xfrm>
          <a:prstGeom prst="rect">
            <a:avLst/>
          </a:prstGeom>
          <a:solidFill>
            <a:srgbClr val="EEEEEE"/>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b="1">
                <a:solidFill>
                  <a:schemeClr val="tx1"/>
                </a:solidFill>
              </a:rPr>
              <a:t>ENCODER</a:t>
            </a:r>
          </a:p>
        </p:txBody>
      </p:sp>
      <p:sp>
        <p:nvSpPr>
          <p:cNvPr id="62" name="Rectangle 61">
            <a:extLst>
              <a:ext uri="{FF2B5EF4-FFF2-40B4-BE49-F238E27FC236}">
                <a16:creationId xmlns:a16="http://schemas.microsoft.com/office/drawing/2014/main" id="{7CCC4BB8-A783-F90E-4D23-58D80B2CC311}"/>
              </a:ext>
            </a:extLst>
          </p:cNvPr>
          <p:cNvSpPr/>
          <p:nvPr/>
        </p:nvSpPr>
        <p:spPr>
          <a:xfrm>
            <a:off x="6721090" y="3285080"/>
            <a:ext cx="5326016" cy="2770178"/>
          </a:xfrm>
          <a:prstGeom prst="rect">
            <a:avLst/>
          </a:prstGeom>
          <a:solidFill>
            <a:srgbClr val="EEEEEE"/>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b="1">
                <a:solidFill>
                  <a:schemeClr val="tx1"/>
                </a:solidFill>
              </a:rPr>
              <a:t>DECODER</a:t>
            </a:r>
          </a:p>
        </p:txBody>
      </p:sp>
      <p:grpSp>
        <p:nvGrpSpPr>
          <p:cNvPr id="32" name="Group 31">
            <a:extLst>
              <a:ext uri="{FF2B5EF4-FFF2-40B4-BE49-F238E27FC236}">
                <a16:creationId xmlns:a16="http://schemas.microsoft.com/office/drawing/2014/main" id="{E72AF36E-4F76-2986-ECF0-CA21A0BE3E4B}"/>
              </a:ext>
            </a:extLst>
          </p:cNvPr>
          <p:cNvGrpSpPr>
            <a:grpSpLocks/>
          </p:cNvGrpSpPr>
          <p:nvPr/>
        </p:nvGrpSpPr>
        <p:grpSpPr>
          <a:xfrm>
            <a:off x="5524650" y="1638005"/>
            <a:ext cx="1000799" cy="1000799"/>
            <a:chOff x="4135120" y="3516788"/>
            <a:chExt cx="1117600" cy="1084580"/>
          </a:xfrm>
          <a:solidFill>
            <a:srgbClr val="D2BFFF"/>
          </a:solidFill>
        </p:grpSpPr>
        <p:sp>
          <p:nvSpPr>
            <p:cNvPr id="33" name="Rectangle 32">
              <a:extLst>
                <a:ext uri="{FF2B5EF4-FFF2-40B4-BE49-F238E27FC236}">
                  <a16:creationId xmlns:a16="http://schemas.microsoft.com/office/drawing/2014/main" id="{74890E11-F3A5-ED6F-E1EE-732184AB80A1}"/>
                </a:ext>
              </a:extLst>
            </p:cNvPr>
            <p:cNvSpPr/>
            <p:nvPr/>
          </p:nvSpPr>
          <p:spPr>
            <a:xfrm>
              <a:off x="4135120" y="3516788"/>
              <a:ext cx="756920" cy="619760"/>
            </a:xfrm>
            <a:prstGeom prst="rect">
              <a:avLst/>
            </a:prstGeom>
            <a:grpFill/>
            <a:ln>
              <a:solidFill>
                <a:srgbClr val="9F90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Rectangle 33">
              <a:extLst>
                <a:ext uri="{FF2B5EF4-FFF2-40B4-BE49-F238E27FC236}">
                  <a16:creationId xmlns:a16="http://schemas.microsoft.com/office/drawing/2014/main" id="{C982CBA8-1EC9-E764-9DAB-95DEB7128AD1}"/>
                </a:ext>
              </a:extLst>
            </p:cNvPr>
            <p:cNvSpPr/>
            <p:nvPr/>
          </p:nvSpPr>
          <p:spPr>
            <a:xfrm>
              <a:off x="4248257" y="3671728"/>
              <a:ext cx="756920" cy="619760"/>
            </a:xfrm>
            <a:prstGeom prst="rect">
              <a:avLst/>
            </a:prstGeom>
            <a:grpFill/>
            <a:ln>
              <a:solidFill>
                <a:srgbClr val="9F90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Rectangle 34">
              <a:extLst>
                <a:ext uri="{FF2B5EF4-FFF2-40B4-BE49-F238E27FC236}">
                  <a16:creationId xmlns:a16="http://schemas.microsoft.com/office/drawing/2014/main" id="{E3D7D519-4B00-0397-F945-DE757C90522C}"/>
                </a:ext>
              </a:extLst>
            </p:cNvPr>
            <p:cNvSpPr/>
            <p:nvPr/>
          </p:nvSpPr>
          <p:spPr>
            <a:xfrm>
              <a:off x="4382663" y="3826668"/>
              <a:ext cx="756920" cy="619760"/>
            </a:xfrm>
            <a:prstGeom prst="rect">
              <a:avLst/>
            </a:prstGeom>
            <a:grpFill/>
            <a:ln>
              <a:solidFill>
                <a:srgbClr val="9F90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B343FAFC-89B0-D105-5A62-C0E2376E9AE1}"/>
                    </a:ext>
                  </a:extLst>
                </p:cNvPr>
                <p:cNvSpPr/>
                <p:nvPr/>
              </p:nvSpPr>
              <p:spPr>
                <a:xfrm>
                  <a:off x="4495800" y="3981608"/>
                  <a:ext cx="756920" cy="619760"/>
                </a:xfrm>
                <a:prstGeom prst="rect">
                  <a:avLst/>
                </a:prstGeom>
                <a:grpFill/>
                <a:ln>
                  <a:solidFill>
                    <a:srgbClr val="9F90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sz="2000" b="0" i="1" smtClean="0">
                                <a:solidFill>
                                  <a:schemeClr val="tx1"/>
                                </a:solidFill>
                                <a:latin typeface="Cambria Math" panose="02040503050406030204" pitchFamily="18" charset="0"/>
                              </a:rPr>
                            </m:ctrlPr>
                          </m:sSubPr>
                          <m:e>
                            <m:r>
                              <a:rPr lang="en-CA" sz="2000" b="0" i="1" smtClean="0">
                                <a:solidFill>
                                  <a:schemeClr val="tx1"/>
                                </a:solidFill>
                                <a:latin typeface="Cambria Math" panose="02040503050406030204" pitchFamily="18" charset="0"/>
                              </a:rPr>
                              <m:t>𝛼</m:t>
                            </m:r>
                          </m:e>
                          <m:sub>
                            <m:r>
                              <a:rPr lang="en-CA" sz="2000" b="0" i="1" smtClean="0">
                                <a:solidFill>
                                  <a:schemeClr val="tx1"/>
                                </a:solidFill>
                                <a:latin typeface="Cambria Math" panose="02040503050406030204" pitchFamily="18" charset="0"/>
                              </a:rPr>
                              <m:t>𝑡𝑖</m:t>
                            </m:r>
                          </m:sub>
                        </m:sSub>
                      </m:oMath>
                    </m:oMathPara>
                  </a14:m>
                  <a:endParaRPr lang="en-US">
                    <a:solidFill>
                      <a:schemeClr val="tx1"/>
                    </a:solidFill>
                  </a:endParaRPr>
                </a:p>
              </p:txBody>
            </p:sp>
          </mc:Choice>
          <mc:Fallback xmlns="">
            <p:sp>
              <p:nvSpPr>
                <p:cNvPr id="36" name="Rectangle 35">
                  <a:extLst>
                    <a:ext uri="{FF2B5EF4-FFF2-40B4-BE49-F238E27FC236}">
                      <a16:creationId xmlns:a16="http://schemas.microsoft.com/office/drawing/2014/main" id="{B343FAFC-89B0-D105-5A62-C0E2376E9AE1}"/>
                    </a:ext>
                  </a:extLst>
                </p:cNvPr>
                <p:cNvSpPr>
                  <a:spLocks noRot="1" noChangeAspect="1" noMove="1" noResize="1" noEditPoints="1" noAdjustHandles="1" noChangeArrowheads="1" noChangeShapeType="1" noTextEdit="1"/>
                </p:cNvSpPr>
                <p:nvPr/>
              </p:nvSpPr>
              <p:spPr>
                <a:xfrm>
                  <a:off x="4495800" y="3981608"/>
                  <a:ext cx="756920" cy="619760"/>
                </a:xfrm>
                <a:prstGeom prst="rect">
                  <a:avLst/>
                </a:prstGeom>
                <a:blipFill>
                  <a:blip r:embed="rId3"/>
                  <a:stretch>
                    <a:fillRect/>
                  </a:stretch>
                </a:blipFill>
                <a:ln>
                  <a:solidFill>
                    <a:srgbClr val="9F90C3"/>
                  </a:solidFill>
                </a:ln>
              </p:spPr>
              <p:txBody>
                <a:bodyPr/>
                <a:lstStyle/>
                <a:p>
                  <a:r>
                    <a:rPr lang="en-US">
                      <a:noFill/>
                    </a:rPr>
                    <a:t> </a:t>
                  </a:r>
                </a:p>
              </p:txBody>
            </p:sp>
          </mc:Fallback>
        </mc:AlternateContent>
      </p:grpSp>
      <p:cxnSp>
        <p:nvCxnSpPr>
          <p:cNvPr id="37" name="Straight Arrow Connector 36">
            <a:extLst>
              <a:ext uri="{FF2B5EF4-FFF2-40B4-BE49-F238E27FC236}">
                <a16:creationId xmlns:a16="http://schemas.microsoft.com/office/drawing/2014/main" id="{57ADA576-637D-E902-6EDE-55F990658D6F}"/>
              </a:ext>
            </a:extLst>
          </p:cNvPr>
          <p:cNvCxnSpPr>
            <a:cxnSpLocks/>
            <a:stCxn id="25" idx="3"/>
            <a:endCxn id="36" idx="1"/>
          </p:cNvCxnSpPr>
          <p:nvPr/>
        </p:nvCxnSpPr>
        <p:spPr>
          <a:xfrm>
            <a:off x="4441314" y="2352862"/>
            <a:ext cx="140632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101BC22F-F010-78F3-50BB-142EF7FE9C3D}"/>
              </a:ext>
            </a:extLst>
          </p:cNvPr>
          <p:cNvCxnSpPr>
            <a:cxnSpLocks/>
            <a:endCxn id="35" idx="1"/>
          </p:cNvCxnSpPr>
          <p:nvPr/>
        </p:nvCxnSpPr>
        <p:spPr>
          <a:xfrm>
            <a:off x="4340001" y="2208392"/>
            <a:ext cx="1406321" cy="14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A4569681-C423-0A68-316F-A6A8665023A9}"/>
              </a:ext>
            </a:extLst>
          </p:cNvPr>
          <p:cNvCxnSpPr>
            <a:cxnSpLocks/>
            <a:endCxn id="34" idx="1"/>
          </p:cNvCxnSpPr>
          <p:nvPr/>
        </p:nvCxnSpPr>
        <p:spPr>
          <a:xfrm>
            <a:off x="4311668" y="2066919"/>
            <a:ext cx="13142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B37A4F2A-48A0-C284-CF17-C3D3BC1B9090}"/>
              </a:ext>
            </a:extLst>
          </p:cNvPr>
          <p:cNvCxnSpPr>
            <a:cxnSpLocks/>
            <a:endCxn id="33" idx="1"/>
          </p:cNvCxnSpPr>
          <p:nvPr/>
        </p:nvCxnSpPr>
        <p:spPr>
          <a:xfrm>
            <a:off x="4205186" y="1923948"/>
            <a:ext cx="131946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5227933-0A8B-50A0-3522-74A2CAD30341}"/>
              </a:ext>
            </a:extLst>
          </p:cNvPr>
          <p:cNvSpPr>
            <a:spLocks noGrp="1"/>
          </p:cNvSpPr>
          <p:nvPr>
            <p:ph type="title"/>
          </p:nvPr>
        </p:nvSpPr>
        <p:spPr/>
        <p:txBody>
          <a:bodyPr/>
          <a:lstStyle/>
          <a:p>
            <a:r>
              <a:rPr lang="en-US"/>
              <a:t>Image Captioning with Visual Attention</a:t>
            </a:r>
          </a:p>
        </p:txBody>
      </p:sp>
      <p:sp>
        <p:nvSpPr>
          <p:cNvPr id="4" name="Date Placeholder 3">
            <a:extLst>
              <a:ext uri="{FF2B5EF4-FFF2-40B4-BE49-F238E27FC236}">
                <a16:creationId xmlns:a16="http://schemas.microsoft.com/office/drawing/2014/main" id="{3C6385DA-A3E6-FB3F-B349-1D5B1EB1AAF6}"/>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E8250A5D-158A-5228-00FE-E9C54EE4E102}"/>
              </a:ext>
            </a:extLst>
          </p:cNvPr>
          <p:cNvSpPr>
            <a:spLocks noGrp="1"/>
          </p:cNvSpPr>
          <p:nvPr>
            <p:ph type="sldNum" sz="quarter" idx="12"/>
          </p:nvPr>
        </p:nvSpPr>
        <p:spPr/>
        <p:txBody>
          <a:bodyPr/>
          <a:lstStyle/>
          <a:p>
            <a:fld id="{D4F24A5E-B0D2-394D-9970-9AE06BCB59C1}" type="slidenum">
              <a:rPr lang="en-US" smtClean="0"/>
              <a:t>16</a:t>
            </a:fld>
            <a:endParaRPr lang="en-US"/>
          </a:p>
        </p:txBody>
      </p:sp>
      <p:pic>
        <p:nvPicPr>
          <p:cNvPr id="1026" name="Picture 2" descr="An image from the MSCOCO test set (Karpathy splits).  ">
            <a:extLst>
              <a:ext uri="{FF2B5EF4-FFF2-40B4-BE49-F238E27FC236}">
                <a16:creationId xmlns:a16="http://schemas.microsoft.com/office/drawing/2014/main" id="{24FFC68F-A9B0-F291-C7C3-34BC27E4854C}"/>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91434" y="3709031"/>
            <a:ext cx="2016974" cy="1342548"/>
          </a:xfrm>
          <a:prstGeom prst="rect">
            <a:avLst/>
          </a:prstGeom>
          <a:noFill/>
          <a:extLst>
            <a:ext uri="{909E8E84-426E-40DD-AFC4-6F175D3DCCD1}">
              <a14:hiddenFill xmlns:a14="http://schemas.microsoft.com/office/drawing/2010/main">
                <a:solidFill>
                  <a:srgbClr val="FFFFFF"/>
                </a:solidFill>
              </a14:hiddenFill>
            </a:ext>
          </a:extLst>
        </p:spPr>
      </p:pic>
      <p:sp>
        <p:nvSpPr>
          <p:cNvPr id="7" name="Manual Operation 6">
            <a:extLst>
              <a:ext uri="{FF2B5EF4-FFF2-40B4-BE49-F238E27FC236}">
                <a16:creationId xmlns:a16="http://schemas.microsoft.com/office/drawing/2014/main" id="{D2497145-DFA6-C9B2-CA0F-D4B8B1FA45D3}"/>
              </a:ext>
            </a:extLst>
          </p:cNvPr>
          <p:cNvSpPr/>
          <p:nvPr/>
        </p:nvSpPr>
        <p:spPr>
          <a:xfrm rot="16200000">
            <a:off x="2333322" y="4001845"/>
            <a:ext cx="1342548" cy="756920"/>
          </a:xfrm>
          <a:prstGeom prst="flowChartManualOperation">
            <a:avLst/>
          </a:prstGeom>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a:t>CNN</a:t>
            </a:r>
          </a:p>
        </p:txBody>
      </p:sp>
      <p:sp>
        <p:nvSpPr>
          <p:cNvPr id="13" name="TextBox 12">
            <a:extLst>
              <a:ext uri="{FF2B5EF4-FFF2-40B4-BE49-F238E27FC236}">
                <a16:creationId xmlns:a16="http://schemas.microsoft.com/office/drawing/2014/main" id="{5B59D3A8-FF4F-43E9-8E5B-02BD1F4683D1}"/>
              </a:ext>
            </a:extLst>
          </p:cNvPr>
          <p:cNvSpPr txBox="1"/>
          <p:nvPr/>
        </p:nvSpPr>
        <p:spPr>
          <a:xfrm>
            <a:off x="291434" y="5051579"/>
            <a:ext cx="2016974" cy="369332"/>
          </a:xfrm>
          <a:prstGeom prst="rect">
            <a:avLst/>
          </a:prstGeom>
          <a:noFill/>
        </p:spPr>
        <p:txBody>
          <a:bodyPr wrap="square" rtlCol="0">
            <a:spAutoFit/>
          </a:bodyPr>
          <a:lstStyle/>
          <a:p>
            <a:pPr algn="ctr"/>
            <a:r>
              <a:rPr lang="en-US"/>
              <a:t>Input image</a:t>
            </a:r>
          </a:p>
        </p:txBody>
      </p:sp>
      <p:grpSp>
        <p:nvGrpSpPr>
          <p:cNvPr id="18" name="Group 17">
            <a:extLst>
              <a:ext uri="{FF2B5EF4-FFF2-40B4-BE49-F238E27FC236}">
                <a16:creationId xmlns:a16="http://schemas.microsoft.com/office/drawing/2014/main" id="{E1F7FE10-620D-E3FB-CD77-912F53978433}"/>
              </a:ext>
            </a:extLst>
          </p:cNvPr>
          <p:cNvGrpSpPr/>
          <p:nvPr/>
        </p:nvGrpSpPr>
        <p:grpSpPr>
          <a:xfrm>
            <a:off x="3764966" y="3931356"/>
            <a:ext cx="1000799" cy="1002159"/>
            <a:chOff x="4135120" y="3516788"/>
            <a:chExt cx="1117600" cy="1084580"/>
          </a:xfrm>
          <a:solidFill>
            <a:schemeClr val="accent4">
              <a:lumMod val="40000"/>
              <a:lumOff val="60000"/>
            </a:schemeClr>
          </a:solidFill>
        </p:grpSpPr>
        <p:sp>
          <p:nvSpPr>
            <p:cNvPr id="9" name="Rectangle 8">
              <a:extLst>
                <a:ext uri="{FF2B5EF4-FFF2-40B4-BE49-F238E27FC236}">
                  <a16:creationId xmlns:a16="http://schemas.microsoft.com/office/drawing/2014/main" id="{310B85C7-A904-012A-04FE-AA40818FAE4D}"/>
                </a:ext>
              </a:extLst>
            </p:cNvPr>
            <p:cNvSpPr/>
            <p:nvPr/>
          </p:nvSpPr>
          <p:spPr>
            <a:xfrm>
              <a:off x="4135120" y="3516788"/>
              <a:ext cx="756920" cy="619760"/>
            </a:xfrm>
            <a:prstGeom prst="rect">
              <a:avLst/>
            </a:prstGeom>
            <a:grp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3DA753E6-AAC3-ABDF-2F75-CEE9C6087624}"/>
                </a:ext>
              </a:extLst>
            </p:cNvPr>
            <p:cNvSpPr/>
            <p:nvPr/>
          </p:nvSpPr>
          <p:spPr>
            <a:xfrm>
              <a:off x="4248257" y="3671728"/>
              <a:ext cx="756920" cy="619760"/>
            </a:xfrm>
            <a:prstGeom prst="rect">
              <a:avLst/>
            </a:prstGeom>
            <a:grp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a:extLst>
                <a:ext uri="{FF2B5EF4-FFF2-40B4-BE49-F238E27FC236}">
                  <a16:creationId xmlns:a16="http://schemas.microsoft.com/office/drawing/2014/main" id="{642F2472-EA27-7A28-3B99-ED443841BD29}"/>
                </a:ext>
              </a:extLst>
            </p:cNvPr>
            <p:cNvSpPr/>
            <p:nvPr/>
          </p:nvSpPr>
          <p:spPr>
            <a:xfrm>
              <a:off x="4382663" y="3826668"/>
              <a:ext cx="756920" cy="619760"/>
            </a:xfrm>
            <a:prstGeom prst="rect">
              <a:avLst/>
            </a:prstGeom>
            <a:grp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14E577CF-C0B4-90A4-DE0D-AD2445C82EBC}"/>
                    </a:ext>
                  </a:extLst>
                </p:cNvPr>
                <p:cNvSpPr/>
                <p:nvPr/>
              </p:nvSpPr>
              <p:spPr>
                <a:xfrm>
                  <a:off x="4495800" y="3981608"/>
                  <a:ext cx="756920" cy="619760"/>
                </a:xfrm>
                <a:prstGeom prst="rect">
                  <a:avLst/>
                </a:prstGeom>
                <a:grp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sz="2000" b="0" i="1" smtClean="0">
                                <a:solidFill>
                                  <a:schemeClr val="tx1"/>
                                </a:solidFill>
                                <a:latin typeface="Cambria Math" panose="02040503050406030204" pitchFamily="18" charset="0"/>
                              </a:rPr>
                            </m:ctrlPr>
                          </m:sSubPr>
                          <m:e>
                            <m:r>
                              <a:rPr lang="en-CA" sz="2000" i="1">
                                <a:solidFill>
                                  <a:schemeClr val="tx1"/>
                                </a:solidFill>
                                <a:latin typeface="Cambria Math" panose="02040503050406030204" pitchFamily="18" charset="0"/>
                              </a:rPr>
                              <m:t>h</m:t>
                            </m:r>
                          </m:e>
                          <m:sub>
                            <m:r>
                              <a:rPr lang="en-CA" sz="2000" b="0" i="1" smtClean="0">
                                <a:solidFill>
                                  <a:schemeClr val="tx1"/>
                                </a:solidFill>
                                <a:latin typeface="Cambria Math" panose="02040503050406030204" pitchFamily="18" charset="0"/>
                              </a:rPr>
                              <m:t>𝑖</m:t>
                            </m:r>
                          </m:sub>
                        </m:sSub>
                      </m:oMath>
                    </m:oMathPara>
                  </a14:m>
                  <a:endParaRPr lang="en-US">
                    <a:solidFill>
                      <a:schemeClr val="tx1"/>
                    </a:solidFill>
                  </a:endParaRPr>
                </a:p>
              </p:txBody>
            </p:sp>
          </mc:Choice>
          <mc:Fallback xmlns="">
            <p:sp>
              <p:nvSpPr>
                <p:cNvPr id="15" name="Rectangle 14">
                  <a:extLst>
                    <a:ext uri="{FF2B5EF4-FFF2-40B4-BE49-F238E27FC236}">
                      <a16:creationId xmlns:a16="http://schemas.microsoft.com/office/drawing/2014/main" id="{14E577CF-C0B4-90A4-DE0D-AD2445C82EBC}"/>
                    </a:ext>
                  </a:extLst>
                </p:cNvPr>
                <p:cNvSpPr>
                  <a:spLocks noRot="1" noChangeAspect="1" noMove="1" noResize="1" noEditPoints="1" noAdjustHandles="1" noChangeArrowheads="1" noChangeShapeType="1" noTextEdit="1"/>
                </p:cNvSpPr>
                <p:nvPr/>
              </p:nvSpPr>
              <p:spPr>
                <a:xfrm>
                  <a:off x="4495800" y="3981608"/>
                  <a:ext cx="756920" cy="619760"/>
                </a:xfrm>
                <a:prstGeom prst="rect">
                  <a:avLst/>
                </a:prstGeom>
                <a:blipFill>
                  <a:blip r:embed="rId5"/>
                  <a:stretch>
                    <a:fillRect/>
                  </a:stretch>
                </a:blipFill>
                <a:ln>
                  <a:solidFill>
                    <a:schemeClr val="accent4">
                      <a:lumMod val="75000"/>
                    </a:schemeClr>
                  </a:solidFill>
                </a:ln>
              </p:spPr>
              <p:txBody>
                <a:bodyPr/>
                <a:lstStyle/>
                <a:p>
                  <a:r>
                    <a:rPr lang="en-US">
                      <a:noFill/>
                    </a:rPr>
                    <a:t> </a:t>
                  </a:r>
                </a:p>
              </p:txBody>
            </p:sp>
          </mc:Fallback>
        </mc:AlternateContent>
      </p:grpSp>
      <p:sp>
        <p:nvSpPr>
          <p:cNvPr id="16" name="TextBox 15">
            <a:extLst>
              <a:ext uri="{FF2B5EF4-FFF2-40B4-BE49-F238E27FC236}">
                <a16:creationId xmlns:a16="http://schemas.microsoft.com/office/drawing/2014/main" id="{0315F137-9EE0-B0F0-C1D0-D491361A6B32}"/>
              </a:ext>
            </a:extLst>
          </p:cNvPr>
          <p:cNvSpPr txBox="1"/>
          <p:nvPr/>
        </p:nvSpPr>
        <p:spPr>
          <a:xfrm>
            <a:off x="2389227" y="5051579"/>
            <a:ext cx="1230738" cy="646331"/>
          </a:xfrm>
          <a:prstGeom prst="rect">
            <a:avLst/>
          </a:prstGeom>
          <a:noFill/>
        </p:spPr>
        <p:txBody>
          <a:bodyPr wrap="square" rtlCol="0">
            <a:spAutoFit/>
          </a:bodyPr>
          <a:lstStyle/>
          <a:p>
            <a:pPr algn="ctr"/>
            <a:r>
              <a:rPr lang="en-US"/>
              <a:t>Feature extraction</a:t>
            </a:r>
          </a:p>
        </p:txBody>
      </p:sp>
      <p:sp>
        <p:nvSpPr>
          <p:cNvPr id="17" name="TextBox 16">
            <a:extLst>
              <a:ext uri="{FF2B5EF4-FFF2-40B4-BE49-F238E27FC236}">
                <a16:creationId xmlns:a16="http://schemas.microsoft.com/office/drawing/2014/main" id="{FE1A4D8A-283B-2341-1BB9-40CA5B1D7371}"/>
              </a:ext>
            </a:extLst>
          </p:cNvPr>
          <p:cNvSpPr txBox="1"/>
          <p:nvPr/>
        </p:nvSpPr>
        <p:spPr>
          <a:xfrm>
            <a:off x="3525344" y="5051579"/>
            <a:ext cx="2000537" cy="646331"/>
          </a:xfrm>
          <a:prstGeom prst="rect">
            <a:avLst/>
          </a:prstGeom>
          <a:noFill/>
        </p:spPr>
        <p:txBody>
          <a:bodyPr wrap="square" rtlCol="0">
            <a:spAutoFit/>
          </a:bodyPr>
          <a:lstStyle/>
          <a:p>
            <a:pPr algn="ctr"/>
            <a:r>
              <a:rPr lang="en-US"/>
              <a:t>Annotation vectors</a:t>
            </a:r>
          </a:p>
          <a:p>
            <a:pPr algn="ctr"/>
            <a:r>
              <a:rPr lang="en-US"/>
              <a:t>(feature vectors)</a:t>
            </a:r>
          </a:p>
        </p:txBody>
      </p:sp>
      <p:cxnSp>
        <p:nvCxnSpPr>
          <p:cNvPr id="20" name="Straight Arrow Connector 19">
            <a:extLst>
              <a:ext uri="{FF2B5EF4-FFF2-40B4-BE49-F238E27FC236}">
                <a16:creationId xmlns:a16="http://schemas.microsoft.com/office/drawing/2014/main" id="{08777FA1-40D7-3DF5-B98A-9CB9A702D6C1}"/>
              </a:ext>
            </a:extLst>
          </p:cNvPr>
          <p:cNvCxnSpPr>
            <a:cxnSpLocks/>
            <a:stCxn id="9" idx="0"/>
            <a:endCxn id="25" idx="2"/>
          </p:cNvCxnSpPr>
          <p:nvPr/>
        </p:nvCxnSpPr>
        <p:spPr>
          <a:xfrm flipH="1" flipV="1">
            <a:off x="4102407" y="2638804"/>
            <a:ext cx="1466" cy="12925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22AFF430-4FE6-C7FD-B490-BEF1657800BB}"/>
              </a:ext>
            </a:extLst>
          </p:cNvPr>
          <p:cNvGrpSpPr>
            <a:grpSpLocks/>
          </p:cNvGrpSpPr>
          <p:nvPr/>
        </p:nvGrpSpPr>
        <p:grpSpPr>
          <a:xfrm>
            <a:off x="3440515" y="1638005"/>
            <a:ext cx="1000799" cy="1000799"/>
            <a:chOff x="4135120" y="3516788"/>
            <a:chExt cx="1117600" cy="1084580"/>
          </a:xfrm>
          <a:solidFill>
            <a:srgbClr val="D2BFFF"/>
          </a:solidFill>
        </p:grpSpPr>
        <p:sp>
          <p:nvSpPr>
            <p:cNvPr id="22" name="Rectangle 21">
              <a:extLst>
                <a:ext uri="{FF2B5EF4-FFF2-40B4-BE49-F238E27FC236}">
                  <a16:creationId xmlns:a16="http://schemas.microsoft.com/office/drawing/2014/main" id="{32E026BB-5CAB-8F20-7778-833933BCAAF1}"/>
                </a:ext>
              </a:extLst>
            </p:cNvPr>
            <p:cNvSpPr/>
            <p:nvPr/>
          </p:nvSpPr>
          <p:spPr>
            <a:xfrm>
              <a:off x="4135120" y="3516788"/>
              <a:ext cx="756920" cy="619760"/>
            </a:xfrm>
            <a:prstGeom prst="rect">
              <a:avLst/>
            </a:prstGeom>
            <a:grpFill/>
            <a:ln>
              <a:solidFill>
                <a:srgbClr val="9F90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Rectangle 22">
              <a:extLst>
                <a:ext uri="{FF2B5EF4-FFF2-40B4-BE49-F238E27FC236}">
                  <a16:creationId xmlns:a16="http://schemas.microsoft.com/office/drawing/2014/main" id="{FEC4285F-8233-D335-A57E-B299C48843AF}"/>
                </a:ext>
              </a:extLst>
            </p:cNvPr>
            <p:cNvSpPr/>
            <p:nvPr/>
          </p:nvSpPr>
          <p:spPr>
            <a:xfrm>
              <a:off x="4248257" y="3671728"/>
              <a:ext cx="756920" cy="619760"/>
            </a:xfrm>
            <a:prstGeom prst="rect">
              <a:avLst/>
            </a:prstGeom>
            <a:grpFill/>
            <a:ln>
              <a:solidFill>
                <a:srgbClr val="9F90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Rectangle 23">
              <a:extLst>
                <a:ext uri="{FF2B5EF4-FFF2-40B4-BE49-F238E27FC236}">
                  <a16:creationId xmlns:a16="http://schemas.microsoft.com/office/drawing/2014/main" id="{545C2529-68E1-B3FC-A281-62347412F980}"/>
                </a:ext>
              </a:extLst>
            </p:cNvPr>
            <p:cNvSpPr/>
            <p:nvPr/>
          </p:nvSpPr>
          <p:spPr>
            <a:xfrm>
              <a:off x="4382663" y="3826668"/>
              <a:ext cx="756920" cy="619760"/>
            </a:xfrm>
            <a:prstGeom prst="rect">
              <a:avLst/>
            </a:prstGeom>
            <a:grpFill/>
            <a:ln>
              <a:solidFill>
                <a:srgbClr val="9F90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62413572-AA8A-ACBF-C214-70E0A8FAA237}"/>
                    </a:ext>
                  </a:extLst>
                </p:cNvPr>
                <p:cNvSpPr/>
                <p:nvPr/>
              </p:nvSpPr>
              <p:spPr>
                <a:xfrm>
                  <a:off x="4495800" y="3981608"/>
                  <a:ext cx="756920" cy="619760"/>
                </a:xfrm>
                <a:prstGeom prst="rect">
                  <a:avLst/>
                </a:prstGeom>
                <a:grpFill/>
                <a:ln>
                  <a:solidFill>
                    <a:srgbClr val="9F90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sz="2000" b="0" i="1" smtClean="0">
                                <a:solidFill>
                                  <a:schemeClr val="tx1"/>
                                </a:solidFill>
                                <a:latin typeface="Cambria Math" panose="02040503050406030204" pitchFamily="18" charset="0"/>
                              </a:rPr>
                            </m:ctrlPr>
                          </m:sSubPr>
                          <m:e>
                            <m:r>
                              <a:rPr lang="en-CA" sz="2000" b="0" i="1" smtClean="0">
                                <a:solidFill>
                                  <a:schemeClr val="tx1"/>
                                </a:solidFill>
                                <a:latin typeface="Cambria Math" panose="02040503050406030204" pitchFamily="18" charset="0"/>
                              </a:rPr>
                              <m:t>𝑒</m:t>
                            </m:r>
                          </m:e>
                          <m:sub>
                            <m:r>
                              <a:rPr lang="en-CA" sz="2000" b="0" i="1" smtClean="0">
                                <a:solidFill>
                                  <a:schemeClr val="tx1"/>
                                </a:solidFill>
                                <a:latin typeface="Cambria Math" panose="02040503050406030204" pitchFamily="18" charset="0"/>
                              </a:rPr>
                              <m:t>𝑡𝑖</m:t>
                            </m:r>
                          </m:sub>
                        </m:sSub>
                      </m:oMath>
                    </m:oMathPara>
                  </a14:m>
                  <a:endParaRPr lang="en-US">
                    <a:solidFill>
                      <a:schemeClr val="tx1"/>
                    </a:solidFill>
                  </a:endParaRPr>
                </a:p>
              </p:txBody>
            </p:sp>
          </mc:Choice>
          <mc:Fallback xmlns="">
            <p:sp>
              <p:nvSpPr>
                <p:cNvPr id="25" name="Rectangle 24">
                  <a:extLst>
                    <a:ext uri="{FF2B5EF4-FFF2-40B4-BE49-F238E27FC236}">
                      <a16:creationId xmlns:a16="http://schemas.microsoft.com/office/drawing/2014/main" id="{62413572-AA8A-ACBF-C214-70E0A8FAA237}"/>
                    </a:ext>
                  </a:extLst>
                </p:cNvPr>
                <p:cNvSpPr>
                  <a:spLocks noRot="1" noChangeAspect="1" noMove="1" noResize="1" noEditPoints="1" noAdjustHandles="1" noChangeArrowheads="1" noChangeShapeType="1" noTextEdit="1"/>
                </p:cNvSpPr>
                <p:nvPr/>
              </p:nvSpPr>
              <p:spPr>
                <a:xfrm>
                  <a:off x="4495800" y="3981608"/>
                  <a:ext cx="756920" cy="619760"/>
                </a:xfrm>
                <a:prstGeom prst="rect">
                  <a:avLst/>
                </a:prstGeom>
                <a:blipFill>
                  <a:blip r:embed="rId6"/>
                  <a:stretch>
                    <a:fillRect/>
                  </a:stretch>
                </a:blipFill>
                <a:ln>
                  <a:solidFill>
                    <a:srgbClr val="9F90C3"/>
                  </a:solidFill>
                </a:ln>
              </p:spPr>
              <p:txBody>
                <a:bodyPr/>
                <a:lstStyle/>
                <a:p>
                  <a:r>
                    <a:rPr lang="en-US">
                      <a:noFill/>
                    </a:rPr>
                    <a:t> </a:t>
                  </a:r>
                </a:p>
              </p:txBody>
            </p:sp>
          </mc:Fallback>
        </mc:AlternateContent>
      </p:grpSp>
      <p:cxnSp>
        <p:nvCxnSpPr>
          <p:cNvPr id="8" name="Straight Arrow Connector 7">
            <a:extLst>
              <a:ext uri="{FF2B5EF4-FFF2-40B4-BE49-F238E27FC236}">
                <a16:creationId xmlns:a16="http://schemas.microsoft.com/office/drawing/2014/main" id="{870A49F4-0B31-6CBB-A3FC-A6A43ED24D46}"/>
              </a:ext>
            </a:extLst>
          </p:cNvPr>
          <p:cNvCxnSpPr>
            <a:cxnSpLocks/>
            <a:stCxn id="15" idx="3"/>
            <a:endCxn id="1073" idx="2"/>
          </p:cNvCxnSpPr>
          <p:nvPr/>
        </p:nvCxnSpPr>
        <p:spPr>
          <a:xfrm flipV="1">
            <a:off x="4765765" y="4646298"/>
            <a:ext cx="1243339" cy="8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Rounded Rectangle 26">
                <a:extLst>
                  <a:ext uri="{FF2B5EF4-FFF2-40B4-BE49-F238E27FC236}">
                    <a16:creationId xmlns:a16="http://schemas.microsoft.com/office/drawing/2014/main" id="{DA6FD011-F367-14C0-4BBA-F719A6A4E7E1}"/>
                  </a:ext>
                </a:extLst>
              </p:cNvPr>
              <p:cNvSpPr/>
              <p:nvPr/>
            </p:nvSpPr>
            <p:spPr>
              <a:xfrm>
                <a:off x="7709566" y="3412316"/>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27" name="Rounded Rectangle 26">
                <a:extLst>
                  <a:ext uri="{FF2B5EF4-FFF2-40B4-BE49-F238E27FC236}">
                    <a16:creationId xmlns:a16="http://schemas.microsoft.com/office/drawing/2014/main" id="{DA6FD011-F367-14C0-4BBA-F719A6A4E7E1}"/>
                  </a:ext>
                </a:extLst>
              </p:cNvPr>
              <p:cNvSpPr>
                <a:spLocks noRot="1" noChangeAspect="1" noMove="1" noResize="1" noEditPoints="1" noAdjustHandles="1" noChangeArrowheads="1" noChangeShapeType="1" noTextEdit="1"/>
              </p:cNvSpPr>
              <p:nvPr/>
            </p:nvSpPr>
            <p:spPr>
              <a:xfrm>
                <a:off x="7709566" y="3412316"/>
                <a:ext cx="470516" cy="470517"/>
              </a:xfrm>
              <a:prstGeom prst="roundRect">
                <a:avLst/>
              </a:prstGeom>
              <a:blipFill>
                <a:blip r:embed="rId7"/>
                <a:stretch>
                  <a:fillRect/>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Oval 30">
                <a:extLst>
                  <a:ext uri="{FF2B5EF4-FFF2-40B4-BE49-F238E27FC236}">
                    <a16:creationId xmlns:a16="http://schemas.microsoft.com/office/drawing/2014/main" id="{7459EA82-05B2-60DB-7D18-2A25431D84D9}"/>
                  </a:ext>
                </a:extLst>
              </p:cNvPr>
              <p:cNvSpPr>
                <a:spLocks noChangeAspect="1"/>
              </p:cNvSpPr>
              <p:nvPr/>
            </p:nvSpPr>
            <p:spPr>
              <a:xfrm>
                <a:off x="3862069" y="2992640"/>
                <a:ext cx="503999" cy="50468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72000" rIns="0" rtlCol="0" anchor="ctr"/>
              <a:lstStyle/>
              <a:p>
                <a:pPr algn="ct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m:rPr>
                              <m:nor/>
                            </m:rPr>
                            <a:rPr lang="en-CA" b="0" i="0" smtClean="0">
                              <a:latin typeface="Cambria Math" panose="02040503050406030204" pitchFamily="18" charset="0"/>
                            </a:rPr>
                            <m:t>att</m:t>
                          </m:r>
                        </m:sub>
                      </m:sSub>
                    </m:oMath>
                  </m:oMathPara>
                </a14:m>
                <a:endParaRPr lang="en-US"/>
              </a:p>
            </p:txBody>
          </p:sp>
        </mc:Choice>
        <mc:Fallback xmlns="">
          <p:sp>
            <p:nvSpPr>
              <p:cNvPr id="31" name="Oval 30">
                <a:extLst>
                  <a:ext uri="{FF2B5EF4-FFF2-40B4-BE49-F238E27FC236}">
                    <a16:creationId xmlns:a16="http://schemas.microsoft.com/office/drawing/2014/main" id="{7459EA82-05B2-60DB-7D18-2A25431D84D9}"/>
                  </a:ext>
                </a:extLst>
              </p:cNvPr>
              <p:cNvSpPr>
                <a:spLocks noRot="1" noChangeAspect="1" noMove="1" noResize="1" noEditPoints="1" noAdjustHandles="1" noChangeArrowheads="1" noChangeShapeType="1" noTextEdit="1"/>
              </p:cNvSpPr>
              <p:nvPr/>
            </p:nvSpPr>
            <p:spPr>
              <a:xfrm>
                <a:off x="3862069" y="2992640"/>
                <a:ext cx="503999" cy="504682"/>
              </a:xfrm>
              <a:prstGeom prst="ellipse">
                <a:avLst/>
              </a:prstGeom>
              <a:blipFill>
                <a:blip r:embed="rId8"/>
                <a:stretch>
                  <a:fillRect l="-8333" r="-47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Rounded Rectangle 59">
                <a:extLst>
                  <a:ext uri="{FF2B5EF4-FFF2-40B4-BE49-F238E27FC236}">
                    <a16:creationId xmlns:a16="http://schemas.microsoft.com/office/drawing/2014/main" id="{2B8C3F16-EAAF-CAF2-0D92-603DDB1EF96C}"/>
                  </a:ext>
                </a:extLst>
              </p:cNvPr>
              <p:cNvSpPr/>
              <p:nvPr/>
            </p:nvSpPr>
            <p:spPr>
              <a:xfrm>
                <a:off x="6845778" y="3412951"/>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0</m:t>
                          </m:r>
                        </m:sub>
                      </m:sSub>
                    </m:oMath>
                  </m:oMathPara>
                </a14:m>
                <a:endParaRPr lang="en-US">
                  <a:solidFill>
                    <a:schemeClr val="tx1"/>
                  </a:solidFill>
                </a:endParaRPr>
              </a:p>
            </p:txBody>
          </p:sp>
        </mc:Choice>
        <mc:Fallback xmlns="">
          <p:sp>
            <p:nvSpPr>
              <p:cNvPr id="60" name="Rounded Rectangle 59">
                <a:extLst>
                  <a:ext uri="{FF2B5EF4-FFF2-40B4-BE49-F238E27FC236}">
                    <a16:creationId xmlns:a16="http://schemas.microsoft.com/office/drawing/2014/main" id="{2B8C3F16-EAAF-CAF2-0D92-603DDB1EF96C}"/>
                  </a:ext>
                </a:extLst>
              </p:cNvPr>
              <p:cNvSpPr>
                <a:spLocks noRot="1" noChangeAspect="1" noMove="1" noResize="1" noEditPoints="1" noAdjustHandles="1" noChangeArrowheads="1" noChangeShapeType="1" noTextEdit="1"/>
              </p:cNvSpPr>
              <p:nvPr/>
            </p:nvSpPr>
            <p:spPr>
              <a:xfrm>
                <a:off x="6845778" y="3412951"/>
                <a:ext cx="470516" cy="470517"/>
              </a:xfrm>
              <a:prstGeom prst="roundRect">
                <a:avLst/>
              </a:prstGeom>
              <a:blipFill>
                <a:blip r:embed="rId9"/>
                <a:stretch>
                  <a:fillRect/>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Rounded Rectangle 62">
                <a:extLst>
                  <a:ext uri="{FF2B5EF4-FFF2-40B4-BE49-F238E27FC236}">
                    <a16:creationId xmlns:a16="http://schemas.microsoft.com/office/drawing/2014/main" id="{65040064-6E31-A092-2FAB-441AA2434EBB}"/>
                  </a:ext>
                </a:extLst>
              </p:cNvPr>
              <p:cNvSpPr/>
              <p:nvPr/>
            </p:nvSpPr>
            <p:spPr>
              <a:xfrm>
                <a:off x="7264722" y="4411925"/>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𝑐</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63" name="Rounded Rectangle 62">
                <a:extLst>
                  <a:ext uri="{FF2B5EF4-FFF2-40B4-BE49-F238E27FC236}">
                    <a16:creationId xmlns:a16="http://schemas.microsoft.com/office/drawing/2014/main" id="{65040064-6E31-A092-2FAB-441AA2434EBB}"/>
                  </a:ext>
                </a:extLst>
              </p:cNvPr>
              <p:cNvSpPr>
                <a:spLocks noRot="1" noChangeAspect="1" noMove="1" noResize="1" noEditPoints="1" noAdjustHandles="1" noChangeArrowheads="1" noChangeShapeType="1" noTextEdit="1"/>
              </p:cNvSpPr>
              <p:nvPr/>
            </p:nvSpPr>
            <p:spPr>
              <a:xfrm>
                <a:off x="7264722" y="4411925"/>
                <a:ext cx="470516" cy="470517"/>
              </a:xfrm>
              <a:prstGeom prst="roundRect">
                <a:avLst/>
              </a:prstGeom>
              <a:blipFill>
                <a:blip r:embed="rId10"/>
                <a:stretch>
                  <a:fillRect/>
                </a:stretch>
              </a:blipFill>
              <a:ln>
                <a:solidFill>
                  <a:schemeClr val="accent6">
                    <a:lumMod val="60000"/>
                    <a:lumOff val="40000"/>
                  </a:schemeClr>
                </a:solidFill>
              </a:ln>
            </p:spPr>
            <p:txBody>
              <a:bodyPr/>
              <a:lstStyle/>
              <a:p>
                <a:r>
                  <a:rPr lang="en-US">
                    <a:noFill/>
                  </a:rPr>
                  <a:t> </a:t>
                </a:r>
              </a:p>
            </p:txBody>
          </p:sp>
        </mc:Fallback>
      </mc:AlternateContent>
      <p:cxnSp>
        <p:nvCxnSpPr>
          <p:cNvPr id="1027" name="Elbow Connector 1026">
            <a:extLst>
              <a:ext uri="{FF2B5EF4-FFF2-40B4-BE49-F238E27FC236}">
                <a16:creationId xmlns:a16="http://schemas.microsoft.com/office/drawing/2014/main" id="{55F3F489-5802-0B9D-2F50-372E40FD3B87}"/>
              </a:ext>
            </a:extLst>
          </p:cNvPr>
          <p:cNvCxnSpPr>
            <a:cxnSpLocks/>
            <a:stCxn id="36" idx="2"/>
            <a:endCxn id="1073" idx="0"/>
          </p:cNvCxnSpPr>
          <p:nvPr/>
        </p:nvCxnSpPr>
        <p:spPr>
          <a:xfrm flipH="1">
            <a:off x="6181375" y="2638804"/>
            <a:ext cx="5167" cy="18525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32" name="Rounded Rectangle 1031">
                <a:extLst>
                  <a:ext uri="{FF2B5EF4-FFF2-40B4-BE49-F238E27FC236}">
                    <a16:creationId xmlns:a16="http://schemas.microsoft.com/office/drawing/2014/main" id="{CD8912A6-72BE-8DD0-4DF6-335DA18200F9}"/>
                  </a:ext>
                </a:extLst>
              </p:cNvPr>
              <p:cNvSpPr/>
              <p:nvPr/>
            </p:nvSpPr>
            <p:spPr>
              <a:xfrm>
                <a:off x="7787289" y="4410151"/>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0</m:t>
                          </m:r>
                        </m:sub>
                      </m:sSub>
                    </m:oMath>
                  </m:oMathPara>
                </a14:m>
                <a:endParaRPr lang="en-US">
                  <a:solidFill>
                    <a:schemeClr val="tx1"/>
                  </a:solidFill>
                </a:endParaRPr>
              </a:p>
            </p:txBody>
          </p:sp>
        </mc:Choice>
        <mc:Fallback xmlns="">
          <p:sp>
            <p:nvSpPr>
              <p:cNvPr id="1032" name="Rounded Rectangle 1031">
                <a:extLst>
                  <a:ext uri="{FF2B5EF4-FFF2-40B4-BE49-F238E27FC236}">
                    <a16:creationId xmlns:a16="http://schemas.microsoft.com/office/drawing/2014/main" id="{CD8912A6-72BE-8DD0-4DF6-335DA18200F9}"/>
                  </a:ext>
                </a:extLst>
              </p:cNvPr>
              <p:cNvSpPr>
                <a:spLocks noRot="1" noChangeAspect="1" noMove="1" noResize="1" noEditPoints="1" noAdjustHandles="1" noChangeArrowheads="1" noChangeShapeType="1" noTextEdit="1"/>
              </p:cNvSpPr>
              <p:nvPr/>
            </p:nvSpPr>
            <p:spPr>
              <a:xfrm>
                <a:off x="7787289" y="4410151"/>
                <a:ext cx="470516" cy="470517"/>
              </a:xfrm>
              <a:prstGeom prst="roundRect">
                <a:avLst/>
              </a:prstGeom>
              <a:blipFill>
                <a:blip r:embed="rId11"/>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3" name="Rounded Rectangle 1032">
                <a:extLst>
                  <a:ext uri="{FF2B5EF4-FFF2-40B4-BE49-F238E27FC236}">
                    <a16:creationId xmlns:a16="http://schemas.microsoft.com/office/drawing/2014/main" id="{9EE80D1C-7342-53C6-713D-4407545CA310}"/>
                  </a:ext>
                </a:extLst>
              </p:cNvPr>
              <p:cNvSpPr/>
              <p:nvPr/>
            </p:nvSpPr>
            <p:spPr>
              <a:xfrm>
                <a:off x="7709566" y="2522123"/>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1033" name="Rounded Rectangle 1032">
                <a:extLst>
                  <a:ext uri="{FF2B5EF4-FFF2-40B4-BE49-F238E27FC236}">
                    <a16:creationId xmlns:a16="http://schemas.microsoft.com/office/drawing/2014/main" id="{9EE80D1C-7342-53C6-713D-4407545CA310}"/>
                  </a:ext>
                </a:extLst>
              </p:cNvPr>
              <p:cNvSpPr>
                <a:spLocks noRot="1" noChangeAspect="1" noMove="1" noResize="1" noEditPoints="1" noAdjustHandles="1" noChangeArrowheads="1" noChangeShapeType="1" noTextEdit="1"/>
              </p:cNvSpPr>
              <p:nvPr/>
            </p:nvSpPr>
            <p:spPr>
              <a:xfrm>
                <a:off x="7709566" y="2522123"/>
                <a:ext cx="470516" cy="470517"/>
              </a:xfrm>
              <a:prstGeom prst="roundRect">
                <a:avLst/>
              </a:prstGeom>
              <a:blipFill>
                <a:blip r:embed="rId12"/>
                <a:stretch>
                  <a:fillRect/>
                </a:stretch>
              </a:blipFill>
              <a:ln>
                <a:solidFill>
                  <a:srgbClr val="C44037"/>
                </a:solidFill>
              </a:ln>
            </p:spPr>
            <p:txBody>
              <a:bodyPr/>
              <a:lstStyle/>
              <a:p>
                <a:r>
                  <a:rPr lang="en-US">
                    <a:noFill/>
                  </a:rPr>
                  <a:t> </a:t>
                </a:r>
              </a:p>
            </p:txBody>
          </p:sp>
        </mc:Fallback>
      </mc:AlternateContent>
      <p:cxnSp>
        <p:nvCxnSpPr>
          <p:cNvPr id="1039" name="Elbow Connector 1038">
            <a:extLst>
              <a:ext uri="{FF2B5EF4-FFF2-40B4-BE49-F238E27FC236}">
                <a16:creationId xmlns:a16="http://schemas.microsoft.com/office/drawing/2014/main" id="{BBC0FBA9-8F2C-3535-DE1B-389D40144077}"/>
              </a:ext>
            </a:extLst>
          </p:cNvPr>
          <p:cNvCxnSpPr>
            <a:cxnSpLocks/>
          </p:cNvCxnSpPr>
          <p:nvPr/>
        </p:nvCxnSpPr>
        <p:spPr>
          <a:xfrm rot="5400000" flipH="1" flipV="1">
            <a:off x="7426122" y="3956691"/>
            <a:ext cx="527318" cy="379602"/>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4" name="Straight Arrow Connector 1043">
            <a:extLst>
              <a:ext uri="{FF2B5EF4-FFF2-40B4-BE49-F238E27FC236}">
                <a16:creationId xmlns:a16="http://schemas.microsoft.com/office/drawing/2014/main" id="{98CE87F9-4B79-13B0-9725-0AE6F5ABEAC6}"/>
              </a:ext>
            </a:extLst>
          </p:cNvPr>
          <p:cNvCxnSpPr>
            <a:stCxn id="60" idx="3"/>
            <a:endCxn id="27" idx="1"/>
          </p:cNvCxnSpPr>
          <p:nvPr/>
        </p:nvCxnSpPr>
        <p:spPr>
          <a:xfrm flipV="1">
            <a:off x="7316294" y="3647575"/>
            <a:ext cx="393272" cy="6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6" name="Straight Arrow Connector 1055">
            <a:extLst>
              <a:ext uri="{FF2B5EF4-FFF2-40B4-BE49-F238E27FC236}">
                <a16:creationId xmlns:a16="http://schemas.microsoft.com/office/drawing/2014/main" id="{CB1ADCBF-CFB0-6E22-A6D1-45D8F805102F}"/>
              </a:ext>
            </a:extLst>
          </p:cNvPr>
          <p:cNvCxnSpPr>
            <a:stCxn id="7" idx="2"/>
          </p:cNvCxnSpPr>
          <p:nvPr/>
        </p:nvCxnSpPr>
        <p:spPr>
          <a:xfrm flipV="1">
            <a:off x="3383056" y="4377245"/>
            <a:ext cx="396366" cy="30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4" name="Straight Arrow Connector 1063">
            <a:extLst>
              <a:ext uri="{FF2B5EF4-FFF2-40B4-BE49-F238E27FC236}">
                <a16:creationId xmlns:a16="http://schemas.microsoft.com/office/drawing/2014/main" id="{DE575411-6427-95D1-B63B-D28E2906E355}"/>
              </a:ext>
            </a:extLst>
          </p:cNvPr>
          <p:cNvCxnSpPr>
            <a:stCxn id="1032" idx="0"/>
          </p:cNvCxnSpPr>
          <p:nvPr/>
        </p:nvCxnSpPr>
        <p:spPr>
          <a:xfrm flipV="1">
            <a:off x="8022547" y="3882833"/>
            <a:ext cx="0" cy="52731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6" name="Straight Arrow Connector 1065">
            <a:extLst>
              <a:ext uri="{FF2B5EF4-FFF2-40B4-BE49-F238E27FC236}">
                <a16:creationId xmlns:a16="http://schemas.microsoft.com/office/drawing/2014/main" id="{62E65937-6BF7-CD12-3965-1262FE92DDBA}"/>
              </a:ext>
            </a:extLst>
          </p:cNvPr>
          <p:cNvCxnSpPr>
            <a:cxnSpLocks/>
            <a:stCxn id="27" idx="0"/>
            <a:endCxn id="1033" idx="2"/>
          </p:cNvCxnSpPr>
          <p:nvPr/>
        </p:nvCxnSpPr>
        <p:spPr>
          <a:xfrm flipV="1">
            <a:off x="7944824" y="2992640"/>
            <a:ext cx="0" cy="4196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70" name="TextBox 1069">
                <a:extLst>
                  <a:ext uri="{FF2B5EF4-FFF2-40B4-BE49-F238E27FC236}">
                    <a16:creationId xmlns:a16="http://schemas.microsoft.com/office/drawing/2014/main" id="{5244AD39-4BC7-0600-E142-82D02BA1DDF8}"/>
                  </a:ext>
                </a:extLst>
              </p:cNvPr>
              <p:cNvSpPr txBox="1"/>
              <p:nvPr/>
            </p:nvSpPr>
            <p:spPr>
              <a:xfrm>
                <a:off x="6545700" y="1135208"/>
                <a:ext cx="2642900" cy="1041567"/>
              </a:xfrm>
              <a:prstGeom prst="rect">
                <a:avLst/>
              </a:prstGeom>
              <a:noFill/>
            </p:spPr>
            <p:txBody>
              <a:bodyPr wrap="square" rtlCol="0">
                <a:spAutoFit/>
              </a:bodyPr>
              <a:lstStyle/>
              <a:p>
                <a:pPr algn="ctr"/>
                <a:r>
                  <a:rPr lang="en-US" dirty="0"/>
                  <a:t>Compute context vector</a:t>
                </a:r>
              </a:p>
              <a:p>
                <a:pPr/>
                <a14:m>
                  <m:oMathPara xmlns:m="http://schemas.openxmlformats.org/officeDocument/2006/math">
                    <m:oMathParaPr>
                      <m:jc m:val="centerGroup"/>
                    </m:oMathParaPr>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𝒄</m:t>
                          </m:r>
                        </m:e>
                        <m:sub>
                          <m:r>
                            <a:rPr lang="en-CA" b="1" i="1" smtClean="0">
                              <a:latin typeface="Cambria Math" panose="02040503050406030204" pitchFamily="18" charset="0"/>
                            </a:rPr>
                            <m:t>𝒕</m:t>
                          </m:r>
                        </m:sub>
                      </m:sSub>
                      <m:r>
                        <a:rPr lang="en-CA" b="0" i="1" smtClean="0">
                          <a:latin typeface="Cambria Math" panose="02040503050406030204" pitchFamily="18" charset="0"/>
                        </a:rPr>
                        <m:t>= </m:t>
                      </m:r>
                      <m:nary>
                        <m:naryPr>
                          <m:chr m:val="∑"/>
                          <m:supHide m:val="on"/>
                          <m:ctrlPr>
                            <a:rPr lang="en-CA" b="0" i="1" smtClean="0">
                              <a:latin typeface="Cambria Math" panose="02040503050406030204" pitchFamily="18" charset="0"/>
                            </a:rPr>
                          </m:ctrlPr>
                        </m:naryPr>
                        <m:sub>
                          <m:r>
                            <a:rPr lang="en-CA" b="0" i="1" smtClean="0">
                              <a:latin typeface="Cambria Math" panose="02040503050406030204" pitchFamily="18" charset="0"/>
                            </a:rPr>
                            <m:t>𝑖</m:t>
                          </m:r>
                        </m:sub>
                        <m:sup/>
                        <m:e>
                          <m:sSub>
                            <m:sSubPr>
                              <m:ctrlPr>
                                <a:rPr lang="en-CA" b="0" i="1" smtClean="0">
                                  <a:latin typeface="Cambria Math" panose="02040503050406030204" pitchFamily="18" charset="0"/>
                                </a:rPr>
                              </m:ctrlPr>
                            </m:sSubPr>
                            <m:e>
                              <m:r>
                                <a:rPr lang="en-CA" i="1">
                                  <a:latin typeface="Cambria Math" panose="02040503050406030204" pitchFamily="18" charset="0"/>
                                </a:rPr>
                                <m:t>𝛼</m:t>
                              </m:r>
                            </m:e>
                            <m:sub>
                              <m:r>
                                <a:rPr lang="en-CA" b="0" i="1" smtClean="0">
                                  <a:latin typeface="Cambria Math" panose="02040503050406030204" pitchFamily="18" charset="0"/>
                                </a:rPr>
                                <m:t>𝑡𝑖</m:t>
                              </m:r>
                            </m:sub>
                          </m:sSub>
                          <m:sSub>
                            <m:sSubPr>
                              <m:ctrlPr>
                                <a:rPr lang="en-CA" b="1" i="1" smtClean="0">
                                  <a:latin typeface="Cambria Math" panose="02040503050406030204" pitchFamily="18" charset="0"/>
                                </a:rPr>
                              </m:ctrlPr>
                            </m:sSubPr>
                            <m:e>
                              <m:r>
                                <a:rPr lang="en-CA" b="1" i="1">
                                  <a:latin typeface="Cambria Math" panose="02040503050406030204" pitchFamily="18" charset="0"/>
                                </a:rPr>
                                <m:t>𝒉</m:t>
                              </m:r>
                            </m:e>
                            <m:sub>
                              <m:r>
                                <a:rPr lang="en-CA" b="1" i="1" smtClean="0">
                                  <a:latin typeface="Cambria Math" panose="02040503050406030204" pitchFamily="18" charset="0"/>
                                </a:rPr>
                                <m:t>𝒊</m:t>
                              </m:r>
                            </m:sub>
                          </m:sSub>
                          <m:r>
                            <a:rPr lang="en-CA" b="1" i="1" smtClean="0">
                              <a:latin typeface="Cambria Math" panose="02040503050406030204" pitchFamily="18" charset="0"/>
                            </a:rPr>
                            <m:t> </m:t>
                          </m:r>
                        </m:e>
                      </m:nary>
                    </m:oMath>
                  </m:oMathPara>
                </a14:m>
                <a:endParaRPr lang="en-US" dirty="0"/>
              </a:p>
            </p:txBody>
          </p:sp>
        </mc:Choice>
        <mc:Fallback xmlns="">
          <p:sp>
            <p:nvSpPr>
              <p:cNvPr id="1070" name="TextBox 1069">
                <a:extLst>
                  <a:ext uri="{FF2B5EF4-FFF2-40B4-BE49-F238E27FC236}">
                    <a16:creationId xmlns:a16="http://schemas.microsoft.com/office/drawing/2014/main" id="{5244AD39-4BC7-0600-E142-82D02BA1DDF8}"/>
                  </a:ext>
                </a:extLst>
              </p:cNvPr>
              <p:cNvSpPr txBox="1">
                <a:spLocks noRot="1" noChangeAspect="1" noMove="1" noResize="1" noEditPoints="1" noAdjustHandles="1" noChangeArrowheads="1" noChangeShapeType="1" noTextEdit="1"/>
              </p:cNvSpPr>
              <p:nvPr/>
            </p:nvSpPr>
            <p:spPr>
              <a:xfrm>
                <a:off x="6545700" y="1135208"/>
                <a:ext cx="2642900" cy="1041567"/>
              </a:xfrm>
              <a:prstGeom prst="rect">
                <a:avLst/>
              </a:prstGeom>
              <a:blipFill>
                <a:blip r:embed="rId13"/>
                <a:stretch>
                  <a:fillRect t="-63855" b="-1253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73" name="Oval 1072">
                <a:extLst>
                  <a:ext uri="{FF2B5EF4-FFF2-40B4-BE49-F238E27FC236}">
                    <a16:creationId xmlns:a16="http://schemas.microsoft.com/office/drawing/2014/main" id="{0E3C7226-6E5E-8FE9-EA3B-86A7D97906C4}"/>
                  </a:ext>
                </a:extLst>
              </p:cNvPr>
              <p:cNvSpPr/>
              <p:nvPr/>
            </p:nvSpPr>
            <p:spPr>
              <a:xfrm>
                <a:off x="6009104" y="4491325"/>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1073" name="Oval 1072">
                <a:extLst>
                  <a:ext uri="{FF2B5EF4-FFF2-40B4-BE49-F238E27FC236}">
                    <a16:creationId xmlns:a16="http://schemas.microsoft.com/office/drawing/2014/main" id="{0E3C7226-6E5E-8FE9-EA3B-86A7D97906C4}"/>
                  </a:ext>
                </a:extLst>
              </p:cNvPr>
              <p:cNvSpPr>
                <a:spLocks noRot="1" noChangeAspect="1" noMove="1" noResize="1" noEditPoints="1" noAdjustHandles="1" noChangeArrowheads="1" noChangeShapeType="1" noTextEdit="1"/>
              </p:cNvSpPr>
              <p:nvPr/>
            </p:nvSpPr>
            <p:spPr>
              <a:xfrm>
                <a:off x="6009104" y="4491325"/>
                <a:ext cx="344542" cy="309945"/>
              </a:xfrm>
              <a:prstGeom prst="ellipse">
                <a:avLst/>
              </a:prstGeom>
              <a:blipFill>
                <a:blip r:embed="rId14"/>
                <a:stretch>
                  <a:fillRect/>
                </a:stretch>
              </a:blipFill>
            </p:spPr>
            <p:txBody>
              <a:bodyPr/>
              <a:lstStyle/>
              <a:p>
                <a:r>
                  <a:rPr lang="en-US">
                    <a:noFill/>
                  </a:rPr>
                  <a:t> </a:t>
                </a:r>
              </a:p>
            </p:txBody>
          </p:sp>
        </mc:Fallback>
      </mc:AlternateContent>
      <p:cxnSp>
        <p:nvCxnSpPr>
          <p:cNvPr id="1081" name="Straight Arrow Connector 1080">
            <a:extLst>
              <a:ext uri="{FF2B5EF4-FFF2-40B4-BE49-F238E27FC236}">
                <a16:creationId xmlns:a16="http://schemas.microsoft.com/office/drawing/2014/main" id="{8D5B94E8-5D3D-F717-1EE3-A14CBB5D8B26}"/>
              </a:ext>
            </a:extLst>
          </p:cNvPr>
          <p:cNvCxnSpPr>
            <a:cxnSpLocks/>
            <a:stCxn id="1073" idx="4"/>
            <a:endCxn id="12" idx="2"/>
          </p:cNvCxnSpPr>
          <p:nvPr/>
        </p:nvCxnSpPr>
        <p:spPr>
          <a:xfrm rot="16200000" flipH="1">
            <a:off x="7401443" y="3581202"/>
            <a:ext cx="79398" cy="2519534"/>
          </a:xfrm>
          <a:prstGeom prst="bentConnector3">
            <a:avLst>
              <a:gd name="adj1" fmla="val 387917"/>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82" name="TextBox 1081">
                <a:extLst>
                  <a:ext uri="{FF2B5EF4-FFF2-40B4-BE49-F238E27FC236}">
                    <a16:creationId xmlns:a16="http://schemas.microsoft.com/office/drawing/2014/main" id="{0A2723D2-6BB9-29C3-C9B0-02456D7CCD52}"/>
                  </a:ext>
                </a:extLst>
              </p:cNvPr>
              <p:cNvSpPr txBox="1"/>
              <p:nvPr/>
            </p:nvSpPr>
            <p:spPr>
              <a:xfrm>
                <a:off x="9381011" y="1580179"/>
                <a:ext cx="2496292" cy="400110"/>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𝑠</m:t>
                          </m:r>
                        </m:e>
                        <m:sub>
                          <m:r>
                            <a:rPr lang="en-CA" sz="2000" b="0" i="1" smtClean="0">
                              <a:latin typeface="Cambria Math" panose="02040503050406030204" pitchFamily="18" charset="0"/>
                            </a:rPr>
                            <m:t>𝑡</m:t>
                          </m:r>
                        </m:sub>
                      </m:sSub>
                      <m:r>
                        <a:rPr lang="en-CA" sz="2000" b="0" i="1" smtClean="0">
                          <a:latin typeface="Cambria Math" panose="02040503050406030204" pitchFamily="18" charset="0"/>
                        </a:rPr>
                        <m:t>=</m:t>
                      </m:r>
                      <m:r>
                        <a:rPr lang="en-CA" sz="2000" b="0" i="1" smtClean="0">
                          <a:latin typeface="Cambria Math" panose="02040503050406030204" pitchFamily="18" charset="0"/>
                        </a:rPr>
                        <m:t>𝑔</m:t>
                      </m:r>
                      <m:r>
                        <a:rPr lang="en-CA" sz="2000" b="0" i="1" smtClean="0">
                          <a:latin typeface="Cambria Math" panose="02040503050406030204" pitchFamily="18" charset="0"/>
                        </a:rPr>
                        <m:t>(</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𝑦</m:t>
                          </m:r>
                        </m:e>
                        <m:sub>
                          <m:r>
                            <a:rPr lang="en-CA" sz="2000" b="0" i="1" smtClean="0">
                              <a:latin typeface="Cambria Math" panose="02040503050406030204" pitchFamily="18" charset="0"/>
                            </a:rPr>
                            <m:t>𝑡</m:t>
                          </m:r>
                          <m:r>
                            <a:rPr lang="en-CA" sz="2000" b="0" i="1" smtClean="0">
                              <a:latin typeface="Cambria Math" panose="02040503050406030204" pitchFamily="18" charset="0"/>
                            </a:rPr>
                            <m:t>−1</m:t>
                          </m:r>
                        </m:sub>
                      </m:sSub>
                      <m:r>
                        <a:rPr lang="en-CA" sz="2000" b="0" i="1" smtClean="0">
                          <a:latin typeface="Cambria Math" panose="02040503050406030204" pitchFamily="18" charset="0"/>
                        </a:rPr>
                        <m:t>, </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𝑠</m:t>
                          </m:r>
                        </m:e>
                        <m:sub>
                          <m:r>
                            <a:rPr lang="en-CA" sz="2000" b="0" i="1" smtClean="0">
                              <a:latin typeface="Cambria Math" panose="02040503050406030204" pitchFamily="18" charset="0"/>
                            </a:rPr>
                            <m:t>𝑡</m:t>
                          </m:r>
                          <m:r>
                            <a:rPr lang="en-CA" sz="2000" b="0" i="1" smtClean="0">
                              <a:latin typeface="Cambria Math" panose="02040503050406030204" pitchFamily="18" charset="0"/>
                            </a:rPr>
                            <m:t>−1</m:t>
                          </m:r>
                        </m:sub>
                      </m:sSub>
                      <m:r>
                        <a:rPr lang="en-CA" sz="2000" b="0" i="1" smtClean="0">
                          <a:latin typeface="Cambria Math" panose="02040503050406030204" pitchFamily="18" charset="0"/>
                        </a:rPr>
                        <m:t>,</m:t>
                      </m:r>
                      <m:sSub>
                        <m:sSubPr>
                          <m:ctrlPr>
                            <a:rPr lang="en-CA" sz="2000" b="1" i="1" smtClean="0">
                              <a:latin typeface="Cambria Math" panose="02040503050406030204" pitchFamily="18" charset="0"/>
                            </a:rPr>
                          </m:ctrlPr>
                        </m:sSubPr>
                        <m:e>
                          <m:r>
                            <a:rPr lang="en-CA" sz="2000" b="1" i="1" smtClean="0">
                              <a:latin typeface="Cambria Math" panose="02040503050406030204" pitchFamily="18" charset="0"/>
                            </a:rPr>
                            <m:t>𝒄</m:t>
                          </m:r>
                        </m:e>
                        <m:sub>
                          <m:r>
                            <a:rPr lang="en-CA" sz="2000" b="1" i="1" smtClean="0">
                              <a:latin typeface="Cambria Math" panose="02040503050406030204" pitchFamily="18" charset="0"/>
                            </a:rPr>
                            <m:t>𝒕</m:t>
                          </m:r>
                        </m:sub>
                      </m:sSub>
                      <m:r>
                        <a:rPr lang="en-CA" sz="2000" b="0" i="1" smtClean="0">
                          <a:latin typeface="Cambria Math" panose="02040503050406030204" pitchFamily="18" charset="0"/>
                        </a:rPr>
                        <m:t>)</m:t>
                      </m:r>
                    </m:oMath>
                  </m:oMathPara>
                </a14:m>
                <a:endParaRPr lang="en-US" sz="2000"/>
              </a:p>
            </p:txBody>
          </p:sp>
        </mc:Choice>
        <mc:Fallback xmlns="">
          <p:sp>
            <p:nvSpPr>
              <p:cNvPr id="1082" name="TextBox 1081">
                <a:extLst>
                  <a:ext uri="{FF2B5EF4-FFF2-40B4-BE49-F238E27FC236}">
                    <a16:creationId xmlns:a16="http://schemas.microsoft.com/office/drawing/2014/main" id="{0A2723D2-6BB9-29C3-C9B0-02456D7CCD52}"/>
                  </a:ext>
                </a:extLst>
              </p:cNvPr>
              <p:cNvSpPr txBox="1">
                <a:spLocks noRot="1" noChangeAspect="1" noMove="1" noResize="1" noEditPoints="1" noAdjustHandles="1" noChangeArrowheads="1" noChangeShapeType="1" noTextEdit="1"/>
              </p:cNvSpPr>
              <p:nvPr/>
            </p:nvSpPr>
            <p:spPr>
              <a:xfrm>
                <a:off x="9381011" y="1580179"/>
                <a:ext cx="2496292" cy="400110"/>
              </a:xfrm>
              <a:prstGeom prst="rect">
                <a:avLst/>
              </a:prstGeom>
              <a:blipFill>
                <a:blip r:embed="rId15"/>
                <a:stretch>
                  <a:fillRect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ounded Rectangle 2">
                <a:extLst>
                  <a:ext uri="{FF2B5EF4-FFF2-40B4-BE49-F238E27FC236}">
                    <a16:creationId xmlns:a16="http://schemas.microsoft.com/office/drawing/2014/main" id="{CE615E7A-DC7D-8670-4E9C-96B8DA1C14F7}"/>
                  </a:ext>
                </a:extLst>
              </p:cNvPr>
              <p:cNvSpPr/>
              <p:nvPr/>
            </p:nvSpPr>
            <p:spPr>
              <a:xfrm>
                <a:off x="8910495" y="3413204"/>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3" name="Rounded Rectangle 2">
                <a:extLst>
                  <a:ext uri="{FF2B5EF4-FFF2-40B4-BE49-F238E27FC236}">
                    <a16:creationId xmlns:a16="http://schemas.microsoft.com/office/drawing/2014/main" id="{CE615E7A-DC7D-8670-4E9C-96B8DA1C14F7}"/>
                  </a:ext>
                </a:extLst>
              </p:cNvPr>
              <p:cNvSpPr>
                <a:spLocks noRot="1" noChangeAspect="1" noMove="1" noResize="1" noEditPoints="1" noAdjustHandles="1" noChangeArrowheads="1" noChangeShapeType="1" noTextEdit="1"/>
              </p:cNvSpPr>
              <p:nvPr/>
            </p:nvSpPr>
            <p:spPr>
              <a:xfrm>
                <a:off x="8910495" y="3413204"/>
                <a:ext cx="470516" cy="470517"/>
              </a:xfrm>
              <a:prstGeom prst="roundRect">
                <a:avLst/>
              </a:prstGeom>
              <a:blipFill>
                <a:blip r:embed="rId16"/>
                <a:stretch>
                  <a:fillRect/>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ounded Rectangle 11">
                <a:extLst>
                  <a:ext uri="{FF2B5EF4-FFF2-40B4-BE49-F238E27FC236}">
                    <a16:creationId xmlns:a16="http://schemas.microsoft.com/office/drawing/2014/main" id="{1F77F405-1620-21E4-3BFC-B27F953109EB}"/>
                  </a:ext>
                </a:extLst>
              </p:cNvPr>
              <p:cNvSpPr/>
              <p:nvPr/>
            </p:nvSpPr>
            <p:spPr>
              <a:xfrm>
                <a:off x="8465651" y="4410151"/>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𝑐</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12" name="Rounded Rectangle 11">
                <a:extLst>
                  <a:ext uri="{FF2B5EF4-FFF2-40B4-BE49-F238E27FC236}">
                    <a16:creationId xmlns:a16="http://schemas.microsoft.com/office/drawing/2014/main" id="{1F77F405-1620-21E4-3BFC-B27F953109EB}"/>
                  </a:ext>
                </a:extLst>
              </p:cNvPr>
              <p:cNvSpPr>
                <a:spLocks noRot="1" noChangeAspect="1" noMove="1" noResize="1" noEditPoints="1" noAdjustHandles="1" noChangeArrowheads="1" noChangeShapeType="1" noTextEdit="1"/>
              </p:cNvSpPr>
              <p:nvPr/>
            </p:nvSpPr>
            <p:spPr>
              <a:xfrm>
                <a:off x="8465651" y="4410151"/>
                <a:ext cx="470516" cy="470517"/>
              </a:xfrm>
              <a:prstGeom prst="roundRect">
                <a:avLst/>
              </a:prstGeom>
              <a:blipFill>
                <a:blip r:embed="rId17"/>
                <a:stretch>
                  <a:fillRect/>
                </a:stretch>
              </a:blipFill>
              <a:ln>
                <a:solidFill>
                  <a:schemeClr val="accent6">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ounded Rectangle 18">
                <a:extLst>
                  <a:ext uri="{FF2B5EF4-FFF2-40B4-BE49-F238E27FC236}">
                    <a16:creationId xmlns:a16="http://schemas.microsoft.com/office/drawing/2014/main" id="{60883F61-9A26-13A2-D584-B4AE47B296DC}"/>
                  </a:ext>
                </a:extLst>
              </p:cNvPr>
              <p:cNvSpPr/>
              <p:nvPr/>
            </p:nvSpPr>
            <p:spPr>
              <a:xfrm>
                <a:off x="8988218" y="4411039"/>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19" name="Rounded Rectangle 18">
                <a:extLst>
                  <a:ext uri="{FF2B5EF4-FFF2-40B4-BE49-F238E27FC236}">
                    <a16:creationId xmlns:a16="http://schemas.microsoft.com/office/drawing/2014/main" id="{60883F61-9A26-13A2-D584-B4AE47B296DC}"/>
                  </a:ext>
                </a:extLst>
              </p:cNvPr>
              <p:cNvSpPr>
                <a:spLocks noRot="1" noChangeAspect="1" noMove="1" noResize="1" noEditPoints="1" noAdjustHandles="1" noChangeArrowheads="1" noChangeShapeType="1" noTextEdit="1"/>
              </p:cNvSpPr>
              <p:nvPr/>
            </p:nvSpPr>
            <p:spPr>
              <a:xfrm>
                <a:off x="8988218" y="4411039"/>
                <a:ext cx="470516" cy="470517"/>
              </a:xfrm>
              <a:prstGeom prst="roundRect">
                <a:avLst/>
              </a:prstGeom>
              <a:blipFill>
                <a:blip r:embed="rId18"/>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ounded Rectangle 27">
                <a:extLst>
                  <a:ext uri="{FF2B5EF4-FFF2-40B4-BE49-F238E27FC236}">
                    <a16:creationId xmlns:a16="http://schemas.microsoft.com/office/drawing/2014/main" id="{67F9B554-1D3D-329F-F7AF-578749D2FBE4}"/>
                  </a:ext>
                </a:extLst>
              </p:cNvPr>
              <p:cNvSpPr/>
              <p:nvPr/>
            </p:nvSpPr>
            <p:spPr>
              <a:xfrm>
                <a:off x="8910495" y="2523011"/>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28" name="Rounded Rectangle 27">
                <a:extLst>
                  <a:ext uri="{FF2B5EF4-FFF2-40B4-BE49-F238E27FC236}">
                    <a16:creationId xmlns:a16="http://schemas.microsoft.com/office/drawing/2014/main" id="{67F9B554-1D3D-329F-F7AF-578749D2FBE4}"/>
                  </a:ext>
                </a:extLst>
              </p:cNvPr>
              <p:cNvSpPr>
                <a:spLocks noRot="1" noChangeAspect="1" noMove="1" noResize="1" noEditPoints="1" noAdjustHandles="1" noChangeArrowheads="1" noChangeShapeType="1" noTextEdit="1"/>
              </p:cNvSpPr>
              <p:nvPr/>
            </p:nvSpPr>
            <p:spPr>
              <a:xfrm>
                <a:off x="8910495" y="2523011"/>
                <a:ext cx="470516" cy="470517"/>
              </a:xfrm>
              <a:prstGeom prst="roundRect">
                <a:avLst/>
              </a:prstGeom>
              <a:blipFill>
                <a:blip r:embed="rId19"/>
                <a:stretch>
                  <a:fillRect/>
                </a:stretch>
              </a:blipFill>
              <a:ln>
                <a:solidFill>
                  <a:srgbClr val="C44037"/>
                </a:solidFill>
              </a:ln>
            </p:spPr>
            <p:txBody>
              <a:bodyPr/>
              <a:lstStyle/>
              <a:p>
                <a:r>
                  <a:rPr lang="en-US">
                    <a:noFill/>
                  </a:rPr>
                  <a:t> </a:t>
                </a:r>
              </a:p>
            </p:txBody>
          </p:sp>
        </mc:Fallback>
      </mc:AlternateContent>
      <p:cxnSp>
        <p:nvCxnSpPr>
          <p:cNvPr id="29" name="Elbow Connector 28">
            <a:extLst>
              <a:ext uri="{FF2B5EF4-FFF2-40B4-BE49-F238E27FC236}">
                <a16:creationId xmlns:a16="http://schemas.microsoft.com/office/drawing/2014/main" id="{54C989DA-A550-10A1-1E61-C512DDFB6509}"/>
              </a:ext>
            </a:extLst>
          </p:cNvPr>
          <p:cNvCxnSpPr>
            <a:cxnSpLocks/>
          </p:cNvCxnSpPr>
          <p:nvPr/>
        </p:nvCxnSpPr>
        <p:spPr>
          <a:xfrm rot="5400000" flipH="1" flipV="1">
            <a:off x="8627051" y="3957579"/>
            <a:ext cx="527318" cy="379602"/>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57F6CDC-4A0D-EE12-161C-631BC3EC741D}"/>
              </a:ext>
            </a:extLst>
          </p:cNvPr>
          <p:cNvCxnSpPr>
            <a:cxnSpLocks/>
            <a:stCxn id="27" idx="3"/>
            <a:endCxn id="3" idx="1"/>
          </p:cNvCxnSpPr>
          <p:nvPr/>
        </p:nvCxnSpPr>
        <p:spPr>
          <a:xfrm>
            <a:off x="8180082" y="3647575"/>
            <a:ext cx="730413" cy="8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94E68E71-A8FB-87C1-6C69-FE639EF84C9F}"/>
              </a:ext>
            </a:extLst>
          </p:cNvPr>
          <p:cNvCxnSpPr>
            <a:cxnSpLocks/>
            <a:stCxn id="19" idx="0"/>
          </p:cNvCxnSpPr>
          <p:nvPr/>
        </p:nvCxnSpPr>
        <p:spPr>
          <a:xfrm flipV="1">
            <a:off x="9223476" y="3883721"/>
            <a:ext cx="0" cy="52731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427C03C7-5760-D041-2FA2-EBFE235CD1CF}"/>
              </a:ext>
            </a:extLst>
          </p:cNvPr>
          <p:cNvCxnSpPr>
            <a:cxnSpLocks/>
            <a:stCxn id="3" idx="0"/>
            <a:endCxn id="28" idx="2"/>
          </p:cNvCxnSpPr>
          <p:nvPr/>
        </p:nvCxnSpPr>
        <p:spPr>
          <a:xfrm flipV="1">
            <a:off x="9145753" y="2993528"/>
            <a:ext cx="0" cy="4196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1080">
            <a:extLst>
              <a:ext uri="{FF2B5EF4-FFF2-40B4-BE49-F238E27FC236}">
                <a16:creationId xmlns:a16="http://schemas.microsoft.com/office/drawing/2014/main" id="{D876B0AA-EB38-87A5-949F-D16E9C73B3D8}"/>
              </a:ext>
            </a:extLst>
          </p:cNvPr>
          <p:cNvCxnSpPr>
            <a:cxnSpLocks/>
            <a:stCxn id="1073" idx="4"/>
            <a:endCxn id="63" idx="2"/>
          </p:cNvCxnSpPr>
          <p:nvPr/>
        </p:nvCxnSpPr>
        <p:spPr>
          <a:xfrm rot="16200000" flipH="1">
            <a:off x="6800091" y="4182553"/>
            <a:ext cx="81172" cy="1318605"/>
          </a:xfrm>
          <a:prstGeom prst="bentConnector3">
            <a:avLst>
              <a:gd name="adj1" fmla="val 381624"/>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A084A5CF-81CB-EF79-54A7-F9A0B704D0AA}"/>
              </a:ext>
            </a:extLst>
          </p:cNvPr>
          <p:cNvSpPr txBox="1"/>
          <p:nvPr/>
        </p:nvSpPr>
        <p:spPr>
          <a:xfrm>
            <a:off x="7264722" y="5196930"/>
            <a:ext cx="993084" cy="400110"/>
          </a:xfrm>
          <a:prstGeom prst="rect">
            <a:avLst/>
          </a:prstGeom>
          <a:noFill/>
        </p:spPr>
        <p:txBody>
          <a:bodyPr wrap="square" rtlCol="0">
            <a:spAutoFit/>
          </a:bodyPr>
          <a:lstStyle/>
          <a:p>
            <a:pPr algn="ctr"/>
            <a:r>
              <a:rPr lang="en-US" sz="2000"/>
              <a:t>[START]</a:t>
            </a:r>
          </a:p>
        </p:txBody>
      </p:sp>
      <p:sp>
        <p:nvSpPr>
          <p:cNvPr id="52" name="TextBox 51">
            <a:extLst>
              <a:ext uri="{FF2B5EF4-FFF2-40B4-BE49-F238E27FC236}">
                <a16:creationId xmlns:a16="http://schemas.microsoft.com/office/drawing/2014/main" id="{964030FB-A45B-E942-E771-0450CE00EECE}"/>
              </a:ext>
            </a:extLst>
          </p:cNvPr>
          <p:cNvSpPr txBox="1"/>
          <p:nvPr/>
        </p:nvSpPr>
        <p:spPr>
          <a:xfrm>
            <a:off x="8465998" y="5196930"/>
            <a:ext cx="993084" cy="400110"/>
          </a:xfrm>
          <a:prstGeom prst="rect">
            <a:avLst/>
          </a:prstGeom>
          <a:noFill/>
        </p:spPr>
        <p:txBody>
          <a:bodyPr wrap="square" rtlCol="0">
            <a:spAutoFit/>
          </a:bodyPr>
          <a:lstStyle/>
          <a:p>
            <a:pPr algn="ctr"/>
            <a:r>
              <a:rPr lang="en-US" sz="2000"/>
              <a:t>A</a:t>
            </a:r>
          </a:p>
        </p:txBody>
      </p:sp>
      <p:sp>
        <p:nvSpPr>
          <p:cNvPr id="54" name="TextBox 53">
            <a:extLst>
              <a:ext uri="{FF2B5EF4-FFF2-40B4-BE49-F238E27FC236}">
                <a16:creationId xmlns:a16="http://schemas.microsoft.com/office/drawing/2014/main" id="{D5A80959-D98A-D637-A09B-ABAF730AC9D9}"/>
              </a:ext>
            </a:extLst>
          </p:cNvPr>
          <p:cNvSpPr txBox="1"/>
          <p:nvPr/>
        </p:nvSpPr>
        <p:spPr>
          <a:xfrm>
            <a:off x="9620469" y="5207335"/>
            <a:ext cx="993084" cy="400110"/>
          </a:xfrm>
          <a:prstGeom prst="rect">
            <a:avLst/>
          </a:prstGeom>
          <a:noFill/>
        </p:spPr>
        <p:txBody>
          <a:bodyPr wrap="square" rtlCol="0">
            <a:spAutoFit/>
          </a:bodyPr>
          <a:lstStyle/>
          <a:p>
            <a:pPr algn="ctr"/>
            <a:r>
              <a:rPr lang="en-US" sz="2000"/>
              <a:t>bird</a:t>
            </a:r>
          </a:p>
        </p:txBody>
      </p:sp>
      <mc:AlternateContent xmlns:mc="http://schemas.openxmlformats.org/markup-compatibility/2006" xmlns:a14="http://schemas.microsoft.com/office/drawing/2010/main">
        <mc:Choice Requires="a14">
          <p:sp>
            <p:nvSpPr>
              <p:cNvPr id="55" name="Rounded Rectangle 54">
                <a:extLst>
                  <a:ext uri="{FF2B5EF4-FFF2-40B4-BE49-F238E27FC236}">
                    <a16:creationId xmlns:a16="http://schemas.microsoft.com/office/drawing/2014/main" id="{12A37AB4-A336-671B-623B-83BE813B8A53}"/>
                  </a:ext>
                </a:extLst>
              </p:cNvPr>
              <p:cNvSpPr/>
              <p:nvPr/>
            </p:nvSpPr>
            <p:spPr>
              <a:xfrm>
                <a:off x="10111423" y="3412951"/>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55" name="Rounded Rectangle 54">
                <a:extLst>
                  <a:ext uri="{FF2B5EF4-FFF2-40B4-BE49-F238E27FC236}">
                    <a16:creationId xmlns:a16="http://schemas.microsoft.com/office/drawing/2014/main" id="{12A37AB4-A336-671B-623B-83BE813B8A53}"/>
                  </a:ext>
                </a:extLst>
              </p:cNvPr>
              <p:cNvSpPr>
                <a:spLocks noRot="1" noChangeAspect="1" noMove="1" noResize="1" noEditPoints="1" noAdjustHandles="1" noChangeArrowheads="1" noChangeShapeType="1" noTextEdit="1"/>
              </p:cNvSpPr>
              <p:nvPr/>
            </p:nvSpPr>
            <p:spPr>
              <a:xfrm>
                <a:off x="10111423" y="3412951"/>
                <a:ext cx="470516" cy="470517"/>
              </a:xfrm>
              <a:prstGeom prst="roundRect">
                <a:avLst/>
              </a:prstGeom>
              <a:blipFill>
                <a:blip r:embed="rId20"/>
                <a:stretch>
                  <a:fillRect/>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Rounded Rectangle 56">
                <a:extLst>
                  <a:ext uri="{FF2B5EF4-FFF2-40B4-BE49-F238E27FC236}">
                    <a16:creationId xmlns:a16="http://schemas.microsoft.com/office/drawing/2014/main" id="{C4E1F920-A0DD-5786-9DF6-021D4A8B7053}"/>
                  </a:ext>
                </a:extLst>
              </p:cNvPr>
              <p:cNvSpPr/>
              <p:nvPr/>
            </p:nvSpPr>
            <p:spPr>
              <a:xfrm>
                <a:off x="9666579" y="4410151"/>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𝑐</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57" name="Rounded Rectangle 56">
                <a:extLst>
                  <a:ext uri="{FF2B5EF4-FFF2-40B4-BE49-F238E27FC236}">
                    <a16:creationId xmlns:a16="http://schemas.microsoft.com/office/drawing/2014/main" id="{C4E1F920-A0DD-5786-9DF6-021D4A8B7053}"/>
                  </a:ext>
                </a:extLst>
              </p:cNvPr>
              <p:cNvSpPr>
                <a:spLocks noRot="1" noChangeAspect="1" noMove="1" noResize="1" noEditPoints="1" noAdjustHandles="1" noChangeArrowheads="1" noChangeShapeType="1" noTextEdit="1"/>
              </p:cNvSpPr>
              <p:nvPr/>
            </p:nvSpPr>
            <p:spPr>
              <a:xfrm>
                <a:off x="9666579" y="4410151"/>
                <a:ext cx="470516" cy="470517"/>
              </a:xfrm>
              <a:prstGeom prst="roundRect">
                <a:avLst/>
              </a:prstGeom>
              <a:blipFill>
                <a:blip r:embed="rId21"/>
                <a:stretch>
                  <a:fillRect/>
                </a:stretch>
              </a:blipFill>
              <a:ln>
                <a:solidFill>
                  <a:schemeClr val="accent6">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Rounded Rectangle 57">
                <a:extLst>
                  <a:ext uri="{FF2B5EF4-FFF2-40B4-BE49-F238E27FC236}">
                    <a16:creationId xmlns:a16="http://schemas.microsoft.com/office/drawing/2014/main" id="{CC7F1459-814B-753A-D94B-690B14426FAC}"/>
                  </a:ext>
                </a:extLst>
              </p:cNvPr>
              <p:cNvSpPr/>
              <p:nvPr/>
            </p:nvSpPr>
            <p:spPr>
              <a:xfrm>
                <a:off x="10189146" y="4410151"/>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58" name="Rounded Rectangle 57">
                <a:extLst>
                  <a:ext uri="{FF2B5EF4-FFF2-40B4-BE49-F238E27FC236}">
                    <a16:creationId xmlns:a16="http://schemas.microsoft.com/office/drawing/2014/main" id="{CC7F1459-814B-753A-D94B-690B14426FAC}"/>
                  </a:ext>
                </a:extLst>
              </p:cNvPr>
              <p:cNvSpPr>
                <a:spLocks noRot="1" noChangeAspect="1" noMove="1" noResize="1" noEditPoints="1" noAdjustHandles="1" noChangeArrowheads="1" noChangeShapeType="1" noTextEdit="1"/>
              </p:cNvSpPr>
              <p:nvPr/>
            </p:nvSpPr>
            <p:spPr>
              <a:xfrm>
                <a:off x="10189146" y="4410151"/>
                <a:ext cx="470516" cy="470517"/>
              </a:xfrm>
              <a:prstGeom prst="roundRect">
                <a:avLst/>
              </a:prstGeom>
              <a:blipFill>
                <a:blip r:embed="rId22"/>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Rounded Rectangle 58">
                <a:extLst>
                  <a:ext uri="{FF2B5EF4-FFF2-40B4-BE49-F238E27FC236}">
                    <a16:creationId xmlns:a16="http://schemas.microsoft.com/office/drawing/2014/main" id="{13826162-73FC-F347-7111-B8BE077EE020}"/>
                  </a:ext>
                </a:extLst>
              </p:cNvPr>
              <p:cNvSpPr/>
              <p:nvPr/>
            </p:nvSpPr>
            <p:spPr>
              <a:xfrm>
                <a:off x="10111423" y="2523751"/>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59" name="Rounded Rectangle 58">
                <a:extLst>
                  <a:ext uri="{FF2B5EF4-FFF2-40B4-BE49-F238E27FC236}">
                    <a16:creationId xmlns:a16="http://schemas.microsoft.com/office/drawing/2014/main" id="{13826162-73FC-F347-7111-B8BE077EE020}"/>
                  </a:ext>
                </a:extLst>
              </p:cNvPr>
              <p:cNvSpPr>
                <a:spLocks noRot="1" noChangeAspect="1" noMove="1" noResize="1" noEditPoints="1" noAdjustHandles="1" noChangeArrowheads="1" noChangeShapeType="1" noTextEdit="1"/>
              </p:cNvSpPr>
              <p:nvPr/>
            </p:nvSpPr>
            <p:spPr>
              <a:xfrm>
                <a:off x="10111423" y="2523751"/>
                <a:ext cx="470516" cy="470517"/>
              </a:xfrm>
              <a:prstGeom prst="roundRect">
                <a:avLst/>
              </a:prstGeom>
              <a:blipFill>
                <a:blip r:embed="rId23"/>
                <a:stretch>
                  <a:fillRect/>
                </a:stretch>
              </a:blipFill>
              <a:ln>
                <a:solidFill>
                  <a:srgbClr val="C44037"/>
                </a:solidFill>
              </a:ln>
            </p:spPr>
            <p:txBody>
              <a:bodyPr/>
              <a:lstStyle/>
              <a:p>
                <a:r>
                  <a:rPr lang="en-US">
                    <a:noFill/>
                  </a:rPr>
                  <a:t> </a:t>
                </a:r>
              </a:p>
            </p:txBody>
          </p:sp>
        </mc:Fallback>
      </mc:AlternateContent>
      <p:cxnSp>
        <p:nvCxnSpPr>
          <p:cNvPr id="61" name="Elbow Connector 60">
            <a:extLst>
              <a:ext uri="{FF2B5EF4-FFF2-40B4-BE49-F238E27FC236}">
                <a16:creationId xmlns:a16="http://schemas.microsoft.com/office/drawing/2014/main" id="{AE5EE7E0-BDA4-6C35-663D-75E4E1475AEE}"/>
              </a:ext>
            </a:extLst>
          </p:cNvPr>
          <p:cNvCxnSpPr>
            <a:cxnSpLocks/>
          </p:cNvCxnSpPr>
          <p:nvPr/>
        </p:nvCxnSpPr>
        <p:spPr>
          <a:xfrm rot="5400000" flipH="1" flipV="1">
            <a:off x="9827979" y="3961590"/>
            <a:ext cx="527318" cy="379602"/>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5" name="Straight Arrow Connector 1024">
            <a:extLst>
              <a:ext uri="{FF2B5EF4-FFF2-40B4-BE49-F238E27FC236}">
                <a16:creationId xmlns:a16="http://schemas.microsoft.com/office/drawing/2014/main" id="{679A751A-24B1-682D-49A8-F68490635721}"/>
              </a:ext>
            </a:extLst>
          </p:cNvPr>
          <p:cNvCxnSpPr>
            <a:cxnSpLocks/>
            <a:stCxn id="58" idx="0"/>
          </p:cNvCxnSpPr>
          <p:nvPr/>
        </p:nvCxnSpPr>
        <p:spPr>
          <a:xfrm flipV="1">
            <a:off x="10424404" y="3882833"/>
            <a:ext cx="0" cy="52731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8" name="Straight Arrow Connector 1027">
            <a:extLst>
              <a:ext uri="{FF2B5EF4-FFF2-40B4-BE49-F238E27FC236}">
                <a16:creationId xmlns:a16="http://schemas.microsoft.com/office/drawing/2014/main" id="{3062A85E-91D0-F561-E690-2B6AA2F6F5D8}"/>
              </a:ext>
            </a:extLst>
          </p:cNvPr>
          <p:cNvCxnSpPr>
            <a:cxnSpLocks/>
            <a:stCxn id="55" idx="0"/>
            <a:endCxn id="59" idx="2"/>
          </p:cNvCxnSpPr>
          <p:nvPr/>
        </p:nvCxnSpPr>
        <p:spPr>
          <a:xfrm flipV="1">
            <a:off x="10346681" y="2994268"/>
            <a:ext cx="0" cy="4186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29" name="TextBox 1028">
            <a:extLst>
              <a:ext uri="{FF2B5EF4-FFF2-40B4-BE49-F238E27FC236}">
                <a16:creationId xmlns:a16="http://schemas.microsoft.com/office/drawing/2014/main" id="{54C0B336-45C3-AF34-64A2-4B2FE1EBF7BB}"/>
              </a:ext>
            </a:extLst>
          </p:cNvPr>
          <p:cNvSpPr txBox="1"/>
          <p:nvPr/>
        </p:nvSpPr>
        <p:spPr>
          <a:xfrm>
            <a:off x="10865688" y="5207335"/>
            <a:ext cx="993084" cy="400110"/>
          </a:xfrm>
          <a:prstGeom prst="rect">
            <a:avLst/>
          </a:prstGeom>
          <a:noFill/>
        </p:spPr>
        <p:txBody>
          <a:bodyPr wrap="square" rtlCol="0">
            <a:spAutoFit/>
          </a:bodyPr>
          <a:lstStyle/>
          <a:p>
            <a:pPr algn="ctr"/>
            <a:r>
              <a:rPr lang="en-US" sz="2000"/>
              <a:t>flying</a:t>
            </a:r>
          </a:p>
        </p:txBody>
      </p:sp>
      <mc:AlternateContent xmlns:mc="http://schemas.openxmlformats.org/markup-compatibility/2006" xmlns:a14="http://schemas.microsoft.com/office/drawing/2010/main">
        <mc:Choice Requires="a14">
          <p:sp>
            <p:nvSpPr>
              <p:cNvPr id="1030" name="Rounded Rectangle 1029">
                <a:extLst>
                  <a:ext uri="{FF2B5EF4-FFF2-40B4-BE49-F238E27FC236}">
                    <a16:creationId xmlns:a16="http://schemas.microsoft.com/office/drawing/2014/main" id="{EB9D233B-0960-B965-8E1A-4D98935BBF91}"/>
                  </a:ext>
                </a:extLst>
              </p:cNvPr>
              <p:cNvSpPr/>
              <p:nvPr/>
            </p:nvSpPr>
            <p:spPr>
              <a:xfrm>
                <a:off x="11356642" y="3412951"/>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1030" name="Rounded Rectangle 1029">
                <a:extLst>
                  <a:ext uri="{FF2B5EF4-FFF2-40B4-BE49-F238E27FC236}">
                    <a16:creationId xmlns:a16="http://schemas.microsoft.com/office/drawing/2014/main" id="{EB9D233B-0960-B965-8E1A-4D98935BBF91}"/>
                  </a:ext>
                </a:extLst>
              </p:cNvPr>
              <p:cNvSpPr>
                <a:spLocks noRot="1" noChangeAspect="1" noMove="1" noResize="1" noEditPoints="1" noAdjustHandles="1" noChangeArrowheads="1" noChangeShapeType="1" noTextEdit="1"/>
              </p:cNvSpPr>
              <p:nvPr/>
            </p:nvSpPr>
            <p:spPr>
              <a:xfrm>
                <a:off x="11356642" y="3412951"/>
                <a:ext cx="470516" cy="470517"/>
              </a:xfrm>
              <a:prstGeom prst="roundRect">
                <a:avLst/>
              </a:prstGeom>
              <a:blipFill>
                <a:blip r:embed="rId24"/>
                <a:stretch>
                  <a:fillRect/>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1" name="Rounded Rectangle 1030">
                <a:extLst>
                  <a:ext uri="{FF2B5EF4-FFF2-40B4-BE49-F238E27FC236}">
                    <a16:creationId xmlns:a16="http://schemas.microsoft.com/office/drawing/2014/main" id="{284F72A7-D235-8A29-F11D-C2E5C9499FB6}"/>
                  </a:ext>
                </a:extLst>
              </p:cNvPr>
              <p:cNvSpPr/>
              <p:nvPr/>
            </p:nvSpPr>
            <p:spPr>
              <a:xfrm>
                <a:off x="10911798" y="4410151"/>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𝑐</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1031" name="Rounded Rectangle 1030">
                <a:extLst>
                  <a:ext uri="{FF2B5EF4-FFF2-40B4-BE49-F238E27FC236}">
                    <a16:creationId xmlns:a16="http://schemas.microsoft.com/office/drawing/2014/main" id="{284F72A7-D235-8A29-F11D-C2E5C9499FB6}"/>
                  </a:ext>
                </a:extLst>
              </p:cNvPr>
              <p:cNvSpPr>
                <a:spLocks noRot="1" noChangeAspect="1" noMove="1" noResize="1" noEditPoints="1" noAdjustHandles="1" noChangeArrowheads="1" noChangeShapeType="1" noTextEdit="1"/>
              </p:cNvSpPr>
              <p:nvPr/>
            </p:nvSpPr>
            <p:spPr>
              <a:xfrm>
                <a:off x="10911798" y="4410151"/>
                <a:ext cx="470516" cy="470517"/>
              </a:xfrm>
              <a:prstGeom prst="roundRect">
                <a:avLst/>
              </a:prstGeom>
              <a:blipFill>
                <a:blip r:embed="rId25"/>
                <a:stretch>
                  <a:fillRect/>
                </a:stretch>
              </a:blipFill>
              <a:ln>
                <a:solidFill>
                  <a:schemeClr val="accent6">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4" name="Rounded Rectangle 1033">
                <a:extLst>
                  <a:ext uri="{FF2B5EF4-FFF2-40B4-BE49-F238E27FC236}">
                    <a16:creationId xmlns:a16="http://schemas.microsoft.com/office/drawing/2014/main" id="{2EE71B66-45EA-7673-6308-F6D397B781D7}"/>
                  </a:ext>
                </a:extLst>
              </p:cNvPr>
              <p:cNvSpPr/>
              <p:nvPr/>
            </p:nvSpPr>
            <p:spPr>
              <a:xfrm>
                <a:off x="11434365" y="4410151"/>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1034" name="Rounded Rectangle 1033">
                <a:extLst>
                  <a:ext uri="{FF2B5EF4-FFF2-40B4-BE49-F238E27FC236}">
                    <a16:creationId xmlns:a16="http://schemas.microsoft.com/office/drawing/2014/main" id="{2EE71B66-45EA-7673-6308-F6D397B781D7}"/>
                  </a:ext>
                </a:extLst>
              </p:cNvPr>
              <p:cNvSpPr>
                <a:spLocks noRot="1" noChangeAspect="1" noMove="1" noResize="1" noEditPoints="1" noAdjustHandles="1" noChangeArrowheads="1" noChangeShapeType="1" noTextEdit="1"/>
              </p:cNvSpPr>
              <p:nvPr/>
            </p:nvSpPr>
            <p:spPr>
              <a:xfrm>
                <a:off x="11434365" y="4410151"/>
                <a:ext cx="470516" cy="470517"/>
              </a:xfrm>
              <a:prstGeom prst="roundRect">
                <a:avLst/>
              </a:prstGeom>
              <a:blipFill>
                <a:blip r:embed="rId26"/>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5" name="Rounded Rectangle 1034">
                <a:extLst>
                  <a:ext uri="{FF2B5EF4-FFF2-40B4-BE49-F238E27FC236}">
                    <a16:creationId xmlns:a16="http://schemas.microsoft.com/office/drawing/2014/main" id="{E0DD1550-48ED-0ACF-C2AF-1DAE503F830F}"/>
                  </a:ext>
                </a:extLst>
              </p:cNvPr>
              <p:cNvSpPr/>
              <p:nvPr/>
            </p:nvSpPr>
            <p:spPr>
              <a:xfrm>
                <a:off x="11356642" y="2523751"/>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1035" name="Rounded Rectangle 1034">
                <a:extLst>
                  <a:ext uri="{FF2B5EF4-FFF2-40B4-BE49-F238E27FC236}">
                    <a16:creationId xmlns:a16="http://schemas.microsoft.com/office/drawing/2014/main" id="{E0DD1550-48ED-0ACF-C2AF-1DAE503F830F}"/>
                  </a:ext>
                </a:extLst>
              </p:cNvPr>
              <p:cNvSpPr>
                <a:spLocks noRot="1" noChangeAspect="1" noMove="1" noResize="1" noEditPoints="1" noAdjustHandles="1" noChangeArrowheads="1" noChangeShapeType="1" noTextEdit="1"/>
              </p:cNvSpPr>
              <p:nvPr/>
            </p:nvSpPr>
            <p:spPr>
              <a:xfrm>
                <a:off x="11356642" y="2523751"/>
                <a:ext cx="470516" cy="470517"/>
              </a:xfrm>
              <a:prstGeom prst="roundRect">
                <a:avLst/>
              </a:prstGeom>
              <a:blipFill>
                <a:blip r:embed="rId27"/>
                <a:stretch>
                  <a:fillRect/>
                </a:stretch>
              </a:blipFill>
              <a:ln>
                <a:solidFill>
                  <a:srgbClr val="C44037"/>
                </a:solidFill>
              </a:ln>
            </p:spPr>
            <p:txBody>
              <a:bodyPr/>
              <a:lstStyle/>
              <a:p>
                <a:r>
                  <a:rPr lang="en-US">
                    <a:noFill/>
                  </a:rPr>
                  <a:t> </a:t>
                </a:r>
              </a:p>
            </p:txBody>
          </p:sp>
        </mc:Fallback>
      </mc:AlternateContent>
      <p:cxnSp>
        <p:nvCxnSpPr>
          <p:cNvPr id="1036" name="Elbow Connector 1035">
            <a:extLst>
              <a:ext uri="{FF2B5EF4-FFF2-40B4-BE49-F238E27FC236}">
                <a16:creationId xmlns:a16="http://schemas.microsoft.com/office/drawing/2014/main" id="{4CE63025-AFB6-3BF1-0757-F31F0027C4F9}"/>
              </a:ext>
            </a:extLst>
          </p:cNvPr>
          <p:cNvCxnSpPr>
            <a:cxnSpLocks/>
          </p:cNvCxnSpPr>
          <p:nvPr/>
        </p:nvCxnSpPr>
        <p:spPr>
          <a:xfrm rot="5400000" flipH="1" flipV="1">
            <a:off x="11073198" y="3961590"/>
            <a:ext cx="527318" cy="379602"/>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7" name="Straight Arrow Connector 1036">
            <a:extLst>
              <a:ext uri="{FF2B5EF4-FFF2-40B4-BE49-F238E27FC236}">
                <a16:creationId xmlns:a16="http://schemas.microsoft.com/office/drawing/2014/main" id="{F2CAC7D7-05F2-5676-4A7C-5B0235EF62A7}"/>
              </a:ext>
            </a:extLst>
          </p:cNvPr>
          <p:cNvCxnSpPr>
            <a:cxnSpLocks/>
            <a:stCxn id="1034" idx="0"/>
          </p:cNvCxnSpPr>
          <p:nvPr/>
        </p:nvCxnSpPr>
        <p:spPr>
          <a:xfrm flipV="1">
            <a:off x="11669623" y="3882833"/>
            <a:ext cx="0" cy="52731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8" name="Straight Arrow Connector 1037">
            <a:extLst>
              <a:ext uri="{FF2B5EF4-FFF2-40B4-BE49-F238E27FC236}">
                <a16:creationId xmlns:a16="http://schemas.microsoft.com/office/drawing/2014/main" id="{A4F2B4DD-415B-8149-DD93-9B204CFD3D4A}"/>
              </a:ext>
            </a:extLst>
          </p:cNvPr>
          <p:cNvCxnSpPr>
            <a:cxnSpLocks/>
            <a:stCxn id="1030" idx="0"/>
            <a:endCxn id="1035" idx="2"/>
          </p:cNvCxnSpPr>
          <p:nvPr/>
        </p:nvCxnSpPr>
        <p:spPr>
          <a:xfrm flipV="1">
            <a:off x="11591900" y="2994268"/>
            <a:ext cx="0" cy="4186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40" name="TextBox 1039">
            <a:extLst>
              <a:ext uri="{FF2B5EF4-FFF2-40B4-BE49-F238E27FC236}">
                <a16:creationId xmlns:a16="http://schemas.microsoft.com/office/drawing/2014/main" id="{3C078336-DED6-80C3-4B4C-2634483AFFCD}"/>
              </a:ext>
            </a:extLst>
          </p:cNvPr>
          <p:cNvSpPr txBox="1"/>
          <p:nvPr/>
        </p:nvSpPr>
        <p:spPr>
          <a:xfrm>
            <a:off x="838200" y="6171561"/>
            <a:ext cx="10620364" cy="261610"/>
          </a:xfrm>
          <a:prstGeom prst="rect">
            <a:avLst/>
          </a:prstGeom>
          <a:noFill/>
        </p:spPr>
        <p:txBody>
          <a:bodyPr wrap="square">
            <a:spAutoFit/>
          </a:bodyPr>
          <a:lstStyle/>
          <a:p>
            <a:r>
              <a:rPr lang="en-CA" sz="1100">
                <a:effectLst/>
              </a:rPr>
              <a:t>K. Xu </a:t>
            </a:r>
            <a:r>
              <a:rPr lang="en-CA" sz="1100" i="1">
                <a:effectLst/>
              </a:rPr>
              <a:t>et al.</a:t>
            </a:r>
            <a:r>
              <a:rPr lang="en-CA" sz="1100">
                <a:effectLst/>
              </a:rPr>
              <a:t>, “Show, Attend and Tell: Neural Image Caption Generation with Visual Attention,” in </a:t>
            </a:r>
            <a:r>
              <a:rPr lang="en-CA" sz="1100" i="1"/>
              <a:t>PMLR</a:t>
            </a:r>
            <a:r>
              <a:rPr lang="en-CA" sz="1100"/>
              <a:t>, </a:t>
            </a:r>
            <a:r>
              <a:rPr lang="en-CA" sz="1100">
                <a:effectLst/>
              </a:rPr>
              <a:t>2015, pp. 2048–2057.</a:t>
            </a:r>
          </a:p>
        </p:txBody>
      </p:sp>
      <p:sp>
        <p:nvSpPr>
          <p:cNvPr id="1041" name="TextBox 1040">
            <a:extLst>
              <a:ext uri="{FF2B5EF4-FFF2-40B4-BE49-F238E27FC236}">
                <a16:creationId xmlns:a16="http://schemas.microsoft.com/office/drawing/2014/main" id="{87177877-4EF3-6C13-6FF5-728DDE3F82E0}"/>
              </a:ext>
            </a:extLst>
          </p:cNvPr>
          <p:cNvSpPr txBox="1"/>
          <p:nvPr/>
        </p:nvSpPr>
        <p:spPr>
          <a:xfrm>
            <a:off x="7455848" y="2126509"/>
            <a:ext cx="993084" cy="400110"/>
          </a:xfrm>
          <a:prstGeom prst="rect">
            <a:avLst/>
          </a:prstGeom>
          <a:noFill/>
        </p:spPr>
        <p:txBody>
          <a:bodyPr wrap="square" rtlCol="0">
            <a:spAutoFit/>
          </a:bodyPr>
          <a:lstStyle/>
          <a:p>
            <a:pPr algn="ctr"/>
            <a:r>
              <a:rPr lang="en-US" sz="2000"/>
              <a:t>A</a:t>
            </a:r>
          </a:p>
        </p:txBody>
      </p:sp>
      <p:sp>
        <p:nvSpPr>
          <p:cNvPr id="1042" name="TextBox 1041">
            <a:extLst>
              <a:ext uri="{FF2B5EF4-FFF2-40B4-BE49-F238E27FC236}">
                <a16:creationId xmlns:a16="http://schemas.microsoft.com/office/drawing/2014/main" id="{C9901BDC-800D-0ADC-BBCB-414C16CB3EE7}"/>
              </a:ext>
            </a:extLst>
          </p:cNvPr>
          <p:cNvSpPr txBox="1"/>
          <p:nvPr/>
        </p:nvSpPr>
        <p:spPr>
          <a:xfrm>
            <a:off x="8649405" y="2127600"/>
            <a:ext cx="993084" cy="400110"/>
          </a:xfrm>
          <a:prstGeom prst="rect">
            <a:avLst/>
          </a:prstGeom>
          <a:noFill/>
        </p:spPr>
        <p:txBody>
          <a:bodyPr wrap="square" rtlCol="0">
            <a:spAutoFit/>
          </a:bodyPr>
          <a:lstStyle/>
          <a:p>
            <a:pPr algn="ctr"/>
            <a:r>
              <a:rPr lang="en-US" sz="2000"/>
              <a:t>bird</a:t>
            </a:r>
          </a:p>
        </p:txBody>
      </p:sp>
      <p:sp>
        <p:nvSpPr>
          <p:cNvPr id="1043" name="TextBox 1042">
            <a:extLst>
              <a:ext uri="{FF2B5EF4-FFF2-40B4-BE49-F238E27FC236}">
                <a16:creationId xmlns:a16="http://schemas.microsoft.com/office/drawing/2014/main" id="{11C9DA16-AEA9-83E3-F1C5-75AA36A43065}"/>
              </a:ext>
            </a:extLst>
          </p:cNvPr>
          <p:cNvSpPr txBox="1"/>
          <p:nvPr/>
        </p:nvSpPr>
        <p:spPr>
          <a:xfrm>
            <a:off x="9850139" y="2126509"/>
            <a:ext cx="993084" cy="400110"/>
          </a:xfrm>
          <a:prstGeom prst="rect">
            <a:avLst/>
          </a:prstGeom>
          <a:noFill/>
        </p:spPr>
        <p:txBody>
          <a:bodyPr wrap="square" rtlCol="0">
            <a:spAutoFit/>
          </a:bodyPr>
          <a:lstStyle/>
          <a:p>
            <a:pPr algn="ctr"/>
            <a:r>
              <a:rPr lang="en-US" sz="2000"/>
              <a:t>flying</a:t>
            </a:r>
          </a:p>
        </p:txBody>
      </p:sp>
      <p:sp>
        <p:nvSpPr>
          <p:cNvPr id="1045" name="TextBox 1044">
            <a:extLst>
              <a:ext uri="{FF2B5EF4-FFF2-40B4-BE49-F238E27FC236}">
                <a16:creationId xmlns:a16="http://schemas.microsoft.com/office/drawing/2014/main" id="{7B659481-F643-59D8-8325-B00383E7E1BB}"/>
              </a:ext>
            </a:extLst>
          </p:cNvPr>
          <p:cNvSpPr txBox="1"/>
          <p:nvPr/>
        </p:nvSpPr>
        <p:spPr>
          <a:xfrm>
            <a:off x="11095358" y="2126509"/>
            <a:ext cx="993084" cy="400110"/>
          </a:xfrm>
          <a:prstGeom prst="rect">
            <a:avLst/>
          </a:prstGeom>
          <a:noFill/>
        </p:spPr>
        <p:txBody>
          <a:bodyPr wrap="square" rtlCol="0">
            <a:spAutoFit/>
          </a:bodyPr>
          <a:lstStyle/>
          <a:p>
            <a:pPr algn="ctr"/>
            <a:r>
              <a:rPr lang="en-US" sz="2000"/>
              <a:t>[END]</a:t>
            </a:r>
          </a:p>
        </p:txBody>
      </p:sp>
      <p:cxnSp>
        <p:nvCxnSpPr>
          <p:cNvPr id="1046" name="Straight Arrow Connector 1080">
            <a:extLst>
              <a:ext uri="{FF2B5EF4-FFF2-40B4-BE49-F238E27FC236}">
                <a16:creationId xmlns:a16="http://schemas.microsoft.com/office/drawing/2014/main" id="{C61BE08C-D244-5EDF-9F6B-84D84CAC649D}"/>
              </a:ext>
            </a:extLst>
          </p:cNvPr>
          <p:cNvCxnSpPr>
            <a:cxnSpLocks/>
            <a:stCxn id="1073" idx="4"/>
            <a:endCxn id="57" idx="2"/>
          </p:cNvCxnSpPr>
          <p:nvPr/>
        </p:nvCxnSpPr>
        <p:spPr>
          <a:xfrm rot="16200000" flipH="1">
            <a:off x="8001907" y="2980738"/>
            <a:ext cx="79398" cy="3720462"/>
          </a:xfrm>
          <a:prstGeom prst="bentConnector3">
            <a:avLst>
              <a:gd name="adj1" fmla="val 387917"/>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9" name="Straight Arrow Connector 1080">
            <a:extLst>
              <a:ext uri="{FF2B5EF4-FFF2-40B4-BE49-F238E27FC236}">
                <a16:creationId xmlns:a16="http://schemas.microsoft.com/office/drawing/2014/main" id="{34C237A4-A7C3-97B5-8EAE-C5F52AA8FA7B}"/>
              </a:ext>
            </a:extLst>
          </p:cNvPr>
          <p:cNvCxnSpPr>
            <a:cxnSpLocks/>
            <a:stCxn id="1073" idx="4"/>
            <a:endCxn id="1031" idx="2"/>
          </p:cNvCxnSpPr>
          <p:nvPr/>
        </p:nvCxnSpPr>
        <p:spPr>
          <a:xfrm rot="16200000" flipH="1">
            <a:off x="8624516" y="2358128"/>
            <a:ext cx="79398" cy="4965681"/>
          </a:xfrm>
          <a:prstGeom prst="bentConnector3">
            <a:avLst>
              <a:gd name="adj1" fmla="val 387917"/>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69AA05F-8C68-D0CE-BEC3-84123B7FE029}"/>
                  </a:ext>
                </a:extLst>
              </p:cNvPr>
              <p:cNvSpPr txBox="1"/>
              <p:nvPr/>
            </p:nvSpPr>
            <p:spPr>
              <a:xfrm>
                <a:off x="274946" y="1677129"/>
                <a:ext cx="3190605" cy="1808957"/>
              </a:xfrm>
              <a:prstGeom prst="rect">
                <a:avLst/>
              </a:prstGeom>
              <a:noFill/>
            </p:spPr>
            <p:txBody>
              <a:bodyPr wrap="square" rtlCol="0">
                <a:spAutoFit/>
              </a:bodyPr>
              <a:lstStyle/>
              <a:p>
                <a:pPr algn="ct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a:rPr lang="en-CA" b="0" i="1" smtClean="0">
                            <a:latin typeface="Cambria Math" panose="02040503050406030204" pitchFamily="18" charset="0"/>
                          </a:rPr>
                          <m:t>𝑎𝑡𝑡</m:t>
                        </m:r>
                      </m:sub>
                    </m:sSub>
                    <m:d>
                      <m:dPr>
                        <m:ctrlPr>
                          <a:rPr lang="en-CA" b="0" i="1" smtClean="0">
                            <a:latin typeface="Cambria Math" panose="02040503050406030204" pitchFamily="18" charset="0"/>
                          </a:rPr>
                        </m:ctrlPr>
                      </m:dPr>
                      <m:e>
                        <m:r>
                          <a:rPr lang="en-CA" i="1">
                            <a:latin typeface="Cambria Math" panose="02040503050406030204" pitchFamily="18" charset="0"/>
                            <a:ea typeface="Cambria Math" panose="02040503050406030204" pitchFamily="18" charset="0"/>
                          </a:rPr>
                          <m:t>∙</m:t>
                        </m:r>
                      </m:e>
                    </m:d>
                  </m:oMath>
                </a14:m>
                <a:r>
                  <a:rPr lang="en-US"/>
                  <a:t> is an MLP</a:t>
                </a:r>
              </a:p>
              <a:p>
                <a:pPr algn="ctr"/>
                <a:endParaRPr lang="en-CA" b="0" i="1">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𝑒</m:t>
                          </m:r>
                        </m:e>
                        <m:sub>
                          <m:r>
                            <a:rPr lang="en-CA" b="0" i="1" smtClean="0">
                              <a:latin typeface="Cambria Math" panose="02040503050406030204" pitchFamily="18" charset="0"/>
                            </a:rPr>
                            <m:t>𝑡𝑖</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m:rPr>
                              <m:nor/>
                            </m:rPr>
                            <a:rPr lang="en-CA" b="0" i="0" smtClean="0">
                              <a:latin typeface="Cambria Math" panose="02040503050406030204" pitchFamily="18" charset="0"/>
                            </a:rPr>
                            <m:t>att</m:t>
                          </m:r>
                        </m:sub>
                      </m:sSub>
                      <m:d>
                        <m:dPr>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i="1">
                                  <a:latin typeface="Cambria Math" panose="02040503050406030204" pitchFamily="18" charset="0"/>
                                </a:rPr>
                                <m:t>h</m:t>
                              </m:r>
                            </m:e>
                            <m:sub>
                              <m:r>
                                <a:rPr lang="en-CA" b="0" i="1" smtClean="0">
                                  <a:latin typeface="Cambria Math" panose="02040503050406030204" pitchFamily="18" charset="0"/>
                                </a:rPr>
                                <m:t>𝑖</m:t>
                              </m:r>
                            </m:sub>
                          </m:sSub>
                          <m:r>
                            <a:rPr lang="en-CA" b="0" i="1" smtClean="0">
                              <a:latin typeface="Cambria Math" panose="02040503050406030204" pitchFamily="18" charset="0"/>
                            </a:rPr>
                            <m:t>,</m:t>
                          </m:r>
                          <m:sSub>
                            <m:sSubPr>
                              <m:ctrlPr>
                                <a:rPr lang="en-CA" i="1">
                                  <a:latin typeface="Cambria Math" panose="02040503050406030204" pitchFamily="18" charset="0"/>
                                </a:rPr>
                              </m:ctrlPr>
                            </m:sSubPr>
                            <m:e>
                              <m:r>
                                <a:rPr lang="en-CA" b="0" i="1" smtClean="0">
                                  <a:latin typeface="Cambria Math" panose="02040503050406030204" pitchFamily="18" charset="0"/>
                                </a:rPr>
                                <m:t>𝑠</m:t>
                              </m:r>
                            </m:e>
                            <m:sub>
                              <m:r>
                                <a:rPr lang="en-CA" i="1">
                                  <a:latin typeface="Cambria Math" panose="02040503050406030204" pitchFamily="18" charset="0"/>
                                </a:rPr>
                                <m:t>𝑡</m:t>
                              </m:r>
                              <m:r>
                                <a:rPr lang="en-CA" b="0" i="1" smtClean="0">
                                  <a:latin typeface="Cambria Math" panose="02040503050406030204" pitchFamily="18" charset="0"/>
                                </a:rPr>
                                <m:t>−1</m:t>
                              </m:r>
                            </m:sub>
                          </m:sSub>
                        </m:e>
                      </m:d>
                    </m:oMath>
                  </m:oMathPara>
                </a14:m>
                <a:endParaRPr lang="en-US"/>
              </a:p>
              <a:p>
                <a:endParaRPr lang="en-US"/>
              </a:p>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𝛼</m:t>
                          </m:r>
                        </m:e>
                        <m:sub>
                          <m:r>
                            <a:rPr lang="en-CA" b="0" i="1" smtClean="0">
                              <a:latin typeface="Cambria Math" panose="02040503050406030204" pitchFamily="18" charset="0"/>
                            </a:rPr>
                            <m:t>𝑡𝑖</m:t>
                          </m:r>
                        </m:sub>
                      </m:sSub>
                      <m:r>
                        <a:rPr lang="en-CA" b="0" i="1" smtClean="0">
                          <a:latin typeface="Cambria Math" panose="02040503050406030204" pitchFamily="18" charset="0"/>
                        </a:rPr>
                        <m:t>=</m:t>
                      </m:r>
                      <m:f>
                        <m:fPr>
                          <m:ctrlPr>
                            <a:rPr lang="en-CA" b="0" i="1" smtClean="0">
                              <a:latin typeface="Cambria Math" panose="02040503050406030204" pitchFamily="18" charset="0"/>
                            </a:rPr>
                          </m:ctrlPr>
                        </m:fPr>
                        <m:num>
                          <m:func>
                            <m:funcPr>
                              <m:ctrlPr>
                                <a:rPr lang="en-CA" b="0" i="1" smtClean="0">
                                  <a:latin typeface="Cambria Math" panose="02040503050406030204" pitchFamily="18" charset="0"/>
                                </a:rPr>
                              </m:ctrlPr>
                            </m:funcPr>
                            <m:fName>
                              <m:r>
                                <m:rPr>
                                  <m:sty m:val="p"/>
                                </m:rPr>
                                <a:rPr lang="en-CA" b="0" i="0" smtClean="0">
                                  <a:latin typeface="Cambria Math" panose="02040503050406030204" pitchFamily="18" charset="0"/>
                                </a:rPr>
                                <m:t>exp</m:t>
                              </m:r>
                            </m:fName>
                            <m:e>
                              <m:d>
                                <m:dPr>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𝑒</m:t>
                                      </m:r>
                                    </m:e>
                                    <m:sub>
                                      <m:r>
                                        <a:rPr lang="en-CA" b="0" i="1" smtClean="0">
                                          <a:latin typeface="Cambria Math" panose="02040503050406030204" pitchFamily="18" charset="0"/>
                                        </a:rPr>
                                        <m:t>𝑡𝑖</m:t>
                                      </m:r>
                                    </m:sub>
                                  </m:sSub>
                                </m:e>
                              </m:d>
                            </m:e>
                          </m:func>
                        </m:num>
                        <m:den>
                          <m:nary>
                            <m:naryPr>
                              <m:chr m:val="∑"/>
                              <m:limLoc m:val="subSup"/>
                              <m:ctrlPr>
                                <a:rPr lang="en-CA" b="0" i="1" smtClean="0">
                                  <a:latin typeface="Cambria Math" panose="02040503050406030204" pitchFamily="18" charset="0"/>
                                </a:rPr>
                              </m:ctrlPr>
                            </m:naryPr>
                            <m:sub>
                              <m:r>
                                <m:rPr>
                                  <m:brk m:alnAt="25"/>
                                </m:rPr>
                                <a:rPr lang="en-CA" b="0" i="1" smtClean="0">
                                  <a:latin typeface="Cambria Math" panose="02040503050406030204" pitchFamily="18" charset="0"/>
                                </a:rPr>
                                <m:t>𝑘</m:t>
                              </m:r>
                              <m:r>
                                <a:rPr lang="en-CA" b="0" i="1" smtClean="0">
                                  <a:latin typeface="Cambria Math" panose="02040503050406030204" pitchFamily="18" charset="0"/>
                                </a:rPr>
                                <m:t>=1</m:t>
                              </m:r>
                            </m:sub>
                            <m:sup>
                              <m:r>
                                <a:rPr lang="en-CA" b="0" i="1" smtClean="0">
                                  <a:latin typeface="Cambria Math" panose="02040503050406030204" pitchFamily="18" charset="0"/>
                                </a:rPr>
                                <m:t>𝐿</m:t>
                              </m:r>
                            </m:sup>
                            <m:e>
                              <m:r>
                                <m:rPr>
                                  <m:sty m:val="p"/>
                                </m:rPr>
                                <a:rPr lang="en-CA" b="0" i="0" smtClean="0">
                                  <a:latin typeface="Cambria Math" panose="02040503050406030204" pitchFamily="18" charset="0"/>
                                </a:rPr>
                                <m:t>exp</m:t>
                              </m:r>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𝑒</m:t>
                                  </m:r>
                                </m:e>
                                <m:sub>
                                  <m:r>
                                    <a:rPr lang="en-CA" b="0" i="1" smtClean="0">
                                      <a:latin typeface="Cambria Math" panose="02040503050406030204" pitchFamily="18" charset="0"/>
                                    </a:rPr>
                                    <m:t>𝑡𝑘</m:t>
                                  </m:r>
                                </m:sub>
                              </m:sSub>
                              <m:r>
                                <a:rPr lang="en-CA" b="0" i="1" smtClean="0">
                                  <a:latin typeface="Cambria Math" panose="02040503050406030204" pitchFamily="18" charset="0"/>
                                </a:rPr>
                                <m:t>)</m:t>
                              </m:r>
                            </m:e>
                          </m:nary>
                        </m:den>
                      </m:f>
                    </m:oMath>
                  </m:oMathPara>
                </a14:m>
                <a:endParaRPr lang="en-US"/>
              </a:p>
            </p:txBody>
          </p:sp>
        </mc:Choice>
        <mc:Fallback xmlns="">
          <p:sp>
            <p:nvSpPr>
              <p:cNvPr id="11" name="TextBox 10">
                <a:extLst>
                  <a:ext uri="{FF2B5EF4-FFF2-40B4-BE49-F238E27FC236}">
                    <a16:creationId xmlns:a16="http://schemas.microsoft.com/office/drawing/2014/main" id="{669AA05F-8C68-D0CE-BEC3-84123B7FE029}"/>
                  </a:ext>
                </a:extLst>
              </p:cNvPr>
              <p:cNvSpPr txBox="1">
                <a:spLocks noRot="1" noChangeAspect="1" noMove="1" noResize="1" noEditPoints="1" noAdjustHandles="1" noChangeArrowheads="1" noChangeShapeType="1" noTextEdit="1"/>
              </p:cNvSpPr>
              <p:nvPr/>
            </p:nvSpPr>
            <p:spPr>
              <a:xfrm>
                <a:off x="274946" y="1677129"/>
                <a:ext cx="3190605" cy="1808957"/>
              </a:xfrm>
              <a:prstGeom prst="rect">
                <a:avLst/>
              </a:prstGeom>
              <a:blipFill>
                <a:blip r:embed="rId28"/>
                <a:stretch>
                  <a:fillRect t="-16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B36BA89C-017A-964C-3EAC-819623547B63}"/>
                  </a:ext>
                </a:extLst>
              </p:cNvPr>
              <p:cNvSpPr txBox="1"/>
              <p:nvPr/>
            </p:nvSpPr>
            <p:spPr>
              <a:xfrm>
                <a:off x="521595" y="1180535"/>
                <a:ext cx="3683591" cy="369332"/>
              </a:xfrm>
              <a:prstGeom prst="rect">
                <a:avLst/>
              </a:prstGeom>
              <a:noFill/>
            </p:spPr>
            <p:txBody>
              <a:bodyPr wrap="square">
                <a:spAutoFit/>
              </a:bodyPr>
              <a:lstStyle/>
              <a:p>
                <a:pPr algn="ctr"/>
                <a14:m>
                  <m:oMath xmlns:m="http://schemas.openxmlformats.org/officeDocument/2006/math">
                    <m:sSub>
                      <m:sSubPr>
                        <m:ctrlPr>
                          <a:rPr lang="en-CA" sz="1800" b="0" i="1" smtClean="0">
                            <a:solidFill>
                              <a:schemeClr val="tx1"/>
                            </a:solidFill>
                            <a:latin typeface="Cambria Math" panose="02040503050406030204" pitchFamily="18" charset="0"/>
                          </a:rPr>
                        </m:ctrlPr>
                      </m:sSubPr>
                      <m:e>
                        <m:r>
                          <a:rPr lang="en-CA" sz="1800" b="0" i="1" smtClean="0">
                            <a:solidFill>
                              <a:schemeClr val="tx1"/>
                            </a:solidFill>
                            <a:latin typeface="Cambria Math" panose="02040503050406030204" pitchFamily="18" charset="0"/>
                          </a:rPr>
                          <m:t>h</m:t>
                        </m:r>
                      </m:e>
                      <m:sub>
                        <m:r>
                          <a:rPr lang="en-CA" sz="1800" b="0" i="1" smtClean="0">
                            <a:solidFill>
                              <a:schemeClr val="tx1"/>
                            </a:solidFill>
                            <a:latin typeface="Cambria Math" panose="02040503050406030204" pitchFamily="18" charset="0"/>
                          </a:rPr>
                          <m:t>𝑖</m:t>
                        </m:r>
                      </m:sub>
                    </m:sSub>
                  </m:oMath>
                </a14:m>
                <a:r>
                  <a:rPr lang="en-CA" sz="1800" b="0" i="1">
                    <a:solidFill>
                      <a:schemeClr val="tx1"/>
                    </a:solidFill>
                    <a:latin typeface="Cambria Math" panose="02040503050406030204" pitchFamily="18" charset="0"/>
                  </a:rPr>
                  <a:t> </a:t>
                </a:r>
                <a:r>
                  <a:rPr lang="en-CA"/>
                  <a:t>corresponds to a part of the image</a:t>
                </a:r>
              </a:p>
            </p:txBody>
          </p:sp>
        </mc:Choice>
        <mc:Fallback xmlns="">
          <p:sp>
            <p:nvSpPr>
              <p:cNvPr id="40" name="TextBox 39">
                <a:extLst>
                  <a:ext uri="{FF2B5EF4-FFF2-40B4-BE49-F238E27FC236}">
                    <a16:creationId xmlns:a16="http://schemas.microsoft.com/office/drawing/2014/main" id="{B36BA89C-017A-964C-3EAC-819623547B63}"/>
                  </a:ext>
                </a:extLst>
              </p:cNvPr>
              <p:cNvSpPr txBox="1">
                <a:spLocks noRot="1" noChangeAspect="1" noMove="1" noResize="1" noEditPoints="1" noAdjustHandles="1" noChangeArrowheads="1" noChangeShapeType="1" noTextEdit="1"/>
              </p:cNvSpPr>
              <p:nvPr/>
            </p:nvSpPr>
            <p:spPr>
              <a:xfrm>
                <a:off x="521595" y="1180535"/>
                <a:ext cx="3683591" cy="369332"/>
              </a:xfrm>
              <a:prstGeom prst="rect">
                <a:avLst/>
              </a:prstGeom>
              <a:blipFill>
                <a:blip r:embed="rId29"/>
                <a:stretch>
                  <a:fillRect t="-10000" r="-993" b="-26667"/>
                </a:stretch>
              </a:blipFill>
            </p:spPr>
            <p:txBody>
              <a:bodyPr/>
              <a:lstStyle/>
              <a:p>
                <a:r>
                  <a:rPr lang="en-US">
                    <a:noFill/>
                  </a:rPr>
                  <a:t> </a:t>
                </a:r>
              </a:p>
            </p:txBody>
          </p:sp>
        </mc:Fallback>
      </mc:AlternateContent>
      <p:cxnSp>
        <p:nvCxnSpPr>
          <p:cNvPr id="41" name="Straight Arrow Connector 40">
            <a:extLst>
              <a:ext uri="{FF2B5EF4-FFF2-40B4-BE49-F238E27FC236}">
                <a16:creationId xmlns:a16="http://schemas.microsoft.com/office/drawing/2014/main" id="{7DCF0ACF-3197-B18C-EF85-65660BEA456F}"/>
              </a:ext>
            </a:extLst>
          </p:cNvPr>
          <p:cNvCxnSpPr>
            <a:cxnSpLocks/>
            <a:endCxn id="55" idx="1"/>
          </p:cNvCxnSpPr>
          <p:nvPr/>
        </p:nvCxnSpPr>
        <p:spPr>
          <a:xfrm>
            <a:off x="9381011" y="3647575"/>
            <a:ext cx="730412" cy="6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CA80704B-094F-EA86-390F-F79912890E73}"/>
              </a:ext>
            </a:extLst>
          </p:cNvPr>
          <p:cNvCxnSpPr>
            <a:cxnSpLocks/>
            <a:endCxn id="1030" idx="1"/>
          </p:cNvCxnSpPr>
          <p:nvPr/>
        </p:nvCxnSpPr>
        <p:spPr>
          <a:xfrm>
            <a:off x="10581939" y="3647575"/>
            <a:ext cx="774703" cy="6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53" name="Rounded Rectangle 1052">
                <a:extLst>
                  <a:ext uri="{FF2B5EF4-FFF2-40B4-BE49-F238E27FC236}">
                    <a16:creationId xmlns:a16="http://schemas.microsoft.com/office/drawing/2014/main" id="{44BE7C50-4C57-3F51-1ECB-5E23217A7540}"/>
                  </a:ext>
                </a:extLst>
              </p:cNvPr>
              <p:cNvSpPr/>
              <p:nvPr/>
            </p:nvSpPr>
            <p:spPr>
              <a:xfrm>
                <a:off x="4810342" y="3009445"/>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18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1053" name="Rounded Rectangle 1052">
                <a:extLst>
                  <a:ext uri="{FF2B5EF4-FFF2-40B4-BE49-F238E27FC236}">
                    <a16:creationId xmlns:a16="http://schemas.microsoft.com/office/drawing/2014/main" id="{44BE7C50-4C57-3F51-1ECB-5E23217A7540}"/>
                  </a:ext>
                </a:extLst>
              </p:cNvPr>
              <p:cNvSpPr>
                <a:spLocks noRot="1" noChangeAspect="1" noMove="1" noResize="1" noEditPoints="1" noAdjustHandles="1" noChangeArrowheads="1" noChangeShapeType="1" noTextEdit="1"/>
              </p:cNvSpPr>
              <p:nvPr/>
            </p:nvSpPr>
            <p:spPr>
              <a:xfrm>
                <a:off x="4810342" y="3009445"/>
                <a:ext cx="470516" cy="470517"/>
              </a:xfrm>
              <a:prstGeom prst="roundRect">
                <a:avLst/>
              </a:prstGeom>
              <a:blipFill>
                <a:blip r:embed="rId30"/>
                <a:stretch>
                  <a:fillRect l="-2532" r="-3797"/>
                </a:stretch>
              </a:blipFill>
              <a:ln>
                <a:solidFill>
                  <a:schemeClr val="accent2">
                    <a:lumMod val="75000"/>
                  </a:schemeClr>
                </a:solidFill>
              </a:ln>
            </p:spPr>
            <p:txBody>
              <a:bodyPr/>
              <a:lstStyle/>
              <a:p>
                <a:r>
                  <a:rPr lang="en-US">
                    <a:noFill/>
                  </a:rPr>
                  <a:t> </a:t>
                </a:r>
              </a:p>
            </p:txBody>
          </p:sp>
        </mc:Fallback>
      </mc:AlternateContent>
      <p:cxnSp>
        <p:nvCxnSpPr>
          <p:cNvPr id="1055" name="Straight Arrow Connector 1054">
            <a:extLst>
              <a:ext uri="{FF2B5EF4-FFF2-40B4-BE49-F238E27FC236}">
                <a16:creationId xmlns:a16="http://schemas.microsoft.com/office/drawing/2014/main" id="{1119BC45-A03A-5B40-C632-8C447A1820F4}"/>
              </a:ext>
            </a:extLst>
          </p:cNvPr>
          <p:cNvCxnSpPr>
            <a:stCxn id="1053" idx="1"/>
            <a:endCxn id="31" idx="6"/>
          </p:cNvCxnSpPr>
          <p:nvPr/>
        </p:nvCxnSpPr>
        <p:spPr>
          <a:xfrm flipH="1">
            <a:off x="4366068" y="3244704"/>
            <a:ext cx="444274" cy="27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9" name="Elbow Connector 1058">
            <a:extLst>
              <a:ext uri="{FF2B5EF4-FFF2-40B4-BE49-F238E27FC236}">
                <a16:creationId xmlns:a16="http://schemas.microsoft.com/office/drawing/2014/main" id="{DAC2854D-0B79-6E42-9142-D185F1987F40}"/>
              </a:ext>
            </a:extLst>
          </p:cNvPr>
          <p:cNvCxnSpPr>
            <a:endCxn id="63" idx="1"/>
          </p:cNvCxnSpPr>
          <p:nvPr/>
        </p:nvCxnSpPr>
        <p:spPr>
          <a:xfrm rot="16200000" flipH="1">
            <a:off x="6810732" y="4193193"/>
            <a:ext cx="733569" cy="174412"/>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1" name="Elbow Connector 1060">
            <a:extLst>
              <a:ext uri="{FF2B5EF4-FFF2-40B4-BE49-F238E27FC236}">
                <a16:creationId xmlns:a16="http://schemas.microsoft.com/office/drawing/2014/main" id="{A38C381D-072C-68CF-7E1D-48114AF84400}"/>
              </a:ext>
            </a:extLst>
          </p:cNvPr>
          <p:cNvCxnSpPr>
            <a:stCxn id="27" idx="3"/>
            <a:endCxn id="12" idx="1"/>
          </p:cNvCxnSpPr>
          <p:nvPr/>
        </p:nvCxnSpPr>
        <p:spPr>
          <a:xfrm>
            <a:off x="8180082" y="3647575"/>
            <a:ext cx="285569" cy="997835"/>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2" name="Elbow Connector 1061">
            <a:extLst>
              <a:ext uri="{FF2B5EF4-FFF2-40B4-BE49-F238E27FC236}">
                <a16:creationId xmlns:a16="http://schemas.microsoft.com/office/drawing/2014/main" id="{7CDE684C-CEC7-947C-ECDC-502711CAC5E4}"/>
              </a:ext>
            </a:extLst>
          </p:cNvPr>
          <p:cNvCxnSpPr>
            <a:cxnSpLocks/>
            <a:stCxn id="3" idx="3"/>
            <a:endCxn id="57" idx="1"/>
          </p:cNvCxnSpPr>
          <p:nvPr/>
        </p:nvCxnSpPr>
        <p:spPr>
          <a:xfrm>
            <a:off x="9381011" y="3648463"/>
            <a:ext cx="285568" cy="996947"/>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7" name="Elbow Connector 1066">
            <a:extLst>
              <a:ext uri="{FF2B5EF4-FFF2-40B4-BE49-F238E27FC236}">
                <a16:creationId xmlns:a16="http://schemas.microsoft.com/office/drawing/2014/main" id="{37A3BF98-F58E-DC2F-9052-CA9128F8ED78}"/>
              </a:ext>
            </a:extLst>
          </p:cNvPr>
          <p:cNvCxnSpPr>
            <a:cxnSpLocks/>
            <a:stCxn id="55" idx="3"/>
            <a:endCxn id="1031" idx="1"/>
          </p:cNvCxnSpPr>
          <p:nvPr/>
        </p:nvCxnSpPr>
        <p:spPr>
          <a:xfrm>
            <a:off x="10581939" y="3648210"/>
            <a:ext cx="329859" cy="997200"/>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3022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541AE-88FF-667A-645F-0C2A8232CB8D}"/>
            </a:ext>
          </a:extLst>
        </p:cNvPr>
        <p:cNvGrpSpPr/>
        <p:nvPr/>
      </p:nvGrpSpPr>
      <p:grpSpPr>
        <a:xfrm>
          <a:off x="0" y="0"/>
          <a:ext cx="0" cy="0"/>
          <a:chOff x="0" y="0"/>
          <a:chExt cx="0" cy="0"/>
        </a:xfrm>
      </p:grpSpPr>
      <p:sp>
        <p:nvSpPr>
          <p:cNvPr id="1024" name="Rectangle 1023">
            <a:extLst>
              <a:ext uri="{FF2B5EF4-FFF2-40B4-BE49-F238E27FC236}">
                <a16:creationId xmlns:a16="http://schemas.microsoft.com/office/drawing/2014/main" id="{C1993F7A-04BD-A2D7-58FD-19CE26F9DBF7}"/>
              </a:ext>
            </a:extLst>
          </p:cNvPr>
          <p:cNvSpPr/>
          <p:nvPr/>
        </p:nvSpPr>
        <p:spPr>
          <a:xfrm>
            <a:off x="2389227" y="3601580"/>
            <a:ext cx="3136654" cy="2448363"/>
          </a:xfrm>
          <a:prstGeom prst="rect">
            <a:avLst/>
          </a:prstGeom>
          <a:solidFill>
            <a:srgbClr val="EEEEEE"/>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b="1">
                <a:solidFill>
                  <a:schemeClr val="tx1"/>
                </a:solidFill>
              </a:rPr>
              <a:t>ENCODER</a:t>
            </a:r>
          </a:p>
        </p:txBody>
      </p:sp>
      <p:sp>
        <p:nvSpPr>
          <p:cNvPr id="62" name="Rectangle 61">
            <a:extLst>
              <a:ext uri="{FF2B5EF4-FFF2-40B4-BE49-F238E27FC236}">
                <a16:creationId xmlns:a16="http://schemas.microsoft.com/office/drawing/2014/main" id="{7CCC4BB8-A783-F90E-4D23-58D80B2CC311}"/>
              </a:ext>
            </a:extLst>
          </p:cNvPr>
          <p:cNvSpPr/>
          <p:nvPr/>
        </p:nvSpPr>
        <p:spPr>
          <a:xfrm>
            <a:off x="6721090" y="3285080"/>
            <a:ext cx="5326016" cy="2770178"/>
          </a:xfrm>
          <a:prstGeom prst="rect">
            <a:avLst/>
          </a:prstGeom>
          <a:solidFill>
            <a:srgbClr val="EEEEEE"/>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b="1">
                <a:solidFill>
                  <a:schemeClr val="tx1"/>
                </a:solidFill>
              </a:rPr>
              <a:t>DECODER</a:t>
            </a:r>
          </a:p>
        </p:txBody>
      </p:sp>
      <p:grpSp>
        <p:nvGrpSpPr>
          <p:cNvPr id="32" name="Group 31">
            <a:extLst>
              <a:ext uri="{FF2B5EF4-FFF2-40B4-BE49-F238E27FC236}">
                <a16:creationId xmlns:a16="http://schemas.microsoft.com/office/drawing/2014/main" id="{E72AF36E-4F76-2986-ECF0-CA21A0BE3E4B}"/>
              </a:ext>
            </a:extLst>
          </p:cNvPr>
          <p:cNvGrpSpPr>
            <a:grpSpLocks/>
          </p:cNvGrpSpPr>
          <p:nvPr/>
        </p:nvGrpSpPr>
        <p:grpSpPr>
          <a:xfrm>
            <a:off x="5524650" y="1638005"/>
            <a:ext cx="1000799" cy="1000799"/>
            <a:chOff x="4135120" y="3516788"/>
            <a:chExt cx="1117600" cy="1084580"/>
          </a:xfrm>
          <a:solidFill>
            <a:srgbClr val="D2BFFF"/>
          </a:solidFill>
        </p:grpSpPr>
        <p:sp>
          <p:nvSpPr>
            <p:cNvPr id="33" name="Rectangle 32">
              <a:extLst>
                <a:ext uri="{FF2B5EF4-FFF2-40B4-BE49-F238E27FC236}">
                  <a16:creationId xmlns:a16="http://schemas.microsoft.com/office/drawing/2014/main" id="{74890E11-F3A5-ED6F-E1EE-732184AB80A1}"/>
                </a:ext>
              </a:extLst>
            </p:cNvPr>
            <p:cNvSpPr/>
            <p:nvPr/>
          </p:nvSpPr>
          <p:spPr>
            <a:xfrm>
              <a:off x="4135120" y="3516788"/>
              <a:ext cx="756920" cy="619760"/>
            </a:xfrm>
            <a:prstGeom prst="rect">
              <a:avLst/>
            </a:prstGeom>
            <a:grpFill/>
            <a:ln>
              <a:solidFill>
                <a:srgbClr val="9F90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Rectangle 33">
              <a:extLst>
                <a:ext uri="{FF2B5EF4-FFF2-40B4-BE49-F238E27FC236}">
                  <a16:creationId xmlns:a16="http://schemas.microsoft.com/office/drawing/2014/main" id="{C982CBA8-1EC9-E764-9DAB-95DEB7128AD1}"/>
                </a:ext>
              </a:extLst>
            </p:cNvPr>
            <p:cNvSpPr/>
            <p:nvPr/>
          </p:nvSpPr>
          <p:spPr>
            <a:xfrm>
              <a:off x="4248257" y="3671728"/>
              <a:ext cx="756920" cy="619760"/>
            </a:xfrm>
            <a:prstGeom prst="rect">
              <a:avLst/>
            </a:prstGeom>
            <a:grpFill/>
            <a:ln>
              <a:solidFill>
                <a:srgbClr val="9F90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Rectangle 34">
              <a:extLst>
                <a:ext uri="{FF2B5EF4-FFF2-40B4-BE49-F238E27FC236}">
                  <a16:creationId xmlns:a16="http://schemas.microsoft.com/office/drawing/2014/main" id="{E3D7D519-4B00-0397-F945-DE757C90522C}"/>
                </a:ext>
              </a:extLst>
            </p:cNvPr>
            <p:cNvSpPr/>
            <p:nvPr/>
          </p:nvSpPr>
          <p:spPr>
            <a:xfrm>
              <a:off x="4382663" y="3826668"/>
              <a:ext cx="756920" cy="619760"/>
            </a:xfrm>
            <a:prstGeom prst="rect">
              <a:avLst/>
            </a:prstGeom>
            <a:grpFill/>
            <a:ln>
              <a:solidFill>
                <a:srgbClr val="9F90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B343FAFC-89B0-D105-5A62-C0E2376E9AE1}"/>
                    </a:ext>
                  </a:extLst>
                </p:cNvPr>
                <p:cNvSpPr/>
                <p:nvPr/>
              </p:nvSpPr>
              <p:spPr>
                <a:xfrm>
                  <a:off x="4495800" y="3981608"/>
                  <a:ext cx="756920" cy="619760"/>
                </a:xfrm>
                <a:prstGeom prst="rect">
                  <a:avLst/>
                </a:prstGeom>
                <a:grpFill/>
                <a:ln>
                  <a:solidFill>
                    <a:srgbClr val="9F90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sz="2000" b="0" i="1" smtClean="0">
                                <a:solidFill>
                                  <a:schemeClr val="tx1"/>
                                </a:solidFill>
                                <a:latin typeface="Cambria Math" panose="02040503050406030204" pitchFamily="18" charset="0"/>
                              </a:rPr>
                            </m:ctrlPr>
                          </m:sSubPr>
                          <m:e>
                            <m:r>
                              <a:rPr lang="en-CA" sz="2000" b="0" i="1" smtClean="0">
                                <a:solidFill>
                                  <a:schemeClr val="tx1"/>
                                </a:solidFill>
                                <a:latin typeface="Cambria Math" panose="02040503050406030204" pitchFamily="18" charset="0"/>
                              </a:rPr>
                              <m:t>𝛼</m:t>
                            </m:r>
                          </m:e>
                          <m:sub>
                            <m:r>
                              <a:rPr lang="en-CA" sz="2000" b="0" i="1" smtClean="0">
                                <a:solidFill>
                                  <a:schemeClr val="tx1"/>
                                </a:solidFill>
                                <a:latin typeface="Cambria Math" panose="02040503050406030204" pitchFamily="18" charset="0"/>
                              </a:rPr>
                              <m:t>𝑡𝑖</m:t>
                            </m:r>
                          </m:sub>
                        </m:sSub>
                      </m:oMath>
                    </m:oMathPara>
                  </a14:m>
                  <a:endParaRPr lang="en-US">
                    <a:solidFill>
                      <a:schemeClr val="tx1"/>
                    </a:solidFill>
                  </a:endParaRPr>
                </a:p>
              </p:txBody>
            </p:sp>
          </mc:Choice>
          <mc:Fallback xmlns="">
            <p:sp>
              <p:nvSpPr>
                <p:cNvPr id="36" name="Rectangle 35">
                  <a:extLst>
                    <a:ext uri="{FF2B5EF4-FFF2-40B4-BE49-F238E27FC236}">
                      <a16:creationId xmlns:a16="http://schemas.microsoft.com/office/drawing/2014/main" id="{B343FAFC-89B0-D105-5A62-C0E2376E9AE1}"/>
                    </a:ext>
                  </a:extLst>
                </p:cNvPr>
                <p:cNvSpPr>
                  <a:spLocks noRot="1" noChangeAspect="1" noMove="1" noResize="1" noEditPoints="1" noAdjustHandles="1" noChangeArrowheads="1" noChangeShapeType="1" noTextEdit="1"/>
                </p:cNvSpPr>
                <p:nvPr/>
              </p:nvSpPr>
              <p:spPr>
                <a:xfrm>
                  <a:off x="4495800" y="3981608"/>
                  <a:ext cx="756920" cy="619760"/>
                </a:xfrm>
                <a:prstGeom prst="rect">
                  <a:avLst/>
                </a:prstGeom>
                <a:blipFill>
                  <a:blip r:embed="rId3"/>
                  <a:stretch>
                    <a:fillRect/>
                  </a:stretch>
                </a:blipFill>
                <a:ln>
                  <a:solidFill>
                    <a:srgbClr val="9F90C3"/>
                  </a:solidFill>
                </a:ln>
              </p:spPr>
              <p:txBody>
                <a:bodyPr/>
                <a:lstStyle/>
                <a:p>
                  <a:r>
                    <a:rPr lang="en-US">
                      <a:noFill/>
                    </a:rPr>
                    <a:t> </a:t>
                  </a:r>
                </a:p>
              </p:txBody>
            </p:sp>
          </mc:Fallback>
        </mc:AlternateContent>
      </p:grpSp>
      <p:cxnSp>
        <p:nvCxnSpPr>
          <p:cNvPr id="37" name="Straight Arrow Connector 36">
            <a:extLst>
              <a:ext uri="{FF2B5EF4-FFF2-40B4-BE49-F238E27FC236}">
                <a16:creationId xmlns:a16="http://schemas.microsoft.com/office/drawing/2014/main" id="{57ADA576-637D-E902-6EDE-55F990658D6F}"/>
              </a:ext>
            </a:extLst>
          </p:cNvPr>
          <p:cNvCxnSpPr>
            <a:cxnSpLocks/>
            <a:stCxn id="25" idx="3"/>
            <a:endCxn id="36" idx="1"/>
          </p:cNvCxnSpPr>
          <p:nvPr/>
        </p:nvCxnSpPr>
        <p:spPr>
          <a:xfrm>
            <a:off x="4441314" y="2352862"/>
            <a:ext cx="140632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101BC22F-F010-78F3-50BB-142EF7FE9C3D}"/>
              </a:ext>
            </a:extLst>
          </p:cNvPr>
          <p:cNvCxnSpPr>
            <a:cxnSpLocks/>
            <a:endCxn id="35" idx="1"/>
          </p:cNvCxnSpPr>
          <p:nvPr/>
        </p:nvCxnSpPr>
        <p:spPr>
          <a:xfrm>
            <a:off x="4340001" y="2208392"/>
            <a:ext cx="1406321" cy="14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A4569681-C423-0A68-316F-A6A8665023A9}"/>
              </a:ext>
            </a:extLst>
          </p:cNvPr>
          <p:cNvCxnSpPr>
            <a:cxnSpLocks/>
            <a:endCxn id="34" idx="1"/>
          </p:cNvCxnSpPr>
          <p:nvPr/>
        </p:nvCxnSpPr>
        <p:spPr>
          <a:xfrm>
            <a:off x="4311668" y="2066919"/>
            <a:ext cx="13142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B37A4F2A-48A0-C284-CF17-C3D3BC1B9090}"/>
              </a:ext>
            </a:extLst>
          </p:cNvPr>
          <p:cNvCxnSpPr>
            <a:cxnSpLocks/>
            <a:endCxn id="33" idx="1"/>
          </p:cNvCxnSpPr>
          <p:nvPr/>
        </p:nvCxnSpPr>
        <p:spPr>
          <a:xfrm>
            <a:off x="4205186" y="1923948"/>
            <a:ext cx="131946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5227933-0A8B-50A0-3522-74A2CAD30341}"/>
              </a:ext>
            </a:extLst>
          </p:cNvPr>
          <p:cNvSpPr>
            <a:spLocks noGrp="1"/>
          </p:cNvSpPr>
          <p:nvPr>
            <p:ph type="title"/>
          </p:nvPr>
        </p:nvSpPr>
        <p:spPr/>
        <p:txBody>
          <a:bodyPr/>
          <a:lstStyle/>
          <a:p>
            <a:r>
              <a:rPr lang="en-US"/>
              <a:t>Image Captioning with Visual Attention</a:t>
            </a:r>
          </a:p>
        </p:txBody>
      </p:sp>
      <p:sp>
        <p:nvSpPr>
          <p:cNvPr id="4" name="Date Placeholder 3">
            <a:extLst>
              <a:ext uri="{FF2B5EF4-FFF2-40B4-BE49-F238E27FC236}">
                <a16:creationId xmlns:a16="http://schemas.microsoft.com/office/drawing/2014/main" id="{3C6385DA-A3E6-FB3F-B349-1D5B1EB1AAF6}"/>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E8250A5D-158A-5228-00FE-E9C54EE4E102}"/>
              </a:ext>
            </a:extLst>
          </p:cNvPr>
          <p:cNvSpPr>
            <a:spLocks noGrp="1"/>
          </p:cNvSpPr>
          <p:nvPr>
            <p:ph type="sldNum" sz="quarter" idx="12"/>
          </p:nvPr>
        </p:nvSpPr>
        <p:spPr/>
        <p:txBody>
          <a:bodyPr/>
          <a:lstStyle/>
          <a:p>
            <a:fld id="{D4F24A5E-B0D2-394D-9970-9AE06BCB59C1}" type="slidenum">
              <a:rPr lang="en-US" smtClean="0"/>
              <a:t>17</a:t>
            </a:fld>
            <a:endParaRPr lang="en-US"/>
          </a:p>
        </p:txBody>
      </p:sp>
      <p:pic>
        <p:nvPicPr>
          <p:cNvPr id="1026" name="Picture 2" descr="An image from the MSCOCO test set (Karpathy splits).  ">
            <a:extLst>
              <a:ext uri="{FF2B5EF4-FFF2-40B4-BE49-F238E27FC236}">
                <a16:creationId xmlns:a16="http://schemas.microsoft.com/office/drawing/2014/main" id="{24FFC68F-A9B0-F291-C7C3-34BC27E4854C}"/>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91434" y="3709031"/>
            <a:ext cx="2016974" cy="1342548"/>
          </a:xfrm>
          <a:prstGeom prst="rect">
            <a:avLst/>
          </a:prstGeom>
          <a:noFill/>
          <a:extLst>
            <a:ext uri="{909E8E84-426E-40DD-AFC4-6F175D3DCCD1}">
              <a14:hiddenFill xmlns:a14="http://schemas.microsoft.com/office/drawing/2010/main">
                <a:solidFill>
                  <a:srgbClr val="FFFFFF"/>
                </a:solidFill>
              </a14:hiddenFill>
            </a:ext>
          </a:extLst>
        </p:spPr>
      </p:pic>
      <p:sp>
        <p:nvSpPr>
          <p:cNvPr id="7" name="Manual Operation 6">
            <a:extLst>
              <a:ext uri="{FF2B5EF4-FFF2-40B4-BE49-F238E27FC236}">
                <a16:creationId xmlns:a16="http://schemas.microsoft.com/office/drawing/2014/main" id="{D2497145-DFA6-C9B2-CA0F-D4B8B1FA45D3}"/>
              </a:ext>
            </a:extLst>
          </p:cNvPr>
          <p:cNvSpPr/>
          <p:nvPr/>
        </p:nvSpPr>
        <p:spPr>
          <a:xfrm rot="16200000">
            <a:off x="2333322" y="4001845"/>
            <a:ext cx="1342548" cy="756920"/>
          </a:xfrm>
          <a:prstGeom prst="flowChartManualOperation">
            <a:avLst/>
          </a:prstGeom>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a:t>CNN</a:t>
            </a:r>
          </a:p>
        </p:txBody>
      </p:sp>
      <p:sp>
        <p:nvSpPr>
          <p:cNvPr id="13" name="TextBox 12">
            <a:extLst>
              <a:ext uri="{FF2B5EF4-FFF2-40B4-BE49-F238E27FC236}">
                <a16:creationId xmlns:a16="http://schemas.microsoft.com/office/drawing/2014/main" id="{5B59D3A8-FF4F-43E9-8E5B-02BD1F4683D1}"/>
              </a:ext>
            </a:extLst>
          </p:cNvPr>
          <p:cNvSpPr txBox="1"/>
          <p:nvPr/>
        </p:nvSpPr>
        <p:spPr>
          <a:xfrm>
            <a:off x="291434" y="5051579"/>
            <a:ext cx="2016974" cy="369332"/>
          </a:xfrm>
          <a:prstGeom prst="rect">
            <a:avLst/>
          </a:prstGeom>
          <a:noFill/>
        </p:spPr>
        <p:txBody>
          <a:bodyPr wrap="square" rtlCol="0">
            <a:spAutoFit/>
          </a:bodyPr>
          <a:lstStyle/>
          <a:p>
            <a:pPr algn="ctr"/>
            <a:r>
              <a:rPr lang="en-US"/>
              <a:t>Input image</a:t>
            </a:r>
          </a:p>
        </p:txBody>
      </p:sp>
      <p:grpSp>
        <p:nvGrpSpPr>
          <p:cNvPr id="18" name="Group 17">
            <a:extLst>
              <a:ext uri="{FF2B5EF4-FFF2-40B4-BE49-F238E27FC236}">
                <a16:creationId xmlns:a16="http://schemas.microsoft.com/office/drawing/2014/main" id="{E1F7FE10-620D-E3FB-CD77-912F53978433}"/>
              </a:ext>
            </a:extLst>
          </p:cNvPr>
          <p:cNvGrpSpPr/>
          <p:nvPr/>
        </p:nvGrpSpPr>
        <p:grpSpPr>
          <a:xfrm>
            <a:off x="3764966" y="3931356"/>
            <a:ext cx="1000799" cy="1002159"/>
            <a:chOff x="4135120" y="3516788"/>
            <a:chExt cx="1117600" cy="1084580"/>
          </a:xfrm>
          <a:solidFill>
            <a:schemeClr val="accent4">
              <a:lumMod val="40000"/>
              <a:lumOff val="60000"/>
            </a:schemeClr>
          </a:solidFill>
        </p:grpSpPr>
        <p:sp>
          <p:nvSpPr>
            <p:cNvPr id="9" name="Rectangle 8">
              <a:extLst>
                <a:ext uri="{FF2B5EF4-FFF2-40B4-BE49-F238E27FC236}">
                  <a16:creationId xmlns:a16="http://schemas.microsoft.com/office/drawing/2014/main" id="{310B85C7-A904-012A-04FE-AA40818FAE4D}"/>
                </a:ext>
              </a:extLst>
            </p:cNvPr>
            <p:cNvSpPr/>
            <p:nvPr/>
          </p:nvSpPr>
          <p:spPr>
            <a:xfrm>
              <a:off x="4135120" y="3516788"/>
              <a:ext cx="756920" cy="619760"/>
            </a:xfrm>
            <a:prstGeom prst="rect">
              <a:avLst/>
            </a:prstGeom>
            <a:grp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3DA753E6-AAC3-ABDF-2F75-CEE9C6087624}"/>
                </a:ext>
              </a:extLst>
            </p:cNvPr>
            <p:cNvSpPr/>
            <p:nvPr/>
          </p:nvSpPr>
          <p:spPr>
            <a:xfrm>
              <a:off x="4248257" y="3671728"/>
              <a:ext cx="756920" cy="619760"/>
            </a:xfrm>
            <a:prstGeom prst="rect">
              <a:avLst/>
            </a:prstGeom>
            <a:grp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a:extLst>
                <a:ext uri="{FF2B5EF4-FFF2-40B4-BE49-F238E27FC236}">
                  <a16:creationId xmlns:a16="http://schemas.microsoft.com/office/drawing/2014/main" id="{642F2472-EA27-7A28-3B99-ED443841BD29}"/>
                </a:ext>
              </a:extLst>
            </p:cNvPr>
            <p:cNvSpPr/>
            <p:nvPr/>
          </p:nvSpPr>
          <p:spPr>
            <a:xfrm>
              <a:off x="4382663" y="3826668"/>
              <a:ext cx="756920" cy="619760"/>
            </a:xfrm>
            <a:prstGeom prst="rect">
              <a:avLst/>
            </a:prstGeom>
            <a:grp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14E577CF-C0B4-90A4-DE0D-AD2445C82EBC}"/>
                    </a:ext>
                  </a:extLst>
                </p:cNvPr>
                <p:cNvSpPr/>
                <p:nvPr/>
              </p:nvSpPr>
              <p:spPr>
                <a:xfrm>
                  <a:off x="4495800" y="3981608"/>
                  <a:ext cx="756920" cy="619760"/>
                </a:xfrm>
                <a:prstGeom prst="rect">
                  <a:avLst/>
                </a:prstGeom>
                <a:grp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sz="2000" b="0" i="1" smtClean="0">
                                <a:solidFill>
                                  <a:schemeClr val="tx1"/>
                                </a:solidFill>
                                <a:latin typeface="Cambria Math" panose="02040503050406030204" pitchFamily="18" charset="0"/>
                              </a:rPr>
                            </m:ctrlPr>
                          </m:sSubPr>
                          <m:e>
                            <m:r>
                              <a:rPr lang="en-CA" sz="2000" i="1">
                                <a:solidFill>
                                  <a:schemeClr val="tx1"/>
                                </a:solidFill>
                                <a:latin typeface="Cambria Math" panose="02040503050406030204" pitchFamily="18" charset="0"/>
                              </a:rPr>
                              <m:t>h</m:t>
                            </m:r>
                          </m:e>
                          <m:sub>
                            <m:r>
                              <a:rPr lang="en-CA" sz="2000" b="0" i="1" smtClean="0">
                                <a:solidFill>
                                  <a:schemeClr val="tx1"/>
                                </a:solidFill>
                                <a:latin typeface="Cambria Math" panose="02040503050406030204" pitchFamily="18" charset="0"/>
                              </a:rPr>
                              <m:t>𝑖</m:t>
                            </m:r>
                          </m:sub>
                        </m:sSub>
                      </m:oMath>
                    </m:oMathPara>
                  </a14:m>
                  <a:endParaRPr lang="en-US">
                    <a:solidFill>
                      <a:schemeClr val="tx1"/>
                    </a:solidFill>
                  </a:endParaRPr>
                </a:p>
              </p:txBody>
            </p:sp>
          </mc:Choice>
          <mc:Fallback xmlns="">
            <p:sp>
              <p:nvSpPr>
                <p:cNvPr id="15" name="Rectangle 14">
                  <a:extLst>
                    <a:ext uri="{FF2B5EF4-FFF2-40B4-BE49-F238E27FC236}">
                      <a16:creationId xmlns:a16="http://schemas.microsoft.com/office/drawing/2014/main" id="{14E577CF-C0B4-90A4-DE0D-AD2445C82EBC}"/>
                    </a:ext>
                  </a:extLst>
                </p:cNvPr>
                <p:cNvSpPr>
                  <a:spLocks noRot="1" noChangeAspect="1" noMove="1" noResize="1" noEditPoints="1" noAdjustHandles="1" noChangeArrowheads="1" noChangeShapeType="1" noTextEdit="1"/>
                </p:cNvSpPr>
                <p:nvPr/>
              </p:nvSpPr>
              <p:spPr>
                <a:xfrm>
                  <a:off x="4495800" y="3981608"/>
                  <a:ext cx="756920" cy="619760"/>
                </a:xfrm>
                <a:prstGeom prst="rect">
                  <a:avLst/>
                </a:prstGeom>
                <a:blipFill>
                  <a:blip r:embed="rId5"/>
                  <a:stretch>
                    <a:fillRect/>
                  </a:stretch>
                </a:blipFill>
                <a:ln>
                  <a:solidFill>
                    <a:schemeClr val="accent4">
                      <a:lumMod val="75000"/>
                    </a:schemeClr>
                  </a:solidFill>
                </a:ln>
              </p:spPr>
              <p:txBody>
                <a:bodyPr/>
                <a:lstStyle/>
                <a:p>
                  <a:r>
                    <a:rPr lang="en-US">
                      <a:noFill/>
                    </a:rPr>
                    <a:t> </a:t>
                  </a:r>
                </a:p>
              </p:txBody>
            </p:sp>
          </mc:Fallback>
        </mc:AlternateContent>
      </p:grpSp>
      <p:sp>
        <p:nvSpPr>
          <p:cNvPr id="16" name="TextBox 15">
            <a:extLst>
              <a:ext uri="{FF2B5EF4-FFF2-40B4-BE49-F238E27FC236}">
                <a16:creationId xmlns:a16="http://schemas.microsoft.com/office/drawing/2014/main" id="{0315F137-9EE0-B0F0-C1D0-D491361A6B32}"/>
              </a:ext>
            </a:extLst>
          </p:cNvPr>
          <p:cNvSpPr txBox="1"/>
          <p:nvPr/>
        </p:nvSpPr>
        <p:spPr>
          <a:xfrm>
            <a:off x="2389227" y="5051579"/>
            <a:ext cx="1230738" cy="646331"/>
          </a:xfrm>
          <a:prstGeom prst="rect">
            <a:avLst/>
          </a:prstGeom>
          <a:noFill/>
        </p:spPr>
        <p:txBody>
          <a:bodyPr wrap="square" rtlCol="0">
            <a:spAutoFit/>
          </a:bodyPr>
          <a:lstStyle/>
          <a:p>
            <a:pPr algn="ctr"/>
            <a:r>
              <a:rPr lang="en-US"/>
              <a:t>Feature extraction</a:t>
            </a:r>
          </a:p>
        </p:txBody>
      </p:sp>
      <p:sp>
        <p:nvSpPr>
          <p:cNvPr id="17" name="TextBox 16">
            <a:extLst>
              <a:ext uri="{FF2B5EF4-FFF2-40B4-BE49-F238E27FC236}">
                <a16:creationId xmlns:a16="http://schemas.microsoft.com/office/drawing/2014/main" id="{FE1A4D8A-283B-2341-1BB9-40CA5B1D7371}"/>
              </a:ext>
            </a:extLst>
          </p:cNvPr>
          <p:cNvSpPr txBox="1"/>
          <p:nvPr/>
        </p:nvSpPr>
        <p:spPr>
          <a:xfrm>
            <a:off x="3525344" y="5051579"/>
            <a:ext cx="2000537" cy="646331"/>
          </a:xfrm>
          <a:prstGeom prst="rect">
            <a:avLst/>
          </a:prstGeom>
          <a:noFill/>
        </p:spPr>
        <p:txBody>
          <a:bodyPr wrap="square" rtlCol="0">
            <a:spAutoFit/>
          </a:bodyPr>
          <a:lstStyle/>
          <a:p>
            <a:pPr algn="ctr"/>
            <a:r>
              <a:rPr lang="en-US"/>
              <a:t>Annotation vectors</a:t>
            </a:r>
          </a:p>
          <a:p>
            <a:pPr algn="ctr"/>
            <a:r>
              <a:rPr lang="en-US"/>
              <a:t>(feature vectors)</a:t>
            </a:r>
          </a:p>
        </p:txBody>
      </p:sp>
      <p:cxnSp>
        <p:nvCxnSpPr>
          <p:cNvPr id="20" name="Straight Arrow Connector 19">
            <a:extLst>
              <a:ext uri="{FF2B5EF4-FFF2-40B4-BE49-F238E27FC236}">
                <a16:creationId xmlns:a16="http://schemas.microsoft.com/office/drawing/2014/main" id="{08777FA1-40D7-3DF5-B98A-9CB9A702D6C1}"/>
              </a:ext>
            </a:extLst>
          </p:cNvPr>
          <p:cNvCxnSpPr>
            <a:cxnSpLocks/>
            <a:stCxn id="9" idx="0"/>
            <a:endCxn id="25" idx="2"/>
          </p:cNvCxnSpPr>
          <p:nvPr/>
        </p:nvCxnSpPr>
        <p:spPr>
          <a:xfrm flipH="1" flipV="1">
            <a:off x="4102407" y="2638804"/>
            <a:ext cx="1466" cy="12925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22AFF430-4FE6-C7FD-B490-BEF1657800BB}"/>
              </a:ext>
            </a:extLst>
          </p:cNvPr>
          <p:cNvGrpSpPr>
            <a:grpSpLocks/>
          </p:cNvGrpSpPr>
          <p:nvPr/>
        </p:nvGrpSpPr>
        <p:grpSpPr>
          <a:xfrm>
            <a:off x="3440515" y="1638005"/>
            <a:ext cx="1000799" cy="1000799"/>
            <a:chOff x="4135120" y="3516788"/>
            <a:chExt cx="1117600" cy="1084580"/>
          </a:xfrm>
          <a:solidFill>
            <a:srgbClr val="D2BFFF"/>
          </a:solidFill>
        </p:grpSpPr>
        <p:sp>
          <p:nvSpPr>
            <p:cNvPr id="22" name="Rectangle 21">
              <a:extLst>
                <a:ext uri="{FF2B5EF4-FFF2-40B4-BE49-F238E27FC236}">
                  <a16:creationId xmlns:a16="http://schemas.microsoft.com/office/drawing/2014/main" id="{32E026BB-5CAB-8F20-7778-833933BCAAF1}"/>
                </a:ext>
              </a:extLst>
            </p:cNvPr>
            <p:cNvSpPr/>
            <p:nvPr/>
          </p:nvSpPr>
          <p:spPr>
            <a:xfrm>
              <a:off x="4135120" y="3516788"/>
              <a:ext cx="756920" cy="619760"/>
            </a:xfrm>
            <a:prstGeom prst="rect">
              <a:avLst/>
            </a:prstGeom>
            <a:grpFill/>
            <a:ln>
              <a:solidFill>
                <a:srgbClr val="9F90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Rectangle 22">
              <a:extLst>
                <a:ext uri="{FF2B5EF4-FFF2-40B4-BE49-F238E27FC236}">
                  <a16:creationId xmlns:a16="http://schemas.microsoft.com/office/drawing/2014/main" id="{FEC4285F-8233-D335-A57E-B299C48843AF}"/>
                </a:ext>
              </a:extLst>
            </p:cNvPr>
            <p:cNvSpPr/>
            <p:nvPr/>
          </p:nvSpPr>
          <p:spPr>
            <a:xfrm>
              <a:off x="4248257" y="3671728"/>
              <a:ext cx="756920" cy="619760"/>
            </a:xfrm>
            <a:prstGeom prst="rect">
              <a:avLst/>
            </a:prstGeom>
            <a:grpFill/>
            <a:ln>
              <a:solidFill>
                <a:srgbClr val="9F90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Rectangle 23">
              <a:extLst>
                <a:ext uri="{FF2B5EF4-FFF2-40B4-BE49-F238E27FC236}">
                  <a16:creationId xmlns:a16="http://schemas.microsoft.com/office/drawing/2014/main" id="{545C2529-68E1-B3FC-A281-62347412F980}"/>
                </a:ext>
              </a:extLst>
            </p:cNvPr>
            <p:cNvSpPr/>
            <p:nvPr/>
          </p:nvSpPr>
          <p:spPr>
            <a:xfrm>
              <a:off x="4382663" y="3826668"/>
              <a:ext cx="756920" cy="619760"/>
            </a:xfrm>
            <a:prstGeom prst="rect">
              <a:avLst/>
            </a:prstGeom>
            <a:grpFill/>
            <a:ln>
              <a:solidFill>
                <a:srgbClr val="9F90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62413572-AA8A-ACBF-C214-70E0A8FAA237}"/>
                    </a:ext>
                  </a:extLst>
                </p:cNvPr>
                <p:cNvSpPr/>
                <p:nvPr/>
              </p:nvSpPr>
              <p:spPr>
                <a:xfrm>
                  <a:off x="4495800" y="3981608"/>
                  <a:ext cx="756920" cy="619760"/>
                </a:xfrm>
                <a:prstGeom prst="rect">
                  <a:avLst/>
                </a:prstGeom>
                <a:grpFill/>
                <a:ln>
                  <a:solidFill>
                    <a:srgbClr val="9F90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sz="2000" b="0" i="1" smtClean="0">
                                <a:solidFill>
                                  <a:schemeClr val="tx1"/>
                                </a:solidFill>
                                <a:latin typeface="Cambria Math" panose="02040503050406030204" pitchFamily="18" charset="0"/>
                              </a:rPr>
                            </m:ctrlPr>
                          </m:sSubPr>
                          <m:e>
                            <m:r>
                              <a:rPr lang="en-CA" sz="2000" b="0" i="1" smtClean="0">
                                <a:solidFill>
                                  <a:schemeClr val="tx1"/>
                                </a:solidFill>
                                <a:latin typeface="Cambria Math" panose="02040503050406030204" pitchFamily="18" charset="0"/>
                              </a:rPr>
                              <m:t>𝑒</m:t>
                            </m:r>
                          </m:e>
                          <m:sub>
                            <m:r>
                              <a:rPr lang="en-CA" sz="2000" b="0" i="1" smtClean="0">
                                <a:solidFill>
                                  <a:schemeClr val="tx1"/>
                                </a:solidFill>
                                <a:latin typeface="Cambria Math" panose="02040503050406030204" pitchFamily="18" charset="0"/>
                              </a:rPr>
                              <m:t>𝑡𝑖</m:t>
                            </m:r>
                          </m:sub>
                        </m:sSub>
                      </m:oMath>
                    </m:oMathPara>
                  </a14:m>
                  <a:endParaRPr lang="en-US">
                    <a:solidFill>
                      <a:schemeClr val="tx1"/>
                    </a:solidFill>
                  </a:endParaRPr>
                </a:p>
              </p:txBody>
            </p:sp>
          </mc:Choice>
          <mc:Fallback xmlns="">
            <p:sp>
              <p:nvSpPr>
                <p:cNvPr id="25" name="Rectangle 24">
                  <a:extLst>
                    <a:ext uri="{FF2B5EF4-FFF2-40B4-BE49-F238E27FC236}">
                      <a16:creationId xmlns:a16="http://schemas.microsoft.com/office/drawing/2014/main" id="{62413572-AA8A-ACBF-C214-70E0A8FAA237}"/>
                    </a:ext>
                  </a:extLst>
                </p:cNvPr>
                <p:cNvSpPr>
                  <a:spLocks noRot="1" noChangeAspect="1" noMove="1" noResize="1" noEditPoints="1" noAdjustHandles="1" noChangeArrowheads="1" noChangeShapeType="1" noTextEdit="1"/>
                </p:cNvSpPr>
                <p:nvPr/>
              </p:nvSpPr>
              <p:spPr>
                <a:xfrm>
                  <a:off x="4495800" y="3981608"/>
                  <a:ext cx="756920" cy="619760"/>
                </a:xfrm>
                <a:prstGeom prst="rect">
                  <a:avLst/>
                </a:prstGeom>
                <a:blipFill>
                  <a:blip r:embed="rId6"/>
                  <a:stretch>
                    <a:fillRect/>
                  </a:stretch>
                </a:blipFill>
                <a:ln>
                  <a:solidFill>
                    <a:srgbClr val="9F90C3"/>
                  </a:solidFill>
                </a:ln>
              </p:spPr>
              <p:txBody>
                <a:bodyPr/>
                <a:lstStyle/>
                <a:p>
                  <a:r>
                    <a:rPr lang="en-US">
                      <a:noFill/>
                    </a:rPr>
                    <a:t> </a:t>
                  </a:r>
                </a:p>
              </p:txBody>
            </p:sp>
          </mc:Fallback>
        </mc:AlternateContent>
      </p:grpSp>
      <p:cxnSp>
        <p:nvCxnSpPr>
          <p:cNvPr id="8" name="Straight Arrow Connector 7">
            <a:extLst>
              <a:ext uri="{FF2B5EF4-FFF2-40B4-BE49-F238E27FC236}">
                <a16:creationId xmlns:a16="http://schemas.microsoft.com/office/drawing/2014/main" id="{870A49F4-0B31-6CBB-A3FC-A6A43ED24D46}"/>
              </a:ext>
            </a:extLst>
          </p:cNvPr>
          <p:cNvCxnSpPr>
            <a:cxnSpLocks/>
            <a:stCxn id="15" idx="3"/>
            <a:endCxn id="1073" idx="2"/>
          </p:cNvCxnSpPr>
          <p:nvPr/>
        </p:nvCxnSpPr>
        <p:spPr>
          <a:xfrm flipV="1">
            <a:off x="4765765" y="4646298"/>
            <a:ext cx="1243339" cy="8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Rounded Rectangle 26">
                <a:extLst>
                  <a:ext uri="{FF2B5EF4-FFF2-40B4-BE49-F238E27FC236}">
                    <a16:creationId xmlns:a16="http://schemas.microsoft.com/office/drawing/2014/main" id="{DA6FD011-F367-14C0-4BBA-F719A6A4E7E1}"/>
                  </a:ext>
                </a:extLst>
              </p:cNvPr>
              <p:cNvSpPr/>
              <p:nvPr/>
            </p:nvSpPr>
            <p:spPr>
              <a:xfrm>
                <a:off x="7709566" y="3412316"/>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27" name="Rounded Rectangle 26">
                <a:extLst>
                  <a:ext uri="{FF2B5EF4-FFF2-40B4-BE49-F238E27FC236}">
                    <a16:creationId xmlns:a16="http://schemas.microsoft.com/office/drawing/2014/main" id="{DA6FD011-F367-14C0-4BBA-F719A6A4E7E1}"/>
                  </a:ext>
                </a:extLst>
              </p:cNvPr>
              <p:cNvSpPr>
                <a:spLocks noRot="1" noChangeAspect="1" noMove="1" noResize="1" noEditPoints="1" noAdjustHandles="1" noChangeArrowheads="1" noChangeShapeType="1" noTextEdit="1"/>
              </p:cNvSpPr>
              <p:nvPr/>
            </p:nvSpPr>
            <p:spPr>
              <a:xfrm>
                <a:off x="7709566" y="3412316"/>
                <a:ext cx="470516" cy="470517"/>
              </a:xfrm>
              <a:prstGeom prst="roundRect">
                <a:avLst/>
              </a:prstGeom>
              <a:blipFill>
                <a:blip r:embed="rId7"/>
                <a:stretch>
                  <a:fillRect/>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Oval 30">
                <a:extLst>
                  <a:ext uri="{FF2B5EF4-FFF2-40B4-BE49-F238E27FC236}">
                    <a16:creationId xmlns:a16="http://schemas.microsoft.com/office/drawing/2014/main" id="{7459EA82-05B2-60DB-7D18-2A25431D84D9}"/>
                  </a:ext>
                </a:extLst>
              </p:cNvPr>
              <p:cNvSpPr>
                <a:spLocks noChangeAspect="1"/>
              </p:cNvSpPr>
              <p:nvPr/>
            </p:nvSpPr>
            <p:spPr>
              <a:xfrm>
                <a:off x="3862069" y="2992640"/>
                <a:ext cx="503999" cy="50468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72000" rIns="0" rtlCol="0" anchor="ctr"/>
              <a:lstStyle/>
              <a:p>
                <a:pPr algn="ct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m:rPr>
                              <m:nor/>
                            </m:rPr>
                            <a:rPr lang="en-CA" b="0" i="0" smtClean="0">
                              <a:latin typeface="Cambria Math" panose="02040503050406030204" pitchFamily="18" charset="0"/>
                            </a:rPr>
                            <m:t>att</m:t>
                          </m:r>
                        </m:sub>
                      </m:sSub>
                    </m:oMath>
                  </m:oMathPara>
                </a14:m>
                <a:endParaRPr lang="en-US"/>
              </a:p>
            </p:txBody>
          </p:sp>
        </mc:Choice>
        <mc:Fallback xmlns="">
          <p:sp>
            <p:nvSpPr>
              <p:cNvPr id="31" name="Oval 30">
                <a:extLst>
                  <a:ext uri="{FF2B5EF4-FFF2-40B4-BE49-F238E27FC236}">
                    <a16:creationId xmlns:a16="http://schemas.microsoft.com/office/drawing/2014/main" id="{7459EA82-05B2-60DB-7D18-2A25431D84D9}"/>
                  </a:ext>
                </a:extLst>
              </p:cNvPr>
              <p:cNvSpPr>
                <a:spLocks noRot="1" noChangeAspect="1" noMove="1" noResize="1" noEditPoints="1" noAdjustHandles="1" noChangeArrowheads="1" noChangeShapeType="1" noTextEdit="1"/>
              </p:cNvSpPr>
              <p:nvPr/>
            </p:nvSpPr>
            <p:spPr>
              <a:xfrm>
                <a:off x="3862069" y="2992640"/>
                <a:ext cx="503999" cy="504682"/>
              </a:xfrm>
              <a:prstGeom prst="ellipse">
                <a:avLst/>
              </a:prstGeom>
              <a:blipFill>
                <a:blip r:embed="rId8"/>
                <a:stretch>
                  <a:fillRect l="-8333" r="-4762"/>
                </a:stretch>
              </a:blipFill>
            </p:spPr>
            <p:txBody>
              <a:bodyPr/>
              <a:lstStyle/>
              <a:p>
                <a:r>
                  <a:rPr lang="en-US">
                    <a:noFill/>
                  </a:rPr>
                  <a:t> </a:t>
                </a:r>
              </a:p>
            </p:txBody>
          </p:sp>
        </mc:Fallback>
      </mc:AlternateContent>
      <p:sp>
        <p:nvSpPr>
          <p:cNvPr id="43" name="Rectangle 42">
            <a:extLst>
              <a:ext uri="{FF2B5EF4-FFF2-40B4-BE49-F238E27FC236}">
                <a16:creationId xmlns:a16="http://schemas.microsoft.com/office/drawing/2014/main" id="{08B36147-3241-1500-4E58-A113DC59AE01}"/>
              </a:ext>
            </a:extLst>
          </p:cNvPr>
          <p:cNvSpPr/>
          <p:nvPr/>
        </p:nvSpPr>
        <p:spPr>
          <a:xfrm>
            <a:off x="4749095" y="1405192"/>
            <a:ext cx="369981" cy="145978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vert="wordArtVert" tIns="0" bIns="0" rtlCol="0" anchor="ctr">
            <a:noAutofit/>
          </a:bodyPr>
          <a:lstStyle/>
          <a:p>
            <a:r>
              <a:rPr lang="en-US" spc="-1100" err="1"/>
              <a:t>softmax</a:t>
            </a:r>
            <a:endParaRPr lang="en-US" spc="-1100"/>
          </a:p>
        </p:txBody>
      </p:sp>
      <mc:AlternateContent xmlns:mc="http://schemas.openxmlformats.org/markup-compatibility/2006" xmlns:a14="http://schemas.microsoft.com/office/drawing/2010/main">
        <mc:Choice Requires="a14">
          <p:sp>
            <p:nvSpPr>
              <p:cNvPr id="60" name="Rounded Rectangle 59">
                <a:extLst>
                  <a:ext uri="{FF2B5EF4-FFF2-40B4-BE49-F238E27FC236}">
                    <a16:creationId xmlns:a16="http://schemas.microsoft.com/office/drawing/2014/main" id="{2B8C3F16-EAAF-CAF2-0D92-603DDB1EF96C}"/>
                  </a:ext>
                </a:extLst>
              </p:cNvPr>
              <p:cNvSpPr/>
              <p:nvPr/>
            </p:nvSpPr>
            <p:spPr>
              <a:xfrm>
                <a:off x="6845778" y="3412951"/>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0</m:t>
                          </m:r>
                        </m:sub>
                      </m:sSub>
                    </m:oMath>
                  </m:oMathPara>
                </a14:m>
                <a:endParaRPr lang="en-US">
                  <a:solidFill>
                    <a:schemeClr val="tx1"/>
                  </a:solidFill>
                </a:endParaRPr>
              </a:p>
            </p:txBody>
          </p:sp>
        </mc:Choice>
        <mc:Fallback xmlns="">
          <p:sp>
            <p:nvSpPr>
              <p:cNvPr id="60" name="Rounded Rectangle 59">
                <a:extLst>
                  <a:ext uri="{FF2B5EF4-FFF2-40B4-BE49-F238E27FC236}">
                    <a16:creationId xmlns:a16="http://schemas.microsoft.com/office/drawing/2014/main" id="{2B8C3F16-EAAF-CAF2-0D92-603DDB1EF96C}"/>
                  </a:ext>
                </a:extLst>
              </p:cNvPr>
              <p:cNvSpPr>
                <a:spLocks noRot="1" noChangeAspect="1" noMove="1" noResize="1" noEditPoints="1" noAdjustHandles="1" noChangeArrowheads="1" noChangeShapeType="1" noTextEdit="1"/>
              </p:cNvSpPr>
              <p:nvPr/>
            </p:nvSpPr>
            <p:spPr>
              <a:xfrm>
                <a:off x="6845778" y="3412951"/>
                <a:ext cx="470516" cy="470517"/>
              </a:xfrm>
              <a:prstGeom prst="roundRect">
                <a:avLst/>
              </a:prstGeom>
              <a:blipFill>
                <a:blip r:embed="rId9"/>
                <a:stretch>
                  <a:fillRect/>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Rounded Rectangle 62">
                <a:extLst>
                  <a:ext uri="{FF2B5EF4-FFF2-40B4-BE49-F238E27FC236}">
                    <a16:creationId xmlns:a16="http://schemas.microsoft.com/office/drawing/2014/main" id="{65040064-6E31-A092-2FAB-441AA2434EBB}"/>
                  </a:ext>
                </a:extLst>
              </p:cNvPr>
              <p:cNvSpPr/>
              <p:nvPr/>
            </p:nvSpPr>
            <p:spPr>
              <a:xfrm>
                <a:off x="7264722" y="4411925"/>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𝑐</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63" name="Rounded Rectangle 62">
                <a:extLst>
                  <a:ext uri="{FF2B5EF4-FFF2-40B4-BE49-F238E27FC236}">
                    <a16:creationId xmlns:a16="http://schemas.microsoft.com/office/drawing/2014/main" id="{65040064-6E31-A092-2FAB-441AA2434EBB}"/>
                  </a:ext>
                </a:extLst>
              </p:cNvPr>
              <p:cNvSpPr>
                <a:spLocks noRot="1" noChangeAspect="1" noMove="1" noResize="1" noEditPoints="1" noAdjustHandles="1" noChangeArrowheads="1" noChangeShapeType="1" noTextEdit="1"/>
              </p:cNvSpPr>
              <p:nvPr/>
            </p:nvSpPr>
            <p:spPr>
              <a:xfrm>
                <a:off x="7264722" y="4411925"/>
                <a:ext cx="470516" cy="470517"/>
              </a:xfrm>
              <a:prstGeom prst="roundRect">
                <a:avLst/>
              </a:prstGeom>
              <a:blipFill>
                <a:blip r:embed="rId10"/>
                <a:stretch>
                  <a:fillRect/>
                </a:stretch>
              </a:blipFill>
              <a:ln>
                <a:solidFill>
                  <a:schemeClr val="accent6">
                    <a:lumMod val="60000"/>
                    <a:lumOff val="40000"/>
                  </a:schemeClr>
                </a:solidFill>
              </a:ln>
            </p:spPr>
            <p:txBody>
              <a:bodyPr/>
              <a:lstStyle/>
              <a:p>
                <a:r>
                  <a:rPr lang="en-US">
                    <a:noFill/>
                  </a:rPr>
                  <a:t> </a:t>
                </a:r>
              </a:p>
            </p:txBody>
          </p:sp>
        </mc:Fallback>
      </mc:AlternateContent>
      <p:cxnSp>
        <p:nvCxnSpPr>
          <p:cNvPr id="1027" name="Elbow Connector 1026">
            <a:extLst>
              <a:ext uri="{FF2B5EF4-FFF2-40B4-BE49-F238E27FC236}">
                <a16:creationId xmlns:a16="http://schemas.microsoft.com/office/drawing/2014/main" id="{55F3F489-5802-0B9D-2F50-372E40FD3B87}"/>
              </a:ext>
            </a:extLst>
          </p:cNvPr>
          <p:cNvCxnSpPr>
            <a:cxnSpLocks/>
            <a:stCxn id="36" idx="2"/>
            <a:endCxn id="1073" idx="0"/>
          </p:cNvCxnSpPr>
          <p:nvPr/>
        </p:nvCxnSpPr>
        <p:spPr>
          <a:xfrm flipH="1">
            <a:off x="6181375" y="2638804"/>
            <a:ext cx="5167" cy="18525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32" name="Rounded Rectangle 1031">
                <a:extLst>
                  <a:ext uri="{FF2B5EF4-FFF2-40B4-BE49-F238E27FC236}">
                    <a16:creationId xmlns:a16="http://schemas.microsoft.com/office/drawing/2014/main" id="{CD8912A6-72BE-8DD0-4DF6-335DA18200F9}"/>
                  </a:ext>
                </a:extLst>
              </p:cNvPr>
              <p:cNvSpPr/>
              <p:nvPr/>
            </p:nvSpPr>
            <p:spPr>
              <a:xfrm>
                <a:off x="7787289" y="4410151"/>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0</m:t>
                          </m:r>
                        </m:sub>
                      </m:sSub>
                    </m:oMath>
                  </m:oMathPara>
                </a14:m>
                <a:endParaRPr lang="en-US">
                  <a:solidFill>
                    <a:schemeClr val="tx1"/>
                  </a:solidFill>
                </a:endParaRPr>
              </a:p>
            </p:txBody>
          </p:sp>
        </mc:Choice>
        <mc:Fallback xmlns="">
          <p:sp>
            <p:nvSpPr>
              <p:cNvPr id="1032" name="Rounded Rectangle 1031">
                <a:extLst>
                  <a:ext uri="{FF2B5EF4-FFF2-40B4-BE49-F238E27FC236}">
                    <a16:creationId xmlns:a16="http://schemas.microsoft.com/office/drawing/2014/main" id="{CD8912A6-72BE-8DD0-4DF6-335DA18200F9}"/>
                  </a:ext>
                </a:extLst>
              </p:cNvPr>
              <p:cNvSpPr>
                <a:spLocks noRot="1" noChangeAspect="1" noMove="1" noResize="1" noEditPoints="1" noAdjustHandles="1" noChangeArrowheads="1" noChangeShapeType="1" noTextEdit="1"/>
              </p:cNvSpPr>
              <p:nvPr/>
            </p:nvSpPr>
            <p:spPr>
              <a:xfrm>
                <a:off x="7787289" y="4410151"/>
                <a:ext cx="470516" cy="470517"/>
              </a:xfrm>
              <a:prstGeom prst="roundRect">
                <a:avLst/>
              </a:prstGeom>
              <a:blipFill>
                <a:blip r:embed="rId11"/>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3" name="Rounded Rectangle 1032">
                <a:extLst>
                  <a:ext uri="{FF2B5EF4-FFF2-40B4-BE49-F238E27FC236}">
                    <a16:creationId xmlns:a16="http://schemas.microsoft.com/office/drawing/2014/main" id="{9EE80D1C-7342-53C6-713D-4407545CA310}"/>
                  </a:ext>
                </a:extLst>
              </p:cNvPr>
              <p:cNvSpPr/>
              <p:nvPr/>
            </p:nvSpPr>
            <p:spPr>
              <a:xfrm>
                <a:off x="7709566" y="2522123"/>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1033" name="Rounded Rectangle 1032">
                <a:extLst>
                  <a:ext uri="{FF2B5EF4-FFF2-40B4-BE49-F238E27FC236}">
                    <a16:creationId xmlns:a16="http://schemas.microsoft.com/office/drawing/2014/main" id="{9EE80D1C-7342-53C6-713D-4407545CA310}"/>
                  </a:ext>
                </a:extLst>
              </p:cNvPr>
              <p:cNvSpPr>
                <a:spLocks noRot="1" noChangeAspect="1" noMove="1" noResize="1" noEditPoints="1" noAdjustHandles="1" noChangeArrowheads="1" noChangeShapeType="1" noTextEdit="1"/>
              </p:cNvSpPr>
              <p:nvPr/>
            </p:nvSpPr>
            <p:spPr>
              <a:xfrm>
                <a:off x="7709566" y="2522123"/>
                <a:ext cx="470516" cy="470517"/>
              </a:xfrm>
              <a:prstGeom prst="roundRect">
                <a:avLst/>
              </a:prstGeom>
              <a:blipFill>
                <a:blip r:embed="rId12"/>
                <a:stretch>
                  <a:fillRect/>
                </a:stretch>
              </a:blipFill>
              <a:ln>
                <a:solidFill>
                  <a:srgbClr val="C44037"/>
                </a:solidFill>
              </a:ln>
            </p:spPr>
            <p:txBody>
              <a:bodyPr/>
              <a:lstStyle/>
              <a:p>
                <a:r>
                  <a:rPr lang="en-US">
                    <a:noFill/>
                  </a:rPr>
                  <a:t> </a:t>
                </a:r>
              </a:p>
            </p:txBody>
          </p:sp>
        </mc:Fallback>
      </mc:AlternateContent>
      <p:cxnSp>
        <p:nvCxnSpPr>
          <p:cNvPr id="1039" name="Elbow Connector 1038">
            <a:extLst>
              <a:ext uri="{FF2B5EF4-FFF2-40B4-BE49-F238E27FC236}">
                <a16:creationId xmlns:a16="http://schemas.microsoft.com/office/drawing/2014/main" id="{BBC0FBA9-8F2C-3535-DE1B-389D40144077}"/>
              </a:ext>
            </a:extLst>
          </p:cNvPr>
          <p:cNvCxnSpPr>
            <a:cxnSpLocks/>
          </p:cNvCxnSpPr>
          <p:nvPr/>
        </p:nvCxnSpPr>
        <p:spPr>
          <a:xfrm rot="5400000" flipH="1" flipV="1">
            <a:off x="7426122" y="3956691"/>
            <a:ext cx="527318" cy="379602"/>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4" name="Straight Arrow Connector 1043">
            <a:extLst>
              <a:ext uri="{FF2B5EF4-FFF2-40B4-BE49-F238E27FC236}">
                <a16:creationId xmlns:a16="http://schemas.microsoft.com/office/drawing/2014/main" id="{98CE87F9-4B79-13B0-9725-0AE6F5ABEAC6}"/>
              </a:ext>
            </a:extLst>
          </p:cNvPr>
          <p:cNvCxnSpPr>
            <a:stCxn id="60" idx="3"/>
            <a:endCxn id="27" idx="1"/>
          </p:cNvCxnSpPr>
          <p:nvPr/>
        </p:nvCxnSpPr>
        <p:spPr>
          <a:xfrm flipV="1">
            <a:off x="7316294" y="3647575"/>
            <a:ext cx="393272" cy="6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6" name="Straight Arrow Connector 1055">
            <a:extLst>
              <a:ext uri="{FF2B5EF4-FFF2-40B4-BE49-F238E27FC236}">
                <a16:creationId xmlns:a16="http://schemas.microsoft.com/office/drawing/2014/main" id="{CB1ADCBF-CFB0-6E22-A6D1-45D8F805102F}"/>
              </a:ext>
            </a:extLst>
          </p:cNvPr>
          <p:cNvCxnSpPr>
            <a:stCxn id="7" idx="2"/>
          </p:cNvCxnSpPr>
          <p:nvPr/>
        </p:nvCxnSpPr>
        <p:spPr>
          <a:xfrm flipV="1">
            <a:off x="3383056" y="4377245"/>
            <a:ext cx="396366" cy="30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4" name="Straight Arrow Connector 1063">
            <a:extLst>
              <a:ext uri="{FF2B5EF4-FFF2-40B4-BE49-F238E27FC236}">
                <a16:creationId xmlns:a16="http://schemas.microsoft.com/office/drawing/2014/main" id="{DE575411-6427-95D1-B63B-D28E2906E355}"/>
              </a:ext>
            </a:extLst>
          </p:cNvPr>
          <p:cNvCxnSpPr>
            <a:stCxn id="1032" idx="0"/>
          </p:cNvCxnSpPr>
          <p:nvPr/>
        </p:nvCxnSpPr>
        <p:spPr>
          <a:xfrm flipV="1">
            <a:off x="8022547" y="3882833"/>
            <a:ext cx="0" cy="52731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6" name="Straight Arrow Connector 1065">
            <a:extLst>
              <a:ext uri="{FF2B5EF4-FFF2-40B4-BE49-F238E27FC236}">
                <a16:creationId xmlns:a16="http://schemas.microsoft.com/office/drawing/2014/main" id="{62E65937-6BF7-CD12-3965-1262FE92DDBA}"/>
              </a:ext>
            </a:extLst>
          </p:cNvPr>
          <p:cNvCxnSpPr>
            <a:cxnSpLocks/>
            <a:stCxn id="27" idx="0"/>
            <a:endCxn id="1033" idx="2"/>
          </p:cNvCxnSpPr>
          <p:nvPr/>
        </p:nvCxnSpPr>
        <p:spPr>
          <a:xfrm flipV="1">
            <a:off x="7944824" y="2992640"/>
            <a:ext cx="0" cy="4196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70" name="TextBox 1069">
                <a:extLst>
                  <a:ext uri="{FF2B5EF4-FFF2-40B4-BE49-F238E27FC236}">
                    <a16:creationId xmlns:a16="http://schemas.microsoft.com/office/drawing/2014/main" id="{5244AD39-4BC7-0600-E142-82D02BA1DDF8}"/>
                  </a:ext>
                </a:extLst>
              </p:cNvPr>
              <p:cNvSpPr txBox="1"/>
              <p:nvPr/>
            </p:nvSpPr>
            <p:spPr>
              <a:xfrm>
                <a:off x="6545700" y="1135208"/>
                <a:ext cx="2642900" cy="1041567"/>
              </a:xfrm>
              <a:prstGeom prst="rect">
                <a:avLst/>
              </a:prstGeom>
              <a:noFill/>
            </p:spPr>
            <p:txBody>
              <a:bodyPr wrap="square" rtlCol="0">
                <a:spAutoFit/>
              </a:bodyPr>
              <a:lstStyle/>
              <a:p>
                <a:pPr algn="ctr"/>
                <a:r>
                  <a:rPr lang="en-US" dirty="0"/>
                  <a:t>Compute context vector</a:t>
                </a:r>
              </a:p>
              <a:p>
                <a:pPr/>
                <a14:m>
                  <m:oMathPara xmlns:m="http://schemas.openxmlformats.org/officeDocument/2006/math">
                    <m:oMathParaPr>
                      <m:jc m:val="centerGroup"/>
                    </m:oMathParaPr>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𝒄</m:t>
                          </m:r>
                        </m:e>
                        <m:sub>
                          <m:r>
                            <a:rPr lang="en-CA" b="1" i="1" smtClean="0">
                              <a:latin typeface="Cambria Math" panose="02040503050406030204" pitchFamily="18" charset="0"/>
                            </a:rPr>
                            <m:t>𝒕</m:t>
                          </m:r>
                        </m:sub>
                      </m:sSub>
                      <m:r>
                        <a:rPr lang="en-CA" b="0" i="1" smtClean="0">
                          <a:latin typeface="Cambria Math" panose="02040503050406030204" pitchFamily="18" charset="0"/>
                        </a:rPr>
                        <m:t>= </m:t>
                      </m:r>
                      <m:nary>
                        <m:naryPr>
                          <m:chr m:val="∑"/>
                          <m:supHide m:val="on"/>
                          <m:ctrlPr>
                            <a:rPr lang="en-CA" b="0" i="1" smtClean="0">
                              <a:latin typeface="Cambria Math" panose="02040503050406030204" pitchFamily="18" charset="0"/>
                            </a:rPr>
                          </m:ctrlPr>
                        </m:naryPr>
                        <m:sub>
                          <m:r>
                            <a:rPr lang="en-CA" b="0" i="1" smtClean="0">
                              <a:latin typeface="Cambria Math" panose="02040503050406030204" pitchFamily="18" charset="0"/>
                            </a:rPr>
                            <m:t>𝑖</m:t>
                          </m:r>
                        </m:sub>
                        <m:sup/>
                        <m:e>
                          <m:sSub>
                            <m:sSubPr>
                              <m:ctrlPr>
                                <a:rPr lang="en-CA" b="0" i="1" smtClean="0">
                                  <a:latin typeface="Cambria Math" panose="02040503050406030204" pitchFamily="18" charset="0"/>
                                </a:rPr>
                              </m:ctrlPr>
                            </m:sSubPr>
                            <m:e>
                              <m:r>
                                <a:rPr lang="en-CA" i="1">
                                  <a:latin typeface="Cambria Math" panose="02040503050406030204" pitchFamily="18" charset="0"/>
                                </a:rPr>
                                <m:t>𝛼</m:t>
                              </m:r>
                            </m:e>
                            <m:sub>
                              <m:r>
                                <a:rPr lang="en-CA" b="0" i="1" smtClean="0">
                                  <a:latin typeface="Cambria Math" panose="02040503050406030204" pitchFamily="18" charset="0"/>
                                </a:rPr>
                                <m:t>𝑡𝑖</m:t>
                              </m:r>
                            </m:sub>
                          </m:sSub>
                          <m:sSub>
                            <m:sSubPr>
                              <m:ctrlPr>
                                <a:rPr lang="en-CA" b="1" i="1" smtClean="0">
                                  <a:latin typeface="Cambria Math" panose="02040503050406030204" pitchFamily="18" charset="0"/>
                                </a:rPr>
                              </m:ctrlPr>
                            </m:sSubPr>
                            <m:e>
                              <m:r>
                                <a:rPr lang="en-CA" b="1" i="1" smtClean="0">
                                  <a:latin typeface="Cambria Math" panose="02040503050406030204" pitchFamily="18" charset="0"/>
                                </a:rPr>
                                <m:t>𝒉</m:t>
                              </m:r>
                            </m:e>
                            <m:sub>
                              <m:r>
                                <a:rPr lang="en-CA" b="1" i="1" smtClean="0">
                                  <a:latin typeface="Cambria Math" panose="02040503050406030204" pitchFamily="18" charset="0"/>
                                </a:rPr>
                                <m:t>𝒊</m:t>
                              </m:r>
                            </m:sub>
                          </m:sSub>
                          <m:r>
                            <a:rPr lang="en-CA" b="1" i="1" smtClean="0">
                              <a:latin typeface="Cambria Math" panose="02040503050406030204" pitchFamily="18" charset="0"/>
                            </a:rPr>
                            <m:t> </m:t>
                          </m:r>
                        </m:e>
                      </m:nary>
                    </m:oMath>
                  </m:oMathPara>
                </a14:m>
                <a:endParaRPr lang="en-US" dirty="0"/>
              </a:p>
            </p:txBody>
          </p:sp>
        </mc:Choice>
        <mc:Fallback xmlns="">
          <p:sp>
            <p:nvSpPr>
              <p:cNvPr id="1070" name="TextBox 1069">
                <a:extLst>
                  <a:ext uri="{FF2B5EF4-FFF2-40B4-BE49-F238E27FC236}">
                    <a16:creationId xmlns:a16="http://schemas.microsoft.com/office/drawing/2014/main" id="{5244AD39-4BC7-0600-E142-82D02BA1DDF8}"/>
                  </a:ext>
                </a:extLst>
              </p:cNvPr>
              <p:cNvSpPr txBox="1">
                <a:spLocks noRot="1" noChangeAspect="1" noMove="1" noResize="1" noEditPoints="1" noAdjustHandles="1" noChangeArrowheads="1" noChangeShapeType="1" noTextEdit="1"/>
              </p:cNvSpPr>
              <p:nvPr/>
            </p:nvSpPr>
            <p:spPr>
              <a:xfrm>
                <a:off x="6545700" y="1135208"/>
                <a:ext cx="2642900" cy="1041567"/>
              </a:xfrm>
              <a:prstGeom prst="rect">
                <a:avLst/>
              </a:prstGeom>
              <a:blipFill>
                <a:blip r:embed="rId13"/>
                <a:stretch>
                  <a:fillRect t="-29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73" name="Oval 1072">
                <a:extLst>
                  <a:ext uri="{FF2B5EF4-FFF2-40B4-BE49-F238E27FC236}">
                    <a16:creationId xmlns:a16="http://schemas.microsoft.com/office/drawing/2014/main" id="{0E3C7226-6E5E-8FE9-EA3B-86A7D97906C4}"/>
                  </a:ext>
                </a:extLst>
              </p:cNvPr>
              <p:cNvSpPr/>
              <p:nvPr/>
            </p:nvSpPr>
            <p:spPr>
              <a:xfrm>
                <a:off x="6009104" y="4491325"/>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1073" name="Oval 1072">
                <a:extLst>
                  <a:ext uri="{FF2B5EF4-FFF2-40B4-BE49-F238E27FC236}">
                    <a16:creationId xmlns:a16="http://schemas.microsoft.com/office/drawing/2014/main" id="{0E3C7226-6E5E-8FE9-EA3B-86A7D97906C4}"/>
                  </a:ext>
                </a:extLst>
              </p:cNvPr>
              <p:cNvSpPr>
                <a:spLocks noRot="1" noChangeAspect="1" noMove="1" noResize="1" noEditPoints="1" noAdjustHandles="1" noChangeArrowheads="1" noChangeShapeType="1" noTextEdit="1"/>
              </p:cNvSpPr>
              <p:nvPr/>
            </p:nvSpPr>
            <p:spPr>
              <a:xfrm>
                <a:off x="6009104" y="4491325"/>
                <a:ext cx="344542" cy="309945"/>
              </a:xfrm>
              <a:prstGeom prst="ellipse">
                <a:avLst/>
              </a:prstGeom>
              <a:blipFill>
                <a:blip r:embed="rId14"/>
                <a:stretch>
                  <a:fillRect/>
                </a:stretch>
              </a:blipFill>
            </p:spPr>
            <p:txBody>
              <a:bodyPr/>
              <a:lstStyle/>
              <a:p>
                <a:r>
                  <a:rPr lang="en-US">
                    <a:noFill/>
                  </a:rPr>
                  <a:t> </a:t>
                </a:r>
              </a:p>
            </p:txBody>
          </p:sp>
        </mc:Fallback>
      </mc:AlternateContent>
      <p:cxnSp>
        <p:nvCxnSpPr>
          <p:cNvPr id="1081" name="Straight Arrow Connector 1080">
            <a:extLst>
              <a:ext uri="{FF2B5EF4-FFF2-40B4-BE49-F238E27FC236}">
                <a16:creationId xmlns:a16="http://schemas.microsoft.com/office/drawing/2014/main" id="{8D5B94E8-5D3D-F717-1EE3-A14CBB5D8B26}"/>
              </a:ext>
            </a:extLst>
          </p:cNvPr>
          <p:cNvCxnSpPr>
            <a:cxnSpLocks/>
            <a:stCxn id="1073" idx="4"/>
            <a:endCxn id="12" idx="2"/>
          </p:cNvCxnSpPr>
          <p:nvPr/>
        </p:nvCxnSpPr>
        <p:spPr>
          <a:xfrm rot="16200000" flipH="1">
            <a:off x="7401443" y="3581202"/>
            <a:ext cx="79398" cy="2519534"/>
          </a:xfrm>
          <a:prstGeom prst="bentConnector3">
            <a:avLst>
              <a:gd name="adj1" fmla="val 387917"/>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82" name="TextBox 1081">
                <a:extLst>
                  <a:ext uri="{FF2B5EF4-FFF2-40B4-BE49-F238E27FC236}">
                    <a16:creationId xmlns:a16="http://schemas.microsoft.com/office/drawing/2014/main" id="{0A2723D2-6BB9-29C3-C9B0-02456D7CCD52}"/>
                  </a:ext>
                </a:extLst>
              </p:cNvPr>
              <p:cNvSpPr txBox="1"/>
              <p:nvPr/>
            </p:nvSpPr>
            <p:spPr>
              <a:xfrm>
                <a:off x="9381011" y="1580179"/>
                <a:ext cx="2496292" cy="400110"/>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𝑠</m:t>
                          </m:r>
                        </m:e>
                        <m:sub>
                          <m:r>
                            <a:rPr lang="en-CA" sz="2000" b="0" i="1" smtClean="0">
                              <a:latin typeface="Cambria Math" panose="02040503050406030204" pitchFamily="18" charset="0"/>
                            </a:rPr>
                            <m:t>𝑡</m:t>
                          </m:r>
                        </m:sub>
                      </m:sSub>
                      <m:r>
                        <a:rPr lang="en-CA" sz="2000" b="0" i="1" smtClean="0">
                          <a:latin typeface="Cambria Math" panose="02040503050406030204" pitchFamily="18" charset="0"/>
                        </a:rPr>
                        <m:t>=</m:t>
                      </m:r>
                      <m:r>
                        <a:rPr lang="en-CA" sz="2000" b="0" i="1" smtClean="0">
                          <a:latin typeface="Cambria Math" panose="02040503050406030204" pitchFamily="18" charset="0"/>
                        </a:rPr>
                        <m:t>𝑔</m:t>
                      </m:r>
                      <m:r>
                        <a:rPr lang="en-CA" sz="2000" b="0" i="1" smtClean="0">
                          <a:latin typeface="Cambria Math" panose="02040503050406030204" pitchFamily="18" charset="0"/>
                        </a:rPr>
                        <m:t>(</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𝑦</m:t>
                          </m:r>
                        </m:e>
                        <m:sub>
                          <m:r>
                            <a:rPr lang="en-CA" sz="2000" b="0" i="1" smtClean="0">
                              <a:latin typeface="Cambria Math" panose="02040503050406030204" pitchFamily="18" charset="0"/>
                            </a:rPr>
                            <m:t>𝑡</m:t>
                          </m:r>
                          <m:r>
                            <a:rPr lang="en-CA" sz="2000" b="0" i="1" smtClean="0">
                              <a:latin typeface="Cambria Math" panose="02040503050406030204" pitchFamily="18" charset="0"/>
                            </a:rPr>
                            <m:t>−1</m:t>
                          </m:r>
                        </m:sub>
                      </m:sSub>
                      <m:r>
                        <a:rPr lang="en-CA" sz="2000" b="0" i="1" smtClean="0">
                          <a:latin typeface="Cambria Math" panose="02040503050406030204" pitchFamily="18" charset="0"/>
                        </a:rPr>
                        <m:t>, </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𝑠</m:t>
                          </m:r>
                        </m:e>
                        <m:sub>
                          <m:r>
                            <a:rPr lang="en-CA" sz="2000" b="0" i="1" smtClean="0">
                              <a:latin typeface="Cambria Math" panose="02040503050406030204" pitchFamily="18" charset="0"/>
                            </a:rPr>
                            <m:t>𝑡</m:t>
                          </m:r>
                          <m:r>
                            <a:rPr lang="en-CA" sz="2000" b="0" i="1" smtClean="0">
                              <a:latin typeface="Cambria Math" panose="02040503050406030204" pitchFamily="18" charset="0"/>
                            </a:rPr>
                            <m:t>−1</m:t>
                          </m:r>
                        </m:sub>
                      </m:sSub>
                      <m:r>
                        <a:rPr lang="en-CA" sz="2000" b="0" i="1" smtClean="0">
                          <a:latin typeface="Cambria Math" panose="02040503050406030204" pitchFamily="18" charset="0"/>
                        </a:rPr>
                        <m:t>,</m:t>
                      </m:r>
                      <m:sSub>
                        <m:sSubPr>
                          <m:ctrlPr>
                            <a:rPr lang="en-CA" sz="2000" b="1" i="1" smtClean="0">
                              <a:latin typeface="Cambria Math" panose="02040503050406030204" pitchFamily="18" charset="0"/>
                            </a:rPr>
                          </m:ctrlPr>
                        </m:sSubPr>
                        <m:e>
                          <m:r>
                            <a:rPr lang="en-CA" sz="2000" b="1" i="1" smtClean="0">
                              <a:latin typeface="Cambria Math" panose="02040503050406030204" pitchFamily="18" charset="0"/>
                            </a:rPr>
                            <m:t>𝒄</m:t>
                          </m:r>
                        </m:e>
                        <m:sub>
                          <m:r>
                            <a:rPr lang="en-CA" sz="2000" b="1" i="1" smtClean="0">
                              <a:latin typeface="Cambria Math" panose="02040503050406030204" pitchFamily="18" charset="0"/>
                            </a:rPr>
                            <m:t>𝒕</m:t>
                          </m:r>
                        </m:sub>
                      </m:sSub>
                      <m:r>
                        <a:rPr lang="en-CA" sz="2000" b="0" i="1" smtClean="0">
                          <a:latin typeface="Cambria Math" panose="02040503050406030204" pitchFamily="18" charset="0"/>
                        </a:rPr>
                        <m:t>)</m:t>
                      </m:r>
                    </m:oMath>
                  </m:oMathPara>
                </a14:m>
                <a:endParaRPr lang="en-US" sz="2000"/>
              </a:p>
            </p:txBody>
          </p:sp>
        </mc:Choice>
        <mc:Fallback xmlns="">
          <p:sp>
            <p:nvSpPr>
              <p:cNvPr id="1082" name="TextBox 1081">
                <a:extLst>
                  <a:ext uri="{FF2B5EF4-FFF2-40B4-BE49-F238E27FC236}">
                    <a16:creationId xmlns:a16="http://schemas.microsoft.com/office/drawing/2014/main" id="{0A2723D2-6BB9-29C3-C9B0-02456D7CCD52}"/>
                  </a:ext>
                </a:extLst>
              </p:cNvPr>
              <p:cNvSpPr txBox="1">
                <a:spLocks noRot="1" noChangeAspect="1" noMove="1" noResize="1" noEditPoints="1" noAdjustHandles="1" noChangeArrowheads="1" noChangeShapeType="1" noTextEdit="1"/>
              </p:cNvSpPr>
              <p:nvPr/>
            </p:nvSpPr>
            <p:spPr>
              <a:xfrm>
                <a:off x="9381011" y="1580179"/>
                <a:ext cx="2496292" cy="400110"/>
              </a:xfrm>
              <a:prstGeom prst="rect">
                <a:avLst/>
              </a:prstGeom>
              <a:blipFill>
                <a:blip r:embed="rId15"/>
                <a:stretch>
                  <a:fillRect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ounded Rectangle 2">
                <a:extLst>
                  <a:ext uri="{FF2B5EF4-FFF2-40B4-BE49-F238E27FC236}">
                    <a16:creationId xmlns:a16="http://schemas.microsoft.com/office/drawing/2014/main" id="{CE615E7A-DC7D-8670-4E9C-96B8DA1C14F7}"/>
                  </a:ext>
                </a:extLst>
              </p:cNvPr>
              <p:cNvSpPr/>
              <p:nvPr/>
            </p:nvSpPr>
            <p:spPr>
              <a:xfrm>
                <a:off x="8910495" y="3413204"/>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3" name="Rounded Rectangle 2">
                <a:extLst>
                  <a:ext uri="{FF2B5EF4-FFF2-40B4-BE49-F238E27FC236}">
                    <a16:creationId xmlns:a16="http://schemas.microsoft.com/office/drawing/2014/main" id="{CE615E7A-DC7D-8670-4E9C-96B8DA1C14F7}"/>
                  </a:ext>
                </a:extLst>
              </p:cNvPr>
              <p:cNvSpPr>
                <a:spLocks noRot="1" noChangeAspect="1" noMove="1" noResize="1" noEditPoints="1" noAdjustHandles="1" noChangeArrowheads="1" noChangeShapeType="1" noTextEdit="1"/>
              </p:cNvSpPr>
              <p:nvPr/>
            </p:nvSpPr>
            <p:spPr>
              <a:xfrm>
                <a:off x="8910495" y="3413204"/>
                <a:ext cx="470516" cy="470517"/>
              </a:xfrm>
              <a:prstGeom prst="roundRect">
                <a:avLst/>
              </a:prstGeom>
              <a:blipFill>
                <a:blip r:embed="rId16"/>
                <a:stretch>
                  <a:fillRect/>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ounded Rectangle 11">
                <a:extLst>
                  <a:ext uri="{FF2B5EF4-FFF2-40B4-BE49-F238E27FC236}">
                    <a16:creationId xmlns:a16="http://schemas.microsoft.com/office/drawing/2014/main" id="{1F77F405-1620-21E4-3BFC-B27F953109EB}"/>
                  </a:ext>
                </a:extLst>
              </p:cNvPr>
              <p:cNvSpPr/>
              <p:nvPr/>
            </p:nvSpPr>
            <p:spPr>
              <a:xfrm>
                <a:off x="8465651" y="4410151"/>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𝑐</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12" name="Rounded Rectangle 11">
                <a:extLst>
                  <a:ext uri="{FF2B5EF4-FFF2-40B4-BE49-F238E27FC236}">
                    <a16:creationId xmlns:a16="http://schemas.microsoft.com/office/drawing/2014/main" id="{1F77F405-1620-21E4-3BFC-B27F953109EB}"/>
                  </a:ext>
                </a:extLst>
              </p:cNvPr>
              <p:cNvSpPr>
                <a:spLocks noRot="1" noChangeAspect="1" noMove="1" noResize="1" noEditPoints="1" noAdjustHandles="1" noChangeArrowheads="1" noChangeShapeType="1" noTextEdit="1"/>
              </p:cNvSpPr>
              <p:nvPr/>
            </p:nvSpPr>
            <p:spPr>
              <a:xfrm>
                <a:off x="8465651" y="4410151"/>
                <a:ext cx="470516" cy="470517"/>
              </a:xfrm>
              <a:prstGeom prst="roundRect">
                <a:avLst/>
              </a:prstGeom>
              <a:blipFill>
                <a:blip r:embed="rId17"/>
                <a:stretch>
                  <a:fillRect/>
                </a:stretch>
              </a:blipFill>
              <a:ln>
                <a:solidFill>
                  <a:schemeClr val="accent6">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ounded Rectangle 18">
                <a:extLst>
                  <a:ext uri="{FF2B5EF4-FFF2-40B4-BE49-F238E27FC236}">
                    <a16:creationId xmlns:a16="http://schemas.microsoft.com/office/drawing/2014/main" id="{60883F61-9A26-13A2-D584-B4AE47B296DC}"/>
                  </a:ext>
                </a:extLst>
              </p:cNvPr>
              <p:cNvSpPr/>
              <p:nvPr/>
            </p:nvSpPr>
            <p:spPr>
              <a:xfrm>
                <a:off x="8988218" y="4411039"/>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19" name="Rounded Rectangle 18">
                <a:extLst>
                  <a:ext uri="{FF2B5EF4-FFF2-40B4-BE49-F238E27FC236}">
                    <a16:creationId xmlns:a16="http://schemas.microsoft.com/office/drawing/2014/main" id="{60883F61-9A26-13A2-D584-B4AE47B296DC}"/>
                  </a:ext>
                </a:extLst>
              </p:cNvPr>
              <p:cNvSpPr>
                <a:spLocks noRot="1" noChangeAspect="1" noMove="1" noResize="1" noEditPoints="1" noAdjustHandles="1" noChangeArrowheads="1" noChangeShapeType="1" noTextEdit="1"/>
              </p:cNvSpPr>
              <p:nvPr/>
            </p:nvSpPr>
            <p:spPr>
              <a:xfrm>
                <a:off x="8988218" y="4411039"/>
                <a:ext cx="470516" cy="470517"/>
              </a:xfrm>
              <a:prstGeom prst="roundRect">
                <a:avLst/>
              </a:prstGeom>
              <a:blipFill>
                <a:blip r:embed="rId18"/>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ounded Rectangle 27">
                <a:extLst>
                  <a:ext uri="{FF2B5EF4-FFF2-40B4-BE49-F238E27FC236}">
                    <a16:creationId xmlns:a16="http://schemas.microsoft.com/office/drawing/2014/main" id="{67F9B554-1D3D-329F-F7AF-578749D2FBE4}"/>
                  </a:ext>
                </a:extLst>
              </p:cNvPr>
              <p:cNvSpPr/>
              <p:nvPr/>
            </p:nvSpPr>
            <p:spPr>
              <a:xfrm>
                <a:off x="8910495" y="2523011"/>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28" name="Rounded Rectangle 27">
                <a:extLst>
                  <a:ext uri="{FF2B5EF4-FFF2-40B4-BE49-F238E27FC236}">
                    <a16:creationId xmlns:a16="http://schemas.microsoft.com/office/drawing/2014/main" id="{67F9B554-1D3D-329F-F7AF-578749D2FBE4}"/>
                  </a:ext>
                </a:extLst>
              </p:cNvPr>
              <p:cNvSpPr>
                <a:spLocks noRot="1" noChangeAspect="1" noMove="1" noResize="1" noEditPoints="1" noAdjustHandles="1" noChangeArrowheads="1" noChangeShapeType="1" noTextEdit="1"/>
              </p:cNvSpPr>
              <p:nvPr/>
            </p:nvSpPr>
            <p:spPr>
              <a:xfrm>
                <a:off x="8910495" y="2523011"/>
                <a:ext cx="470516" cy="470517"/>
              </a:xfrm>
              <a:prstGeom prst="roundRect">
                <a:avLst/>
              </a:prstGeom>
              <a:blipFill>
                <a:blip r:embed="rId19"/>
                <a:stretch>
                  <a:fillRect/>
                </a:stretch>
              </a:blipFill>
              <a:ln>
                <a:solidFill>
                  <a:srgbClr val="C44037"/>
                </a:solidFill>
              </a:ln>
            </p:spPr>
            <p:txBody>
              <a:bodyPr/>
              <a:lstStyle/>
              <a:p>
                <a:r>
                  <a:rPr lang="en-US">
                    <a:noFill/>
                  </a:rPr>
                  <a:t> </a:t>
                </a:r>
              </a:p>
            </p:txBody>
          </p:sp>
        </mc:Fallback>
      </mc:AlternateContent>
      <p:cxnSp>
        <p:nvCxnSpPr>
          <p:cNvPr id="29" name="Elbow Connector 28">
            <a:extLst>
              <a:ext uri="{FF2B5EF4-FFF2-40B4-BE49-F238E27FC236}">
                <a16:creationId xmlns:a16="http://schemas.microsoft.com/office/drawing/2014/main" id="{54C989DA-A550-10A1-1E61-C512DDFB6509}"/>
              </a:ext>
            </a:extLst>
          </p:cNvPr>
          <p:cNvCxnSpPr>
            <a:cxnSpLocks/>
          </p:cNvCxnSpPr>
          <p:nvPr/>
        </p:nvCxnSpPr>
        <p:spPr>
          <a:xfrm rot="5400000" flipH="1" flipV="1">
            <a:off x="8627051" y="3957579"/>
            <a:ext cx="527318" cy="379602"/>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57F6CDC-4A0D-EE12-161C-631BC3EC741D}"/>
              </a:ext>
            </a:extLst>
          </p:cNvPr>
          <p:cNvCxnSpPr>
            <a:cxnSpLocks/>
            <a:stCxn id="27" idx="3"/>
            <a:endCxn id="3" idx="1"/>
          </p:cNvCxnSpPr>
          <p:nvPr/>
        </p:nvCxnSpPr>
        <p:spPr>
          <a:xfrm>
            <a:off x="8180082" y="3647575"/>
            <a:ext cx="730413" cy="8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94E68E71-A8FB-87C1-6C69-FE639EF84C9F}"/>
              </a:ext>
            </a:extLst>
          </p:cNvPr>
          <p:cNvCxnSpPr>
            <a:cxnSpLocks/>
            <a:stCxn id="19" idx="0"/>
          </p:cNvCxnSpPr>
          <p:nvPr/>
        </p:nvCxnSpPr>
        <p:spPr>
          <a:xfrm flipV="1">
            <a:off x="9223476" y="3883721"/>
            <a:ext cx="0" cy="52731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427C03C7-5760-D041-2FA2-EBFE235CD1CF}"/>
              </a:ext>
            </a:extLst>
          </p:cNvPr>
          <p:cNvCxnSpPr>
            <a:cxnSpLocks/>
            <a:stCxn id="3" idx="0"/>
            <a:endCxn id="28" idx="2"/>
          </p:cNvCxnSpPr>
          <p:nvPr/>
        </p:nvCxnSpPr>
        <p:spPr>
          <a:xfrm flipV="1">
            <a:off x="9145753" y="2993528"/>
            <a:ext cx="0" cy="4196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1080">
            <a:extLst>
              <a:ext uri="{FF2B5EF4-FFF2-40B4-BE49-F238E27FC236}">
                <a16:creationId xmlns:a16="http://schemas.microsoft.com/office/drawing/2014/main" id="{D876B0AA-EB38-87A5-949F-D16E9C73B3D8}"/>
              </a:ext>
            </a:extLst>
          </p:cNvPr>
          <p:cNvCxnSpPr>
            <a:cxnSpLocks/>
            <a:stCxn id="1073" idx="4"/>
            <a:endCxn id="63" idx="2"/>
          </p:cNvCxnSpPr>
          <p:nvPr/>
        </p:nvCxnSpPr>
        <p:spPr>
          <a:xfrm rot="16200000" flipH="1">
            <a:off x="6800091" y="4182553"/>
            <a:ext cx="81172" cy="1318605"/>
          </a:xfrm>
          <a:prstGeom prst="bentConnector3">
            <a:avLst>
              <a:gd name="adj1" fmla="val 381624"/>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A084A5CF-81CB-EF79-54A7-F9A0B704D0AA}"/>
              </a:ext>
            </a:extLst>
          </p:cNvPr>
          <p:cNvSpPr txBox="1"/>
          <p:nvPr/>
        </p:nvSpPr>
        <p:spPr>
          <a:xfrm>
            <a:off x="7264722" y="5196930"/>
            <a:ext cx="993084" cy="400110"/>
          </a:xfrm>
          <a:prstGeom prst="rect">
            <a:avLst/>
          </a:prstGeom>
          <a:noFill/>
        </p:spPr>
        <p:txBody>
          <a:bodyPr wrap="square" rtlCol="0">
            <a:spAutoFit/>
          </a:bodyPr>
          <a:lstStyle/>
          <a:p>
            <a:pPr algn="ctr"/>
            <a:r>
              <a:rPr lang="en-US" sz="2000"/>
              <a:t>[START]</a:t>
            </a:r>
          </a:p>
        </p:txBody>
      </p:sp>
      <p:sp>
        <p:nvSpPr>
          <p:cNvPr id="52" name="TextBox 51">
            <a:extLst>
              <a:ext uri="{FF2B5EF4-FFF2-40B4-BE49-F238E27FC236}">
                <a16:creationId xmlns:a16="http://schemas.microsoft.com/office/drawing/2014/main" id="{964030FB-A45B-E942-E771-0450CE00EECE}"/>
              </a:ext>
            </a:extLst>
          </p:cNvPr>
          <p:cNvSpPr txBox="1"/>
          <p:nvPr/>
        </p:nvSpPr>
        <p:spPr>
          <a:xfrm>
            <a:off x="8465998" y="5196930"/>
            <a:ext cx="993084" cy="400110"/>
          </a:xfrm>
          <a:prstGeom prst="rect">
            <a:avLst/>
          </a:prstGeom>
          <a:noFill/>
        </p:spPr>
        <p:txBody>
          <a:bodyPr wrap="square" rtlCol="0">
            <a:spAutoFit/>
          </a:bodyPr>
          <a:lstStyle/>
          <a:p>
            <a:pPr algn="ctr"/>
            <a:r>
              <a:rPr lang="en-US" sz="2000"/>
              <a:t>A</a:t>
            </a:r>
          </a:p>
        </p:txBody>
      </p:sp>
      <p:sp>
        <p:nvSpPr>
          <p:cNvPr id="54" name="TextBox 53">
            <a:extLst>
              <a:ext uri="{FF2B5EF4-FFF2-40B4-BE49-F238E27FC236}">
                <a16:creationId xmlns:a16="http://schemas.microsoft.com/office/drawing/2014/main" id="{D5A80959-D98A-D637-A09B-ABAF730AC9D9}"/>
              </a:ext>
            </a:extLst>
          </p:cNvPr>
          <p:cNvSpPr txBox="1"/>
          <p:nvPr/>
        </p:nvSpPr>
        <p:spPr>
          <a:xfrm>
            <a:off x="9620469" y="5207335"/>
            <a:ext cx="993084" cy="400110"/>
          </a:xfrm>
          <a:prstGeom prst="rect">
            <a:avLst/>
          </a:prstGeom>
          <a:noFill/>
        </p:spPr>
        <p:txBody>
          <a:bodyPr wrap="square" rtlCol="0">
            <a:spAutoFit/>
          </a:bodyPr>
          <a:lstStyle/>
          <a:p>
            <a:pPr algn="ctr"/>
            <a:r>
              <a:rPr lang="en-US" sz="2000"/>
              <a:t>bird</a:t>
            </a:r>
          </a:p>
        </p:txBody>
      </p:sp>
      <mc:AlternateContent xmlns:mc="http://schemas.openxmlformats.org/markup-compatibility/2006" xmlns:a14="http://schemas.microsoft.com/office/drawing/2010/main">
        <mc:Choice Requires="a14">
          <p:sp>
            <p:nvSpPr>
              <p:cNvPr id="55" name="Rounded Rectangle 54">
                <a:extLst>
                  <a:ext uri="{FF2B5EF4-FFF2-40B4-BE49-F238E27FC236}">
                    <a16:creationId xmlns:a16="http://schemas.microsoft.com/office/drawing/2014/main" id="{12A37AB4-A336-671B-623B-83BE813B8A53}"/>
                  </a:ext>
                </a:extLst>
              </p:cNvPr>
              <p:cNvSpPr/>
              <p:nvPr/>
            </p:nvSpPr>
            <p:spPr>
              <a:xfrm>
                <a:off x="10111423" y="3412951"/>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55" name="Rounded Rectangle 54">
                <a:extLst>
                  <a:ext uri="{FF2B5EF4-FFF2-40B4-BE49-F238E27FC236}">
                    <a16:creationId xmlns:a16="http://schemas.microsoft.com/office/drawing/2014/main" id="{12A37AB4-A336-671B-623B-83BE813B8A53}"/>
                  </a:ext>
                </a:extLst>
              </p:cNvPr>
              <p:cNvSpPr>
                <a:spLocks noRot="1" noChangeAspect="1" noMove="1" noResize="1" noEditPoints="1" noAdjustHandles="1" noChangeArrowheads="1" noChangeShapeType="1" noTextEdit="1"/>
              </p:cNvSpPr>
              <p:nvPr/>
            </p:nvSpPr>
            <p:spPr>
              <a:xfrm>
                <a:off x="10111423" y="3412951"/>
                <a:ext cx="470516" cy="470517"/>
              </a:xfrm>
              <a:prstGeom prst="roundRect">
                <a:avLst/>
              </a:prstGeom>
              <a:blipFill>
                <a:blip r:embed="rId20"/>
                <a:stretch>
                  <a:fillRect/>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Rounded Rectangle 56">
                <a:extLst>
                  <a:ext uri="{FF2B5EF4-FFF2-40B4-BE49-F238E27FC236}">
                    <a16:creationId xmlns:a16="http://schemas.microsoft.com/office/drawing/2014/main" id="{C4E1F920-A0DD-5786-9DF6-021D4A8B7053}"/>
                  </a:ext>
                </a:extLst>
              </p:cNvPr>
              <p:cNvSpPr/>
              <p:nvPr/>
            </p:nvSpPr>
            <p:spPr>
              <a:xfrm>
                <a:off x="9666579" y="4410151"/>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𝑐</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57" name="Rounded Rectangle 56">
                <a:extLst>
                  <a:ext uri="{FF2B5EF4-FFF2-40B4-BE49-F238E27FC236}">
                    <a16:creationId xmlns:a16="http://schemas.microsoft.com/office/drawing/2014/main" id="{C4E1F920-A0DD-5786-9DF6-021D4A8B7053}"/>
                  </a:ext>
                </a:extLst>
              </p:cNvPr>
              <p:cNvSpPr>
                <a:spLocks noRot="1" noChangeAspect="1" noMove="1" noResize="1" noEditPoints="1" noAdjustHandles="1" noChangeArrowheads="1" noChangeShapeType="1" noTextEdit="1"/>
              </p:cNvSpPr>
              <p:nvPr/>
            </p:nvSpPr>
            <p:spPr>
              <a:xfrm>
                <a:off x="9666579" y="4410151"/>
                <a:ext cx="470516" cy="470517"/>
              </a:xfrm>
              <a:prstGeom prst="roundRect">
                <a:avLst/>
              </a:prstGeom>
              <a:blipFill>
                <a:blip r:embed="rId21"/>
                <a:stretch>
                  <a:fillRect/>
                </a:stretch>
              </a:blipFill>
              <a:ln>
                <a:solidFill>
                  <a:schemeClr val="accent6">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Rounded Rectangle 57">
                <a:extLst>
                  <a:ext uri="{FF2B5EF4-FFF2-40B4-BE49-F238E27FC236}">
                    <a16:creationId xmlns:a16="http://schemas.microsoft.com/office/drawing/2014/main" id="{CC7F1459-814B-753A-D94B-690B14426FAC}"/>
                  </a:ext>
                </a:extLst>
              </p:cNvPr>
              <p:cNvSpPr/>
              <p:nvPr/>
            </p:nvSpPr>
            <p:spPr>
              <a:xfrm>
                <a:off x="10189146" y="4410151"/>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58" name="Rounded Rectangle 57">
                <a:extLst>
                  <a:ext uri="{FF2B5EF4-FFF2-40B4-BE49-F238E27FC236}">
                    <a16:creationId xmlns:a16="http://schemas.microsoft.com/office/drawing/2014/main" id="{CC7F1459-814B-753A-D94B-690B14426FAC}"/>
                  </a:ext>
                </a:extLst>
              </p:cNvPr>
              <p:cNvSpPr>
                <a:spLocks noRot="1" noChangeAspect="1" noMove="1" noResize="1" noEditPoints="1" noAdjustHandles="1" noChangeArrowheads="1" noChangeShapeType="1" noTextEdit="1"/>
              </p:cNvSpPr>
              <p:nvPr/>
            </p:nvSpPr>
            <p:spPr>
              <a:xfrm>
                <a:off x="10189146" y="4410151"/>
                <a:ext cx="470516" cy="470517"/>
              </a:xfrm>
              <a:prstGeom prst="roundRect">
                <a:avLst/>
              </a:prstGeom>
              <a:blipFill>
                <a:blip r:embed="rId22"/>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Rounded Rectangle 58">
                <a:extLst>
                  <a:ext uri="{FF2B5EF4-FFF2-40B4-BE49-F238E27FC236}">
                    <a16:creationId xmlns:a16="http://schemas.microsoft.com/office/drawing/2014/main" id="{13826162-73FC-F347-7111-B8BE077EE020}"/>
                  </a:ext>
                </a:extLst>
              </p:cNvPr>
              <p:cNvSpPr/>
              <p:nvPr/>
            </p:nvSpPr>
            <p:spPr>
              <a:xfrm>
                <a:off x="10111423" y="2523751"/>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59" name="Rounded Rectangle 58">
                <a:extLst>
                  <a:ext uri="{FF2B5EF4-FFF2-40B4-BE49-F238E27FC236}">
                    <a16:creationId xmlns:a16="http://schemas.microsoft.com/office/drawing/2014/main" id="{13826162-73FC-F347-7111-B8BE077EE020}"/>
                  </a:ext>
                </a:extLst>
              </p:cNvPr>
              <p:cNvSpPr>
                <a:spLocks noRot="1" noChangeAspect="1" noMove="1" noResize="1" noEditPoints="1" noAdjustHandles="1" noChangeArrowheads="1" noChangeShapeType="1" noTextEdit="1"/>
              </p:cNvSpPr>
              <p:nvPr/>
            </p:nvSpPr>
            <p:spPr>
              <a:xfrm>
                <a:off x="10111423" y="2523751"/>
                <a:ext cx="470516" cy="470517"/>
              </a:xfrm>
              <a:prstGeom prst="roundRect">
                <a:avLst/>
              </a:prstGeom>
              <a:blipFill>
                <a:blip r:embed="rId23"/>
                <a:stretch>
                  <a:fillRect/>
                </a:stretch>
              </a:blipFill>
              <a:ln>
                <a:solidFill>
                  <a:srgbClr val="C44037"/>
                </a:solidFill>
              </a:ln>
            </p:spPr>
            <p:txBody>
              <a:bodyPr/>
              <a:lstStyle/>
              <a:p>
                <a:r>
                  <a:rPr lang="en-US">
                    <a:noFill/>
                  </a:rPr>
                  <a:t> </a:t>
                </a:r>
              </a:p>
            </p:txBody>
          </p:sp>
        </mc:Fallback>
      </mc:AlternateContent>
      <p:cxnSp>
        <p:nvCxnSpPr>
          <p:cNvPr id="61" name="Elbow Connector 60">
            <a:extLst>
              <a:ext uri="{FF2B5EF4-FFF2-40B4-BE49-F238E27FC236}">
                <a16:creationId xmlns:a16="http://schemas.microsoft.com/office/drawing/2014/main" id="{AE5EE7E0-BDA4-6C35-663D-75E4E1475AEE}"/>
              </a:ext>
            </a:extLst>
          </p:cNvPr>
          <p:cNvCxnSpPr>
            <a:cxnSpLocks/>
          </p:cNvCxnSpPr>
          <p:nvPr/>
        </p:nvCxnSpPr>
        <p:spPr>
          <a:xfrm rot="5400000" flipH="1" flipV="1">
            <a:off x="9827979" y="3961590"/>
            <a:ext cx="527318" cy="379602"/>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5" name="Straight Arrow Connector 1024">
            <a:extLst>
              <a:ext uri="{FF2B5EF4-FFF2-40B4-BE49-F238E27FC236}">
                <a16:creationId xmlns:a16="http://schemas.microsoft.com/office/drawing/2014/main" id="{679A751A-24B1-682D-49A8-F68490635721}"/>
              </a:ext>
            </a:extLst>
          </p:cNvPr>
          <p:cNvCxnSpPr>
            <a:cxnSpLocks/>
            <a:stCxn id="58" idx="0"/>
          </p:cNvCxnSpPr>
          <p:nvPr/>
        </p:nvCxnSpPr>
        <p:spPr>
          <a:xfrm flipV="1">
            <a:off x="10424404" y="3882833"/>
            <a:ext cx="0" cy="52731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8" name="Straight Arrow Connector 1027">
            <a:extLst>
              <a:ext uri="{FF2B5EF4-FFF2-40B4-BE49-F238E27FC236}">
                <a16:creationId xmlns:a16="http://schemas.microsoft.com/office/drawing/2014/main" id="{3062A85E-91D0-F561-E690-2B6AA2F6F5D8}"/>
              </a:ext>
            </a:extLst>
          </p:cNvPr>
          <p:cNvCxnSpPr>
            <a:cxnSpLocks/>
            <a:stCxn id="55" idx="0"/>
            <a:endCxn id="59" idx="2"/>
          </p:cNvCxnSpPr>
          <p:nvPr/>
        </p:nvCxnSpPr>
        <p:spPr>
          <a:xfrm flipV="1">
            <a:off x="10346681" y="2994268"/>
            <a:ext cx="0" cy="4186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29" name="TextBox 1028">
            <a:extLst>
              <a:ext uri="{FF2B5EF4-FFF2-40B4-BE49-F238E27FC236}">
                <a16:creationId xmlns:a16="http://schemas.microsoft.com/office/drawing/2014/main" id="{54C0B336-45C3-AF34-64A2-4B2FE1EBF7BB}"/>
              </a:ext>
            </a:extLst>
          </p:cNvPr>
          <p:cNvSpPr txBox="1"/>
          <p:nvPr/>
        </p:nvSpPr>
        <p:spPr>
          <a:xfrm>
            <a:off x="10865688" y="5207335"/>
            <a:ext cx="993084" cy="400110"/>
          </a:xfrm>
          <a:prstGeom prst="rect">
            <a:avLst/>
          </a:prstGeom>
          <a:noFill/>
        </p:spPr>
        <p:txBody>
          <a:bodyPr wrap="square" rtlCol="0">
            <a:spAutoFit/>
          </a:bodyPr>
          <a:lstStyle/>
          <a:p>
            <a:pPr algn="ctr"/>
            <a:r>
              <a:rPr lang="en-US" sz="2000"/>
              <a:t>flying</a:t>
            </a:r>
          </a:p>
        </p:txBody>
      </p:sp>
      <mc:AlternateContent xmlns:mc="http://schemas.openxmlformats.org/markup-compatibility/2006" xmlns:a14="http://schemas.microsoft.com/office/drawing/2010/main">
        <mc:Choice Requires="a14">
          <p:sp>
            <p:nvSpPr>
              <p:cNvPr id="1030" name="Rounded Rectangle 1029">
                <a:extLst>
                  <a:ext uri="{FF2B5EF4-FFF2-40B4-BE49-F238E27FC236}">
                    <a16:creationId xmlns:a16="http://schemas.microsoft.com/office/drawing/2014/main" id="{EB9D233B-0960-B965-8E1A-4D98935BBF91}"/>
                  </a:ext>
                </a:extLst>
              </p:cNvPr>
              <p:cNvSpPr/>
              <p:nvPr/>
            </p:nvSpPr>
            <p:spPr>
              <a:xfrm>
                <a:off x="11356642" y="3412951"/>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1030" name="Rounded Rectangle 1029">
                <a:extLst>
                  <a:ext uri="{FF2B5EF4-FFF2-40B4-BE49-F238E27FC236}">
                    <a16:creationId xmlns:a16="http://schemas.microsoft.com/office/drawing/2014/main" id="{EB9D233B-0960-B965-8E1A-4D98935BBF91}"/>
                  </a:ext>
                </a:extLst>
              </p:cNvPr>
              <p:cNvSpPr>
                <a:spLocks noRot="1" noChangeAspect="1" noMove="1" noResize="1" noEditPoints="1" noAdjustHandles="1" noChangeArrowheads="1" noChangeShapeType="1" noTextEdit="1"/>
              </p:cNvSpPr>
              <p:nvPr/>
            </p:nvSpPr>
            <p:spPr>
              <a:xfrm>
                <a:off x="11356642" y="3412951"/>
                <a:ext cx="470516" cy="470517"/>
              </a:xfrm>
              <a:prstGeom prst="roundRect">
                <a:avLst/>
              </a:prstGeom>
              <a:blipFill>
                <a:blip r:embed="rId24"/>
                <a:stretch>
                  <a:fillRect/>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1" name="Rounded Rectangle 1030">
                <a:extLst>
                  <a:ext uri="{FF2B5EF4-FFF2-40B4-BE49-F238E27FC236}">
                    <a16:creationId xmlns:a16="http://schemas.microsoft.com/office/drawing/2014/main" id="{284F72A7-D235-8A29-F11D-C2E5C9499FB6}"/>
                  </a:ext>
                </a:extLst>
              </p:cNvPr>
              <p:cNvSpPr/>
              <p:nvPr/>
            </p:nvSpPr>
            <p:spPr>
              <a:xfrm>
                <a:off x="10911798" y="4410151"/>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𝑐</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1031" name="Rounded Rectangle 1030">
                <a:extLst>
                  <a:ext uri="{FF2B5EF4-FFF2-40B4-BE49-F238E27FC236}">
                    <a16:creationId xmlns:a16="http://schemas.microsoft.com/office/drawing/2014/main" id="{284F72A7-D235-8A29-F11D-C2E5C9499FB6}"/>
                  </a:ext>
                </a:extLst>
              </p:cNvPr>
              <p:cNvSpPr>
                <a:spLocks noRot="1" noChangeAspect="1" noMove="1" noResize="1" noEditPoints="1" noAdjustHandles="1" noChangeArrowheads="1" noChangeShapeType="1" noTextEdit="1"/>
              </p:cNvSpPr>
              <p:nvPr/>
            </p:nvSpPr>
            <p:spPr>
              <a:xfrm>
                <a:off x="10911798" y="4410151"/>
                <a:ext cx="470516" cy="470517"/>
              </a:xfrm>
              <a:prstGeom prst="roundRect">
                <a:avLst/>
              </a:prstGeom>
              <a:blipFill>
                <a:blip r:embed="rId25"/>
                <a:stretch>
                  <a:fillRect/>
                </a:stretch>
              </a:blipFill>
              <a:ln>
                <a:solidFill>
                  <a:schemeClr val="accent6">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4" name="Rounded Rectangle 1033">
                <a:extLst>
                  <a:ext uri="{FF2B5EF4-FFF2-40B4-BE49-F238E27FC236}">
                    <a16:creationId xmlns:a16="http://schemas.microsoft.com/office/drawing/2014/main" id="{2EE71B66-45EA-7673-6308-F6D397B781D7}"/>
                  </a:ext>
                </a:extLst>
              </p:cNvPr>
              <p:cNvSpPr/>
              <p:nvPr/>
            </p:nvSpPr>
            <p:spPr>
              <a:xfrm>
                <a:off x="11434365" y="4410151"/>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1034" name="Rounded Rectangle 1033">
                <a:extLst>
                  <a:ext uri="{FF2B5EF4-FFF2-40B4-BE49-F238E27FC236}">
                    <a16:creationId xmlns:a16="http://schemas.microsoft.com/office/drawing/2014/main" id="{2EE71B66-45EA-7673-6308-F6D397B781D7}"/>
                  </a:ext>
                </a:extLst>
              </p:cNvPr>
              <p:cNvSpPr>
                <a:spLocks noRot="1" noChangeAspect="1" noMove="1" noResize="1" noEditPoints="1" noAdjustHandles="1" noChangeArrowheads="1" noChangeShapeType="1" noTextEdit="1"/>
              </p:cNvSpPr>
              <p:nvPr/>
            </p:nvSpPr>
            <p:spPr>
              <a:xfrm>
                <a:off x="11434365" y="4410151"/>
                <a:ext cx="470516" cy="470517"/>
              </a:xfrm>
              <a:prstGeom prst="roundRect">
                <a:avLst/>
              </a:prstGeom>
              <a:blipFill>
                <a:blip r:embed="rId26"/>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5" name="Rounded Rectangle 1034">
                <a:extLst>
                  <a:ext uri="{FF2B5EF4-FFF2-40B4-BE49-F238E27FC236}">
                    <a16:creationId xmlns:a16="http://schemas.microsoft.com/office/drawing/2014/main" id="{E0DD1550-48ED-0ACF-C2AF-1DAE503F830F}"/>
                  </a:ext>
                </a:extLst>
              </p:cNvPr>
              <p:cNvSpPr/>
              <p:nvPr/>
            </p:nvSpPr>
            <p:spPr>
              <a:xfrm>
                <a:off x="11356642" y="2523751"/>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1035" name="Rounded Rectangle 1034">
                <a:extLst>
                  <a:ext uri="{FF2B5EF4-FFF2-40B4-BE49-F238E27FC236}">
                    <a16:creationId xmlns:a16="http://schemas.microsoft.com/office/drawing/2014/main" id="{E0DD1550-48ED-0ACF-C2AF-1DAE503F830F}"/>
                  </a:ext>
                </a:extLst>
              </p:cNvPr>
              <p:cNvSpPr>
                <a:spLocks noRot="1" noChangeAspect="1" noMove="1" noResize="1" noEditPoints="1" noAdjustHandles="1" noChangeArrowheads="1" noChangeShapeType="1" noTextEdit="1"/>
              </p:cNvSpPr>
              <p:nvPr/>
            </p:nvSpPr>
            <p:spPr>
              <a:xfrm>
                <a:off x="11356642" y="2523751"/>
                <a:ext cx="470516" cy="470517"/>
              </a:xfrm>
              <a:prstGeom prst="roundRect">
                <a:avLst/>
              </a:prstGeom>
              <a:blipFill>
                <a:blip r:embed="rId27"/>
                <a:stretch>
                  <a:fillRect/>
                </a:stretch>
              </a:blipFill>
              <a:ln>
                <a:solidFill>
                  <a:srgbClr val="C44037"/>
                </a:solidFill>
              </a:ln>
            </p:spPr>
            <p:txBody>
              <a:bodyPr/>
              <a:lstStyle/>
              <a:p>
                <a:r>
                  <a:rPr lang="en-US">
                    <a:noFill/>
                  </a:rPr>
                  <a:t> </a:t>
                </a:r>
              </a:p>
            </p:txBody>
          </p:sp>
        </mc:Fallback>
      </mc:AlternateContent>
      <p:cxnSp>
        <p:nvCxnSpPr>
          <p:cNvPr id="1036" name="Elbow Connector 1035">
            <a:extLst>
              <a:ext uri="{FF2B5EF4-FFF2-40B4-BE49-F238E27FC236}">
                <a16:creationId xmlns:a16="http://schemas.microsoft.com/office/drawing/2014/main" id="{4CE63025-AFB6-3BF1-0757-F31F0027C4F9}"/>
              </a:ext>
            </a:extLst>
          </p:cNvPr>
          <p:cNvCxnSpPr>
            <a:cxnSpLocks/>
          </p:cNvCxnSpPr>
          <p:nvPr/>
        </p:nvCxnSpPr>
        <p:spPr>
          <a:xfrm rot="5400000" flipH="1" flipV="1">
            <a:off x="11073198" y="3961590"/>
            <a:ext cx="527318" cy="379602"/>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7" name="Straight Arrow Connector 1036">
            <a:extLst>
              <a:ext uri="{FF2B5EF4-FFF2-40B4-BE49-F238E27FC236}">
                <a16:creationId xmlns:a16="http://schemas.microsoft.com/office/drawing/2014/main" id="{F2CAC7D7-05F2-5676-4A7C-5B0235EF62A7}"/>
              </a:ext>
            </a:extLst>
          </p:cNvPr>
          <p:cNvCxnSpPr>
            <a:cxnSpLocks/>
            <a:stCxn id="1034" idx="0"/>
          </p:cNvCxnSpPr>
          <p:nvPr/>
        </p:nvCxnSpPr>
        <p:spPr>
          <a:xfrm flipV="1">
            <a:off x="11669623" y="3882833"/>
            <a:ext cx="0" cy="52731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8" name="Straight Arrow Connector 1037">
            <a:extLst>
              <a:ext uri="{FF2B5EF4-FFF2-40B4-BE49-F238E27FC236}">
                <a16:creationId xmlns:a16="http://schemas.microsoft.com/office/drawing/2014/main" id="{A4F2B4DD-415B-8149-DD93-9B204CFD3D4A}"/>
              </a:ext>
            </a:extLst>
          </p:cNvPr>
          <p:cNvCxnSpPr>
            <a:cxnSpLocks/>
            <a:stCxn id="1030" idx="0"/>
            <a:endCxn id="1035" idx="2"/>
          </p:cNvCxnSpPr>
          <p:nvPr/>
        </p:nvCxnSpPr>
        <p:spPr>
          <a:xfrm flipV="1">
            <a:off x="11591900" y="2994268"/>
            <a:ext cx="0" cy="4186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40" name="TextBox 1039">
            <a:extLst>
              <a:ext uri="{FF2B5EF4-FFF2-40B4-BE49-F238E27FC236}">
                <a16:creationId xmlns:a16="http://schemas.microsoft.com/office/drawing/2014/main" id="{3C078336-DED6-80C3-4B4C-2634483AFFCD}"/>
              </a:ext>
            </a:extLst>
          </p:cNvPr>
          <p:cNvSpPr txBox="1"/>
          <p:nvPr/>
        </p:nvSpPr>
        <p:spPr>
          <a:xfrm>
            <a:off x="838200" y="6171561"/>
            <a:ext cx="10620364" cy="261610"/>
          </a:xfrm>
          <a:prstGeom prst="rect">
            <a:avLst/>
          </a:prstGeom>
          <a:noFill/>
        </p:spPr>
        <p:txBody>
          <a:bodyPr wrap="square">
            <a:spAutoFit/>
          </a:bodyPr>
          <a:lstStyle/>
          <a:p>
            <a:r>
              <a:rPr lang="en-CA" sz="1100">
                <a:effectLst/>
              </a:rPr>
              <a:t>K. Xu </a:t>
            </a:r>
            <a:r>
              <a:rPr lang="en-CA" sz="1100" i="1">
                <a:effectLst/>
              </a:rPr>
              <a:t>et al.</a:t>
            </a:r>
            <a:r>
              <a:rPr lang="en-CA" sz="1100">
                <a:effectLst/>
              </a:rPr>
              <a:t>, “Show, Attend and Tell: Neural Image Caption Generation with Visual Attention,” in </a:t>
            </a:r>
            <a:r>
              <a:rPr lang="en-CA" sz="1100" i="1"/>
              <a:t>PMLR</a:t>
            </a:r>
            <a:r>
              <a:rPr lang="en-CA" sz="1100"/>
              <a:t>, </a:t>
            </a:r>
            <a:r>
              <a:rPr lang="en-CA" sz="1100">
                <a:effectLst/>
              </a:rPr>
              <a:t>2015, pp. 2048–2057.</a:t>
            </a:r>
          </a:p>
        </p:txBody>
      </p:sp>
      <p:sp>
        <p:nvSpPr>
          <p:cNvPr id="1041" name="TextBox 1040">
            <a:extLst>
              <a:ext uri="{FF2B5EF4-FFF2-40B4-BE49-F238E27FC236}">
                <a16:creationId xmlns:a16="http://schemas.microsoft.com/office/drawing/2014/main" id="{87177877-4EF3-6C13-6FF5-728DDE3F82E0}"/>
              </a:ext>
            </a:extLst>
          </p:cNvPr>
          <p:cNvSpPr txBox="1"/>
          <p:nvPr/>
        </p:nvSpPr>
        <p:spPr>
          <a:xfrm>
            <a:off x="7455848" y="2126509"/>
            <a:ext cx="993084" cy="400110"/>
          </a:xfrm>
          <a:prstGeom prst="rect">
            <a:avLst/>
          </a:prstGeom>
          <a:noFill/>
        </p:spPr>
        <p:txBody>
          <a:bodyPr wrap="square" rtlCol="0">
            <a:spAutoFit/>
          </a:bodyPr>
          <a:lstStyle/>
          <a:p>
            <a:pPr algn="ctr"/>
            <a:r>
              <a:rPr lang="en-US" sz="2000"/>
              <a:t>A</a:t>
            </a:r>
          </a:p>
        </p:txBody>
      </p:sp>
      <p:sp>
        <p:nvSpPr>
          <p:cNvPr id="1042" name="TextBox 1041">
            <a:extLst>
              <a:ext uri="{FF2B5EF4-FFF2-40B4-BE49-F238E27FC236}">
                <a16:creationId xmlns:a16="http://schemas.microsoft.com/office/drawing/2014/main" id="{C9901BDC-800D-0ADC-BBCB-414C16CB3EE7}"/>
              </a:ext>
            </a:extLst>
          </p:cNvPr>
          <p:cNvSpPr txBox="1"/>
          <p:nvPr/>
        </p:nvSpPr>
        <p:spPr>
          <a:xfrm>
            <a:off x="8649405" y="2127600"/>
            <a:ext cx="993084" cy="400110"/>
          </a:xfrm>
          <a:prstGeom prst="rect">
            <a:avLst/>
          </a:prstGeom>
          <a:noFill/>
        </p:spPr>
        <p:txBody>
          <a:bodyPr wrap="square" rtlCol="0">
            <a:spAutoFit/>
          </a:bodyPr>
          <a:lstStyle/>
          <a:p>
            <a:pPr algn="ctr"/>
            <a:r>
              <a:rPr lang="en-US" sz="2000"/>
              <a:t>bird</a:t>
            </a:r>
          </a:p>
        </p:txBody>
      </p:sp>
      <p:sp>
        <p:nvSpPr>
          <p:cNvPr id="1043" name="TextBox 1042">
            <a:extLst>
              <a:ext uri="{FF2B5EF4-FFF2-40B4-BE49-F238E27FC236}">
                <a16:creationId xmlns:a16="http://schemas.microsoft.com/office/drawing/2014/main" id="{11C9DA16-AEA9-83E3-F1C5-75AA36A43065}"/>
              </a:ext>
            </a:extLst>
          </p:cNvPr>
          <p:cNvSpPr txBox="1"/>
          <p:nvPr/>
        </p:nvSpPr>
        <p:spPr>
          <a:xfrm>
            <a:off x="9850139" y="2126509"/>
            <a:ext cx="993084" cy="400110"/>
          </a:xfrm>
          <a:prstGeom prst="rect">
            <a:avLst/>
          </a:prstGeom>
          <a:noFill/>
        </p:spPr>
        <p:txBody>
          <a:bodyPr wrap="square" rtlCol="0">
            <a:spAutoFit/>
          </a:bodyPr>
          <a:lstStyle/>
          <a:p>
            <a:pPr algn="ctr"/>
            <a:r>
              <a:rPr lang="en-US" sz="2000"/>
              <a:t>flying</a:t>
            </a:r>
          </a:p>
        </p:txBody>
      </p:sp>
      <p:sp>
        <p:nvSpPr>
          <p:cNvPr id="1045" name="TextBox 1044">
            <a:extLst>
              <a:ext uri="{FF2B5EF4-FFF2-40B4-BE49-F238E27FC236}">
                <a16:creationId xmlns:a16="http://schemas.microsoft.com/office/drawing/2014/main" id="{7B659481-F643-59D8-8325-B00383E7E1BB}"/>
              </a:ext>
            </a:extLst>
          </p:cNvPr>
          <p:cNvSpPr txBox="1"/>
          <p:nvPr/>
        </p:nvSpPr>
        <p:spPr>
          <a:xfrm>
            <a:off x="11095358" y="2126509"/>
            <a:ext cx="993084" cy="400110"/>
          </a:xfrm>
          <a:prstGeom prst="rect">
            <a:avLst/>
          </a:prstGeom>
          <a:noFill/>
        </p:spPr>
        <p:txBody>
          <a:bodyPr wrap="square" rtlCol="0">
            <a:spAutoFit/>
          </a:bodyPr>
          <a:lstStyle/>
          <a:p>
            <a:pPr algn="ctr"/>
            <a:r>
              <a:rPr lang="en-US" sz="2000"/>
              <a:t>[END]</a:t>
            </a:r>
          </a:p>
        </p:txBody>
      </p:sp>
      <p:cxnSp>
        <p:nvCxnSpPr>
          <p:cNvPr id="1046" name="Straight Arrow Connector 1080">
            <a:extLst>
              <a:ext uri="{FF2B5EF4-FFF2-40B4-BE49-F238E27FC236}">
                <a16:creationId xmlns:a16="http://schemas.microsoft.com/office/drawing/2014/main" id="{C61BE08C-D244-5EDF-9F6B-84D84CAC649D}"/>
              </a:ext>
            </a:extLst>
          </p:cNvPr>
          <p:cNvCxnSpPr>
            <a:cxnSpLocks/>
            <a:stCxn id="1073" idx="4"/>
            <a:endCxn id="57" idx="2"/>
          </p:cNvCxnSpPr>
          <p:nvPr/>
        </p:nvCxnSpPr>
        <p:spPr>
          <a:xfrm rot="16200000" flipH="1">
            <a:off x="8001907" y="2980738"/>
            <a:ext cx="79398" cy="3720462"/>
          </a:xfrm>
          <a:prstGeom prst="bentConnector3">
            <a:avLst>
              <a:gd name="adj1" fmla="val 387917"/>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9" name="Straight Arrow Connector 1080">
            <a:extLst>
              <a:ext uri="{FF2B5EF4-FFF2-40B4-BE49-F238E27FC236}">
                <a16:creationId xmlns:a16="http://schemas.microsoft.com/office/drawing/2014/main" id="{34C237A4-A7C3-97B5-8EAE-C5F52AA8FA7B}"/>
              </a:ext>
            </a:extLst>
          </p:cNvPr>
          <p:cNvCxnSpPr>
            <a:cxnSpLocks/>
            <a:stCxn id="1073" idx="4"/>
            <a:endCxn id="1031" idx="2"/>
          </p:cNvCxnSpPr>
          <p:nvPr/>
        </p:nvCxnSpPr>
        <p:spPr>
          <a:xfrm rot="16200000" flipH="1">
            <a:off x="8624516" y="2358128"/>
            <a:ext cx="79398" cy="4965681"/>
          </a:xfrm>
          <a:prstGeom prst="bentConnector3">
            <a:avLst>
              <a:gd name="adj1" fmla="val 387917"/>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69AA05F-8C68-D0CE-BEC3-84123B7FE029}"/>
                  </a:ext>
                </a:extLst>
              </p:cNvPr>
              <p:cNvSpPr txBox="1"/>
              <p:nvPr/>
            </p:nvSpPr>
            <p:spPr>
              <a:xfrm>
                <a:off x="274946" y="1677129"/>
                <a:ext cx="3190605" cy="1808957"/>
              </a:xfrm>
              <a:prstGeom prst="rect">
                <a:avLst/>
              </a:prstGeom>
              <a:noFill/>
            </p:spPr>
            <p:txBody>
              <a:bodyPr wrap="square" rtlCol="0">
                <a:spAutoFit/>
              </a:bodyPr>
              <a:lstStyle/>
              <a:p>
                <a:pPr algn="ct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a:rPr lang="en-CA" b="0" i="1" smtClean="0">
                            <a:latin typeface="Cambria Math" panose="02040503050406030204" pitchFamily="18" charset="0"/>
                          </a:rPr>
                          <m:t>𝑎𝑡𝑡</m:t>
                        </m:r>
                      </m:sub>
                    </m:sSub>
                    <m:d>
                      <m:dPr>
                        <m:ctrlPr>
                          <a:rPr lang="en-CA" b="0" i="1" smtClean="0">
                            <a:latin typeface="Cambria Math" panose="02040503050406030204" pitchFamily="18" charset="0"/>
                          </a:rPr>
                        </m:ctrlPr>
                      </m:dPr>
                      <m:e>
                        <m:r>
                          <a:rPr lang="en-CA" i="1">
                            <a:latin typeface="Cambria Math" panose="02040503050406030204" pitchFamily="18" charset="0"/>
                            <a:ea typeface="Cambria Math" panose="02040503050406030204" pitchFamily="18" charset="0"/>
                          </a:rPr>
                          <m:t>∙</m:t>
                        </m:r>
                      </m:e>
                    </m:d>
                  </m:oMath>
                </a14:m>
                <a:r>
                  <a:rPr lang="en-US"/>
                  <a:t> is an MLP</a:t>
                </a:r>
              </a:p>
              <a:p>
                <a:pPr algn="ctr"/>
                <a:endParaRPr lang="en-CA" b="0" i="1">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𝑒</m:t>
                          </m:r>
                        </m:e>
                        <m:sub>
                          <m:r>
                            <a:rPr lang="en-CA" b="0" i="1" smtClean="0">
                              <a:latin typeface="Cambria Math" panose="02040503050406030204" pitchFamily="18" charset="0"/>
                            </a:rPr>
                            <m:t>𝑡𝑖</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m:rPr>
                              <m:nor/>
                            </m:rPr>
                            <a:rPr lang="en-CA" b="0" i="0" smtClean="0">
                              <a:latin typeface="Cambria Math" panose="02040503050406030204" pitchFamily="18" charset="0"/>
                            </a:rPr>
                            <m:t>att</m:t>
                          </m:r>
                        </m:sub>
                      </m:sSub>
                      <m:d>
                        <m:dPr>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i="1">
                                  <a:latin typeface="Cambria Math" panose="02040503050406030204" pitchFamily="18" charset="0"/>
                                </a:rPr>
                                <m:t>h</m:t>
                              </m:r>
                            </m:e>
                            <m:sub>
                              <m:r>
                                <a:rPr lang="en-CA" b="0" i="1" smtClean="0">
                                  <a:latin typeface="Cambria Math" panose="02040503050406030204" pitchFamily="18" charset="0"/>
                                </a:rPr>
                                <m:t>𝑖</m:t>
                              </m:r>
                            </m:sub>
                          </m:sSub>
                          <m:r>
                            <a:rPr lang="en-CA" b="0" i="1" smtClean="0">
                              <a:latin typeface="Cambria Math" panose="02040503050406030204" pitchFamily="18" charset="0"/>
                            </a:rPr>
                            <m:t>,</m:t>
                          </m:r>
                          <m:sSub>
                            <m:sSubPr>
                              <m:ctrlPr>
                                <a:rPr lang="en-CA" i="1">
                                  <a:latin typeface="Cambria Math" panose="02040503050406030204" pitchFamily="18" charset="0"/>
                                </a:rPr>
                              </m:ctrlPr>
                            </m:sSubPr>
                            <m:e>
                              <m:r>
                                <a:rPr lang="en-CA" b="0" i="1" smtClean="0">
                                  <a:latin typeface="Cambria Math" panose="02040503050406030204" pitchFamily="18" charset="0"/>
                                </a:rPr>
                                <m:t>𝑠</m:t>
                              </m:r>
                            </m:e>
                            <m:sub>
                              <m:r>
                                <a:rPr lang="en-CA" i="1">
                                  <a:latin typeface="Cambria Math" panose="02040503050406030204" pitchFamily="18" charset="0"/>
                                </a:rPr>
                                <m:t>𝑡</m:t>
                              </m:r>
                              <m:r>
                                <a:rPr lang="en-CA" b="0" i="1" smtClean="0">
                                  <a:latin typeface="Cambria Math" panose="02040503050406030204" pitchFamily="18" charset="0"/>
                                </a:rPr>
                                <m:t>−1</m:t>
                              </m:r>
                            </m:sub>
                          </m:sSub>
                        </m:e>
                      </m:d>
                    </m:oMath>
                  </m:oMathPara>
                </a14:m>
                <a:endParaRPr lang="en-US"/>
              </a:p>
              <a:p>
                <a:endParaRPr lang="en-US"/>
              </a:p>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𝛼</m:t>
                          </m:r>
                        </m:e>
                        <m:sub>
                          <m:r>
                            <a:rPr lang="en-CA" b="0" i="1" smtClean="0">
                              <a:latin typeface="Cambria Math" panose="02040503050406030204" pitchFamily="18" charset="0"/>
                            </a:rPr>
                            <m:t>𝑡𝑖</m:t>
                          </m:r>
                        </m:sub>
                      </m:sSub>
                      <m:r>
                        <a:rPr lang="en-CA" b="0" i="1" smtClean="0">
                          <a:latin typeface="Cambria Math" panose="02040503050406030204" pitchFamily="18" charset="0"/>
                        </a:rPr>
                        <m:t>=</m:t>
                      </m:r>
                      <m:f>
                        <m:fPr>
                          <m:ctrlPr>
                            <a:rPr lang="en-CA" b="0" i="1" smtClean="0">
                              <a:latin typeface="Cambria Math" panose="02040503050406030204" pitchFamily="18" charset="0"/>
                            </a:rPr>
                          </m:ctrlPr>
                        </m:fPr>
                        <m:num>
                          <m:func>
                            <m:funcPr>
                              <m:ctrlPr>
                                <a:rPr lang="en-CA" b="0" i="1" smtClean="0">
                                  <a:latin typeface="Cambria Math" panose="02040503050406030204" pitchFamily="18" charset="0"/>
                                </a:rPr>
                              </m:ctrlPr>
                            </m:funcPr>
                            <m:fName>
                              <m:r>
                                <m:rPr>
                                  <m:sty m:val="p"/>
                                </m:rPr>
                                <a:rPr lang="en-CA" b="0" i="0" smtClean="0">
                                  <a:latin typeface="Cambria Math" panose="02040503050406030204" pitchFamily="18" charset="0"/>
                                </a:rPr>
                                <m:t>exp</m:t>
                              </m:r>
                            </m:fName>
                            <m:e>
                              <m:d>
                                <m:dPr>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𝑒</m:t>
                                      </m:r>
                                    </m:e>
                                    <m:sub>
                                      <m:r>
                                        <a:rPr lang="en-CA" b="0" i="1" smtClean="0">
                                          <a:latin typeface="Cambria Math" panose="02040503050406030204" pitchFamily="18" charset="0"/>
                                        </a:rPr>
                                        <m:t>𝑡𝑖</m:t>
                                      </m:r>
                                    </m:sub>
                                  </m:sSub>
                                </m:e>
                              </m:d>
                            </m:e>
                          </m:func>
                        </m:num>
                        <m:den>
                          <m:nary>
                            <m:naryPr>
                              <m:chr m:val="∑"/>
                              <m:limLoc m:val="subSup"/>
                              <m:ctrlPr>
                                <a:rPr lang="en-CA" b="0" i="1" smtClean="0">
                                  <a:latin typeface="Cambria Math" panose="02040503050406030204" pitchFamily="18" charset="0"/>
                                </a:rPr>
                              </m:ctrlPr>
                            </m:naryPr>
                            <m:sub>
                              <m:r>
                                <m:rPr>
                                  <m:brk m:alnAt="25"/>
                                </m:rPr>
                                <a:rPr lang="en-CA" b="0" i="1" smtClean="0">
                                  <a:latin typeface="Cambria Math" panose="02040503050406030204" pitchFamily="18" charset="0"/>
                                </a:rPr>
                                <m:t>𝑘</m:t>
                              </m:r>
                              <m:r>
                                <a:rPr lang="en-CA" b="0" i="1" smtClean="0">
                                  <a:latin typeface="Cambria Math" panose="02040503050406030204" pitchFamily="18" charset="0"/>
                                </a:rPr>
                                <m:t>=1</m:t>
                              </m:r>
                            </m:sub>
                            <m:sup>
                              <m:r>
                                <a:rPr lang="en-CA" b="0" i="1" smtClean="0">
                                  <a:latin typeface="Cambria Math" panose="02040503050406030204" pitchFamily="18" charset="0"/>
                                </a:rPr>
                                <m:t>𝐿</m:t>
                              </m:r>
                            </m:sup>
                            <m:e>
                              <m:r>
                                <m:rPr>
                                  <m:sty m:val="p"/>
                                </m:rPr>
                                <a:rPr lang="en-CA" b="0" i="0" smtClean="0">
                                  <a:latin typeface="Cambria Math" panose="02040503050406030204" pitchFamily="18" charset="0"/>
                                </a:rPr>
                                <m:t>exp</m:t>
                              </m:r>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𝑒</m:t>
                                  </m:r>
                                </m:e>
                                <m:sub>
                                  <m:r>
                                    <a:rPr lang="en-CA" b="0" i="1" smtClean="0">
                                      <a:latin typeface="Cambria Math" panose="02040503050406030204" pitchFamily="18" charset="0"/>
                                    </a:rPr>
                                    <m:t>𝑡𝑘</m:t>
                                  </m:r>
                                </m:sub>
                              </m:sSub>
                              <m:r>
                                <a:rPr lang="en-CA" b="0" i="1" smtClean="0">
                                  <a:latin typeface="Cambria Math" panose="02040503050406030204" pitchFamily="18" charset="0"/>
                                </a:rPr>
                                <m:t>)</m:t>
                              </m:r>
                            </m:e>
                          </m:nary>
                        </m:den>
                      </m:f>
                    </m:oMath>
                  </m:oMathPara>
                </a14:m>
                <a:endParaRPr lang="en-US"/>
              </a:p>
            </p:txBody>
          </p:sp>
        </mc:Choice>
        <mc:Fallback xmlns="">
          <p:sp>
            <p:nvSpPr>
              <p:cNvPr id="11" name="TextBox 10">
                <a:extLst>
                  <a:ext uri="{FF2B5EF4-FFF2-40B4-BE49-F238E27FC236}">
                    <a16:creationId xmlns:a16="http://schemas.microsoft.com/office/drawing/2014/main" id="{669AA05F-8C68-D0CE-BEC3-84123B7FE029}"/>
                  </a:ext>
                </a:extLst>
              </p:cNvPr>
              <p:cNvSpPr txBox="1">
                <a:spLocks noRot="1" noChangeAspect="1" noMove="1" noResize="1" noEditPoints="1" noAdjustHandles="1" noChangeArrowheads="1" noChangeShapeType="1" noTextEdit="1"/>
              </p:cNvSpPr>
              <p:nvPr/>
            </p:nvSpPr>
            <p:spPr>
              <a:xfrm>
                <a:off x="274946" y="1677129"/>
                <a:ext cx="3190605" cy="1808957"/>
              </a:xfrm>
              <a:prstGeom prst="rect">
                <a:avLst/>
              </a:prstGeom>
              <a:blipFill>
                <a:blip r:embed="rId28"/>
                <a:stretch>
                  <a:fillRect t="-16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B36BA89C-017A-964C-3EAC-819623547B63}"/>
                  </a:ext>
                </a:extLst>
              </p:cNvPr>
              <p:cNvSpPr txBox="1"/>
              <p:nvPr/>
            </p:nvSpPr>
            <p:spPr>
              <a:xfrm>
                <a:off x="521595" y="1180535"/>
                <a:ext cx="3683591" cy="369332"/>
              </a:xfrm>
              <a:prstGeom prst="rect">
                <a:avLst/>
              </a:prstGeom>
              <a:noFill/>
            </p:spPr>
            <p:txBody>
              <a:bodyPr wrap="square">
                <a:spAutoFit/>
              </a:bodyPr>
              <a:lstStyle/>
              <a:p>
                <a:pPr algn="ctr"/>
                <a14:m>
                  <m:oMath xmlns:m="http://schemas.openxmlformats.org/officeDocument/2006/math">
                    <m:sSub>
                      <m:sSubPr>
                        <m:ctrlPr>
                          <a:rPr lang="en-CA" sz="1800" b="0" i="1" smtClean="0">
                            <a:solidFill>
                              <a:schemeClr val="tx1"/>
                            </a:solidFill>
                            <a:latin typeface="Cambria Math" panose="02040503050406030204" pitchFamily="18" charset="0"/>
                          </a:rPr>
                        </m:ctrlPr>
                      </m:sSubPr>
                      <m:e>
                        <m:r>
                          <m:rPr>
                            <m:nor/>
                          </m:rPr>
                          <a:rPr lang="en-CA" sz="1800" b="0" i="0" smtClean="0">
                            <a:solidFill>
                              <a:schemeClr val="tx1"/>
                            </a:solidFill>
                            <a:latin typeface="Cambria Math" panose="02040503050406030204" pitchFamily="18" charset="0"/>
                          </a:rPr>
                          <m:t>a</m:t>
                        </m:r>
                      </m:e>
                      <m:sub>
                        <m:r>
                          <a:rPr lang="en-CA" sz="1800" b="0" i="1" smtClean="0">
                            <a:solidFill>
                              <a:schemeClr val="tx1"/>
                            </a:solidFill>
                            <a:latin typeface="Cambria Math" panose="02040503050406030204" pitchFamily="18" charset="0"/>
                          </a:rPr>
                          <m:t>𝑖</m:t>
                        </m:r>
                      </m:sub>
                    </m:sSub>
                  </m:oMath>
                </a14:m>
                <a:r>
                  <a:rPr lang="en-CA" sz="1800" b="0" i="1">
                    <a:solidFill>
                      <a:schemeClr val="tx1"/>
                    </a:solidFill>
                    <a:latin typeface="Cambria Math" panose="02040503050406030204" pitchFamily="18" charset="0"/>
                  </a:rPr>
                  <a:t> </a:t>
                </a:r>
                <a:r>
                  <a:rPr lang="en-CA"/>
                  <a:t>corresponds to a part of the image</a:t>
                </a:r>
              </a:p>
            </p:txBody>
          </p:sp>
        </mc:Choice>
        <mc:Fallback xmlns="">
          <p:sp>
            <p:nvSpPr>
              <p:cNvPr id="40" name="TextBox 39">
                <a:extLst>
                  <a:ext uri="{FF2B5EF4-FFF2-40B4-BE49-F238E27FC236}">
                    <a16:creationId xmlns:a16="http://schemas.microsoft.com/office/drawing/2014/main" id="{B36BA89C-017A-964C-3EAC-819623547B63}"/>
                  </a:ext>
                </a:extLst>
              </p:cNvPr>
              <p:cNvSpPr txBox="1">
                <a:spLocks noRot="1" noChangeAspect="1" noMove="1" noResize="1" noEditPoints="1" noAdjustHandles="1" noChangeArrowheads="1" noChangeShapeType="1" noTextEdit="1"/>
              </p:cNvSpPr>
              <p:nvPr/>
            </p:nvSpPr>
            <p:spPr>
              <a:xfrm>
                <a:off x="521595" y="1180535"/>
                <a:ext cx="3683591" cy="369332"/>
              </a:xfrm>
              <a:prstGeom prst="rect">
                <a:avLst/>
              </a:prstGeom>
              <a:blipFill>
                <a:blip r:embed="rId29"/>
                <a:stretch>
                  <a:fillRect t="-10000" r="-828" b="-26667"/>
                </a:stretch>
              </a:blipFill>
            </p:spPr>
            <p:txBody>
              <a:bodyPr/>
              <a:lstStyle/>
              <a:p>
                <a:r>
                  <a:rPr lang="en-US">
                    <a:noFill/>
                  </a:rPr>
                  <a:t> </a:t>
                </a:r>
              </a:p>
            </p:txBody>
          </p:sp>
        </mc:Fallback>
      </mc:AlternateContent>
      <p:cxnSp>
        <p:nvCxnSpPr>
          <p:cNvPr id="41" name="Straight Arrow Connector 40">
            <a:extLst>
              <a:ext uri="{FF2B5EF4-FFF2-40B4-BE49-F238E27FC236}">
                <a16:creationId xmlns:a16="http://schemas.microsoft.com/office/drawing/2014/main" id="{7DCF0ACF-3197-B18C-EF85-65660BEA456F}"/>
              </a:ext>
            </a:extLst>
          </p:cNvPr>
          <p:cNvCxnSpPr>
            <a:cxnSpLocks/>
            <a:endCxn id="55" idx="1"/>
          </p:cNvCxnSpPr>
          <p:nvPr/>
        </p:nvCxnSpPr>
        <p:spPr>
          <a:xfrm>
            <a:off x="9381011" y="3647575"/>
            <a:ext cx="730412" cy="6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CA80704B-094F-EA86-390F-F79912890E73}"/>
              </a:ext>
            </a:extLst>
          </p:cNvPr>
          <p:cNvCxnSpPr>
            <a:cxnSpLocks/>
            <a:endCxn id="1030" idx="1"/>
          </p:cNvCxnSpPr>
          <p:nvPr/>
        </p:nvCxnSpPr>
        <p:spPr>
          <a:xfrm>
            <a:off x="10581939" y="3647575"/>
            <a:ext cx="774703" cy="6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53" name="Rounded Rectangle 1052">
                <a:extLst>
                  <a:ext uri="{FF2B5EF4-FFF2-40B4-BE49-F238E27FC236}">
                    <a16:creationId xmlns:a16="http://schemas.microsoft.com/office/drawing/2014/main" id="{44BE7C50-4C57-3F51-1ECB-5E23217A7540}"/>
                  </a:ext>
                </a:extLst>
              </p:cNvPr>
              <p:cNvSpPr/>
              <p:nvPr/>
            </p:nvSpPr>
            <p:spPr>
              <a:xfrm>
                <a:off x="4810342" y="3009445"/>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18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1053" name="Rounded Rectangle 1052">
                <a:extLst>
                  <a:ext uri="{FF2B5EF4-FFF2-40B4-BE49-F238E27FC236}">
                    <a16:creationId xmlns:a16="http://schemas.microsoft.com/office/drawing/2014/main" id="{44BE7C50-4C57-3F51-1ECB-5E23217A7540}"/>
                  </a:ext>
                </a:extLst>
              </p:cNvPr>
              <p:cNvSpPr>
                <a:spLocks noRot="1" noChangeAspect="1" noMove="1" noResize="1" noEditPoints="1" noAdjustHandles="1" noChangeArrowheads="1" noChangeShapeType="1" noTextEdit="1"/>
              </p:cNvSpPr>
              <p:nvPr/>
            </p:nvSpPr>
            <p:spPr>
              <a:xfrm>
                <a:off x="4810342" y="3009445"/>
                <a:ext cx="470516" cy="470517"/>
              </a:xfrm>
              <a:prstGeom prst="roundRect">
                <a:avLst/>
              </a:prstGeom>
              <a:blipFill>
                <a:blip r:embed="rId30"/>
                <a:stretch>
                  <a:fillRect l="-2532" r="-3797"/>
                </a:stretch>
              </a:blipFill>
              <a:ln>
                <a:solidFill>
                  <a:schemeClr val="accent2">
                    <a:lumMod val="75000"/>
                  </a:schemeClr>
                </a:solidFill>
              </a:ln>
            </p:spPr>
            <p:txBody>
              <a:bodyPr/>
              <a:lstStyle/>
              <a:p>
                <a:r>
                  <a:rPr lang="en-US">
                    <a:noFill/>
                  </a:rPr>
                  <a:t> </a:t>
                </a:r>
              </a:p>
            </p:txBody>
          </p:sp>
        </mc:Fallback>
      </mc:AlternateContent>
      <p:cxnSp>
        <p:nvCxnSpPr>
          <p:cNvPr id="1055" name="Straight Arrow Connector 1054">
            <a:extLst>
              <a:ext uri="{FF2B5EF4-FFF2-40B4-BE49-F238E27FC236}">
                <a16:creationId xmlns:a16="http://schemas.microsoft.com/office/drawing/2014/main" id="{1119BC45-A03A-5B40-C632-8C447A1820F4}"/>
              </a:ext>
            </a:extLst>
          </p:cNvPr>
          <p:cNvCxnSpPr>
            <a:stCxn id="1053" idx="1"/>
            <a:endCxn id="31" idx="6"/>
          </p:cNvCxnSpPr>
          <p:nvPr/>
        </p:nvCxnSpPr>
        <p:spPr>
          <a:xfrm flipH="1">
            <a:off x="4366068" y="3244704"/>
            <a:ext cx="444274" cy="27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9" name="Elbow Connector 1058">
            <a:extLst>
              <a:ext uri="{FF2B5EF4-FFF2-40B4-BE49-F238E27FC236}">
                <a16:creationId xmlns:a16="http://schemas.microsoft.com/office/drawing/2014/main" id="{DAC2854D-0B79-6E42-9142-D185F1987F40}"/>
              </a:ext>
            </a:extLst>
          </p:cNvPr>
          <p:cNvCxnSpPr>
            <a:endCxn id="63" idx="1"/>
          </p:cNvCxnSpPr>
          <p:nvPr/>
        </p:nvCxnSpPr>
        <p:spPr>
          <a:xfrm rot="16200000" flipH="1">
            <a:off x="6810732" y="4193193"/>
            <a:ext cx="733569" cy="174412"/>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1" name="Elbow Connector 1060">
            <a:extLst>
              <a:ext uri="{FF2B5EF4-FFF2-40B4-BE49-F238E27FC236}">
                <a16:creationId xmlns:a16="http://schemas.microsoft.com/office/drawing/2014/main" id="{A38C381D-072C-68CF-7E1D-48114AF84400}"/>
              </a:ext>
            </a:extLst>
          </p:cNvPr>
          <p:cNvCxnSpPr>
            <a:stCxn id="27" idx="3"/>
            <a:endCxn id="12" idx="1"/>
          </p:cNvCxnSpPr>
          <p:nvPr/>
        </p:nvCxnSpPr>
        <p:spPr>
          <a:xfrm>
            <a:off x="8180082" y="3647575"/>
            <a:ext cx="285569" cy="997835"/>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2" name="Elbow Connector 1061">
            <a:extLst>
              <a:ext uri="{FF2B5EF4-FFF2-40B4-BE49-F238E27FC236}">
                <a16:creationId xmlns:a16="http://schemas.microsoft.com/office/drawing/2014/main" id="{7CDE684C-CEC7-947C-ECDC-502711CAC5E4}"/>
              </a:ext>
            </a:extLst>
          </p:cNvPr>
          <p:cNvCxnSpPr>
            <a:cxnSpLocks/>
            <a:stCxn id="3" idx="3"/>
            <a:endCxn id="57" idx="1"/>
          </p:cNvCxnSpPr>
          <p:nvPr/>
        </p:nvCxnSpPr>
        <p:spPr>
          <a:xfrm>
            <a:off x="9381011" y="3648463"/>
            <a:ext cx="285568" cy="996947"/>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7" name="Elbow Connector 1066">
            <a:extLst>
              <a:ext uri="{FF2B5EF4-FFF2-40B4-BE49-F238E27FC236}">
                <a16:creationId xmlns:a16="http://schemas.microsoft.com/office/drawing/2014/main" id="{37A3BF98-F58E-DC2F-9052-CA9128F8ED78}"/>
              </a:ext>
            </a:extLst>
          </p:cNvPr>
          <p:cNvCxnSpPr>
            <a:cxnSpLocks/>
            <a:stCxn id="55" idx="3"/>
            <a:endCxn id="1031" idx="1"/>
          </p:cNvCxnSpPr>
          <p:nvPr/>
        </p:nvCxnSpPr>
        <p:spPr>
          <a:xfrm>
            <a:off x="10581939" y="3648210"/>
            <a:ext cx="329859" cy="997200"/>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33917A8-5937-3BC5-3960-FAC6EB857769}"/>
              </a:ext>
            </a:extLst>
          </p:cNvPr>
          <p:cNvSpPr txBox="1"/>
          <p:nvPr/>
        </p:nvSpPr>
        <p:spPr>
          <a:xfrm>
            <a:off x="318947" y="1077911"/>
            <a:ext cx="5198482" cy="1938992"/>
          </a:xfrm>
          <a:prstGeom prst="rect">
            <a:avLst/>
          </a:prstGeom>
          <a:solidFill>
            <a:schemeClr val="bg1"/>
          </a:solidFill>
          <a:ln w="19050">
            <a:solidFill>
              <a:srgbClr val="FF0000"/>
            </a:solidFill>
          </a:ln>
        </p:spPr>
        <p:txBody>
          <a:bodyPr wrap="square" rtlCol="0">
            <a:spAutoFit/>
          </a:bodyPr>
          <a:lstStyle/>
          <a:p>
            <a:r>
              <a:rPr lang="en-US" sz="2400" dirty="0"/>
              <a:t>All steps are </a:t>
            </a:r>
            <a:r>
              <a:rPr lang="en-US" sz="2400" b="1" dirty="0"/>
              <a:t>differentiable</a:t>
            </a:r>
            <a:r>
              <a:rPr lang="en-US" sz="2400" dirty="0"/>
              <a:t>, so we can backpropagate through everything.</a:t>
            </a:r>
          </a:p>
          <a:p>
            <a:endParaRPr lang="en-US" sz="2400" dirty="0"/>
          </a:p>
          <a:p>
            <a:r>
              <a:rPr lang="en-US" sz="2400" dirty="0"/>
              <a:t>Each context vector attends to different image regions.</a:t>
            </a:r>
          </a:p>
        </p:txBody>
      </p:sp>
    </p:spTree>
    <p:extLst>
      <p:ext uri="{BB962C8B-B14F-4D97-AF65-F5344CB8AC3E}">
        <p14:creationId xmlns:p14="http://schemas.microsoft.com/office/powerpoint/2010/main" val="2201896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66105-CB07-0BE9-5DED-6E95BD1CF0E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C23D82E-92E3-482C-FE70-6B4E7E0135E5}"/>
              </a:ext>
            </a:extLst>
          </p:cNvPr>
          <p:cNvSpPr>
            <a:spLocks noGrp="1"/>
          </p:cNvSpPr>
          <p:nvPr>
            <p:ph type="title"/>
          </p:nvPr>
        </p:nvSpPr>
        <p:spPr/>
        <p:txBody>
          <a:bodyPr/>
          <a:lstStyle/>
          <a:p>
            <a:r>
              <a:rPr lang="en-US"/>
              <a:t>Image Captioning with Visual Attention</a:t>
            </a:r>
          </a:p>
        </p:txBody>
      </p:sp>
      <p:pic>
        <p:nvPicPr>
          <p:cNvPr id="8" name="Content Placeholder 7">
            <a:extLst>
              <a:ext uri="{FF2B5EF4-FFF2-40B4-BE49-F238E27FC236}">
                <a16:creationId xmlns:a16="http://schemas.microsoft.com/office/drawing/2014/main" id="{87771433-CF91-DC4B-2995-E3C337175AD8}"/>
              </a:ext>
            </a:extLst>
          </p:cNvPr>
          <p:cNvPicPr>
            <a:picLocks noGrp="1" noChangeAspect="1"/>
          </p:cNvPicPr>
          <p:nvPr>
            <p:ph idx="1"/>
          </p:nvPr>
        </p:nvPicPr>
        <p:blipFill rotWithShape="1">
          <a:blip r:embed="rId3"/>
          <a:srcRect t="922" b="1"/>
          <a:stretch/>
        </p:blipFill>
        <p:spPr>
          <a:xfrm>
            <a:off x="1083297" y="3061860"/>
            <a:ext cx="10591014" cy="2294649"/>
          </a:xfrm>
        </p:spPr>
      </p:pic>
      <p:sp>
        <p:nvSpPr>
          <p:cNvPr id="4" name="Date Placeholder 3">
            <a:extLst>
              <a:ext uri="{FF2B5EF4-FFF2-40B4-BE49-F238E27FC236}">
                <a16:creationId xmlns:a16="http://schemas.microsoft.com/office/drawing/2014/main" id="{9CB5D89A-9B68-73A6-CD2B-CCFEACBB6105}"/>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EC1F8726-C4DF-4509-A4F5-4B87659DAF48}"/>
              </a:ext>
            </a:extLst>
          </p:cNvPr>
          <p:cNvSpPr>
            <a:spLocks noGrp="1"/>
          </p:cNvSpPr>
          <p:nvPr>
            <p:ph type="sldNum" sz="quarter" idx="12"/>
          </p:nvPr>
        </p:nvSpPr>
        <p:spPr/>
        <p:txBody>
          <a:bodyPr/>
          <a:lstStyle/>
          <a:p>
            <a:fld id="{D4F24A5E-B0D2-394D-9970-9AE06BCB59C1}" type="slidenum">
              <a:rPr lang="en-US" smtClean="0"/>
              <a:t>18</a:t>
            </a:fld>
            <a:endParaRPr lang="en-US"/>
          </a:p>
        </p:txBody>
      </p:sp>
      <p:sp>
        <p:nvSpPr>
          <p:cNvPr id="9" name="Content Placeholder 2">
            <a:extLst>
              <a:ext uri="{FF2B5EF4-FFF2-40B4-BE49-F238E27FC236}">
                <a16:creationId xmlns:a16="http://schemas.microsoft.com/office/drawing/2014/main" id="{2886F591-CAAB-F052-A071-F5DF771C88F4}"/>
              </a:ext>
            </a:extLst>
          </p:cNvPr>
          <p:cNvSpPr txBox="1">
            <a:spLocks/>
          </p:cNvSpPr>
          <p:nvPr/>
        </p:nvSpPr>
        <p:spPr>
          <a:xfrm>
            <a:off x="838200" y="1260629"/>
            <a:ext cx="10515600" cy="27163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Visualization of the attention for each generated word</a:t>
            </a:r>
          </a:p>
          <a:p>
            <a:pPr lvl="1"/>
            <a:r>
              <a:rPr lang="en-US"/>
              <a:t>Gives insight to “where” and “what” the attention focused on when generating each word</a:t>
            </a:r>
          </a:p>
        </p:txBody>
      </p:sp>
      <p:sp>
        <p:nvSpPr>
          <p:cNvPr id="11" name="TextBox 10">
            <a:extLst>
              <a:ext uri="{FF2B5EF4-FFF2-40B4-BE49-F238E27FC236}">
                <a16:creationId xmlns:a16="http://schemas.microsoft.com/office/drawing/2014/main" id="{B3150046-8EDF-16CE-EB10-51F21C1A90A7}"/>
              </a:ext>
            </a:extLst>
          </p:cNvPr>
          <p:cNvSpPr txBox="1"/>
          <p:nvPr/>
        </p:nvSpPr>
        <p:spPr>
          <a:xfrm>
            <a:off x="584461" y="2839919"/>
            <a:ext cx="1687398" cy="646331"/>
          </a:xfrm>
          <a:prstGeom prst="rect">
            <a:avLst/>
          </a:prstGeom>
          <a:noFill/>
        </p:spPr>
        <p:txBody>
          <a:bodyPr wrap="square" rtlCol="0">
            <a:spAutoFit/>
          </a:bodyPr>
          <a:lstStyle/>
          <a:p>
            <a:r>
              <a:rPr lang="en-US"/>
              <a:t>deterministic “soft” attention</a:t>
            </a:r>
          </a:p>
        </p:txBody>
      </p:sp>
      <p:sp>
        <p:nvSpPr>
          <p:cNvPr id="12" name="TextBox 11">
            <a:extLst>
              <a:ext uri="{FF2B5EF4-FFF2-40B4-BE49-F238E27FC236}">
                <a16:creationId xmlns:a16="http://schemas.microsoft.com/office/drawing/2014/main" id="{785AA498-FB77-EE40-EE02-DF4989BC4AB3}"/>
              </a:ext>
            </a:extLst>
          </p:cNvPr>
          <p:cNvSpPr txBox="1"/>
          <p:nvPr/>
        </p:nvSpPr>
        <p:spPr>
          <a:xfrm>
            <a:off x="584461" y="4495149"/>
            <a:ext cx="1809947" cy="923330"/>
          </a:xfrm>
          <a:prstGeom prst="rect">
            <a:avLst/>
          </a:prstGeom>
          <a:noFill/>
        </p:spPr>
        <p:txBody>
          <a:bodyPr wrap="square" rtlCol="0">
            <a:spAutoFit/>
          </a:bodyPr>
          <a:lstStyle/>
          <a:p>
            <a:r>
              <a:rPr lang="en-US"/>
              <a:t>stochastic </a:t>
            </a:r>
          </a:p>
          <a:p>
            <a:r>
              <a:rPr lang="en-US"/>
              <a:t>“hard” attention</a:t>
            </a:r>
          </a:p>
          <a:p>
            <a:r>
              <a:rPr lang="en-US"/>
              <a:t>(requires RL)</a:t>
            </a:r>
          </a:p>
        </p:txBody>
      </p:sp>
      <p:sp>
        <p:nvSpPr>
          <p:cNvPr id="14" name="TextBox 13">
            <a:extLst>
              <a:ext uri="{FF2B5EF4-FFF2-40B4-BE49-F238E27FC236}">
                <a16:creationId xmlns:a16="http://schemas.microsoft.com/office/drawing/2014/main" id="{4E8FC216-A051-99BB-E48B-90132F0476B6}"/>
              </a:ext>
            </a:extLst>
          </p:cNvPr>
          <p:cNvSpPr txBox="1"/>
          <p:nvPr/>
        </p:nvSpPr>
        <p:spPr>
          <a:xfrm>
            <a:off x="838200" y="6171561"/>
            <a:ext cx="10620364" cy="261610"/>
          </a:xfrm>
          <a:prstGeom prst="rect">
            <a:avLst/>
          </a:prstGeom>
          <a:noFill/>
        </p:spPr>
        <p:txBody>
          <a:bodyPr wrap="square">
            <a:spAutoFit/>
          </a:bodyPr>
          <a:lstStyle/>
          <a:p>
            <a:r>
              <a:rPr lang="en-CA" sz="1100">
                <a:effectLst/>
              </a:rPr>
              <a:t>K. Xu </a:t>
            </a:r>
            <a:r>
              <a:rPr lang="en-CA" sz="1100" i="1">
                <a:effectLst/>
              </a:rPr>
              <a:t>et al.</a:t>
            </a:r>
            <a:r>
              <a:rPr lang="en-CA" sz="1100">
                <a:effectLst/>
              </a:rPr>
              <a:t>, “Show, Attend and Tell: Neural Image Caption Generation with Visual Attention,” in </a:t>
            </a:r>
            <a:r>
              <a:rPr lang="en-CA" sz="1100" i="1"/>
              <a:t>PMLR</a:t>
            </a:r>
            <a:r>
              <a:rPr lang="en-CA" sz="1100"/>
              <a:t>, </a:t>
            </a:r>
            <a:r>
              <a:rPr lang="en-CA" sz="1100">
                <a:effectLst/>
              </a:rPr>
              <a:t>2015, pp. 2048–2057.</a:t>
            </a:r>
          </a:p>
        </p:txBody>
      </p:sp>
    </p:spTree>
    <p:extLst>
      <p:ext uri="{BB962C8B-B14F-4D97-AF65-F5344CB8AC3E}">
        <p14:creationId xmlns:p14="http://schemas.microsoft.com/office/powerpoint/2010/main" val="2674645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EE54D-B845-2758-0F48-472449446AE4}"/>
              </a:ext>
            </a:extLst>
          </p:cNvPr>
          <p:cNvSpPr>
            <a:spLocks noGrp="1"/>
          </p:cNvSpPr>
          <p:nvPr>
            <p:ph type="title"/>
          </p:nvPr>
        </p:nvSpPr>
        <p:spPr/>
        <p:txBody>
          <a:bodyPr/>
          <a:lstStyle/>
          <a:p>
            <a:r>
              <a:rPr lang="en-US"/>
              <a:t>Image Captioning with Visual Attention</a:t>
            </a:r>
          </a:p>
        </p:txBody>
      </p:sp>
      <p:pic>
        <p:nvPicPr>
          <p:cNvPr id="8" name="Content Placeholder 7" descr="A collage of several pictures of people in a boat&#10;&#10;Description automatically generated">
            <a:extLst>
              <a:ext uri="{FF2B5EF4-FFF2-40B4-BE49-F238E27FC236}">
                <a16:creationId xmlns:a16="http://schemas.microsoft.com/office/drawing/2014/main" id="{CEB98150-99C9-1575-1B4D-ED6D9B8622B5}"/>
              </a:ext>
            </a:extLst>
          </p:cNvPr>
          <p:cNvPicPr>
            <a:picLocks noGrp="1" noChangeAspect="1"/>
          </p:cNvPicPr>
          <p:nvPr>
            <p:ph idx="1"/>
          </p:nvPr>
        </p:nvPicPr>
        <p:blipFill>
          <a:blip r:embed="rId2"/>
          <a:stretch>
            <a:fillRect/>
          </a:stretch>
        </p:blipFill>
        <p:spPr>
          <a:xfrm>
            <a:off x="838200" y="1530662"/>
            <a:ext cx="10515600" cy="4376114"/>
          </a:xfrm>
        </p:spPr>
      </p:pic>
      <p:sp>
        <p:nvSpPr>
          <p:cNvPr id="4" name="Date Placeholder 3">
            <a:extLst>
              <a:ext uri="{FF2B5EF4-FFF2-40B4-BE49-F238E27FC236}">
                <a16:creationId xmlns:a16="http://schemas.microsoft.com/office/drawing/2014/main" id="{4457F75E-CA04-3F9E-8ED6-43E0418653C2}"/>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66C03ACB-0EB3-DC40-070A-A0695C22413D}"/>
              </a:ext>
            </a:extLst>
          </p:cNvPr>
          <p:cNvSpPr>
            <a:spLocks noGrp="1"/>
          </p:cNvSpPr>
          <p:nvPr>
            <p:ph type="sldNum" sz="quarter" idx="12"/>
          </p:nvPr>
        </p:nvSpPr>
        <p:spPr/>
        <p:txBody>
          <a:bodyPr/>
          <a:lstStyle/>
          <a:p>
            <a:fld id="{D4F24A5E-B0D2-394D-9970-9AE06BCB59C1}" type="slidenum">
              <a:rPr lang="en-US" smtClean="0"/>
              <a:t>19</a:t>
            </a:fld>
            <a:endParaRPr lang="en-US"/>
          </a:p>
        </p:txBody>
      </p:sp>
      <p:sp>
        <p:nvSpPr>
          <p:cNvPr id="9" name="TextBox 8">
            <a:extLst>
              <a:ext uri="{FF2B5EF4-FFF2-40B4-BE49-F238E27FC236}">
                <a16:creationId xmlns:a16="http://schemas.microsoft.com/office/drawing/2014/main" id="{37586D2E-66D7-ACB0-6E4C-5D839E209CED}"/>
              </a:ext>
            </a:extLst>
          </p:cNvPr>
          <p:cNvSpPr txBox="1"/>
          <p:nvPr/>
        </p:nvSpPr>
        <p:spPr>
          <a:xfrm>
            <a:off x="838200" y="6171561"/>
            <a:ext cx="10620364" cy="261610"/>
          </a:xfrm>
          <a:prstGeom prst="rect">
            <a:avLst/>
          </a:prstGeom>
          <a:noFill/>
        </p:spPr>
        <p:txBody>
          <a:bodyPr wrap="square">
            <a:spAutoFit/>
          </a:bodyPr>
          <a:lstStyle/>
          <a:p>
            <a:r>
              <a:rPr lang="en-CA" sz="1100">
                <a:effectLst/>
              </a:rPr>
              <a:t>K. Xu </a:t>
            </a:r>
            <a:r>
              <a:rPr lang="en-CA" sz="1100" i="1">
                <a:effectLst/>
              </a:rPr>
              <a:t>et al.</a:t>
            </a:r>
            <a:r>
              <a:rPr lang="en-CA" sz="1100">
                <a:effectLst/>
              </a:rPr>
              <a:t>, “Show, Attend and Tell: Neural Image Caption Generation with Visual Attention,” in </a:t>
            </a:r>
            <a:r>
              <a:rPr lang="en-CA" sz="1100" i="1"/>
              <a:t>PMLR</a:t>
            </a:r>
            <a:r>
              <a:rPr lang="en-CA" sz="1100"/>
              <a:t>, </a:t>
            </a:r>
            <a:r>
              <a:rPr lang="en-CA" sz="1100">
                <a:effectLst/>
              </a:rPr>
              <a:t>2015, pp. 2048–2057.</a:t>
            </a:r>
          </a:p>
        </p:txBody>
      </p:sp>
    </p:spTree>
    <p:extLst>
      <p:ext uri="{BB962C8B-B14F-4D97-AF65-F5344CB8AC3E}">
        <p14:creationId xmlns:p14="http://schemas.microsoft.com/office/powerpoint/2010/main" val="1489878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2C42-F23E-28AB-1CA7-22B09ADA6BE6}"/>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8E7A851A-FF5C-9C71-876D-9B9D0981DBD4}"/>
              </a:ext>
            </a:extLst>
          </p:cNvPr>
          <p:cNvSpPr>
            <a:spLocks noGrp="1"/>
          </p:cNvSpPr>
          <p:nvPr>
            <p:ph idx="1"/>
          </p:nvPr>
        </p:nvSpPr>
        <p:spPr>
          <a:xfrm>
            <a:off x="838200" y="1260628"/>
            <a:ext cx="10515600" cy="5095721"/>
          </a:xfrm>
        </p:spPr>
        <p:txBody>
          <a:bodyPr>
            <a:normAutofit/>
          </a:bodyPr>
          <a:lstStyle/>
          <a:p>
            <a:r>
              <a:rPr lang="en-US" sz="2000" dirty="0"/>
              <a:t>What is attention?</a:t>
            </a:r>
          </a:p>
          <a:p>
            <a:r>
              <a:rPr lang="en-US" sz="2000" dirty="0"/>
              <a:t>Attention pre-transformers:</a:t>
            </a:r>
          </a:p>
          <a:p>
            <a:pPr lvl="1"/>
            <a:r>
              <a:rPr lang="en-US" sz="1800" dirty="0"/>
              <a:t>RNN + Attention in machine translation (NLP)</a:t>
            </a:r>
          </a:p>
          <a:p>
            <a:pPr lvl="1"/>
            <a:r>
              <a:rPr lang="en-US" sz="1800" dirty="0"/>
              <a:t>RNN + Attention in image captioning (CV)</a:t>
            </a:r>
          </a:p>
          <a:p>
            <a:r>
              <a:rPr lang="en-US" sz="2000" dirty="0"/>
              <a:t>Attention Is All You Need:</a:t>
            </a:r>
          </a:p>
          <a:p>
            <a:pPr lvl="1"/>
            <a:r>
              <a:rPr lang="en-US" sz="1800" dirty="0"/>
              <a:t>Motivation</a:t>
            </a:r>
          </a:p>
          <a:p>
            <a:pPr lvl="1"/>
            <a:r>
              <a:rPr lang="en-US" sz="1800" dirty="0"/>
              <a:t>Attention decoupled from the RNN</a:t>
            </a:r>
          </a:p>
          <a:p>
            <a:pPr lvl="1"/>
            <a:r>
              <a:rPr lang="en-US" sz="1800" dirty="0"/>
              <a:t>Transformer architecture</a:t>
            </a:r>
          </a:p>
          <a:p>
            <a:pPr lvl="1"/>
            <a:r>
              <a:rPr lang="en-US" sz="1800" dirty="0"/>
              <a:t>Masked training</a:t>
            </a:r>
          </a:p>
          <a:p>
            <a:pPr lvl="1"/>
            <a:r>
              <a:rPr lang="en-US" sz="1800" dirty="0"/>
              <a:t>Impact</a:t>
            </a:r>
          </a:p>
          <a:p>
            <a:r>
              <a:rPr lang="en-US" sz="2000" dirty="0"/>
              <a:t>Transformers in other domains (CV):</a:t>
            </a:r>
          </a:p>
          <a:p>
            <a:pPr lvl="1"/>
            <a:r>
              <a:rPr lang="en-US" sz="1800" dirty="0"/>
              <a:t>Early adoption (Image transformer)</a:t>
            </a:r>
          </a:p>
          <a:p>
            <a:pPr lvl="1"/>
            <a:r>
              <a:rPr lang="en-US" sz="1800" dirty="0"/>
              <a:t>Visual transformers</a:t>
            </a:r>
          </a:p>
          <a:p>
            <a:r>
              <a:rPr lang="en-US" sz="2000" dirty="0"/>
              <a:t>Discussion</a:t>
            </a:r>
          </a:p>
        </p:txBody>
      </p:sp>
      <p:sp>
        <p:nvSpPr>
          <p:cNvPr id="4" name="Date Placeholder 3">
            <a:extLst>
              <a:ext uri="{FF2B5EF4-FFF2-40B4-BE49-F238E27FC236}">
                <a16:creationId xmlns:a16="http://schemas.microsoft.com/office/drawing/2014/main" id="{7B9A6087-122E-8F09-79AA-ADD6DFCCB216}"/>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A0DE693D-4F64-3156-7FE3-EC5C992FE465}"/>
              </a:ext>
            </a:extLst>
          </p:cNvPr>
          <p:cNvSpPr>
            <a:spLocks noGrp="1"/>
          </p:cNvSpPr>
          <p:nvPr>
            <p:ph type="sldNum" sz="quarter" idx="12"/>
          </p:nvPr>
        </p:nvSpPr>
        <p:spPr/>
        <p:txBody>
          <a:bodyPr/>
          <a:lstStyle/>
          <a:p>
            <a:fld id="{D4F24A5E-B0D2-394D-9970-9AE06BCB59C1}" type="slidenum">
              <a:rPr lang="en-US" smtClean="0"/>
              <a:t>2</a:t>
            </a:fld>
            <a:endParaRPr lang="en-US"/>
          </a:p>
        </p:txBody>
      </p:sp>
    </p:spTree>
    <p:extLst>
      <p:ext uri="{BB962C8B-B14F-4D97-AF65-F5344CB8AC3E}">
        <p14:creationId xmlns:p14="http://schemas.microsoft.com/office/powerpoint/2010/main" val="3928722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306E0-BA20-50B0-28A5-96357CA0A4A7}"/>
              </a:ext>
            </a:extLst>
          </p:cNvPr>
          <p:cNvSpPr>
            <a:spLocks noGrp="1"/>
          </p:cNvSpPr>
          <p:nvPr>
            <p:ph type="title"/>
          </p:nvPr>
        </p:nvSpPr>
        <p:spPr/>
        <p:txBody>
          <a:bodyPr/>
          <a:lstStyle/>
          <a:p>
            <a:r>
              <a:rPr lang="en-US"/>
              <a:t>Attention is All you Need (2017)</a:t>
            </a:r>
          </a:p>
        </p:txBody>
      </p:sp>
      <p:sp>
        <p:nvSpPr>
          <p:cNvPr id="3" name="Content Placeholder 2">
            <a:extLst>
              <a:ext uri="{FF2B5EF4-FFF2-40B4-BE49-F238E27FC236}">
                <a16:creationId xmlns:a16="http://schemas.microsoft.com/office/drawing/2014/main" id="{884BF954-9925-DAFE-E1AE-4909D06A14E1}"/>
              </a:ext>
            </a:extLst>
          </p:cNvPr>
          <p:cNvSpPr>
            <a:spLocks noGrp="1"/>
          </p:cNvSpPr>
          <p:nvPr>
            <p:ph idx="1"/>
          </p:nvPr>
        </p:nvSpPr>
        <p:spPr/>
        <p:txBody>
          <a:bodyPr/>
          <a:lstStyle/>
          <a:p>
            <a:r>
              <a:rPr lang="en-US" b="1"/>
              <a:t>Key Idea:</a:t>
            </a:r>
            <a:r>
              <a:rPr lang="en-US"/>
              <a:t> </a:t>
            </a:r>
          </a:p>
          <a:p>
            <a:pPr lvl="1"/>
            <a:r>
              <a:rPr lang="en-US" sz="2600"/>
              <a:t>Decouple attention from RNNs</a:t>
            </a:r>
          </a:p>
          <a:p>
            <a:pPr lvl="1"/>
            <a:r>
              <a:rPr lang="en-US" sz="2600"/>
              <a:t>Use self-attention to make this efficient</a:t>
            </a:r>
          </a:p>
          <a:p>
            <a:endParaRPr lang="en-US"/>
          </a:p>
          <a:p>
            <a:r>
              <a:rPr lang="en-US" b="1"/>
              <a:t>Contributions:</a:t>
            </a:r>
            <a:r>
              <a:rPr lang="en-US"/>
              <a:t> </a:t>
            </a:r>
          </a:p>
          <a:p>
            <a:pPr lvl="1"/>
            <a:r>
              <a:rPr lang="en-US" sz="2600"/>
              <a:t>Multi-head attention</a:t>
            </a:r>
          </a:p>
          <a:p>
            <a:pPr lvl="1"/>
            <a:r>
              <a:rPr lang="en-US" sz="2600"/>
              <a:t>Transformer architecture</a:t>
            </a:r>
          </a:p>
          <a:p>
            <a:pPr lvl="1"/>
            <a:endParaRPr lang="en-US"/>
          </a:p>
          <a:p>
            <a:r>
              <a:rPr lang="en-US"/>
              <a:t>Highly impactful (as we’ll touch on later)</a:t>
            </a:r>
          </a:p>
        </p:txBody>
      </p:sp>
      <p:sp>
        <p:nvSpPr>
          <p:cNvPr id="4" name="Date Placeholder 3">
            <a:extLst>
              <a:ext uri="{FF2B5EF4-FFF2-40B4-BE49-F238E27FC236}">
                <a16:creationId xmlns:a16="http://schemas.microsoft.com/office/drawing/2014/main" id="{0C49755F-5F76-EFE8-8238-4F0BE21CB731}"/>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4838763A-7863-3FC9-E50B-3DF8186AE399}"/>
              </a:ext>
            </a:extLst>
          </p:cNvPr>
          <p:cNvSpPr>
            <a:spLocks noGrp="1"/>
          </p:cNvSpPr>
          <p:nvPr>
            <p:ph type="sldNum" sz="quarter" idx="12"/>
          </p:nvPr>
        </p:nvSpPr>
        <p:spPr/>
        <p:txBody>
          <a:bodyPr/>
          <a:lstStyle/>
          <a:p>
            <a:fld id="{D4F24A5E-B0D2-394D-9970-9AE06BCB59C1}" type="slidenum">
              <a:rPr lang="en-US" smtClean="0"/>
              <a:t>20</a:t>
            </a:fld>
            <a:endParaRPr lang="en-US"/>
          </a:p>
        </p:txBody>
      </p:sp>
      <p:sp>
        <p:nvSpPr>
          <p:cNvPr id="7" name="TextBox 6">
            <a:extLst>
              <a:ext uri="{FF2B5EF4-FFF2-40B4-BE49-F238E27FC236}">
                <a16:creationId xmlns:a16="http://schemas.microsoft.com/office/drawing/2014/main" id="{AAE65C8B-C7F2-FBDF-FDD9-77126CB338DF}"/>
              </a:ext>
            </a:extLst>
          </p:cNvPr>
          <p:cNvSpPr txBox="1"/>
          <p:nvPr/>
        </p:nvSpPr>
        <p:spPr>
          <a:xfrm>
            <a:off x="838200" y="6171561"/>
            <a:ext cx="10620364" cy="261610"/>
          </a:xfrm>
          <a:prstGeom prst="rect">
            <a:avLst/>
          </a:prstGeom>
          <a:noFill/>
        </p:spPr>
        <p:txBody>
          <a:bodyPr wrap="square">
            <a:spAutoFit/>
          </a:bodyPr>
          <a:lstStyle/>
          <a:p>
            <a:pPr>
              <a:spcBef>
                <a:spcPts val="0"/>
              </a:spcBef>
              <a:spcAft>
                <a:spcPts val="0"/>
              </a:spcAft>
            </a:pPr>
            <a:r>
              <a:rPr lang="en-CA" sz="1100">
                <a:effectLst/>
              </a:rPr>
              <a:t>A. Vaswani </a:t>
            </a:r>
            <a:r>
              <a:rPr lang="en-CA" sz="1100" i="1">
                <a:effectLst/>
              </a:rPr>
              <a:t>et al.</a:t>
            </a:r>
            <a:r>
              <a:rPr lang="en-CA" sz="1100">
                <a:effectLst/>
              </a:rPr>
              <a:t>, “Attention is All you Need,” in </a:t>
            </a:r>
            <a:r>
              <a:rPr lang="en-CA" sz="1100" i="1">
                <a:effectLst/>
              </a:rPr>
              <a:t>Advances in Neural Information Processing Systems (</a:t>
            </a:r>
            <a:r>
              <a:rPr lang="en-CA" sz="1100" i="1" err="1">
                <a:effectLst/>
              </a:rPr>
              <a:t>NeurIPS</a:t>
            </a:r>
            <a:r>
              <a:rPr lang="en-CA" sz="1100" i="1">
                <a:effectLst/>
              </a:rPr>
              <a:t>)</a:t>
            </a:r>
            <a:r>
              <a:rPr lang="en-CA" sz="1100">
                <a:effectLst/>
              </a:rPr>
              <a:t>, 2017.</a:t>
            </a:r>
          </a:p>
        </p:txBody>
      </p:sp>
      <p:pic>
        <p:nvPicPr>
          <p:cNvPr id="8" name="Picture 7" descr="A close-up of a list of information&#10;&#10;Description automatically generated">
            <a:extLst>
              <a:ext uri="{FF2B5EF4-FFF2-40B4-BE49-F238E27FC236}">
                <a16:creationId xmlns:a16="http://schemas.microsoft.com/office/drawing/2014/main" id="{F743E372-B215-1BD7-3875-EBA835ED1C5D}"/>
              </a:ext>
            </a:extLst>
          </p:cNvPr>
          <p:cNvPicPr>
            <a:picLocks noChangeAspect="1"/>
          </p:cNvPicPr>
          <p:nvPr/>
        </p:nvPicPr>
        <p:blipFill>
          <a:blip r:embed="rId3"/>
          <a:stretch>
            <a:fillRect/>
          </a:stretch>
        </p:blipFill>
        <p:spPr>
          <a:xfrm>
            <a:off x="7115394" y="1647825"/>
            <a:ext cx="4555906" cy="2724150"/>
          </a:xfrm>
          <a:prstGeom prst="rect">
            <a:avLst/>
          </a:prstGeom>
        </p:spPr>
      </p:pic>
    </p:spTree>
    <p:extLst>
      <p:ext uri="{BB962C8B-B14F-4D97-AF65-F5344CB8AC3E}">
        <p14:creationId xmlns:p14="http://schemas.microsoft.com/office/powerpoint/2010/main" val="22839444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D949E-21CC-333E-5CF8-BFB62F554730}"/>
              </a:ext>
            </a:extLst>
          </p:cNvPr>
          <p:cNvSpPr>
            <a:spLocks noGrp="1"/>
          </p:cNvSpPr>
          <p:nvPr>
            <p:ph type="title"/>
          </p:nvPr>
        </p:nvSpPr>
        <p:spPr/>
        <p:txBody>
          <a:bodyPr>
            <a:normAutofit/>
          </a:bodyPr>
          <a:lstStyle/>
          <a:p>
            <a:r>
              <a:rPr lang="en-US" sz="4000"/>
              <a:t>Attention we’ve seen so far</a:t>
            </a:r>
          </a:p>
        </p:txBody>
      </p:sp>
      <p:sp>
        <p:nvSpPr>
          <p:cNvPr id="4" name="Date Placeholder 3">
            <a:extLst>
              <a:ext uri="{FF2B5EF4-FFF2-40B4-BE49-F238E27FC236}">
                <a16:creationId xmlns:a16="http://schemas.microsoft.com/office/drawing/2014/main" id="{CE3B13E1-AAFA-4C09-4075-2D2A8332C66A}"/>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D774C6B7-C3D1-67DC-3BDC-D78B471F0994}"/>
              </a:ext>
            </a:extLst>
          </p:cNvPr>
          <p:cNvSpPr>
            <a:spLocks noGrp="1"/>
          </p:cNvSpPr>
          <p:nvPr>
            <p:ph type="sldNum" sz="quarter" idx="12"/>
          </p:nvPr>
        </p:nvSpPr>
        <p:spPr/>
        <p:txBody>
          <a:bodyPr/>
          <a:lstStyle/>
          <a:p>
            <a:fld id="{D4F24A5E-B0D2-394D-9970-9AE06BCB59C1}" type="slidenum">
              <a:rPr lang="en-US" smtClean="0"/>
              <a:t>21</a:t>
            </a:fld>
            <a:endParaRPr lang="en-US"/>
          </a:p>
        </p:txBody>
      </p:sp>
      <p:sp>
        <p:nvSpPr>
          <p:cNvPr id="177" name="Content Placeholder 2">
            <a:extLst>
              <a:ext uri="{FF2B5EF4-FFF2-40B4-BE49-F238E27FC236}">
                <a16:creationId xmlns:a16="http://schemas.microsoft.com/office/drawing/2014/main" id="{10C4E461-BEC2-1715-8DF0-56E3AFA14980}"/>
              </a:ext>
            </a:extLst>
          </p:cNvPr>
          <p:cNvSpPr txBox="1">
            <a:spLocks/>
          </p:cNvSpPr>
          <p:nvPr/>
        </p:nvSpPr>
        <p:spPr>
          <a:xfrm>
            <a:off x="838200" y="1260629"/>
            <a:ext cx="10515600" cy="38512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a:t>Now known as </a:t>
            </a:r>
            <a:r>
              <a:rPr lang="en-US" b="1">
                <a:solidFill>
                  <a:srgbClr val="C00000"/>
                </a:solidFill>
              </a:rPr>
              <a:t>“additive” </a:t>
            </a:r>
            <a:r>
              <a:rPr lang="en-US" b="1">
                <a:solidFill>
                  <a:schemeClr val="accent2">
                    <a:lumMod val="75000"/>
                  </a:schemeClr>
                </a:solidFill>
              </a:rPr>
              <a:t>recurrent</a:t>
            </a:r>
            <a:r>
              <a:rPr lang="en-US" b="1">
                <a:solidFill>
                  <a:srgbClr val="C00000"/>
                </a:solidFill>
              </a:rPr>
              <a:t> </a:t>
            </a:r>
            <a:r>
              <a:rPr lang="en-US" b="1"/>
              <a:t>attention </a:t>
            </a:r>
            <a:r>
              <a:rPr lang="en-US"/>
              <a:t>(type of encoder-decoder attention)</a:t>
            </a:r>
            <a:endParaRPr lang="en-US" strike="sngStrike"/>
          </a:p>
        </p:txBody>
      </p:sp>
      <p:grpSp>
        <p:nvGrpSpPr>
          <p:cNvPr id="13" name="Group 12">
            <a:extLst>
              <a:ext uri="{FF2B5EF4-FFF2-40B4-BE49-F238E27FC236}">
                <a16:creationId xmlns:a16="http://schemas.microsoft.com/office/drawing/2014/main" id="{B8DA943F-3241-6AB8-9D17-E090254F40F3}"/>
              </a:ext>
            </a:extLst>
          </p:cNvPr>
          <p:cNvGrpSpPr/>
          <p:nvPr/>
        </p:nvGrpSpPr>
        <p:grpSpPr>
          <a:xfrm>
            <a:off x="1773689" y="1789723"/>
            <a:ext cx="8208511" cy="4504230"/>
            <a:chOff x="1773689" y="1789723"/>
            <a:chExt cx="8208511" cy="4504230"/>
          </a:xfrm>
        </p:grpSpPr>
        <p:cxnSp>
          <p:nvCxnSpPr>
            <p:cNvPr id="9" name="Straight Arrow Connector 8">
              <a:extLst>
                <a:ext uri="{FF2B5EF4-FFF2-40B4-BE49-F238E27FC236}">
                  <a16:creationId xmlns:a16="http://schemas.microsoft.com/office/drawing/2014/main" id="{AE92BBD5-7E15-E1DD-63A1-02B5FA8A26BC}"/>
                </a:ext>
              </a:extLst>
            </p:cNvPr>
            <p:cNvCxnSpPr>
              <a:cxnSpLocks/>
              <a:stCxn id="104" idx="3"/>
              <a:endCxn id="3" idx="1"/>
            </p:cNvCxnSpPr>
            <p:nvPr/>
          </p:nvCxnSpPr>
          <p:spPr>
            <a:xfrm>
              <a:off x="5433645" y="2024982"/>
              <a:ext cx="1223128" cy="451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76" name="Group 175">
              <a:extLst>
                <a:ext uri="{FF2B5EF4-FFF2-40B4-BE49-F238E27FC236}">
                  <a16:creationId xmlns:a16="http://schemas.microsoft.com/office/drawing/2014/main" id="{02B2B6C9-F065-9B80-CB1E-93A2AE03F010}"/>
                </a:ext>
              </a:extLst>
            </p:cNvPr>
            <p:cNvGrpSpPr/>
            <p:nvPr/>
          </p:nvGrpSpPr>
          <p:grpSpPr>
            <a:xfrm>
              <a:off x="1773689" y="1789723"/>
              <a:ext cx="8208511" cy="4504230"/>
              <a:chOff x="127420" y="1603887"/>
              <a:chExt cx="8208511" cy="4504230"/>
            </a:xfrm>
          </p:grpSpPr>
          <p:cxnSp>
            <p:nvCxnSpPr>
              <p:cNvPr id="167" name="Elbow Connector 166">
                <a:extLst>
                  <a:ext uri="{FF2B5EF4-FFF2-40B4-BE49-F238E27FC236}">
                    <a16:creationId xmlns:a16="http://schemas.microsoft.com/office/drawing/2014/main" id="{B2206896-1D3F-EEBB-E237-5AF47CEF8170}"/>
                  </a:ext>
                </a:extLst>
              </p:cNvPr>
              <p:cNvCxnSpPr>
                <a:cxnSpLocks/>
                <a:stCxn id="44" idx="1"/>
              </p:cNvCxnSpPr>
              <p:nvPr/>
            </p:nvCxnSpPr>
            <p:spPr>
              <a:xfrm rot="10800000" flipH="1">
                <a:off x="5010505" y="2555205"/>
                <a:ext cx="236572" cy="3315965"/>
              </a:xfrm>
              <a:prstGeom prst="bentConnector4">
                <a:avLst>
                  <a:gd name="adj1" fmla="val -96630"/>
                  <a:gd name="adj2" fmla="val 9427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Elbow Connector 148">
                <a:extLst>
                  <a:ext uri="{FF2B5EF4-FFF2-40B4-BE49-F238E27FC236}">
                    <a16:creationId xmlns:a16="http://schemas.microsoft.com/office/drawing/2014/main" id="{332822CD-8249-BA79-6A5F-1947E30E205E}"/>
                  </a:ext>
                </a:extLst>
              </p:cNvPr>
              <p:cNvCxnSpPr>
                <a:cxnSpLocks/>
                <a:stCxn id="43" idx="1"/>
              </p:cNvCxnSpPr>
              <p:nvPr/>
            </p:nvCxnSpPr>
            <p:spPr>
              <a:xfrm rot="10800000" flipH="1">
                <a:off x="3881636" y="2555205"/>
                <a:ext cx="238964" cy="3315967"/>
              </a:xfrm>
              <a:prstGeom prst="bentConnector4">
                <a:avLst>
                  <a:gd name="adj1" fmla="val -95663"/>
                  <a:gd name="adj2" fmla="val 9408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Elbow Connector 144">
                <a:extLst>
                  <a:ext uri="{FF2B5EF4-FFF2-40B4-BE49-F238E27FC236}">
                    <a16:creationId xmlns:a16="http://schemas.microsoft.com/office/drawing/2014/main" id="{7D21DA07-A145-313B-6DAC-FE74A31B3AE8}"/>
                  </a:ext>
                </a:extLst>
              </p:cNvPr>
              <p:cNvCxnSpPr>
                <a:cxnSpLocks/>
                <a:stCxn id="42" idx="1"/>
              </p:cNvCxnSpPr>
              <p:nvPr/>
            </p:nvCxnSpPr>
            <p:spPr>
              <a:xfrm rot="10800000" flipH="1">
                <a:off x="2751439" y="2555205"/>
                <a:ext cx="231550" cy="3315965"/>
              </a:xfrm>
              <a:prstGeom prst="bentConnector4">
                <a:avLst>
                  <a:gd name="adj1" fmla="val -98726"/>
                  <a:gd name="adj2" fmla="val 9408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Elbow Connector 139">
                <a:extLst>
                  <a:ext uri="{FF2B5EF4-FFF2-40B4-BE49-F238E27FC236}">
                    <a16:creationId xmlns:a16="http://schemas.microsoft.com/office/drawing/2014/main" id="{A472C2F8-D2BC-C345-10B1-272F1E0E1095}"/>
                  </a:ext>
                </a:extLst>
              </p:cNvPr>
              <p:cNvCxnSpPr>
                <a:cxnSpLocks/>
                <a:stCxn id="41" idx="1"/>
              </p:cNvCxnSpPr>
              <p:nvPr/>
            </p:nvCxnSpPr>
            <p:spPr>
              <a:xfrm rot="10800000" flipH="1">
                <a:off x="1624924" y="2555204"/>
                <a:ext cx="229731" cy="3315964"/>
              </a:xfrm>
              <a:prstGeom prst="bentConnector4">
                <a:avLst>
                  <a:gd name="adj1" fmla="val -99508"/>
                  <a:gd name="adj2" fmla="val 9408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EA4492D2-ED42-84E0-2DC7-4B50E50006D6}"/>
                  </a:ext>
                </a:extLst>
              </p:cNvPr>
              <p:cNvCxnSpPr>
                <a:cxnSpLocks/>
                <a:stCxn id="42" idx="0"/>
                <a:endCxn id="80" idx="4"/>
              </p:cNvCxnSpPr>
              <p:nvPr/>
            </p:nvCxnSpPr>
            <p:spPr>
              <a:xfrm flipV="1">
                <a:off x="2986697" y="5240089"/>
                <a:ext cx="665" cy="3958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289EAB0-3065-57D1-A2A0-0D9292BE4C51}"/>
                  </a:ext>
                </a:extLst>
              </p:cNvPr>
              <p:cNvCxnSpPr>
                <a:cxnSpLocks/>
                <a:stCxn id="43" idx="0"/>
                <a:endCxn id="81" idx="4"/>
              </p:cNvCxnSpPr>
              <p:nvPr/>
            </p:nvCxnSpPr>
            <p:spPr>
              <a:xfrm flipV="1">
                <a:off x="4116894" y="5240089"/>
                <a:ext cx="1" cy="39582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66E4DDB-6D33-D7C6-3A41-9803BF2CBFA6}"/>
                  </a:ext>
                </a:extLst>
              </p:cNvPr>
              <p:cNvCxnSpPr>
                <a:cxnSpLocks/>
                <a:stCxn id="44" idx="0"/>
                <a:endCxn id="82" idx="4"/>
              </p:cNvCxnSpPr>
              <p:nvPr/>
            </p:nvCxnSpPr>
            <p:spPr>
              <a:xfrm flipV="1">
                <a:off x="5245763" y="5207192"/>
                <a:ext cx="0" cy="42871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EC37017-6119-916C-7AC2-1F4F7F1664C4}"/>
                  </a:ext>
                </a:extLst>
              </p:cNvPr>
              <p:cNvCxnSpPr>
                <a:cxnSpLocks/>
                <a:stCxn id="41" idx="0"/>
                <a:endCxn id="76" idx="4"/>
              </p:cNvCxnSpPr>
              <p:nvPr/>
            </p:nvCxnSpPr>
            <p:spPr>
              <a:xfrm flipH="1" flipV="1">
                <a:off x="1856501" y="5240089"/>
                <a:ext cx="3682" cy="39582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Rounded Rectangle 40">
                    <a:extLst>
                      <a:ext uri="{FF2B5EF4-FFF2-40B4-BE49-F238E27FC236}">
                        <a16:creationId xmlns:a16="http://schemas.microsoft.com/office/drawing/2014/main" id="{4725FF13-9081-6870-AB7C-288B24CF2BAE}"/>
                      </a:ext>
                    </a:extLst>
                  </p:cNvPr>
                  <p:cNvSpPr/>
                  <p:nvPr/>
                </p:nvSpPr>
                <p:spPr>
                  <a:xfrm>
                    <a:off x="1624925" y="5635909"/>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𝒉</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41" name="Rounded Rectangle 40">
                    <a:extLst>
                      <a:ext uri="{FF2B5EF4-FFF2-40B4-BE49-F238E27FC236}">
                        <a16:creationId xmlns:a16="http://schemas.microsoft.com/office/drawing/2014/main" id="{4725FF13-9081-6870-AB7C-288B24CF2BAE}"/>
                      </a:ext>
                    </a:extLst>
                  </p:cNvPr>
                  <p:cNvSpPr>
                    <a:spLocks noRot="1" noChangeAspect="1" noMove="1" noResize="1" noEditPoints="1" noAdjustHandles="1" noChangeArrowheads="1" noChangeShapeType="1" noTextEdit="1"/>
                  </p:cNvSpPr>
                  <p:nvPr/>
                </p:nvSpPr>
                <p:spPr>
                  <a:xfrm>
                    <a:off x="1624925" y="5635909"/>
                    <a:ext cx="470516" cy="470517"/>
                  </a:xfrm>
                  <a:prstGeom prst="roundRect">
                    <a:avLst/>
                  </a:prstGeom>
                  <a:blipFill>
                    <a:blip r:embed="rId3"/>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ounded Rectangle 41">
                    <a:extLst>
                      <a:ext uri="{FF2B5EF4-FFF2-40B4-BE49-F238E27FC236}">
                        <a16:creationId xmlns:a16="http://schemas.microsoft.com/office/drawing/2014/main" id="{5E112913-B5D9-E9B3-73AE-DEFDA6731504}"/>
                      </a:ext>
                    </a:extLst>
                  </p:cNvPr>
                  <p:cNvSpPr/>
                  <p:nvPr/>
                </p:nvSpPr>
                <p:spPr>
                  <a:xfrm>
                    <a:off x="2751439" y="5635910"/>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𝒉</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42" name="Rounded Rectangle 41">
                    <a:extLst>
                      <a:ext uri="{FF2B5EF4-FFF2-40B4-BE49-F238E27FC236}">
                        <a16:creationId xmlns:a16="http://schemas.microsoft.com/office/drawing/2014/main" id="{5E112913-B5D9-E9B3-73AE-DEFDA6731504}"/>
                      </a:ext>
                    </a:extLst>
                  </p:cNvPr>
                  <p:cNvSpPr>
                    <a:spLocks noRot="1" noChangeAspect="1" noMove="1" noResize="1" noEditPoints="1" noAdjustHandles="1" noChangeArrowheads="1" noChangeShapeType="1" noTextEdit="1"/>
                  </p:cNvSpPr>
                  <p:nvPr/>
                </p:nvSpPr>
                <p:spPr>
                  <a:xfrm>
                    <a:off x="2751439" y="5635910"/>
                    <a:ext cx="470516" cy="470517"/>
                  </a:xfrm>
                  <a:prstGeom prst="roundRect">
                    <a:avLst/>
                  </a:prstGeom>
                  <a:blipFill>
                    <a:blip r:embed="rId4"/>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ounded Rectangle 42">
                    <a:extLst>
                      <a:ext uri="{FF2B5EF4-FFF2-40B4-BE49-F238E27FC236}">
                        <a16:creationId xmlns:a16="http://schemas.microsoft.com/office/drawing/2014/main" id="{DC33D21F-94CF-BA2D-2BED-83418122653B}"/>
                      </a:ext>
                    </a:extLst>
                  </p:cNvPr>
                  <p:cNvSpPr/>
                  <p:nvPr/>
                </p:nvSpPr>
                <p:spPr>
                  <a:xfrm>
                    <a:off x="3881636" y="5635912"/>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𝒉</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43" name="Rounded Rectangle 42">
                    <a:extLst>
                      <a:ext uri="{FF2B5EF4-FFF2-40B4-BE49-F238E27FC236}">
                        <a16:creationId xmlns:a16="http://schemas.microsoft.com/office/drawing/2014/main" id="{DC33D21F-94CF-BA2D-2BED-83418122653B}"/>
                      </a:ext>
                    </a:extLst>
                  </p:cNvPr>
                  <p:cNvSpPr>
                    <a:spLocks noRot="1" noChangeAspect="1" noMove="1" noResize="1" noEditPoints="1" noAdjustHandles="1" noChangeArrowheads="1" noChangeShapeType="1" noTextEdit="1"/>
                  </p:cNvSpPr>
                  <p:nvPr/>
                </p:nvSpPr>
                <p:spPr>
                  <a:xfrm>
                    <a:off x="3881636" y="5635912"/>
                    <a:ext cx="470516" cy="470517"/>
                  </a:xfrm>
                  <a:prstGeom prst="roundRect">
                    <a:avLst/>
                  </a:prstGeom>
                  <a:blipFill>
                    <a:blip r:embed="rId5"/>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ounded Rectangle 43">
                    <a:extLst>
                      <a:ext uri="{FF2B5EF4-FFF2-40B4-BE49-F238E27FC236}">
                        <a16:creationId xmlns:a16="http://schemas.microsoft.com/office/drawing/2014/main" id="{710F4D72-B474-64C1-4487-1AFDBEBB1158}"/>
                      </a:ext>
                    </a:extLst>
                  </p:cNvPr>
                  <p:cNvSpPr/>
                  <p:nvPr/>
                </p:nvSpPr>
                <p:spPr>
                  <a:xfrm>
                    <a:off x="5010505" y="5635910"/>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𝒉</m:t>
                              </m:r>
                            </m:e>
                            <m:sub>
                              <m:r>
                                <a:rPr lang="en-CA" b="1" i="1" smtClean="0">
                                  <a:solidFill>
                                    <a:schemeClr val="tx1"/>
                                  </a:solidFill>
                                  <a:latin typeface="Cambria Math" panose="02040503050406030204" pitchFamily="18" charset="0"/>
                                </a:rPr>
                                <m:t>𝟒</m:t>
                              </m:r>
                            </m:sub>
                          </m:sSub>
                        </m:oMath>
                      </m:oMathPara>
                    </a14:m>
                    <a:endParaRPr lang="en-US" b="1">
                      <a:solidFill>
                        <a:schemeClr val="tx1"/>
                      </a:solidFill>
                    </a:endParaRPr>
                  </a:p>
                </p:txBody>
              </p:sp>
            </mc:Choice>
            <mc:Fallback xmlns="">
              <p:sp>
                <p:nvSpPr>
                  <p:cNvPr id="44" name="Rounded Rectangle 43">
                    <a:extLst>
                      <a:ext uri="{FF2B5EF4-FFF2-40B4-BE49-F238E27FC236}">
                        <a16:creationId xmlns:a16="http://schemas.microsoft.com/office/drawing/2014/main" id="{710F4D72-B474-64C1-4487-1AFDBEBB1158}"/>
                      </a:ext>
                    </a:extLst>
                  </p:cNvPr>
                  <p:cNvSpPr>
                    <a:spLocks noRot="1" noChangeAspect="1" noMove="1" noResize="1" noEditPoints="1" noAdjustHandles="1" noChangeArrowheads="1" noChangeShapeType="1" noTextEdit="1"/>
                  </p:cNvSpPr>
                  <p:nvPr/>
                </p:nvSpPr>
                <p:spPr>
                  <a:xfrm>
                    <a:off x="5010505" y="5635910"/>
                    <a:ext cx="470516" cy="470517"/>
                  </a:xfrm>
                  <a:prstGeom prst="roundRect">
                    <a:avLst/>
                  </a:prstGeom>
                  <a:blipFill>
                    <a:blip r:embed="rId6"/>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Rounded Rectangle 54">
                    <a:extLst>
                      <a:ext uri="{FF2B5EF4-FFF2-40B4-BE49-F238E27FC236}">
                        <a16:creationId xmlns:a16="http://schemas.microsoft.com/office/drawing/2014/main" id="{F5E6F3AE-2A7E-2086-A3A9-815E3EFFD691}"/>
                      </a:ext>
                    </a:extLst>
                  </p:cNvPr>
                  <p:cNvSpPr/>
                  <p:nvPr/>
                </p:nvSpPr>
                <p:spPr>
                  <a:xfrm>
                    <a:off x="1624925" y="3923285"/>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55" name="Rounded Rectangle 54">
                    <a:extLst>
                      <a:ext uri="{FF2B5EF4-FFF2-40B4-BE49-F238E27FC236}">
                        <a16:creationId xmlns:a16="http://schemas.microsoft.com/office/drawing/2014/main" id="{F5E6F3AE-2A7E-2086-A3A9-815E3EFFD691}"/>
                      </a:ext>
                    </a:extLst>
                  </p:cNvPr>
                  <p:cNvSpPr>
                    <a:spLocks noRot="1" noChangeAspect="1" noMove="1" noResize="1" noEditPoints="1" noAdjustHandles="1" noChangeArrowheads="1" noChangeShapeType="1" noTextEdit="1"/>
                  </p:cNvSpPr>
                  <p:nvPr/>
                </p:nvSpPr>
                <p:spPr>
                  <a:xfrm>
                    <a:off x="1624925" y="3923285"/>
                    <a:ext cx="470516" cy="470517"/>
                  </a:xfrm>
                  <a:prstGeom prst="roundRect">
                    <a:avLst/>
                  </a:prstGeom>
                  <a:blipFill>
                    <a:blip r:embed="rId7"/>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Rounded Rectangle 55">
                    <a:extLst>
                      <a:ext uri="{FF2B5EF4-FFF2-40B4-BE49-F238E27FC236}">
                        <a16:creationId xmlns:a16="http://schemas.microsoft.com/office/drawing/2014/main" id="{31C021DD-1BA2-89A3-B9CA-122179494FFC}"/>
                      </a:ext>
                    </a:extLst>
                  </p:cNvPr>
                  <p:cNvSpPr/>
                  <p:nvPr/>
                </p:nvSpPr>
                <p:spPr>
                  <a:xfrm>
                    <a:off x="2751439" y="3923286"/>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56" name="Rounded Rectangle 55">
                    <a:extLst>
                      <a:ext uri="{FF2B5EF4-FFF2-40B4-BE49-F238E27FC236}">
                        <a16:creationId xmlns:a16="http://schemas.microsoft.com/office/drawing/2014/main" id="{31C021DD-1BA2-89A3-B9CA-122179494FFC}"/>
                      </a:ext>
                    </a:extLst>
                  </p:cNvPr>
                  <p:cNvSpPr>
                    <a:spLocks noRot="1" noChangeAspect="1" noMove="1" noResize="1" noEditPoints="1" noAdjustHandles="1" noChangeArrowheads="1" noChangeShapeType="1" noTextEdit="1"/>
                  </p:cNvSpPr>
                  <p:nvPr/>
                </p:nvSpPr>
                <p:spPr>
                  <a:xfrm>
                    <a:off x="2751439" y="3923286"/>
                    <a:ext cx="470516" cy="470517"/>
                  </a:xfrm>
                  <a:prstGeom prst="roundRect">
                    <a:avLst/>
                  </a:prstGeom>
                  <a:blipFill>
                    <a:blip r:embed="rId8"/>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Rounded Rectangle 56">
                    <a:extLst>
                      <a:ext uri="{FF2B5EF4-FFF2-40B4-BE49-F238E27FC236}">
                        <a16:creationId xmlns:a16="http://schemas.microsoft.com/office/drawing/2014/main" id="{181BBDBB-4072-F8D1-1D99-6EDDBE47BDA7}"/>
                      </a:ext>
                    </a:extLst>
                  </p:cNvPr>
                  <p:cNvSpPr/>
                  <p:nvPr/>
                </p:nvSpPr>
                <p:spPr>
                  <a:xfrm>
                    <a:off x="3881636" y="3923288"/>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57" name="Rounded Rectangle 56">
                    <a:extLst>
                      <a:ext uri="{FF2B5EF4-FFF2-40B4-BE49-F238E27FC236}">
                        <a16:creationId xmlns:a16="http://schemas.microsoft.com/office/drawing/2014/main" id="{181BBDBB-4072-F8D1-1D99-6EDDBE47BDA7}"/>
                      </a:ext>
                    </a:extLst>
                  </p:cNvPr>
                  <p:cNvSpPr>
                    <a:spLocks noRot="1" noChangeAspect="1" noMove="1" noResize="1" noEditPoints="1" noAdjustHandles="1" noChangeArrowheads="1" noChangeShapeType="1" noTextEdit="1"/>
                  </p:cNvSpPr>
                  <p:nvPr/>
                </p:nvSpPr>
                <p:spPr>
                  <a:xfrm>
                    <a:off x="3881636" y="3923288"/>
                    <a:ext cx="470516" cy="470517"/>
                  </a:xfrm>
                  <a:prstGeom prst="roundRect">
                    <a:avLst/>
                  </a:prstGeom>
                  <a:blipFill>
                    <a:blip r:embed="rId9"/>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Rounded Rectangle 57">
                    <a:extLst>
                      <a:ext uri="{FF2B5EF4-FFF2-40B4-BE49-F238E27FC236}">
                        <a16:creationId xmlns:a16="http://schemas.microsoft.com/office/drawing/2014/main" id="{FA74E786-FCCF-656E-430F-48CF5F04FD05}"/>
                      </a:ext>
                    </a:extLst>
                  </p:cNvPr>
                  <p:cNvSpPr/>
                  <p:nvPr/>
                </p:nvSpPr>
                <p:spPr>
                  <a:xfrm>
                    <a:off x="5010505" y="3923286"/>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58" name="Rounded Rectangle 57">
                    <a:extLst>
                      <a:ext uri="{FF2B5EF4-FFF2-40B4-BE49-F238E27FC236}">
                        <a16:creationId xmlns:a16="http://schemas.microsoft.com/office/drawing/2014/main" id="{FA74E786-FCCF-656E-430F-48CF5F04FD05}"/>
                      </a:ext>
                    </a:extLst>
                  </p:cNvPr>
                  <p:cNvSpPr>
                    <a:spLocks noRot="1" noChangeAspect="1" noMove="1" noResize="1" noEditPoints="1" noAdjustHandles="1" noChangeArrowheads="1" noChangeShapeType="1" noTextEdit="1"/>
                  </p:cNvSpPr>
                  <p:nvPr/>
                </p:nvSpPr>
                <p:spPr>
                  <a:xfrm>
                    <a:off x="5010505" y="3923286"/>
                    <a:ext cx="470516" cy="470517"/>
                  </a:xfrm>
                  <a:prstGeom prst="roundRect">
                    <a:avLst/>
                  </a:prstGeom>
                  <a:blipFill>
                    <a:blip r:embed="rId10"/>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Rounded Rectangle 58">
                    <a:extLst>
                      <a:ext uri="{FF2B5EF4-FFF2-40B4-BE49-F238E27FC236}">
                        <a16:creationId xmlns:a16="http://schemas.microsoft.com/office/drawing/2014/main" id="{6A05B97D-792F-4B12-2AE8-29C1A890EB84}"/>
                      </a:ext>
                    </a:extLst>
                  </p:cNvPr>
                  <p:cNvSpPr/>
                  <p:nvPr/>
                </p:nvSpPr>
                <p:spPr>
                  <a:xfrm>
                    <a:off x="1624925" y="2835142"/>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36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59" name="Rounded Rectangle 58">
                    <a:extLst>
                      <a:ext uri="{FF2B5EF4-FFF2-40B4-BE49-F238E27FC236}">
                        <a16:creationId xmlns:a16="http://schemas.microsoft.com/office/drawing/2014/main" id="{6A05B97D-792F-4B12-2AE8-29C1A890EB84}"/>
                      </a:ext>
                    </a:extLst>
                  </p:cNvPr>
                  <p:cNvSpPr>
                    <a:spLocks noRot="1" noChangeAspect="1" noMove="1" noResize="1" noEditPoints="1" noAdjustHandles="1" noChangeArrowheads="1" noChangeShapeType="1" noTextEdit="1"/>
                  </p:cNvSpPr>
                  <p:nvPr/>
                </p:nvSpPr>
                <p:spPr>
                  <a:xfrm>
                    <a:off x="1624925" y="2835142"/>
                    <a:ext cx="470516" cy="470517"/>
                  </a:xfrm>
                  <a:prstGeom prst="roundRect">
                    <a:avLst/>
                  </a:prstGeom>
                  <a:blipFill>
                    <a:blip r:embed="rId11"/>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Rounded Rectangle 59">
                    <a:extLst>
                      <a:ext uri="{FF2B5EF4-FFF2-40B4-BE49-F238E27FC236}">
                        <a16:creationId xmlns:a16="http://schemas.microsoft.com/office/drawing/2014/main" id="{3D2908DC-AFA5-0CD1-AB2C-480C4735568C}"/>
                      </a:ext>
                    </a:extLst>
                  </p:cNvPr>
                  <p:cNvSpPr/>
                  <p:nvPr/>
                </p:nvSpPr>
                <p:spPr>
                  <a:xfrm>
                    <a:off x="2751439" y="2835143"/>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36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60" name="Rounded Rectangle 59">
                    <a:extLst>
                      <a:ext uri="{FF2B5EF4-FFF2-40B4-BE49-F238E27FC236}">
                        <a16:creationId xmlns:a16="http://schemas.microsoft.com/office/drawing/2014/main" id="{3D2908DC-AFA5-0CD1-AB2C-480C4735568C}"/>
                      </a:ext>
                    </a:extLst>
                  </p:cNvPr>
                  <p:cNvSpPr>
                    <a:spLocks noRot="1" noChangeAspect="1" noMove="1" noResize="1" noEditPoints="1" noAdjustHandles="1" noChangeArrowheads="1" noChangeShapeType="1" noTextEdit="1"/>
                  </p:cNvSpPr>
                  <p:nvPr/>
                </p:nvSpPr>
                <p:spPr>
                  <a:xfrm>
                    <a:off x="2751439" y="2835143"/>
                    <a:ext cx="470516" cy="470517"/>
                  </a:xfrm>
                  <a:prstGeom prst="roundRect">
                    <a:avLst/>
                  </a:prstGeom>
                  <a:blipFill>
                    <a:blip r:embed="rId12"/>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Rounded Rectangle 60">
                    <a:extLst>
                      <a:ext uri="{FF2B5EF4-FFF2-40B4-BE49-F238E27FC236}">
                        <a16:creationId xmlns:a16="http://schemas.microsoft.com/office/drawing/2014/main" id="{C38677DC-839D-823F-85F5-6FAEFE859781}"/>
                      </a:ext>
                    </a:extLst>
                  </p:cNvPr>
                  <p:cNvSpPr/>
                  <p:nvPr/>
                </p:nvSpPr>
                <p:spPr>
                  <a:xfrm>
                    <a:off x="3881636" y="2835145"/>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36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61" name="Rounded Rectangle 60">
                    <a:extLst>
                      <a:ext uri="{FF2B5EF4-FFF2-40B4-BE49-F238E27FC236}">
                        <a16:creationId xmlns:a16="http://schemas.microsoft.com/office/drawing/2014/main" id="{C38677DC-839D-823F-85F5-6FAEFE859781}"/>
                      </a:ext>
                    </a:extLst>
                  </p:cNvPr>
                  <p:cNvSpPr>
                    <a:spLocks noRot="1" noChangeAspect="1" noMove="1" noResize="1" noEditPoints="1" noAdjustHandles="1" noChangeArrowheads="1" noChangeShapeType="1" noTextEdit="1"/>
                  </p:cNvSpPr>
                  <p:nvPr/>
                </p:nvSpPr>
                <p:spPr>
                  <a:xfrm>
                    <a:off x="3881636" y="2835145"/>
                    <a:ext cx="470516" cy="470517"/>
                  </a:xfrm>
                  <a:prstGeom prst="roundRect">
                    <a:avLst/>
                  </a:prstGeom>
                  <a:blipFill>
                    <a:blip r:embed="rId13"/>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Rounded Rectangle 61">
                    <a:extLst>
                      <a:ext uri="{FF2B5EF4-FFF2-40B4-BE49-F238E27FC236}">
                        <a16:creationId xmlns:a16="http://schemas.microsoft.com/office/drawing/2014/main" id="{FDC3ED3D-8B83-7F8A-71F6-4C52F759BD95}"/>
                      </a:ext>
                    </a:extLst>
                  </p:cNvPr>
                  <p:cNvSpPr/>
                  <p:nvPr/>
                </p:nvSpPr>
                <p:spPr>
                  <a:xfrm>
                    <a:off x="5010505" y="2835143"/>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36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62" name="Rounded Rectangle 61">
                    <a:extLst>
                      <a:ext uri="{FF2B5EF4-FFF2-40B4-BE49-F238E27FC236}">
                        <a16:creationId xmlns:a16="http://schemas.microsoft.com/office/drawing/2014/main" id="{FDC3ED3D-8B83-7F8A-71F6-4C52F759BD95}"/>
                      </a:ext>
                    </a:extLst>
                  </p:cNvPr>
                  <p:cNvSpPr>
                    <a:spLocks noRot="1" noChangeAspect="1" noMove="1" noResize="1" noEditPoints="1" noAdjustHandles="1" noChangeArrowheads="1" noChangeShapeType="1" noTextEdit="1"/>
                  </p:cNvSpPr>
                  <p:nvPr/>
                </p:nvSpPr>
                <p:spPr>
                  <a:xfrm>
                    <a:off x="5010505" y="2835143"/>
                    <a:ext cx="470516" cy="470517"/>
                  </a:xfrm>
                  <a:prstGeom prst="roundRect">
                    <a:avLst/>
                  </a:prstGeom>
                  <a:blipFill>
                    <a:blip r:embed="rId14"/>
                    <a:stretch>
                      <a:fillRect/>
                    </a:stretch>
                  </a:blipFill>
                  <a:ln>
                    <a:solidFill>
                      <a:srgbClr val="BBAAE6"/>
                    </a:solidFill>
                  </a:ln>
                </p:spPr>
                <p:txBody>
                  <a:bodyPr/>
                  <a:lstStyle/>
                  <a:p>
                    <a:r>
                      <a:rPr lang="en-US">
                        <a:noFill/>
                      </a:rPr>
                      <a:t> </a:t>
                    </a:r>
                  </a:p>
                </p:txBody>
              </p:sp>
            </mc:Fallback>
          </mc:AlternateContent>
          <p:cxnSp>
            <p:nvCxnSpPr>
              <p:cNvPr id="63" name="Straight Arrow Connector 62">
                <a:extLst>
                  <a:ext uri="{FF2B5EF4-FFF2-40B4-BE49-F238E27FC236}">
                    <a16:creationId xmlns:a16="http://schemas.microsoft.com/office/drawing/2014/main" id="{772D9B72-0560-A05F-397F-70FED1C96F52}"/>
                  </a:ext>
                </a:extLst>
              </p:cNvPr>
              <p:cNvCxnSpPr>
                <a:cxnSpLocks/>
                <a:stCxn id="55" idx="0"/>
                <a:endCxn id="59" idx="2"/>
              </p:cNvCxnSpPr>
              <p:nvPr/>
            </p:nvCxnSpPr>
            <p:spPr>
              <a:xfrm flipV="1">
                <a:off x="1860183" y="3305659"/>
                <a:ext cx="0" cy="6176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7CE28612-45B2-31CC-72EF-549D1B7E0CD2}"/>
                  </a:ext>
                </a:extLst>
              </p:cNvPr>
              <p:cNvCxnSpPr>
                <a:cxnSpLocks/>
                <a:stCxn id="56" idx="0"/>
                <a:endCxn id="60" idx="2"/>
              </p:cNvCxnSpPr>
              <p:nvPr/>
            </p:nvCxnSpPr>
            <p:spPr>
              <a:xfrm flipV="1">
                <a:off x="2986697" y="3305660"/>
                <a:ext cx="0" cy="6176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14E37316-9CEA-FA39-A796-AF53EF3CC398}"/>
                  </a:ext>
                </a:extLst>
              </p:cNvPr>
              <p:cNvCxnSpPr>
                <a:cxnSpLocks/>
                <a:stCxn id="57" idx="0"/>
                <a:endCxn id="61" idx="2"/>
              </p:cNvCxnSpPr>
              <p:nvPr/>
            </p:nvCxnSpPr>
            <p:spPr>
              <a:xfrm flipV="1">
                <a:off x="4116894" y="3305662"/>
                <a:ext cx="0" cy="6176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91C53A2F-23C0-14CC-A6F7-51FDFC38F982}"/>
                  </a:ext>
                </a:extLst>
              </p:cNvPr>
              <p:cNvCxnSpPr>
                <a:cxnSpLocks/>
                <a:stCxn id="58" idx="0"/>
                <a:endCxn id="62" idx="2"/>
              </p:cNvCxnSpPr>
              <p:nvPr/>
            </p:nvCxnSpPr>
            <p:spPr>
              <a:xfrm flipV="1">
                <a:off x="5245763" y="3305660"/>
                <a:ext cx="0" cy="6176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7238925D-9978-A766-A5D3-236FD762E840}"/>
                  </a:ext>
                </a:extLst>
              </p:cNvPr>
              <p:cNvCxnSpPr>
                <a:cxnSpLocks/>
                <a:stCxn id="76" idx="0"/>
                <a:endCxn id="55" idx="2"/>
              </p:cNvCxnSpPr>
              <p:nvPr/>
            </p:nvCxnSpPr>
            <p:spPr>
              <a:xfrm flipV="1">
                <a:off x="1856501" y="4393802"/>
                <a:ext cx="3682" cy="3416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5AD57F50-8291-63E3-DA5C-D3259402ADF5}"/>
                  </a:ext>
                </a:extLst>
              </p:cNvPr>
              <p:cNvCxnSpPr>
                <a:cxnSpLocks/>
                <a:stCxn id="80" idx="0"/>
                <a:endCxn id="56" idx="2"/>
              </p:cNvCxnSpPr>
              <p:nvPr/>
            </p:nvCxnSpPr>
            <p:spPr>
              <a:xfrm flipH="1" flipV="1">
                <a:off x="2986697" y="4393803"/>
                <a:ext cx="665" cy="3416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B52B7F53-C91B-8150-015D-9A03FE63775B}"/>
                  </a:ext>
                </a:extLst>
              </p:cNvPr>
              <p:cNvCxnSpPr>
                <a:cxnSpLocks/>
                <a:stCxn id="81" idx="0"/>
                <a:endCxn id="57" idx="2"/>
              </p:cNvCxnSpPr>
              <p:nvPr/>
            </p:nvCxnSpPr>
            <p:spPr>
              <a:xfrm flipH="1" flipV="1">
                <a:off x="4116894" y="4393805"/>
                <a:ext cx="1" cy="3416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07910505-0A6C-0E47-0EAA-1328904C91C6}"/>
                  </a:ext>
                </a:extLst>
              </p:cNvPr>
              <p:cNvCxnSpPr>
                <a:cxnSpLocks/>
                <a:stCxn id="82" idx="0"/>
                <a:endCxn id="58" idx="2"/>
              </p:cNvCxnSpPr>
              <p:nvPr/>
            </p:nvCxnSpPr>
            <p:spPr>
              <a:xfrm flipV="1">
                <a:off x="5245763" y="4393803"/>
                <a:ext cx="0" cy="3087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0CF12A74-7EC8-1727-7993-F056569BED63}"/>
                  </a:ext>
                </a:extLst>
              </p:cNvPr>
              <p:cNvCxnSpPr>
                <a:cxnSpLocks/>
              </p:cNvCxnSpPr>
              <p:nvPr/>
            </p:nvCxnSpPr>
            <p:spPr>
              <a:xfrm flipV="1">
                <a:off x="1983554" y="5240089"/>
                <a:ext cx="0" cy="2772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BB44D113-AB79-A081-70A2-EA99D6F38832}"/>
                  </a:ext>
                </a:extLst>
              </p:cNvPr>
              <p:cNvCxnSpPr>
                <a:cxnSpLocks/>
              </p:cNvCxnSpPr>
              <p:nvPr/>
            </p:nvCxnSpPr>
            <p:spPr>
              <a:xfrm flipV="1">
                <a:off x="3111887" y="5240089"/>
                <a:ext cx="0" cy="27725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3AA942DE-AE7C-AD4A-C61F-3537F5276556}"/>
                  </a:ext>
                </a:extLst>
              </p:cNvPr>
              <p:cNvCxnSpPr>
                <a:cxnSpLocks/>
              </p:cNvCxnSpPr>
              <p:nvPr/>
            </p:nvCxnSpPr>
            <p:spPr>
              <a:xfrm flipV="1">
                <a:off x="4251132" y="5240089"/>
                <a:ext cx="0" cy="27725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E3BD17C5-30BE-1DF0-040C-520C4E23B2ED}"/>
                  </a:ext>
                </a:extLst>
              </p:cNvPr>
              <p:cNvCxnSpPr>
                <a:cxnSpLocks/>
              </p:cNvCxnSpPr>
              <p:nvPr/>
            </p:nvCxnSpPr>
            <p:spPr>
              <a:xfrm flipV="1">
                <a:off x="5372419" y="5207192"/>
                <a:ext cx="0" cy="3101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61225919-BFDF-9A52-8FEC-C159CD71B701}"/>
                  </a:ext>
                </a:extLst>
              </p:cNvPr>
              <p:cNvSpPr/>
              <p:nvPr/>
            </p:nvSpPr>
            <p:spPr>
              <a:xfrm>
                <a:off x="1624925" y="3502399"/>
                <a:ext cx="3854386" cy="2536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t>softmax</a:t>
                </a:r>
                <a:endParaRPr lang="en-US"/>
              </a:p>
            </p:txBody>
          </p:sp>
          <mc:AlternateContent xmlns:mc="http://schemas.openxmlformats.org/markup-compatibility/2006" xmlns:a14="http://schemas.microsoft.com/office/drawing/2010/main">
            <mc:Choice Requires="a14">
              <p:sp>
                <p:nvSpPr>
                  <p:cNvPr id="76" name="Oval 75">
                    <a:extLst>
                      <a:ext uri="{FF2B5EF4-FFF2-40B4-BE49-F238E27FC236}">
                        <a16:creationId xmlns:a16="http://schemas.microsoft.com/office/drawing/2014/main" id="{959D3DCA-7197-F730-F47C-03FE75066063}"/>
                      </a:ext>
                    </a:extLst>
                  </p:cNvPr>
                  <p:cNvSpPr>
                    <a:spLocks noChangeAspect="1"/>
                  </p:cNvSpPr>
                  <p:nvPr/>
                </p:nvSpPr>
                <p:spPr>
                  <a:xfrm>
                    <a:off x="1604501" y="4735407"/>
                    <a:ext cx="503999" cy="50468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72000" rIns="0" rtlCol="0" anchor="ctr"/>
                  <a:lstStyle/>
                  <a:p>
                    <a:pPr algn="ct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m:rPr>
                                  <m:nor/>
                                </m:rPr>
                                <a:rPr lang="en-CA" b="0" i="0" smtClean="0">
                                  <a:latin typeface="Cambria Math" panose="02040503050406030204" pitchFamily="18" charset="0"/>
                                </a:rPr>
                                <m:t>att</m:t>
                              </m:r>
                            </m:sub>
                          </m:sSub>
                        </m:oMath>
                      </m:oMathPara>
                    </a14:m>
                    <a:endParaRPr lang="en-US"/>
                  </a:p>
                </p:txBody>
              </p:sp>
            </mc:Choice>
            <mc:Fallback xmlns="">
              <p:sp>
                <p:nvSpPr>
                  <p:cNvPr id="76" name="Oval 75">
                    <a:extLst>
                      <a:ext uri="{FF2B5EF4-FFF2-40B4-BE49-F238E27FC236}">
                        <a16:creationId xmlns:a16="http://schemas.microsoft.com/office/drawing/2014/main" id="{959D3DCA-7197-F730-F47C-03FE75066063}"/>
                      </a:ext>
                    </a:extLst>
                  </p:cNvPr>
                  <p:cNvSpPr>
                    <a:spLocks noRot="1" noChangeAspect="1" noMove="1" noResize="1" noEditPoints="1" noAdjustHandles="1" noChangeArrowheads="1" noChangeShapeType="1" noTextEdit="1"/>
                  </p:cNvSpPr>
                  <p:nvPr/>
                </p:nvSpPr>
                <p:spPr>
                  <a:xfrm>
                    <a:off x="1604501" y="4735407"/>
                    <a:ext cx="503999" cy="504682"/>
                  </a:xfrm>
                  <a:prstGeom prst="ellipse">
                    <a:avLst/>
                  </a:prstGeom>
                  <a:blipFill>
                    <a:blip r:embed="rId15"/>
                    <a:stretch>
                      <a:fillRect l="-8235" r="-47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Rounded Rectangle 76">
                    <a:extLst>
                      <a:ext uri="{FF2B5EF4-FFF2-40B4-BE49-F238E27FC236}">
                        <a16:creationId xmlns:a16="http://schemas.microsoft.com/office/drawing/2014/main" id="{88A65B8F-7284-C9B2-2DA9-2D68FB044D6F}"/>
                      </a:ext>
                    </a:extLst>
                  </p:cNvPr>
                  <p:cNvSpPr/>
                  <p:nvPr/>
                </p:nvSpPr>
                <p:spPr>
                  <a:xfrm>
                    <a:off x="5886127" y="5637600"/>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𝒔</m:t>
                              </m:r>
                            </m:e>
                            <m:sub>
                              <m:r>
                                <a:rPr lang="en-CA" b="1" i="1" smtClean="0">
                                  <a:solidFill>
                                    <a:schemeClr val="tx1"/>
                                  </a:solidFill>
                                  <a:latin typeface="Cambria Math" panose="02040503050406030204" pitchFamily="18" charset="0"/>
                                </a:rPr>
                                <m:t>𝒕</m:t>
                              </m:r>
                              <m:r>
                                <a:rPr lang="en-CA" b="1" i="1" smtClean="0">
                                  <a:solidFill>
                                    <a:schemeClr val="tx1"/>
                                  </a:solidFill>
                                  <a:latin typeface="Cambria Math" panose="02040503050406030204" pitchFamily="18" charset="0"/>
                                </a:rPr>
                                <m:t>−</m:t>
                              </m:r>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77" name="Rounded Rectangle 76">
                    <a:extLst>
                      <a:ext uri="{FF2B5EF4-FFF2-40B4-BE49-F238E27FC236}">
                        <a16:creationId xmlns:a16="http://schemas.microsoft.com/office/drawing/2014/main" id="{88A65B8F-7284-C9B2-2DA9-2D68FB044D6F}"/>
                      </a:ext>
                    </a:extLst>
                  </p:cNvPr>
                  <p:cNvSpPr>
                    <a:spLocks noRot="1" noChangeAspect="1" noMove="1" noResize="1" noEditPoints="1" noAdjustHandles="1" noChangeArrowheads="1" noChangeShapeType="1" noTextEdit="1"/>
                  </p:cNvSpPr>
                  <p:nvPr/>
                </p:nvSpPr>
                <p:spPr>
                  <a:xfrm>
                    <a:off x="5886127" y="5637600"/>
                    <a:ext cx="470516" cy="470517"/>
                  </a:xfrm>
                  <a:prstGeom prst="roundRect">
                    <a:avLst/>
                  </a:prstGeom>
                  <a:blipFill>
                    <a:blip r:embed="rId16"/>
                    <a:stretch>
                      <a:fillRect l="-7595" r="-2532"/>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Oval 79">
                    <a:extLst>
                      <a:ext uri="{FF2B5EF4-FFF2-40B4-BE49-F238E27FC236}">
                        <a16:creationId xmlns:a16="http://schemas.microsoft.com/office/drawing/2014/main" id="{448A9E62-14A2-5F60-9A7F-59793B6F999C}"/>
                      </a:ext>
                    </a:extLst>
                  </p:cNvPr>
                  <p:cNvSpPr>
                    <a:spLocks noChangeAspect="1"/>
                  </p:cNvSpPr>
                  <p:nvPr/>
                </p:nvSpPr>
                <p:spPr>
                  <a:xfrm>
                    <a:off x="2735362" y="4735407"/>
                    <a:ext cx="503999" cy="50468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72000" rIns="0" rtlCol="0" anchor="ctr"/>
                  <a:lstStyle/>
                  <a:p>
                    <a:pPr algn="ct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m:rPr>
                                  <m:nor/>
                                </m:rPr>
                                <a:rPr lang="en-CA" b="0" i="0" smtClean="0">
                                  <a:latin typeface="Cambria Math" panose="02040503050406030204" pitchFamily="18" charset="0"/>
                                </a:rPr>
                                <m:t>att</m:t>
                              </m:r>
                            </m:sub>
                          </m:sSub>
                        </m:oMath>
                      </m:oMathPara>
                    </a14:m>
                    <a:endParaRPr lang="en-US"/>
                  </a:p>
                </p:txBody>
              </p:sp>
            </mc:Choice>
            <mc:Fallback xmlns="">
              <p:sp>
                <p:nvSpPr>
                  <p:cNvPr id="80" name="Oval 79">
                    <a:extLst>
                      <a:ext uri="{FF2B5EF4-FFF2-40B4-BE49-F238E27FC236}">
                        <a16:creationId xmlns:a16="http://schemas.microsoft.com/office/drawing/2014/main" id="{448A9E62-14A2-5F60-9A7F-59793B6F999C}"/>
                      </a:ext>
                    </a:extLst>
                  </p:cNvPr>
                  <p:cNvSpPr>
                    <a:spLocks noRot="1" noChangeAspect="1" noMove="1" noResize="1" noEditPoints="1" noAdjustHandles="1" noChangeArrowheads="1" noChangeShapeType="1" noTextEdit="1"/>
                  </p:cNvSpPr>
                  <p:nvPr/>
                </p:nvSpPr>
                <p:spPr>
                  <a:xfrm>
                    <a:off x="2735362" y="4735407"/>
                    <a:ext cx="503999" cy="504682"/>
                  </a:xfrm>
                  <a:prstGeom prst="ellipse">
                    <a:avLst/>
                  </a:prstGeom>
                  <a:blipFill>
                    <a:blip r:embed="rId17"/>
                    <a:stretch>
                      <a:fillRect l="-8333" r="-47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Oval 80">
                    <a:extLst>
                      <a:ext uri="{FF2B5EF4-FFF2-40B4-BE49-F238E27FC236}">
                        <a16:creationId xmlns:a16="http://schemas.microsoft.com/office/drawing/2014/main" id="{10408983-4C7C-15FF-F227-270DA80F8787}"/>
                      </a:ext>
                    </a:extLst>
                  </p:cNvPr>
                  <p:cNvSpPr>
                    <a:spLocks noChangeAspect="1"/>
                  </p:cNvSpPr>
                  <p:nvPr/>
                </p:nvSpPr>
                <p:spPr>
                  <a:xfrm>
                    <a:off x="3864895" y="4735407"/>
                    <a:ext cx="503999" cy="50468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72000" rIns="0" rtlCol="0" anchor="ctr"/>
                  <a:lstStyle/>
                  <a:p>
                    <a:pPr algn="ct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m:rPr>
                                  <m:nor/>
                                </m:rPr>
                                <a:rPr lang="en-CA" b="0" i="0" smtClean="0">
                                  <a:latin typeface="Cambria Math" panose="02040503050406030204" pitchFamily="18" charset="0"/>
                                </a:rPr>
                                <m:t>att</m:t>
                              </m:r>
                            </m:sub>
                          </m:sSub>
                        </m:oMath>
                      </m:oMathPara>
                    </a14:m>
                    <a:endParaRPr lang="en-US"/>
                  </a:p>
                </p:txBody>
              </p:sp>
            </mc:Choice>
            <mc:Fallback xmlns="">
              <p:sp>
                <p:nvSpPr>
                  <p:cNvPr id="81" name="Oval 80">
                    <a:extLst>
                      <a:ext uri="{FF2B5EF4-FFF2-40B4-BE49-F238E27FC236}">
                        <a16:creationId xmlns:a16="http://schemas.microsoft.com/office/drawing/2014/main" id="{10408983-4C7C-15FF-F227-270DA80F8787}"/>
                      </a:ext>
                    </a:extLst>
                  </p:cNvPr>
                  <p:cNvSpPr>
                    <a:spLocks noRot="1" noChangeAspect="1" noMove="1" noResize="1" noEditPoints="1" noAdjustHandles="1" noChangeArrowheads="1" noChangeShapeType="1" noTextEdit="1"/>
                  </p:cNvSpPr>
                  <p:nvPr/>
                </p:nvSpPr>
                <p:spPr>
                  <a:xfrm>
                    <a:off x="3864895" y="4735407"/>
                    <a:ext cx="503999" cy="504682"/>
                  </a:xfrm>
                  <a:prstGeom prst="ellipse">
                    <a:avLst/>
                  </a:prstGeom>
                  <a:blipFill>
                    <a:blip r:embed="rId15"/>
                    <a:stretch>
                      <a:fillRect l="-8235" r="-47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Oval 81">
                    <a:extLst>
                      <a:ext uri="{FF2B5EF4-FFF2-40B4-BE49-F238E27FC236}">
                        <a16:creationId xmlns:a16="http://schemas.microsoft.com/office/drawing/2014/main" id="{CB8DB10B-2B51-66CF-953D-7422A098E8D3}"/>
                      </a:ext>
                    </a:extLst>
                  </p:cNvPr>
                  <p:cNvSpPr>
                    <a:spLocks noChangeAspect="1"/>
                  </p:cNvSpPr>
                  <p:nvPr/>
                </p:nvSpPr>
                <p:spPr>
                  <a:xfrm>
                    <a:off x="4993763" y="4702510"/>
                    <a:ext cx="503999" cy="50468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72000" rIns="0" rtlCol="0" anchor="ctr"/>
                  <a:lstStyle/>
                  <a:p>
                    <a:pPr algn="ct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m:rPr>
                                  <m:nor/>
                                </m:rPr>
                                <a:rPr lang="en-CA" b="0" i="0" smtClean="0">
                                  <a:latin typeface="Cambria Math" panose="02040503050406030204" pitchFamily="18" charset="0"/>
                                </a:rPr>
                                <m:t>att</m:t>
                              </m:r>
                            </m:sub>
                          </m:sSub>
                        </m:oMath>
                      </m:oMathPara>
                    </a14:m>
                    <a:endParaRPr lang="en-US"/>
                  </a:p>
                </p:txBody>
              </p:sp>
            </mc:Choice>
            <mc:Fallback xmlns="">
              <p:sp>
                <p:nvSpPr>
                  <p:cNvPr id="82" name="Oval 81">
                    <a:extLst>
                      <a:ext uri="{FF2B5EF4-FFF2-40B4-BE49-F238E27FC236}">
                        <a16:creationId xmlns:a16="http://schemas.microsoft.com/office/drawing/2014/main" id="{CB8DB10B-2B51-66CF-953D-7422A098E8D3}"/>
                      </a:ext>
                    </a:extLst>
                  </p:cNvPr>
                  <p:cNvSpPr>
                    <a:spLocks noRot="1" noChangeAspect="1" noMove="1" noResize="1" noEditPoints="1" noAdjustHandles="1" noChangeArrowheads="1" noChangeShapeType="1" noTextEdit="1"/>
                  </p:cNvSpPr>
                  <p:nvPr/>
                </p:nvSpPr>
                <p:spPr>
                  <a:xfrm>
                    <a:off x="4993763" y="4702510"/>
                    <a:ext cx="503999" cy="504682"/>
                  </a:xfrm>
                  <a:prstGeom prst="ellipse">
                    <a:avLst/>
                  </a:prstGeom>
                  <a:blipFill>
                    <a:blip r:embed="rId15"/>
                    <a:stretch>
                      <a:fillRect l="-8235" r="-4706"/>
                    </a:stretch>
                  </a:blipFill>
                </p:spPr>
                <p:txBody>
                  <a:bodyPr/>
                  <a:lstStyle/>
                  <a:p>
                    <a:r>
                      <a:rPr lang="en-US">
                        <a:noFill/>
                      </a:rPr>
                      <a:t> </a:t>
                    </a:r>
                  </a:p>
                </p:txBody>
              </p:sp>
            </mc:Fallback>
          </mc:AlternateContent>
          <p:cxnSp>
            <p:nvCxnSpPr>
              <p:cNvPr id="97" name="Straight Connector 96">
                <a:extLst>
                  <a:ext uri="{FF2B5EF4-FFF2-40B4-BE49-F238E27FC236}">
                    <a16:creationId xmlns:a16="http://schemas.microsoft.com/office/drawing/2014/main" id="{95D4E224-94D3-85FC-523B-39FAF3A2309A}"/>
                  </a:ext>
                </a:extLst>
              </p:cNvPr>
              <p:cNvCxnSpPr>
                <a:cxnSpLocks/>
                <a:stCxn id="77" idx="0"/>
              </p:cNvCxnSpPr>
              <p:nvPr/>
            </p:nvCxnSpPr>
            <p:spPr>
              <a:xfrm rot="16200000" flipV="1">
                <a:off x="4000440" y="3516655"/>
                <a:ext cx="104063" cy="4137828"/>
              </a:xfrm>
              <a:prstGeom prst="bentConnector2">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01" name="Rectangle 100">
                <a:extLst>
                  <a:ext uri="{FF2B5EF4-FFF2-40B4-BE49-F238E27FC236}">
                    <a16:creationId xmlns:a16="http://schemas.microsoft.com/office/drawing/2014/main" id="{1C54AEC4-4507-3326-656B-ECAAACD3DDEC}"/>
                  </a:ext>
                </a:extLst>
              </p:cNvPr>
              <p:cNvSpPr/>
              <p:nvPr/>
            </p:nvSpPr>
            <p:spPr>
              <a:xfrm>
                <a:off x="1624925" y="2301569"/>
                <a:ext cx="3854386" cy="2536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t>mul</a:t>
                </a:r>
                <a:r>
                  <a:rPr lang="en-US"/>
                  <a:t> + add</a:t>
                </a:r>
              </a:p>
            </p:txBody>
          </p:sp>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CA21FB61-C376-EFE0-8941-21C05779DB57}"/>
                      </a:ext>
                    </a:extLst>
                  </p:cNvPr>
                  <p:cNvSpPr txBox="1"/>
                  <p:nvPr/>
                </p:nvSpPr>
                <p:spPr>
                  <a:xfrm>
                    <a:off x="5769164" y="3912943"/>
                    <a:ext cx="2566751" cy="646331"/>
                  </a:xfrm>
                  <a:prstGeom prst="rect">
                    <a:avLst/>
                  </a:prstGeom>
                  <a:noFill/>
                </p:spPr>
                <p:txBody>
                  <a:bodyPr wrap="square" rtlCol="0">
                    <a:spAutoFit/>
                  </a:bodyPr>
                  <a:lstStyle/>
                  <a:p>
                    <a:r>
                      <a:rPr lang="en-US"/>
                      <a:t>Alignment scores</a:t>
                    </a:r>
                  </a:p>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𝑒</m:t>
                              </m:r>
                            </m:e>
                            <m:sub>
                              <m:r>
                                <a:rPr lang="en-CA" b="0" i="1" smtClean="0">
                                  <a:latin typeface="Cambria Math" panose="02040503050406030204" pitchFamily="18" charset="0"/>
                                </a:rPr>
                                <m:t>𝑡𝑖</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m:rPr>
                                  <m:nor/>
                                </m:rPr>
                                <a:rPr lang="en-CA" b="0" i="0" smtClean="0">
                                  <a:latin typeface="Cambria Math" panose="02040503050406030204" pitchFamily="18" charset="0"/>
                                </a:rPr>
                                <m:t>att</m:t>
                              </m:r>
                            </m:sub>
                          </m:sSub>
                          <m:r>
                            <a:rPr lang="en-CA" b="0" i="1" smtClean="0">
                              <a:latin typeface="Cambria Math" panose="02040503050406030204" pitchFamily="18" charset="0"/>
                            </a:rPr>
                            <m:t>(</m:t>
                          </m:r>
                          <m:sSub>
                            <m:sSubPr>
                              <m:ctrlPr>
                                <a:rPr lang="en-CA" b="1" i="1" smtClean="0">
                                  <a:latin typeface="Cambria Math" panose="02040503050406030204" pitchFamily="18" charset="0"/>
                                </a:rPr>
                              </m:ctrlPr>
                            </m:sSubPr>
                            <m:e>
                              <m:r>
                                <a:rPr lang="en-CA" b="1" i="1" smtClean="0">
                                  <a:latin typeface="Cambria Math" panose="02040503050406030204" pitchFamily="18" charset="0"/>
                                </a:rPr>
                                <m:t>𝒔</m:t>
                              </m:r>
                            </m:e>
                            <m:sub>
                              <m:r>
                                <a:rPr lang="en-CA" b="1" i="1" smtClean="0">
                                  <a:latin typeface="Cambria Math" panose="02040503050406030204" pitchFamily="18" charset="0"/>
                                </a:rPr>
                                <m:t>𝒕</m:t>
                              </m:r>
                              <m:r>
                                <a:rPr lang="en-CA" b="1" i="1" smtClean="0">
                                  <a:latin typeface="Cambria Math" panose="02040503050406030204" pitchFamily="18" charset="0"/>
                                </a:rPr>
                                <m:t>−</m:t>
                              </m:r>
                              <m:r>
                                <a:rPr lang="en-CA" b="1" i="1" smtClean="0">
                                  <a:latin typeface="Cambria Math" panose="02040503050406030204" pitchFamily="18" charset="0"/>
                                </a:rPr>
                                <m:t>𝟏</m:t>
                              </m:r>
                              <m:r>
                                <a:rPr lang="en-CA" b="1" i="1" smtClean="0">
                                  <a:latin typeface="Cambria Math" panose="02040503050406030204" pitchFamily="18" charset="0"/>
                                </a:rPr>
                                <m:t> </m:t>
                              </m:r>
                            </m:sub>
                          </m:sSub>
                          <m:r>
                            <a:rPr lang="en-CA" b="0" i="1" smtClean="0">
                              <a:latin typeface="Cambria Math" panose="02040503050406030204" pitchFamily="18" charset="0"/>
                            </a:rPr>
                            <m:t>,</m:t>
                          </m:r>
                          <m:sSub>
                            <m:sSubPr>
                              <m:ctrlPr>
                                <a:rPr lang="en-CA" b="1" i="1" smtClean="0">
                                  <a:latin typeface="Cambria Math" panose="02040503050406030204" pitchFamily="18" charset="0"/>
                                </a:rPr>
                              </m:ctrlPr>
                            </m:sSubPr>
                            <m:e>
                              <m:r>
                                <a:rPr lang="en-CA" b="1" i="1" smtClean="0">
                                  <a:latin typeface="Cambria Math" panose="02040503050406030204" pitchFamily="18" charset="0"/>
                                </a:rPr>
                                <m:t>𝒉</m:t>
                              </m:r>
                            </m:e>
                            <m:sub>
                              <m:r>
                                <a:rPr lang="en-CA" b="1" i="1" smtClean="0">
                                  <a:latin typeface="Cambria Math" panose="02040503050406030204" pitchFamily="18" charset="0"/>
                                </a:rPr>
                                <m:t>𝒊</m:t>
                              </m:r>
                            </m:sub>
                          </m:sSub>
                          <m:r>
                            <a:rPr lang="en-CA" b="0" i="1" smtClean="0">
                              <a:latin typeface="Cambria Math" panose="02040503050406030204" pitchFamily="18" charset="0"/>
                            </a:rPr>
                            <m:t>)</m:t>
                          </m:r>
                        </m:oMath>
                      </m:oMathPara>
                    </a14:m>
                    <a:endParaRPr lang="en-US"/>
                  </a:p>
                </p:txBody>
              </p:sp>
            </mc:Choice>
            <mc:Fallback xmlns="">
              <p:sp>
                <p:nvSpPr>
                  <p:cNvPr id="102" name="TextBox 101">
                    <a:extLst>
                      <a:ext uri="{FF2B5EF4-FFF2-40B4-BE49-F238E27FC236}">
                        <a16:creationId xmlns:a16="http://schemas.microsoft.com/office/drawing/2014/main" id="{CA21FB61-C376-EFE0-8941-21C05779DB57}"/>
                      </a:ext>
                    </a:extLst>
                  </p:cNvPr>
                  <p:cNvSpPr txBox="1">
                    <a:spLocks noRot="1" noChangeAspect="1" noMove="1" noResize="1" noEditPoints="1" noAdjustHandles="1" noChangeArrowheads="1" noChangeShapeType="1" noTextEdit="1"/>
                  </p:cNvSpPr>
                  <p:nvPr/>
                </p:nvSpPr>
                <p:spPr>
                  <a:xfrm>
                    <a:off x="5769164" y="3912943"/>
                    <a:ext cx="2566751" cy="646331"/>
                  </a:xfrm>
                  <a:prstGeom prst="rect">
                    <a:avLst/>
                  </a:prstGeom>
                  <a:blipFill>
                    <a:blip r:embed="rId18"/>
                    <a:stretch>
                      <a:fillRect l="-1900" t="-4717" b="-75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B3C05534-E86C-7782-242B-49710991C5CA}"/>
                      </a:ext>
                    </a:extLst>
                  </p:cNvPr>
                  <p:cNvSpPr txBox="1"/>
                  <p:nvPr/>
                </p:nvSpPr>
                <p:spPr>
                  <a:xfrm>
                    <a:off x="5769164" y="2756927"/>
                    <a:ext cx="2566737" cy="646331"/>
                  </a:xfrm>
                  <a:prstGeom prst="rect">
                    <a:avLst/>
                  </a:prstGeom>
                  <a:noFill/>
                </p:spPr>
                <p:txBody>
                  <a:bodyPr wrap="square" rtlCol="0">
                    <a:spAutoFit/>
                  </a:bodyPr>
                  <a:lstStyle/>
                  <a:p>
                    <a:r>
                      <a:rPr lang="en-US"/>
                      <a:t>Attention weights</a:t>
                    </a:r>
                  </a:p>
                  <a:p>
                    <a:pPr/>
                    <a14:m>
                      <m:oMathPara xmlns:m="http://schemas.openxmlformats.org/officeDocument/2006/math">
                        <m:oMathParaPr>
                          <m:jc m:val="centerGroup"/>
                        </m:oMathParaPr>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𝜶</m:t>
                              </m:r>
                            </m:e>
                            <m:sub>
                              <m:r>
                                <a:rPr lang="en-CA" b="1" i="1" smtClean="0">
                                  <a:latin typeface="Cambria Math" panose="02040503050406030204" pitchFamily="18" charset="0"/>
                                </a:rPr>
                                <m:t>𝒕</m:t>
                              </m:r>
                            </m:sub>
                          </m:sSub>
                          <m:r>
                            <a:rPr lang="en-CA" b="0" i="1" smtClean="0">
                              <a:latin typeface="Cambria Math" panose="02040503050406030204" pitchFamily="18" charset="0"/>
                            </a:rPr>
                            <m:t>=</m:t>
                          </m:r>
                          <m:r>
                            <m:rPr>
                              <m:nor/>
                            </m:rPr>
                            <a:rPr lang="en-CA" b="0" i="0" smtClean="0">
                              <a:latin typeface="Cambria Math" panose="02040503050406030204" pitchFamily="18" charset="0"/>
                            </a:rPr>
                            <m:t> </m:t>
                          </m:r>
                          <m:r>
                            <m:rPr>
                              <m:nor/>
                            </m:rPr>
                            <a:rPr lang="en-CA" b="0" i="0" smtClean="0">
                              <a:latin typeface="Cambria Math" panose="02040503050406030204" pitchFamily="18" charset="0"/>
                            </a:rPr>
                            <m:t>softmax</m:t>
                          </m:r>
                          <m:r>
                            <a:rPr lang="en-CA" b="0" i="1" smtClean="0">
                              <a:latin typeface="Cambria Math" panose="02040503050406030204" pitchFamily="18" charset="0"/>
                            </a:rPr>
                            <m:t>(</m:t>
                          </m:r>
                          <m:sSub>
                            <m:sSubPr>
                              <m:ctrlPr>
                                <a:rPr lang="en-CA" b="1" i="1" smtClean="0">
                                  <a:latin typeface="Cambria Math" panose="02040503050406030204" pitchFamily="18" charset="0"/>
                                </a:rPr>
                              </m:ctrlPr>
                            </m:sSubPr>
                            <m:e>
                              <m:r>
                                <a:rPr lang="en-CA" b="1" i="1" smtClean="0">
                                  <a:latin typeface="Cambria Math" panose="02040503050406030204" pitchFamily="18" charset="0"/>
                                </a:rPr>
                                <m:t>𝒆</m:t>
                              </m:r>
                            </m:e>
                            <m:sub>
                              <m:r>
                                <a:rPr lang="en-CA" b="1" i="1" smtClean="0">
                                  <a:latin typeface="Cambria Math" panose="02040503050406030204" pitchFamily="18" charset="0"/>
                                </a:rPr>
                                <m:t>𝒕</m:t>
                              </m:r>
                            </m:sub>
                          </m:sSub>
                          <m:r>
                            <a:rPr lang="en-CA" b="0" i="1" smtClean="0">
                              <a:latin typeface="Cambria Math" panose="02040503050406030204" pitchFamily="18" charset="0"/>
                            </a:rPr>
                            <m:t>)</m:t>
                          </m:r>
                        </m:oMath>
                      </m:oMathPara>
                    </a14:m>
                    <a:endParaRPr lang="en-US"/>
                  </a:p>
                </p:txBody>
              </p:sp>
            </mc:Choice>
            <mc:Fallback xmlns="">
              <p:sp>
                <p:nvSpPr>
                  <p:cNvPr id="103" name="TextBox 102">
                    <a:extLst>
                      <a:ext uri="{FF2B5EF4-FFF2-40B4-BE49-F238E27FC236}">
                        <a16:creationId xmlns:a16="http://schemas.microsoft.com/office/drawing/2014/main" id="{B3C05534-E86C-7782-242B-49710991C5CA}"/>
                      </a:ext>
                    </a:extLst>
                  </p:cNvPr>
                  <p:cNvSpPr txBox="1">
                    <a:spLocks noRot="1" noChangeAspect="1" noMove="1" noResize="1" noEditPoints="1" noAdjustHandles="1" noChangeArrowheads="1" noChangeShapeType="1" noTextEdit="1"/>
                  </p:cNvSpPr>
                  <p:nvPr/>
                </p:nvSpPr>
                <p:spPr>
                  <a:xfrm>
                    <a:off x="5769164" y="2756927"/>
                    <a:ext cx="2566737" cy="646331"/>
                  </a:xfrm>
                  <a:prstGeom prst="rect">
                    <a:avLst/>
                  </a:prstGeom>
                  <a:blipFill>
                    <a:blip r:embed="rId19"/>
                    <a:stretch>
                      <a:fillRect l="-1900" t="-5660" b="-66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4" name="Rounded Rectangle 103">
                    <a:extLst>
                      <a:ext uri="{FF2B5EF4-FFF2-40B4-BE49-F238E27FC236}">
                        <a16:creationId xmlns:a16="http://schemas.microsoft.com/office/drawing/2014/main" id="{F507CECD-7E6B-A17D-BF29-C78999C7D099}"/>
                      </a:ext>
                    </a:extLst>
                  </p:cNvPr>
                  <p:cNvSpPr/>
                  <p:nvPr/>
                </p:nvSpPr>
                <p:spPr>
                  <a:xfrm>
                    <a:off x="3316860" y="1603887"/>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𝒄</m:t>
                              </m:r>
                            </m:e>
                            <m:sub>
                              <m:r>
                                <a:rPr lang="en-CA" b="1" i="1" smtClean="0">
                                  <a:solidFill>
                                    <a:schemeClr val="tx1"/>
                                  </a:solidFill>
                                  <a:latin typeface="Cambria Math" panose="02040503050406030204" pitchFamily="18" charset="0"/>
                                </a:rPr>
                                <m:t>𝒕</m:t>
                              </m:r>
                            </m:sub>
                          </m:sSub>
                        </m:oMath>
                      </m:oMathPara>
                    </a14:m>
                    <a:endParaRPr lang="en-US" b="1">
                      <a:solidFill>
                        <a:schemeClr val="tx1"/>
                      </a:solidFill>
                    </a:endParaRPr>
                  </a:p>
                </p:txBody>
              </p:sp>
            </mc:Choice>
            <mc:Fallback xmlns="">
              <p:sp>
                <p:nvSpPr>
                  <p:cNvPr id="104" name="Rounded Rectangle 103">
                    <a:extLst>
                      <a:ext uri="{FF2B5EF4-FFF2-40B4-BE49-F238E27FC236}">
                        <a16:creationId xmlns:a16="http://schemas.microsoft.com/office/drawing/2014/main" id="{F507CECD-7E6B-A17D-BF29-C78999C7D099}"/>
                      </a:ext>
                    </a:extLst>
                  </p:cNvPr>
                  <p:cNvSpPr>
                    <a:spLocks noRot="1" noChangeAspect="1" noMove="1" noResize="1" noEditPoints="1" noAdjustHandles="1" noChangeArrowheads="1" noChangeShapeType="1" noTextEdit="1"/>
                  </p:cNvSpPr>
                  <p:nvPr/>
                </p:nvSpPr>
                <p:spPr>
                  <a:xfrm>
                    <a:off x="3316860" y="1603887"/>
                    <a:ext cx="470516" cy="470517"/>
                  </a:xfrm>
                  <a:prstGeom prst="roundRect">
                    <a:avLst/>
                  </a:prstGeom>
                  <a:blipFill>
                    <a:blip r:embed="rId20"/>
                    <a:stretch>
                      <a:fillRect/>
                    </a:stretch>
                  </a:blipFill>
                  <a:ln>
                    <a:solidFill>
                      <a:schemeClr val="accent6">
                        <a:lumMod val="60000"/>
                        <a:lumOff val="40000"/>
                      </a:schemeClr>
                    </a:solidFill>
                  </a:ln>
                </p:spPr>
                <p:txBody>
                  <a:bodyPr/>
                  <a:lstStyle/>
                  <a:p>
                    <a:r>
                      <a:rPr lang="en-US">
                        <a:noFill/>
                      </a:rPr>
                      <a:t> </a:t>
                    </a:r>
                  </a:p>
                </p:txBody>
              </p:sp>
            </mc:Fallback>
          </mc:AlternateContent>
          <p:cxnSp>
            <p:nvCxnSpPr>
              <p:cNvPr id="105" name="Straight Arrow Connector 104">
                <a:extLst>
                  <a:ext uri="{FF2B5EF4-FFF2-40B4-BE49-F238E27FC236}">
                    <a16:creationId xmlns:a16="http://schemas.microsoft.com/office/drawing/2014/main" id="{1F067F96-A59A-B9E2-DE9A-A673515B47E5}"/>
                  </a:ext>
                </a:extLst>
              </p:cNvPr>
              <p:cNvCxnSpPr>
                <a:cxnSpLocks/>
                <a:stCxn id="59" idx="0"/>
              </p:cNvCxnSpPr>
              <p:nvPr/>
            </p:nvCxnSpPr>
            <p:spPr>
              <a:xfrm flipV="1">
                <a:off x="1860183" y="2555204"/>
                <a:ext cx="0" cy="2799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53D9F13A-3C76-FA71-8F07-F392AC49DD75}"/>
                  </a:ext>
                </a:extLst>
              </p:cNvPr>
              <p:cNvCxnSpPr>
                <a:cxnSpLocks/>
                <a:stCxn id="60" idx="0"/>
              </p:cNvCxnSpPr>
              <p:nvPr/>
            </p:nvCxnSpPr>
            <p:spPr>
              <a:xfrm flipV="1">
                <a:off x="2986697" y="2555204"/>
                <a:ext cx="7390" cy="27993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3696AE4B-482C-FDE7-D004-A101F4D060BE}"/>
                  </a:ext>
                </a:extLst>
              </p:cNvPr>
              <p:cNvCxnSpPr>
                <a:cxnSpLocks/>
                <a:stCxn id="61" idx="0"/>
              </p:cNvCxnSpPr>
              <p:nvPr/>
            </p:nvCxnSpPr>
            <p:spPr>
              <a:xfrm flipV="1">
                <a:off x="4116894" y="2555204"/>
                <a:ext cx="0" cy="2799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BE5049B7-B00A-4BFE-F15B-A6922F2F0837}"/>
                  </a:ext>
                </a:extLst>
              </p:cNvPr>
              <p:cNvCxnSpPr>
                <a:cxnSpLocks/>
                <a:stCxn id="62" idx="0"/>
              </p:cNvCxnSpPr>
              <p:nvPr/>
            </p:nvCxnSpPr>
            <p:spPr>
              <a:xfrm flipH="1" flipV="1">
                <a:off x="5245762" y="2555204"/>
                <a:ext cx="1" cy="27993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B3D7529B-81C6-89B7-5397-280B625EB240}"/>
                  </a:ext>
                </a:extLst>
              </p:cNvPr>
              <p:cNvCxnSpPr>
                <a:cxnSpLocks/>
                <a:stCxn id="101" idx="0"/>
                <a:endCxn id="104" idx="2"/>
              </p:cNvCxnSpPr>
              <p:nvPr/>
            </p:nvCxnSpPr>
            <p:spPr>
              <a:xfrm flipV="1">
                <a:off x="3552118" y="2074404"/>
                <a:ext cx="0" cy="22716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6" name="TextBox 125">
                    <a:extLst>
                      <a:ext uri="{FF2B5EF4-FFF2-40B4-BE49-F238E27FC236}">
                        <a16:creationId xmlns:a16="http://schemas.microsoft.com/office/drawing/2014/main" id="{FE5BFF37-1216-657C-C883-FBB7A4A33F1F}"/>
                      </a:ext>
                    </a:extLst>
                  </p:cNvPr>
                  <p:cNvSpPr txBox="1"/>
                  <p:nvPr/>
                </p:nvSpPr>
                <p:spPr>
                  <a:xfrm>
                    <a:off x="5769164" y="1703272"/>
                    <a:ext cx="2566733" cy="1041567"/>
                  </a:xfrm>
                  <a:prstGeom prst="rect">
                    <a:avLst/>
                  </a:prstGeom>
                  <a:noFill/>
                </p:spPr>
                <p:txBody>
                  <a:bodyPr wrap="square" rtlCol="0">
                    <a:spAutoFit/>
                  </a:bodyPr>
                  <a:lstStyle/>
                  <a:p>
                    <a:r>
                      <a:rPr lang="en-US"/>
                      <a:t>Context vector</a:t>
                    </a:r>
                  </a:p>
                  <a:p>
                    <a:pPr/>
                    <a14:m>
                      <m:oMathPara xmlns:m="http://schemas.openxmlformats.org/officeDocument/2006/math">
                        <m:oMathParaPr>
                          <m:jc m:val="centerGroup"/>
                        </m:oMathParaPr>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𝒄</m:t>
                              </m:r>
                            </m:e>
                            <m:sub>
                              <m:r>
                                <a:rPr lang="en-CA" b="1" i="1" smtClean="0">
                                  <a:latin typeface="Cambria Math" panose="02040503050406030204" pitchFamily="18" charset="0"/>
                                </a:rPr>
                                <m:t>𝒕</m:t>
                              </m:r>
                            </m:sub>
                          </m:sSub>
                          <m:r>
                            <a:rPr lang="en-CA" b="0" i="1" smtClean="0">
                              <a:latin typeface="Cambria Math" panose="02040503050406030204" pitchFamily="18" charset="0"/>
                            </a:rPr>
                            <m:t>=</m:t>
                          </m:r>
                          <m:nary>
                            <m:naryPr>
                              <m:chr m:val="∑"/>
                              <m:supHide m:val="on"/>
                              <m:ctrlPr>
                                <a:rPr lang="en-CA" b="0" i="1" smtClean="0">
                                  <a:latin typeface="Cambria Math" panose="02040503050406030204" pitchFamily="18" charset="0"/>
                                </a:rPr>
                              </m:ctrlPr>
                            </m:naryPr>
                            <m:sub>
                              <m:r>
                                <a:rPr lang="en-CA" b="0" i="1" smtClean="0">
                                  <a:latin typeface="Cambria Math" panose="02040503050406030204" pitchFamily="18" charset="0"/>
                                </a:rPr>
                                <m:t>𝑖</m:t>
                              </m:r>
                            </m:sub>
                            <m:sup/>
                            <m:e>
                              <m:sSub>
                                <m:sSubPr>
                                  <m:ctrlPr>
                                    <a:rPr lang="en-CA" b="0" i="1" smtClean="0">
                                      <a:latin typeface="Cambria Math" panose="02040503050406030204" pitchFamily="18" charset="0"/>
                                    </a:rPr>
                                  </m:ctrlPr>
                                </m:sSubPr>
                                <m:e>
                                  <m:r>
                                    <a:rPr lang="en-CA" i="1">
                                      <a:latin typeface="Cambria Math" panose="02040503050406030204" pitchFamily="18" charset="0"/>
                                    </a:rPr>
                                    <m:t>𝛼</m:t>
                                  </m:r>
                                </m:e>
                                <m:sub>
                                  <m:r>
                                    <a:rPr lang="en-CA" b="0" i="1" smtClean="0">
                                      <a:latin typeface="Cambria Math" panose="02040503050406030204" pitchFamily="18" charset="0"/>
                                    </a:rPr>
                                    <m:t>𝑡𝑖</m:t>
                                  </m:r>
                                </m:sub>
                              </m:sSub>
                              <m:sSub>
                                <m:sSubPr>
                                  <m:ctrlPr>
                                    <a:rPr lang="en-CA" b="1" i="1" smtClean="0">
                                      <a:latin typeface="Cambria Math" panose="02040503050406030204" pitchFamily="18" charset="0"/>
                                    </a:rPr>
                                  </m:ctrlPr>
                                </m:sSubPr>
                                <m:e>
                                  <m:r>
                                    <a:rPr lang="en-CA" b="1" i="1" smtClean="0">
                                      <a:latin typeface="Cambria Math" panose="02040503050406030204" pitchFamily="18" charset="0"/>
                                    </a:rPr>
                                    <m:t>𝒉</m:t>
                                  </m:r>
                                </m:e>
                                <m:sub>
                                  <m:r>
                                    <a:rPr lang="en-CA" b="1" i="1" smtClean="0">
                                      <a:latin typeface="Cambria Math" panose="02040503050406030204" pitchFamily="18" charset="0"/>
                                    </a:rPr>
                                    <m:t>𝒊</m:t>
                                  </m:r>
                                </m:sub>
                              </m:sSub>
                            </m:e>
                          </m:nary>
                        </m:oMath>
                      </m:oMathPara>
                    </a14:m>
                    <a:endParaRPr lang="en-US"/>
                  </a:p>
                </p:txBody>
              </p:sp>
            </mc:Choice>
            <mc:Fallback xmlns="">
              <p:sp>
                <p:nvSpPr>
                  <p:cNvPr id="126" name="TextBox 125">
                    <a:extLst>
                      <a:ext uri="{FF2B5EF4-FFF2-40B4-BE49-F238E27FC236}">
                        <a16:creationId xmlns:a16="http://schemas.microsoft.com/office/drawing/2014/main" id="{FE5BFF37-1216-657C-C883-FBB7A4A33F1F}"/>
                      </a:ext>
                    </a:extLst>
                  </p:cNvPr>
                  <p:cNvSpPr txBox="1">
                    <a:spLocks noRot="1" noChangeAspect="1" noMove="1" noResize="1" noEditPoints="1" noAdjustHandles="1" noChangeArrowheads="1" noChangeShapeType="1" noTextEdit="1"/>
                  </p:cNvSpPr>
                  <p:nvPr/>
                </p:nvSpPr>
                <p:spPr>
                  <a:xfrm>
                    <a:off x="5769164" y="1703272"/>
                    <a:ext cx="2566733" cy="1041567"/>
                  </a:xfrm>
                  <a:prstGeom prst="rect">
                    <a:avLst/>
                  </a:prstGeom>
                  <a:blipFill>
                    <a:blip r:embed="rId21"/>
                    <a:stretch>
                      <a:fillRect l="-1900" t="-3509"/>
                    </a:stretch>
                  </a:blipFill>
                </p:spPr>
                <p:txBody>
                  <a:bodyPr/>
                  <a:lstStyle/>
                  <a:p>
                    <a:r>
                      <a:rPr lang="en-US">
                        <a:noFill/>
                      </a:rPr>
                      <a:t> </a:t>
                    </a:r>
                  </a:p>
                </p:txBody>
              </p:sp>
            </mc:Fallback>
          </mc:AlternateContent>
          <p:sp>
            <p:nvSpPr>
              <p:cNvPr id="128" name="TextBox 127">
                <a:extLst>
                  <a:ext uri="{FF2B5EF4-FFF2-40B4-BE49-F238E27FC236}">
                    <a16:creationId xmlns:a16="http://schemas.microsoft.com/office/drawing/2014/main" id="{65A19BF0-27E5-F3B6-1313-29C3835A3B79}"/>
                  </a:ext>
                </a:extLst>
              </p:cNvPr>
              <p:cNvSpPr txBox="1"/>
              <p:nvPr/>
            </p:nvSpPr>
            <p:spPr>
              <a:xfrm>
                <a:off x="127589" y="5696896"/>
                <a:ext cx="1146447" cy="369332"/>
              </a:xfrm>
              <a:prstGeom prst="rect">
                <a:avLst/>
              </a:prstGeom>
              <a:noFill/>
            </p:spPr>
            <p:txBody>
              <a:bodyPr wrap="square" rtlCol="0">
                <a:spAutoFit/>
              </a:bodyPr>
              <a:lstStyle/>
              <a:p>
                <a:pPr algn="ctr"/>
                <a:r>
                  <a:rPr lang="en-US"/>
                  <a:t>Input</a:t>
                </a:r>
              </a:p>
            </p:txBody>
          </p:sp>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EA104DA5-757F-8E92-34A5-37E3D03D8AE0}"/>
                      </a:ext>
                    </a:extLst>
                  </p:cNvPr>
                  <p:cNvSpPr txBox="1"/>
                  <p:nvPr/>
                </p:nvSpPr>
                <p:spPr>
                  <a:xfrm>
                    <a:off x="5769176" y="4710721"/>
                    <a:ext cx="2566755" cy="646331"/>
                  </a:xfrm>
                  <a:prstGeom prst="rect">
                    <a:avLst/>
                  </a:prstGeom>
                  <a:noFill/>
                </p:spPr>
                <p:txBody>
                  <a:bodyPr wrap="square">
                    <a:spAutoFit/>
                  </a:bodyPr>
                  <a:lstStyle/>
                  <a:p>
                    <a14:m>
                      <m:oMath xmlns:m="http://schemas.openxmlformats.org/officeDocument/2006/math">
                        <m:sSub>
                          <m:sSubPr>
                            <m:ctrlPr>
                              <a:rPr lang="en-CA" b="0" i="1" smtClean="0">
                                <a:solidFill>
                                  <a:srgbClr val="C00000"/>
                                </a:solidFill>
                                <a:latin typeface="Cambria Math" panose="02040503050406030204" pitchFamily="18" charset="0"/>
                              </a:rPr>
                            </m:ctrlPr>
                          </m:sSubPr>
                          <m:e>
                            <m:r>
                              <a:rPr lang="en-CA" b="0" i="1" smtClean="0">
                                <a:solidFill>
                                  <a:srgbClr val="C00000"/>
                                </a:solidFill>
                                <a:latin typeface="Cambria Math" panose="02040503050406030204" pitchFamily="18" charset="0"/>
                              </a:rPr>
                              <m:t>𝑓</m:t>
                            </m:r>
                          </m:e>
                          <m:sub>
                            <m:r>
                              <m:rPr>
                                <m:nor/>
                              </m:rPr>
                              <a:rPr lang="en-CA" b="0" i="0" smtClean="0">
                                <a:solidFill>
                                  <a:srgbClr val="C00000"/>
                                </a:solidFill>
                                <a:latin typeface="Cambria Math" panose="02040503050406030204" pitchFamily="18" charset="0"/>
                              </a:rPr>
                              <m:t>att</m:t>
                            </m:r>
                          </m:sub>
                        </m:sSub>
                      </m:oMath>
                    </a14:m>
                    <a:r>
                      <a:rPr lang="en-US">
                        <a:solidFill>
                          <a:srgbClr val="C00000"/>
                        </a:solidFill>
                      </a:rPr>
                      <a:t>: simple feedforward network (e.g. MLP)</a:t>
                    </a:r>
                    <a:endParaRPr lang="en-US"/>
                  </a:p>
                </p:txBody>
              </p:sp>
            </mc:Choice>
            <mc:Fallback xmlns="">
              <p:sp>
                <p:nvSpPr>
                  <p:cNvPr id="130" name="TextBox 129">
                    <a:extLst>
                      <a:ext uri="{FF2B5EF4-FFF2-40B4-BE49-F238E27FC236}">
                        <a16:creationId xmlns:a16="http://schemas.microsoft.com/office/drawing/2014/main" id="{EA104DA5-757F-8E92-34A5-37E3D03D8AE0}"/>
                      </a:ext>
                    </a:extLst>
                  </p:cNvPr>
                  <p:cNvSpPr txBox="1">
                    <a:spLocks noRot="1" noChangeAspect="1" noMove="1" noResize="1" noEditPoints="1" noAdjustHandles="1" noChangeArrowheads="1" noChangeShapeType="1" noTextEdit="1"/>
                  </p:cNvSpPr>
                  <p:nvPr/>
                </p:nvSpPr>
                <p:spPr>
                  <a:xfrm>
                    <a:off x="5769176" y="4710721"/>
                    <a:ext cx="2566755" cy="646331"/>
                  </a:xfrm>
                  <a:prstGeom prst="rect">
                    <a:avLst/>
                  </a:prstGeom>
                  <a:blipFill>
                    <a:blip r:embed="rId22"/>
                    <a:stretch>
                      <a:fillRect l="-1896" t="-4717" r="-1659" b="-14151"/>
                    </a:stretch>
                  </a:blipFill>
                </p:spPr>
                <p:txBody>
                  <a:bodyPr/>
                  <a:lstStyle/>
                  <a:p>
                    <a:r>
                      <a:rPr lang="en-US">
                        <a:noFill/>
                      </a:rPr>
                      <a:t> </a:t>
                    </a:r>
                  </a:p>
                </p:txBody>
              </p:sp>
            </mc:Fallback>
          </mc:AlternateContent>
          <p:sp>
            <p:nvSpPr>
              <p:cNvPr id="131" name="TextBox 130">
                <a:extLst>
                  <a:ext uri="{FF2B5EF4-FFF2-40B4-BE49-F238E27FC236}">
                    <a16:creationId xmlns:a16="http://schemas.microsoft.com/office/drawing/2014/main" id="{F818102F-5873-7698-2217-E409BE46DD5C}"/>
                  </a:ext>
                </a:extLst>
              </p:cNvPr>
              <p:cNvSpPr txBox="1"/>
              <p:nvPr/>
            </p:nvSpPr>
            <p:spPr>
              <a:xfrm>
                <a:off x="127590" y="3970255"/>
                <a:ext cx="1146445" cy="369332"/>
              </a:xfrm>
              <a:prstGeom prst="rect">
                <a:avLst/>
              </a:prstGeom>
              <a:noFill/>
            </p:spPr>
            <p:txBody>
              <a:bodyPr wrap="square" rtlCol="0">
                <a:spAutoFit/>
              </a:bodyPr>
              <a:lstStyle/>
              <a:p>
                <a:pPr algn="ctr"/>
                <a:r>
                  <a:rPr lang="en-CA"/>
                  <a:t>Alignment</a:t>
                </a:r>
                <a:endParaRPr lang="en-US"/>
              </a:p>
            </p:txBody>
          </p:sp>
          <p:sp>
            <p:nvSpPr>
              <p:cNvPr id="132" name="TextBox 131">
                <a:extLst>
                  <a:ext uri="{FF2B5EF4-FFF2-40B4-BE49-F238E27FC236}">
                    <a16:creationId xmlns:a16="http://schemas.microsoft.com/office/drawing/2014/main" id="{B165F083-93B0-2A5E-3996-07CF58CED1F6}"/>
                  </a:ext>
                </a:extLst>
              </p:cNvPr>
              <p:cNvSpPr txBox="1"/>
              <p:nvPr/>
            </p:nvSpPr>
            <p:spPr>
              <a:xfrm>
                <a:off x="127420" y="2882804"/>
                <a:ext cx="1146447" cy="369332"/>
              </a:xfrm>
              <a:prstGeom prst="rect">
                <a:avLst/>
              </a:prstGeom>
              <a:noFill/>
            </p:spPr>
            <p:txBody>
              <a:bodyPr wrap="square" rtlCol="0">
                <a:spAutoFit/>
              </a:bodyPr>
              <a:lstStyle/>
              <a:p>
                <a:pPr algn="ctr"/>
                <a:r>
                  <a:rPr lang="en-US"/>
                  <a:t>Attention</a:t>
                </a:r>
              </a:p>
            </p:txBody>
          </p:sp>
        </p:grpSp>
        <mc:AlternateContent xmlns:mc="http://schemas.openxmlformats.org/markup-compatibility/2006" xmlns:a14="http://schemas.microsoft.com/office/drawing/2010/main">
          <mc:Choice Requires="a14">
            <p:sp>
              <p:nvSpPr>
                <p:cNvPr id="3" name="Rounded Rectangle 2">
                  <a:extLst>
                    <a:ext uri="{FF2B5EF4-FFF2-40B4-BE49-F238E27FC236}">
                      <a16:creationId xmlns:a16="http://schemas.microsoft.com/office/drawing/2014/main" id="{5D8EDD9E-2F2F-8470-3128-AFCD1CF46195}"/>
                    </a:ext>
                  </a:extLst>
                </p:cNvPr>
                <p:cNvSpPr/>
                <p:nvPr/>
              </p:nvSpPr>
              <p:spPr>
                <a:xfrm>
                  <a:off x="6656773" y="1794242"/>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𝒔</m:t>
                            </m:r>
                          </m:e>
                          <m:sub>
                            <m:r>
                              <a:rPr lang="en-CA" b="1" i="1" smtClean="0">
                                <a:solidFill>
                                  <a:schemeClr val="tx1"/>
                                </a:solidFill>
                                <a:latin typeface="Cambria Math" panose="02040503050406030204" pitchFamily="18" charset="0"/>
                              </a:rPr>
                              <m:t>𝒕</m:t>
                            </m:r>
                          </m:sub>
                        </m:sSub>
                      </m:oMath>
                    </m:oMathPara>
                  </a14:m>
                  <a:endParaRPr lang="en-US" b="1">
                    <a:solidFill>
                      <a:schemeClr val="tx1"/>
                    </a:solidFill>
                  </a:endParaRPr>
                </a:p>
              </p:txBody>
            </p:sp>
          </mc:Choice>
          <mc:Fallback xmlns="">
            <p:sp>
              <p:nvSpPr>
                <p:cNvPr id="3" name="Rounded Rectangle 2">
                  <a:extLst>
                    <a:ext uri="{FF2B5EF4-FFF2-40B4-BE49-F238E27FC236}">
                      <a16:creationId xmlns:a16="http://schemas.microsoft.com/office/drawing/2014/main" id="{5D8EDD9E-2F2F-8470-3128-AFCD1CF46195}"/>
                    </a:ext>
                  </a:extLst>
                </p:cNvPr>
                <p:cNvSpPr>
                  <a:spLocks noRot="1" noChangeAspect="1" noMove="1" noResize="1" noEditPoints="1" noAdjustHandles="1" noChangeArrowheads="1" noChangeShapeType="1" noTextEdit="1"/>
                </p:cNvSpPr>
                <p:nvPr/>
              </p:nvSpPr>
              <p:spPr>
                <a:xfrm>
                  <a:off x="6656773" y="1794242"/>
                  <a:ext cx="470516" cy="470517"/>
                </a:xfrm>
                <a:prstGeom prst="roundRect">
                  <a:avLst/>
                </a:prstGeom>
                <a:blipFill>
                  <a:blip r:embed="rId23"/>
                  <a:stretch>
                    <a:fillRect/>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55ACCC8D-49C8-5E32-E0B3-4BCC6E294709}"/>
                    </a:ext>
                  </a:extLst>
                </p:cNvPr>
                <p:cNvSpPr/>
                <p:nvPr/>
              </p:nvSpPr>
              <p:spPr>
                <a:xfrm>
                  <a:off x="5867832" y="1940633"/>
                  <a:ext cx="234318" cy="168696"/>
                </a:xfrm>
                <a:prstGeom prst="round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lIns="0" tIns="46800" rIns="0" rtlCol="0" anchor="ctr"/>
                <a:lstStyle/>
                <a:p>
                  <a:pPr algn="just"/>
                  <a14:m>
                    <m:oMathPara xmlns:m="http://schemas.openxmlformats.org/officeDocument/2006/math">
                      <m:oMathParaPr>
                        <m:jc m:val="center"/>
                      </m:oMathParaPr>
                      <m:oMath xmlns:m="http://schemas.openxmlformats.org/officeDocument/2006/math">
                        <m:r>
                          <m:rPr>
                            <m:nor/>
                          </m:rPr>
                          <a:rPr lang="en-US" sz="1100" dirty="0" smtClean="0">
                            <a:solidFill>
                              <a:schemeClr val="tx1"/>
                            </a:solidFill>
                          </a:rPr>
                          <m:t>•••</m:t>
                        </m:r>
                      </m:oMath>
                    </m:oMathPara>
                  </a14:m>
                  <a:endParaRPr lang="en-US" sz="1100">
                    <a:solidFill>
                      <a:schemeClr val="tx1"/>
                    </a:solidFill>
                  </a:endParaRPr>
                </a:p>
              </p:txBody>
            </p:sp>
          </mc:Choice>
          <mc:Fallback xmlns="">
            <p:sp>
              <p:nvSpPr>
                <p:cNvPr id="7" name="Rounded Rectangle 6">
                  <a:extLst>
                    <a:ext uri="{FF2B5EF4-FFF2-40B4-BE49-F238E27FC236}">
                      <a16:creationId xmlns:a16="http://schemas.microsoft.com/office/drawing/2014/main" id="{55ACCC8D-49C8-5E32-E0B3-4BCC6E294709}"/>
                    </a:ext>
                  </a:extLst>
                </p:cNvPr>
                <p:cNvSpPr>
                  <a:spLocks noRot="1" noChangeAspect="1" noMove="1" noResize="1" noEditPoints="1" noAdjustHandles="1" noChangeArrowheads="1" noChangeShapeType="1" noTextEdit="1"/>
                </p:cNvSpPr>
                <p:nvPr/>
              </p:nvSpPr>
              <p:spPr>
                <a:xfrm>
                  <a:off x="5867832" y="1940633"/>
                  <a:ext cx="234318" cy="168696"/>
                </a:xfrm>
                <a:prstGeom prst="roundRect">
                  <a:avLst/>
                </a:prstGeom>
                <a:blipFill>
                  <a:blip r:embed="rId24"/>
                  <a:stretch>
                    <a:fillRect l="-10526" r="-7895" b="-3571"/>
                  </a:stretch>
                </a:blipFill>
                <a:ln>
                  <a:noFill/>
                </a:ln>
              </p:spPr>
              <p:txBody>
                <a:bodyPr/>
                <a:lstStyle/>
                <a:p>
                  <a:r>
                    <a:rPr lang="en-US">
                      <a:noFill/>
                    </a:rPr>
                    <a:t> </a:t>
                  </a:r>
                </a:p>
              </p:txBody>
            </p:sp>
          </mc:Fallback>
        </mc:AlternateContent>
      </p:grpSp>
    </p:spTree>
    <p:extLst>
      <p:ext uri="{BB962C8B-B14F-4D97-AF65-F5344CB8AC3E}">
        <p14:creationId xmlns:p14="http://schemas.microsoft.com/office/powerpoint/2010/main" val="18524970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B4951-288E-43BC-CE72-FCEC6FE1E244}"/>
              </a:ext>
            </a:extLst>
          </p:cNvPr>
          <p:cNvSpPr>
            <a:spLocks noGrp="1"/>
          </p:cNvSpPr>
          <p:nvPr>
            <p:ph type="title"/>
          </p:nvPr>
        </p:nvSpPr>
        <p:spPr/>
        <p:txBody>
          <a:bodyPr/>
          <a:lstStyle/>
          <a:p>
            <a:r>
              <a:rPr lang="en-US" dirty="0"/>
              <a:t>GPU Parallelization</a:t>
            </a:r>
          </a:p>
        </p:txBody>
      </p:sp>
      <p:sp>
        <p:nvSpPr>
          <p:cNvPr id="4" name="Date Placeholder 3">
            <a:extLst>
              <a:ext uri="{FF2B5EF4-FFF2-40B4-BE49-F238E27FC236}">
                <a16:creationId xmlns:a16="http://schemas.microsoft.com/office/drawing/2014/main" id="{C6BCA879-DA4B-4C5C-1BB9-F49BEAFDE446}"/>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5" name="Slide Number Placeholder 4">
            <a:extLst>
              <a:ext uri="{FF2B5EF4-FFF2-40B4-BE49-F238E27FC236}">
                <a16:creationId xmlns:a16="http://schemas.microsoft.com/office/drawing/2014/main" id="{AB872C54-1092-BF27-615F-BA8A1F2CEE62}"/>
              </a:ext>
            </a:extLst>
          </p:cNvPr>
          <p:cNvSpPr>
            <a:spLocks noGrp="1"/>
          </p:cNvSpPr>
          <p:nvPr>
            <p:ph type="sldNum" sz="quarter" idx="12"/>
          </p:nvPr>
        </p:nvSpPr>
        <p:spPr/>
        <p:txBody>
          <a:bodyPr/>
          <a:lstStyle/>
          <a:p>
            <a:fld id="{D4F24A5E-B0D2-394D-9970-9AE06BCB59C1}" type="slidenum">
              <a:rPr lang="en-US" smtClean="0"/>
              <a:t>22</a:t>
            </a:fld>
            <a:endParaRPr lang="en-US"/>
          </a:p>
        </p:txBody>
      </p:sp>
      <p:pic>
        <p:nvPicPr>
          <p:cNvPr id="1034" name="Picture 10" descr="NVIDIA A100 | AI and High Performance Computing - Leadtek">
            <a:extLst>
              <a:ext uri="{FF2B5EF4-FFF2-40B4-BE49-F238E27FC236}">
                <a16:creationId xmlns:a16="http://schemas.microsoft.com/office/drawing/2014/main" id="{D3143847-F7C3-E75B-1825-D2C20E9CCF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088" y="1241046"/>
            <a:ext cx="3499178" cy="379048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NN vs Transformers or how scalability made possible Generative AI?">
            <a:extLst>
              <a:ext uri="{FF2B5EF4-FFF2-40B4-BE49-F238E27FC236}">
                <a16:creationId xmlns:a16="http://schemas.microsoft.com/office/drawing/2014/main" id="{119C08C5-04F9-4EA7-4472-640BD7B3DC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5845" y="1241046"/>
            <a:ext cx="6635782" cy="3317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063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2D345-D9AD-18BE-604F-5BE28B329397}"/>
              </a:ext>
            </a:extLst>
          </p:cNvPr>
          <p:cNvSpPr>
            <a:spLocks noGrp="1"/>
          </p:cNvSpPr>
          <p:nvPr>
            <p:ph type="title"/>
          </p:nvPr>
        </p:nvSpPr>
        <p:spPr/>
        <p:txBody>
          <a:bodyPr/>
          <a:lstStyle/>
          <a:p>
            <a:r>
              <a:rPr lang="en-US" dirty="0"/>
              <a:t>GPU Parallelization</a:t>
            </a:r>
          </a:p>
        </p:txBody>
      </p:sp>
      <p:sp>
        <p:nvSpPr>
          <p:cNvPr id="4" name="Date Placeholder 3">
            <a:extLst>
              <a:ext uri="{FF2B5EF4-FFF2-40B4-BE49-F238E27FC236}">
                <a16:creationId xmlns:a16="http://schemas.microsoft.com/office/drawing/2014/main" id="{B9E44D45-4197-1C8C-E136-1DEDDDEDBB55}"/>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5" name="Slide Number Placeholder 4">
            <a:extLst>
              <a:ext uri="{FF2B5EF4-FFF2-40B4-BE49-F238E27FC236}">
                <a16:creationId xmlns:a16="http://schemas.microsoft.com/office/drawing/2014/main" id="{91A8F0BD-76D7-A8D9-76DB-6238CE759374}"/>
              </a:ext>
            </a:extLst>
          </p:cNvPr>
          <p:cNvSpPr>
            <a:spLocks noGrp="1"/>
          </p:cNvSpPr>
          <p:nvPr>
            <p:ph type="sldNum" sz="quarter" idx="12"/>
          </p:nvPr>
        </p:nvSpPr>
        <p:spPr/>
        <p:txBody>
          <a:bodyPr/>
          <a:lstStyle/>
          <a:p>
            <a:fld id="{D4F24A5E-B0D2-394D-9970-9AE06BCB59C1}" type="slidenum">
              <a:rPr lang="en-US" smtClean="0"/>
              <a:t>23</a:t>
            </a:fld>
            <a:endParaRPr lang="en-US"/>
          </a:p>
        </p:txBody>
      </p:sp>
      <p:pic>
        <p:nvPicPr>
          <p:cNvPr id="2050" name="Picture 2" descr="Hopper, Ampere Sweep MLPerf Training Tests | NVIDIA Blogs">
            <a:extLst>
              <a:ext uri="{FF2B5EF4-FFF2-40B4-BE49-F238E27FC236}">
                <a16:creationId xmlns:a16="http://schemas.microsoft.com/office/drawing/2014/main" id="{FA47B805-44F8-B2E4-B252-BAC49F0901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6163" y="1335908"/>
            <a:ext cx="8279674" cy="4624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301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D5C7D-E74D-6E6C-444A-FC2C4C39701D}"/>
              </a:ext>
            </a:extLst>
          </p:cNvPr>
          <p:cNvSpPr>
            <a:spLocks noGrp="1"/>
          </p:cNvSpPr>
          <p:nvPr>
            <p:ph type="title"/>
          </p:nvPr>
        </p:nvSpPr>
        <p:spPr/>
        <p:txBody>
          <a:bodyPr/>
          <a:lstStyle/>
          <a:p>
            <a:r>
              <a:rPr lang="en-US"/>
              <a:t>Issues with Recurrent Attention</a:t>
            </a:r>
          </a:p>
        </p:txBody>
      </p:sp>
      <p:sp>
        <p:nvSpPr>
          <p:cNvPr id="3" name="Content Placeholder 2">
            <a:extLst>
              <a:ext uri="{FF2B5EF4-FFF2-40B4-BE49-F238E27FC236}">
                <a16:creationId xmlns:a16="http://schemas.microsoft.com/office/drawing/2014/main" id="{43B304DD-B0EF-2634-7601-F5B61A91B4FB}"/>
              </a:ext>
            </a:extLst>
          </p:cNvPr>
          <p:cNvSpPr>
            <a:spLocks noGrp="1"/>
          </p:cNvSpPr>
          <p:nvPr>
            <p:ph idx="1"/>
          </p:nvPr>
        </p:nvSpPr>
        <p:spPr/>
        <p:txBody>
          <a:bodyPr>
            <a:normAutofit fontScale="92500"/>
          </a:bodyPr>
          <a:lstStyle/>
          <a:p>
            <a:pPr>
              <a:spcAft>
                <a:spcPts val="600"/>
              </a:spcAft>
            </a:pPr>
            <a:r>
              <a:rPr lang="en-US" dirty="0"/>
              <a:t>Scalability issues</a:t>
            </a:r>
          </a:p>
          <a:p>
            <a:pPr lvl="1">
              <a:spcAft>
                <a:spcPts val="600"/>
              </a:spcAft>
            </a:pPr>
            <a:r>
              <a:rPr lang="en-US" dirty="0"/>
              <a:t>Performance degrades as the distance between words increases</a:t>
            </a:r>
          </a:p>
          <a:p>
            <a:pPr>
              <a:spcAft>
                <a:spcPts val="600"/>
              </a:spcAft>
            </a:pPr>
            <a:r>
              <a:rPr lang="en-US" dirty="0"/>
              <a:t>Parallelization limitations</a:t>
            </a:r>
          </a:p>
          <a:p>
            <a:pPr lvl="1">
              <a:spcAft>
                <a:spcPts val="600"/>
              </a:spcAft>
            </a:pPr>
            <a:r>
              <a:rPr lang="en-US" dirty="0"/>
              <a:t>Recurrent processes lacks ability to be parallelized</a:t>
            </a:r>
          </a:p>
          <a:p>
            <a:pPr>
              <a:spcAft>
                <a:spcPts val="600"/>
              </a:spcAft>
            </a:pPr>
            <a:r>
              <a:rPr lang="en-US" dirty="0"/>
              <a:t>Memory constraints</a:t>
            </a:r>
          </a:p>
          <a:p>
            <a:pPr lvl="1">
              <a:spcAft>
                <a:spcPts val="600"/>
              </a:spcAft>
            </a:pPr>
            <a:r>
              <a:rPr lang="en-US" dirty="0"/>
              <a:t>RNNs have limited memory and struggle with long-range dependencies</a:t>
            </a:r>
          </a:p>
          <a:p>
            <a:pPr lvl="1">
              <a:spcAft>
                <a:spcPts val="600"/>
              </a:spcAft>
            </a:pPr>
            <a:r>
              <a:rPr lang="en-US" dirty="0"/>
              <a:t>Diluted impact of earlier elements on output as sequence progresses</a:t>
            </a:r>
          </a:p>
          <a:p>
            <a:pPr>
              <a:spcAft>
                <a:spcPts val="600"/>
              </a:spcAft>
            </a:pPr>
            <a:endParaRPr lang="en-US" b="1" dirty="0"/>
          </a:p>
          <a:p>
            <a:pPr>
              <a:spcAft>
                <a:spcPts val="600"/>
              </a:spcAft>
            </a:pPr>
            <a:r>
              <a:rPr lang="en-US" b="1" dirty="0"/>
              <a:t>Potential solution: </a:t>
            </a:r>
            <a:r>
              <a:rPr lang="en-US" dirty="0"/>
              <a:t>decouple attention from RNNs</a:t>
            </a:r>
          </a:p>
          <a:p>
            <a:pPr lvl="1">
              <a:spcAft>
                <a:spcPts val="600"/>
              </a:spcAft>
            </a:pPr>
            <a:r>
              <a:rPr lang="en-US" dirty="0"/>
              <a:t>How? Separate the attention mechanism into smaller, self-contained components</a:t>
            </a:r>
          </a:p>
        </p:txBody>
      </p:sp>
      <p:sp>
        <p:nvSpPr>
          <p:cNvPr id="4" name="Date Placeholder 3">
            <a:extLst>
              <a:ext uri="{FF2B5EF4-FFF2-40B4-BE49-F238E27FC236}">
                <a16:creationId xmlns:a16="http://schemas.microsoft.com/office/drawing/2014/main" id="{7E9AEC59-42ED-D313-E66A-AA30C58F5B75}"/>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E6F4136F-E8DB-3DFF-6A3F-299855229664}"/>
              </a:ext>
            </a:extLst>
          </p:cNvPr>
          <p:cNvSpPr>
            <a:spLocks noGrp="1"/>
          </p:cNvSpPr>
          <p:nvPr>
            <p:ph type="sldNum" sz="quarter" idx="12"/>
          </p:nvPr>
        </p:nvSpPr>
        <p:spPr/>
        <p:txBody>
          <a:bodyPr/>
          <a:lstStyle/>
          <a:p>
            <a:fld id="{D4F24A5E-B0D2-394D-9970-9AE06BCB59C1}" type="slidenum">
              <a:rPr lang="en-US" smtClean="0"/>
              <a:t>24</a:t>
            </a:fld>
            <a:endParaRPr lang="en-US"/>
          </a:p>
        </p:txBody>
      </p:sp>
    </p:spTree>
    <p:extLst>
      <p:ext uri="{BB962C8B-B14F-4D97-AF65-F5344CB8AC3E}">
        <p14:creationId xmlns:p14="http://schemas.microsoft.com/office/powerpoint/2010/main" val="42801865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7B89B-5377-BE81-7316-6FD78637EE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1A792B-4B2D-BF0B-B45E-BF0980082E97}"/>
              </a:ext>
            </a:extLst>
          </p:cNvPr>
          <p:cNvSpPr>
            <a:spLocks noGrp="1"/>
          </p:cNvSpPr>
          <p:nvPr>
            <p:ph type="title"/>
          </p:nvPr>
        </p:nvSpPr>
        <p:spPr/>
        <p:txBody>
          <a:bodyPr>
            <a:normAutofit/>
          </a:bodyPr>
          <a:lstStyle/>
          <a:p>
            <a:r>
              <a:rPr lang="en-US" sz="4000"/>
              <a:t>Decoupling from RNNs</a:t>
            </a:r>
          </a:p>
        </p:txBody>
      </p:sp>
      <p:sp>
        <p:nvSpPr>
          <p:cNvPr id="4" name="Date Placeholder 3">
            <a:extLst>
              <a:ext uri="{FF2B5EF4-FFF2-40B4-BE49-F238E27FC236}">
                <a16:creationId xmlns:a16="http://schemas.microsoft.com/office/drawing/2014/main" id="{FA8A90FB-359A-109D-C12C-D185C8381173}"/>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F8CFA664-BB87-39E1-6B65-60AF0BAA81E1}"/>
              </a:ext>
            </a:extLst>
          </p:cNvPr>
          <p:cNvSpPr>
            <a:spLocks noGrp="1"/>
          </p:cNvSpPr>
          <p:nvPr>
            <p:ph type="sldNum" sz="quarter" idx="12"/>
          </p:nvPr>
        </p:nvSpPr>
        <p:spPr/>
        <p:txBody>
          <a:bodyPr/>
          <a:lstStyle/>
          <a:p>
            <a:fld id="{D4F24A5E-B0D2-394D-9970-9AE06BCB59C1}" type="slidenum">
              <a:rPr lang="en-US" smtClean="0"/>
              <a:t>25</a:t>
            </a:fld>
            <a:endParaRPr lang="en-US"/>
          </a:p>
        </p:txBody>
      </p:sp>
      <p:sp>
        <p:nvSpPr>
          <p:cNvPr id="7" name="Content Placeholder 2">
            <a:extLst>
              <a:ext uri="{FF2B5EF4-FFF2-40B4-BE49-F238E27FC236}">
                <a16:creationId xmlns:a16="http://schemas.microsoft.com/office/drawing/2014/main" id="{E51981ED-4796-CBD3-4A0E-E3ED16A20784}"/>
              </a:ext>
            </a:extLst>
          </p:cNvPr>
          <p:cNvSpPr txBox="1">
            <a:spLocks/>
          </p:cNvSpPr>
          <p:nvPr/>
        </p:nvSpPr>
        <p:spPr>
          <a:xfrm>
            <a:off x="960500" y="1137850"/>
            <a:ext cx="2985519" cy="13691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p>
        </p:txBody>
      </p:sp>
      <p:sp>
        <p:nvSpPr>
          <p:cNvPr id="11" name="Content Placeholder 2">
            <a:extLst>
              <a:ext uri="{FF2B5EF4-FFF2-40B4-BE49-F238E27FC236}">
                <a16:creationId xmlns:a16="http://schemas.microsoft.com/office/drawing/2014/main" id="{E16E4ABF-B3AC-81B1-C7C3-24BDAA4C5847}"/>
              </a:ext>
            </a:extLst>
          </p:cNvPr>
          <p:cNvSpPr>
            <a:spLocks noGrp="1"/>
          </p:cNvSpPr>
          <p:nvPr>
            <p:ph idx="1"/>
          </p:nvPr>
        </p:nvSpPr>
        <p:spPr>
          <a:xfrm>
            <a:off x="838200" y="1260629"/>
            <a:ext cx="10515600" cy="4916334"/>
          </a:xfrm>
        </p:spPr>
        <p:txBody>
          <a:bodyPr>
            <a:normAutofit/>
          </a:bodyPr>
          <a:lstStyle/>
          <a:p>
            <a:r>
              <a:rPr lang="en-US" b="1" dirty="0"/>
              <a:t>Recall: </a:t>
            </a:r>
            <a:r>
              <a:rPr lang="en-US" dirty="0"/>
              <a:t>attention determines the </a:t>
            </a:r>
            <a:r>
              <a:rPr lang="en-US" b="1" dirty="0"/>
              <a:t>importance of elements</a:t>
            </a:r>
            <a:r>
              <a:rPr lang="en-US" dirty="0"/>
              <a:t> to be passed forward in the model.</a:t>
            </a:r>
          </a:p>
          <a:p>
            <a:pPr lvl="1"/>
            <a:r>
              <a:rPr lang="en-US" sz="2600" dirty="0"/>
              <a:t>These weights lets the model pay </a:t>
            </a:r>
            <a:r>
              <a:rPr lang="en-US" sz="2600" b="1" dirty="0"/>
              <a:t>attention</a:t>
            </a:r>
            <a:r>
              <a:rPr lang="en-US" sz="2600" dirty="0"/>
              <a:t> to the </a:t>
            </a:r>
            <a:r>
              <a:rPr lang="en-US" sz="2600" b="1" dirty="0"/>
              <a:t>most significant parts of the inputs</a:t>
            </a:r>
          </a:p>
          <a:p>
            <a:pPr marL="0" indent="0">
              <a:buNone/>
            </a:pPr>
            <a:endParaRPr lang="en-US" dirty="0"/>
          </a:p>
          <a:p>
            <a:r>
              <a:rPr lang="en-US" b="1" dirty="0"/>
              <a:t>Objective</a:t>
            </a:r>
            <a:r>
              <a:rPr lang="en-US" dirty="0"/>
              <a:t>: a more general attention mechanism not confined to RNNs </a:t>
            </a:r>
          </a:p>
          <a:p>
            <a:pPr lvl="1"/>
            <a:r>
              <a:rPr lang="en-US" sz="2600" dirty="0"/>
              <a:t>We need a modified procedure to:</a:t>
            </a:r>
          </a:p>
          <a:p>
            <a:pPr marL="1371600" lvl="2" indent="-457200">
              <a:buFont typeface="+mj-lt"/>
              <a:buAutoNum type="arabicPeriod"/>
            </a:pPr>
            <a:r>
              <a:rPr lang="en-US" sz="2600" dirty="0"/>
              <a:t>Determine weights based on context that indicate the elements to attend to</a:t>
            </a:r>
          </a:p>
          <a:p>
            <a:pPr marL="1371600" lvl="2" indent="-457200">
              <a:buFont typeface="+mj-lt"/>
              <a:buAutoNum type="arabicPeriod"/>
            </a:pPr>
            <a:r>
              <a:rPr lang="en-US" sz="2600" dirty="0"/>
              <a:t>Apply these weights to enhance attended features</a:t>
            </a:r>
          </a:p>
        </p:txBody>
      </p:sp>
    </p:spTree>
    <p:extLst>
      <p:ext uri="{BB962C8B-B14F-4D97-AF65-F5344CB8AC3E}">
        <p14:creationId xmlns:p14="http://schemas.microsoft.com/office/powerpoint/2010/main" val="6581262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F858D-BBB9-8DA7-677E-63BDAAEDE8F4}"/>
              </a:ext>
            </a:extLst>
          </p:cNvPr>
          <p:cNvSpPr>
            <a:spLocks noGrp="1"/>
          </p:cNvSpPr>
          <p:nvPr>
            <p:ph type="title"/>
          </p:nvPr>
        </p:nvSpPr>
        <p:spPr/>
        <p:txBody>
          <a:bodyPr/>
          <a:lstStyle/>
          <a:p>
            <a:r>
              <a:rPr lang="en-US"/>
              <a:t>Decoupling from RNNs</a:t>
            </a:r>
          </a:p>
        </p:txBody>
      </p:sp>
      <p:sp>
        <p:nvSpPr>
          <p:cNvPr id="3" name="Content Placeholder 2">
            <a:extLst>
              <a:ext uri="{FF2B5EF4-FFF2-40B4-BE49-F238E27FC236}">
                <a16:creationId xmlns:a16="http://schemas.microsoft.com/office/drawing/2014/main" id="{B2E70054-4D5C-18C9-E159-C935E8C7D1F5}"/>
              </a:ext>
            </a:extLst>
          </p:cNvPr>
          <p:cNvSpPr>
            <a:spLocks noGrp="1"/>
          </p:cNvSpPr>
          <p:nvPr>
            <p:ph idx="1"/>
          </p:nvPr>
        </p:nvSpPr>
        <p:spPr/>
        <p:txBody>
          <a:bodyPr/>
          <a:lstStyle/>
          <a:p>
            <a:r>
              <a:rPr lang="en-US"/>
              <a:t>RNN Notation</a:t>
            </a:r>
          </a:p>
          <a:p>
            <a:endParaRPr lang="en-US"/>
          </a:p>
        </p:txBody>
      </p:sp>
      <p:sp>
        <p:nvSpPr>
          <p:cNvPr id="4" name="Date Placeholder 3">
            <a:extLst>
              <a:ext uri="{FF2B5EF4-FFF2-40B4-BE49-F238E27FC236}">
                <a16:creationId xmlns:a16="http://schemas.microsoft.com/office/drawing/2014/main" id="{A93ABDC5-DF88-F79A-932B-3C247DFD9B22}"/>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39482255-2014-B38C-5C7C-3C7EF62BCD3E}"/>
              </a:ext>
            </a:extLst>
          </p:cNvPr>
          <p:cNvSpPr>
            <a:spLocks noGrp="1"/>
          </p:cNvSpPr>
          <p:nvPr>
            <p:ph type="sldNum" sz="quarter" idx="12"/>
          </p:nvPr>
        </p:nvSpPr>
        <p:spPr/>
        <p:txBody>
          <a:bodyPr/>
          <a:lstStyle/>
          <a:p>
            <a:fld id="{D4F24A5E-B0D2-394D-9970-9AE06BCB59C1}" type="slidenum">
              <a:rPr lang="en-US" smtClean="0"/>
              <a:t>26</a:t>
            </a:fld>
            <a:endParaRPr lang="en-US"/>
          </a:p>
        </p:txBody>
      </p:sp>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F22FC34D-2014-4F0D-5D40-1CB79FB65841}"/>
                  </a:ext>
                </a:extLst>
              </p:cNvPr>
              <p:cNvSpPr/>
              <p:nvPr/>
            </p:nvSpPr>
            <p:spPr>
              <a:xfrm>
                <a:off x="2252905" y="4119002"/>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Group"/>
                    </m:oMathParaPr>
                    <m:oMath xmlns:m="http://schemas.openxmlformats.org/officeDocument/2006/math">
                      <m:sSub>
                        <m:sSubPr>
                          <m:ctrlPr>
                            <a:rPr lang="en-CA" b="1" i="1" smtClean="0">
                              <a:solidFill>
                                <a:schemeClr val="tx1"/>
                              </a:solidFill>
                              <a:latin typeface="Cambria Math" panose="02040503050406030204" pitchFamily="18" charset="0"/>
                              <a:ea typeface="Cambria Math" panose="02040503050406030204" pitchFamily="18" charset="0"/>
                            </a:rPr>
                          </m:ctrlPr>
                        </m:sSubPr>
                        <m:e>
                          <m:r>
                            <a:rPr lang="en-CA" b="1" i="1" smtClean="0">
                              <a:solidFill>
                                <a:schemeClr val="tx1"/>
                              </a:solidFill>
                              <a:latin typeface="Cambria Math" panose="02040503050406030204" pitchFamily="18" charset="0"/>
                              <a:ea typeface="Cambria Math" panose="02040503050406030204" pitchFamily="18" charset="0"/>
                            </a:rPr>
                            <m:t>𝒄</m:t>
                          </m:r>
                        </m:e>
                        <m:sub>
                          <m:r>
                            <a:rPr lang="en-CA" b="1" i="1" smtClean="0">
                              <a:solidFill>
                                <a:schemeClr val="tx1"/>
                              </a:solidFill>
                              <a:latin typeface="Cambria Math" panose="02040503050406030204" pitchFamily="18" charset="0"/>
                              <a:ea typeface="Cambria Math" panose="02040503050406030204" pitchFamily="18" charset="0"/>
                            </a:rPr>
                            <m:t>𝒕</m:t>
                          </m:r>
                        </m:sub>
                      </m:sSub>
                    </m:oMath>
                  </m:oMathPara>
                </a14:m>
                <a:endParaRPr lang="en-US" b="1" i="1">
                  <a:solidFill>
                    <a:schemeClr val="tx1"/>
                  </a:solidFill>
                  <a:latin typeface="Cambria Math" panose="02040503050406030204" pitchFamily="18" charset="0"/>
                  <a:ea typeface="Cambria Math" panose="02040503050406030204" pitchFamily="18" charset="0"/>
                </a:endParaRPr>
              </a:p>
            </p:txBody>
          </p:sp>
        </mc:Choice>
        <mc:Fallback xmlns="">
          <p:sp>
            <p:nvSpPr>
              <p:cNvPr id="7" name="Rounded Rectangle 6">
                <a:extLst>
                  <a:ext uri="{FF2B5EF4-FFF2-40B4-BE49-F238E27FC236}">
                    <a16:creationId xmlns:a16="http://schemas.microsoft.com/office/drawing/2014/main" id="{F22FC34D-2014-4F0D-5D40-1CB79FB65841}"/>
                  </a:ext>
                </a:extLst>
              </p:cNvPr>
              <p:cNvSpPr>
                <a:spLocks noRot="1" noChangeAspect="1" noMove="1" noResize="1" noEditPoints="1" noAdjustHandles="1" noChangeArrowheads="1" noChangeShapeType="1" noTextEdit="1"/>
              </p:cNvSpPr>
              <p:nvPr/>
            </p:nvSpPr>
            <p:spPr>
              <a:xfrm>
                <a:off x="2252905" y="4119002"/>
                <a:ext cx="470516" cy="470517"/>
              </a:xfrm>
              <a:prstGeom prst="roundRect">
                <a:avLst/>
              </a:prstGeom>
              <a:blipFill>
                <a:blip r:embed="rId2"/>
                <a:stretch>
                  <a:fillRect/>
                </a:stretch>
              </a:blipFill>
              <a:ln>
                <a:solidFill>
                  <a:schemeClr val="accent6">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8CAE06B-EC20-A27B-48D3-DF1B0A92DE6A}"/>
                  </a:ext>
                </a:extLst>
              </p:cNvPr>
              <p:cNvSpPr txBox="1"/>
              <p:nvPr/>
            </p:nvSpPr>
            <p:spPr>
              <a:xfrm>
                <a:off x="3256257" y="4169594"/>
                <a:ext cx="5679475" cy="369332"/>
              </a:xfrm>
              <a:prstGeom prst="rect">
                <a:avLst/>
              </a:prstGeom>
              <a:noFill/>
            </p:spPr>
            <p:txBody>
              <a:bodyPr wrap="square" rtlCol="0">
                <a:spAutoFit/>
              </a:bodyPr>
              <a:lstStyle/>
              <a:p>
                <a:r>
                  <a:rPr lang="en-US"/>
                  <a:t>Context vector for position </a:t>
                </a:r>
                <a14:m>
                  <m:oMath xmlns:m="http://schemas.openxmlformats.org/officeDocument/2006/math">
                    <m:r>
                      <a:rPr lang="en-CA" b="1" i="1" smtClean="0">
                        <a:latin typeface="Cambria Math" panose="02040503050406030204" pitchFamily="18" charset="0"/>
                      </a:rPr>
                      <m:t>𝒕</m:t>
                    </m:r>
                  </m:oMath>
                </a14:m>
                <a:r>
                  <a:rPr lang="en-US"/>
                  <a:t> in target sequence</a:t>
                </a:r>
                <a:endParaRPr lang="en-US" b="1"/>
              </a:p>
            </p:txBody>
          </p:sp>
        </mc:Choice>
        <mc:Fallback xmlns="">
          <p:sp>
            <p:nvSpPr>
              <p:cNvPr id="10" name="TextBox 9">
                <a:extLst>
                  <a:ext uri="{FF2B5EF4-FFF2-40B4-BE49-F238E27FC236}">
                    <a16:creationId xmlns:a16="http://schemas.microsoft.com/office/drawing/2014/main" id="{48CAE06B-EC20-A27B-48D3-DF1B0A92DE6A}"/>
                  </a:ext>
                </a:extLst>
              </p:cNvPr>
              <p:cNvSpPr txBox="1">
                <a:spLocks noRot="1" noChangeAspect="1" noMove="1" noResize="1" noEditPoints="1" noAdjustHandles="1" noChangeArrowheads="1" noChangeShapeType="1" noTextEdit="1"/>
              </p:cNvSpPr>
              <p:nvPr/>
            </p:nvSpPr>
            <p:spPr>
              <a:xfrm>
                <a:off x="3256257" y="4169594"/>
                <a:ext cx="5679475" cy="369332"/>
              </a:xfrm>
              <a:prstGeom prst="rect">
                <a:avLst/>
              </a:prstGeom>
              <a:blipFill>
                <a:blip r:embed="rId3"/>
                <a:stretch>
                  <a:fillRect l="-858" t="-9836"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ounded Rectangle 11">
                <a:extLst>
                  <a:ext uri="{FF2B5EF4-FFF2-40B4-BE49-F238E27FC236}">
                    <a16:creationId xmlns:a16="http://schemas.microsoft.com/office/drawing/2014/main" id="{84C3C0FA-2B58-50F6-7C4E-F40F35EC5F8D}"/>
                  </a:ext>
                </a:extLst>
              </p:cNvPr>
              <p:cNvSpPr/>
              <p:nvPr/>
            </p:nvSpPr>
            <p:spPr>
              <a:xfrm>
                <a:off x="2252905" y="2169589"/>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𝒙</m:t>
                          </m:r>
                        </m:e>
                        <m:sub>
                          <m:r>
                            <a:rPr lang="en-CA" b="1" i="1" smtClean="0">
                              <a:solidFill>
                                <a:schemeClr val="tx1"/>
                              </a:solidFill>
                              <a:latin typeface="Cambria Math" panose="02040503050406030204" pitchFamily="18" charset="0"/>
                            </a:rPr>
                            <m:t>𝒊</m:t>
                          </m:r>
                        </m:sub>
                      </m:sSub>
                    </m:oMath>
                  </m:oMathPara>
                </a14:m>
                <a:endParaRPr lang="en-US" b="1">
                  <a:solidFill>
                    <a:schemeClr val="tx1"/>
                  </a:solidFill>
                </a:endParaRPr>
              </a:p>
            </p:txBody>
          </p:sp>
        </mc:Choice>
        <mc:Fallback xmlns="">
          <p:sp>
            <p:nvSpPr>
              <p:cNvPr id="12" name="Rounded Rectangle 11">
                <a:extLst>
                  <a:ext uri="{FF2B5EF4-FFF2-40B4-BE49-F238E27FC236}">
                    <a16:creationId xmlns:a16="http://schemas.microsoft.com/office/drawing/2014/main" id="{84C3C0FA-2B58-50F6-7C4E-F40F35EC5F8D}"/>
                  </a:ext>
                </a:extLst>
              </p:cNvPr>
              <p:cNvSpPr>
                <a:spLocks noRot="1" noChangeAspect="1" noMove="1" noResize="1" noEditPoints="1" noAdjustHandles="1" noChangeArrowheads="1" noChangeShapeType="1" noTextEdit="1"/>
              </p:cNvSpPr>
              <p:nvPr/>
            </p:nvSpPr>
            <p:spPr>
              <a:xfrm>
                <a:off x="2252905" y="2169589"/>
                <a:ext cx="470516" cy="470517"/>
              </a:xfrm>
              <a:prstGeom prst="roundRect">
                <a:avLst/>
              </a:prstGeom>
              <a:blipFill>
                <a:blip r:embed="rId4"/>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ounded Rectangle 12">
                <a:extLst>
                  <a:ext uri="{FF2B5EF4-FFF2-40B4-BE49-F238E27FC236}">
                    <a16:creationId xmlns:a16="http://schemas.microsoft.com/office/drawing/2014/main" id="{C2E21668-FBA2-4FAE-9E56-33B0D5A472CD}"/>
                  </a:ext>
                </a:extLst>
              </p:cNvPr>
              <p:cNvSpPr/>
              <p:nvPr/>
            </p:nvSpPr>
            <p:spPr>
              <a:xfrm>
                <a:off x="2252905" y="3469098"/>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𝒔</m:t>
                          </m:r>
                        </m:e>
                        <m:sub>
                          <m:r>
                            <a:rPr lang="en-CA" b="1" i="1" smtClean="0">
                              <a:solidFill>
                                <a:schemeClr val="tx1"/>
                              </a:solidFill>
                              <a:latin typeface="Cambria Math" panose="02040503050406030204" pitchFamily="18" charset="0"/>
                            </a:rPr>
                            <m:t>𝒕</m:t>
                          </m:r>
                        </m:sub>
                      </m:sSub>
                    </m:oMath>
                  </m:oMathPara>
                </a14:m>
                <a:endParaRPr lang="en-US" b="1">
                  <a:solidFill>
                    <a:schemeClr val="tx1"/>
                  </a:solidFill>
                </a:endParaRPr>
              </a:p>
            </p:txBody>
          </p:sp>
        </mc:Choice>
        <mc:Fallback xmlns="">
          <p:sp>
            <p:nvSpPr>
              <p:cNvPr id="13" name="Rounded Rectangle 12">
                <a:extLst>
                  <a:ext uri="{FF2B5EF4-FFF2-40B4-BE49-F238E27FC236}">
                    <a16:creationId xmlns:a16="http://schemas.microsoft.com/office/drawing/2014/main" id="{C2E21668-FBA2-4FAE-9E56-33B0D5A472CD}"/>
                  </a:ext>
                </a:extLst>
              </p:cNvPr>
              <p:cNvSpPr>
                <a:spLocks noRot="1" noChangeAspect="1" noMove="1" noResize="1" noEditPoints="1" noAdjustHandles="1" noChangeArrowheads="1" noChangeShapeType="1" noTextEdit="1"/>
              </p:cNvSpPr>
              <p:nvPr/>
            </p:nvSpPr>
            <p:spPr>
              <a:xfrm>
                <a:off x="2252905" y="3469098"/>
                <a:ext cx="470516" cy="470517"/>
              </a:xfrm>
              <a:prstGeom prst="roundRect">
                <a:avLst/>
              </a:prstGeom>
              <a:blipFill>
                <a:blip r:embed="rId5"/>
                <a:stretch>
                  <a:fillRect/>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9EB0932-8344-64D9-E824-6A392B1C5427}"/>
                  </a:ext>
                </a:extLst>
              </p:cNvPr>
              <p:cNvSpPr txBox="1"/>
              <p:nvPr/>
            </p:nvSpPr>
            <p:spPr>
              <a:xfrm>
                <a:off x="3256257" y="3528590"/>
                <a:ext cx="5679475" cy="369332"/>
              </a:xfrm>
              <a:prstGeom prst="rect">
                <a:avLst/>
              </a:prstGeom>
              <a:noFill/>
            </p:spPr>
            <p:txBody>
              <a:bodyPr wrap="square" rtlCol="0">
                <a:spAutoFit/>
              </a:bodyPr>
              <a:lstStyle/>
              <a:p>
                <a:r>
                  <a:rPr lang="en-US"/>
                  <a:t>Hidden states for position </a:t>
                </a:r>
                <a14:m>
                  <m:oMath xmlns:m="http://schemas.openxmlformats.org/officeDocument/2006/math">
                    <m:r>
                      <a:rPr lang="en-CA" b="1" i="1" smtClean="0">
                        <a:latin typeface="Cambria Math" panose="02040503050406030204" pitchFamily="18" charset="0"/>
                      </a:rPr>
                      <m:t>𝒕</m:t>
                    </m:r>
                  </m:oMath>
                </a14:m>
                <a:r>
                  <a:rPr lang="en-US"/>
                  <a:t> in target sequence</a:t>
                </a:r>
                <a:endParaRPr lang="en-US" b="1"/>
              </a:p>
            </p:txBody>
          </p:sp>
        </mc:Choice>
        <mc:Fallback xmlns="">
          <p:sp>
            <p:nvSpPr>
              <p:cNvPr id="14" name="TextBox 13">
                <a:extLst>
                  <a:ext uri="{FF2B5EF4-FFF2-40B4-BE49-F238E27FC236}">
                    <a16:creationId xmlns:a16="http://schemas.microsoft.com/office/drawing/2014/main" id="{C9EB0932-8344-64D9-E824-6A392B1C5427}"/>
                  </a:ext>
                </a:extLst>
              </p:cNvPr>
              <p:cNvSpPr txBox="1">
                <a:spLocks noRot="1" noChangeAspect="1" noMove="1" noResize="1" noEditPoints="1" noAdjustHandles="1" noChangeArrowheads="1" noChangeShapeType="1" noTextEdit="1"/>
              </p:cNvSpPr>
              <p:nvPr/>
            </p:nvSpPr>
            <p:spPr>
              <a:xfrm>
                <a:off x="3256257" y="3528590"/>
                <a:ext cx="5679475" cy="369332"/>
              </a:xfrm>
              <a:prstGeom prst="rect">
                <a:avLst/>
              </a:prstGeom>
              <a:blipFill>
                <a:blip r:embed="rId6"/>
                <a:stretch>
                  <a:fillRect l="-858"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9B73670-FDF6-F329-CA04-9D693606EA24}"/>
                  </a:ext>
                </a:extLst>
              </p:cNvPr>
              <p:cNvSpPr txBox="1"/>
              <p:nvPr/>
            </p:nvSpPr>
            <p:spPr>
              <a:xfrm>
                <a:off x="3256260" y="2216346"/>
                <a:ext cx="5679475" cy="369332"/>
              </a:xfrm>
              <a:prstGeom prst="rect">
                <a:avLst/>
              </a:prstGeom>
              <a:noFill/>
            </p:spPr>
            <p:txBody>
              <a:bodyPr wrap="square" rtlCol="0">
                <a:spAutoFit/>
              </a:bodyPr>
              <a:lstStyle/>
              <a:p>
                <a:r>
                  <a:rPr lang="en-US"/>
                  <a:t>Input for position </a:t>
                </a:r>
                <a14:m>
                  <m:oMath xmlns:m="http://schemas.openxmlformats.org/officeDocument/2006/math">
                    <m:r>
                      <a:rPr lang="en-CA" b="1" i="1" smtClean="0">
                        <a:latin typeface="Cambria Math" panose="02040503050406030204" pitchFamily="18" charset="0"/>
                      </a:rPr>
                      <m:t>𝒊</m:t>
                    </m:r>
                  </m:oMath>
                </a14:m>
                <a:r>
                  <a:rPr lang="en-US"/>
                  <a:t> in source sequence</a:t>
                </a:r>
                <a:endParaRPr lang="en-US" b="1"/>
              </a:p>
            </p:txBody>
          </p:sp>
        </mc:Choice>
        <mc:Fallback xmlns="">
          <p:sp>
            <p:nvSpPr>
              <p:cNvPr id="15" name="TextBox 14">
                <a:extLst>
                  <a:ext uri="{FF2B5EF4-FFF2-40B4-BE49-F238E27FC236}">
                    <a16:creationId xmlns:a16="http://schemas.microsoft.com/office/drawing/2014/main" id="{F9B73670-FDF6-F329-CA04-9D693606EA24}"/>
                  </a:ext>
                </a:extLst>
              </p:cNvPr>
              <p:cNvSpPr txBox="1">
                <a:spLocks noRot="1" noChangeAspect="1" noMove="1" noResize="1" noEditPoints="1" noAdjustHandles="1" noChangeArrowheads="1" noChangeShapeType="1" noTextEdit="1"/>
              </p:cNvSpPr>
              <p:nvPr/>
            </p:nvSpPr>
            <p:spPr>
              <a:xfrm>
                <a:off x="3256260" y="2216346"/>
                <a:ext cx="5679475" cy="369332"/>
              </a:xfrm>
              <a:prstGeom prst="rect">
                <a:avLst/>
              </a:prstGeom>
              <a:blipFill>
                <a:blip r:embed="rId7"/>
                <a:stretch>
                  <a:fillRect l="-858"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ounded Rectangle 16">
                <a:extLst>
                  <a:ext uri="{FF2B5EF4-FFF2-40B4-BE49-F238E27FC236}">
                    <a16:creationId xmlns:a16="http://schemas.microsoft.com/office/drawing/2014/main" id="{CAA608A6-EA8B-89AA-B8EB-851CB31EAEE0}"/>
                  </a:ext>
                </a:extLst>
              </p:cNvPr>
              <p:cNvSpPr/>
              <p:nvPr/>
            </p:nvSpPr>
            <p:spPr>
              <a:xfrm>
                <a:off x="2252905" y="2819194"/>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𝒉</m:t>
                          </m:r>
                        </m:e>
                        <m:sub>
                          <m:r>
                            <a:rPr lang="en-CA" b="1" i="1" smtClean="0">
                              <a:solidFill>
                                <a:schemeClr val="tx1"/>
                              </a:solidFill>
                              <a:latin typeface="Cambria Math" panose="02040503050406030204" pitchFamily="18" charset="0"/>
                            </a:rPr>
                            <m:t>𝒊</m:t>
                          </m:r>
                        </m:sub>
                      </m:sSub>
                    </m:oMath>
                  </m:oMathPara>
                </a14:m>
                <a:endParaRPr lang="en-US" b="1">
                  <a:solidFill>
                    <a:schemeClr val="tx1"/>
                  </a:solidFill>
                </a:endParaRPr>
              </a:p>
            </p:txBody>
          </p:sp>
        </mc:Choice>
        <mc:Fallback xmlns="">
          <p:sp>
            <p:nvSpPr>
              <p:cNvPr id="17" name="Rounded Rectangle 16">
                <a:extLst>
                  <a:ext uri="{FF2B5EF4-FFF2-40B4-BE49-F238E27FC236}">
                    <a16:creationId xmlns:a16="http://schemas.microsoft.com/office/drawing/2014/main" id="{CAA608A6-EA8B-89AA-B8EB-851CB31EAEE0}"/>
                  </a:ext>
                </a:extLst>
              </p:cNvPr>
              <p:cNvSpPr>
                <a:spLocks noRot="1" noChangeAspect="1" noMove="1" noResize="1" noEditPoints="1" noAdjustHandles="1" noChangeArrowheads="1" noChangeShapeType="1" noTextEdit="1"/>
              </p:cNvSpPr>
              <p:nvPr/>
            </p:nvSpPr>
            <p:spPr>
              <a:xfrm>
                <a:off x="2252905" y="2819194"/>
                <a:ext cx="470516" cy="470517"/>
              </a:xfrm>
              <a:prstGeom prst="roundRect">
                <a:avLst/>
              </a:prstGeom>
              <a:blipFill>
                <a:blip r:embed="rId8"/>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E183E679-1D06-BD95-DBEA-438FC69C4E28}"/>
                  </a:ext>
                </a:extLst>
              </p:cNvPr>
              <p:cNvSpPr txBox="1"/>
              <p:nvPr/>
            </p:nvSpPr>
            <p:spPr>
              <a:xfrm>
                <a:off x="3256258" y="2862046"/>
                <a:ext cx="5679475" cy="369332"/>
              </a:xfrm>
              <a:prstGeom prst="rect">
                <a:avLst/>
              </a:prstGeom>
              <a:noFill/>
            </p:spPr>
            <p:txBody>
              <a:bodyPr wrap="square" rtlCol="0">
                <a:spAutoFit/>
              </a:bodyPr>
              <a:lstStyle/>
              <a:p>
                <a:r>
                  <a:rPr lang="en-US" dirty="0"/>
                  <a:t>Hidden states for position </a:t>
                </a:r>
                <a14:m>
                  <m:oMath xmlns:m="http://schemas.openxmlformats.org/officeDocument/2006/math">
                    <m:r>
                      <a:rPr lang="en-CA" b="1" i="1" smtClean="0">
                        <a:latin typeface="Cambria Math" panose="02040503050406030204" pitchFamily="18" charset="0"/>
                      </a:rPr>
                      <m:t>𝒊</m:t>
                    </m:r>
                  </m:oMath>
                </a14:m>
                <a:r>
                  <a:rPr lang="en-US" dirty="0"/>
                  <a:t> in source sequence</a:t>
                </a:r>
                <a:endParaRPr lang="en-US" b="1" dirty="0"/>
              </a:p>
            </p:txBody>
          </p:sp>
        </mc:Choice>
        <mc:Fallback xmlns="">
          <p:sp>
            <p:nvSpPr>
              <p:cNvPr id="19" name="TextBox 18">
                <a:extLst>
                  <a:ext uri="{FF2B5EF4-FFF2-40B4-BE49-F238E27FC236}">
                    <a16:creationId xmlns:a16="http://schemas.microsoft.com/office/drawing/2014/main" id="{E183E679-1D06-BD95-DBEA-438FC69C4E28}"/>
                  </a:ext>
                </a:extLst>
              </p:cNvPr>
              <p:cNvSpPr txBox="1">
                <a:spLocks noRot="1" noChangeAspect="1" noMove="1" noResize="1" noEditPoints="1" noAdjustHandles="1" noChangeArrowheads="1" noChangeShapeType="1" noTextEdit="1"/>
              </p:cNvSpPr>
              <p:nvPr/>
            </p:nvSpPr>
            <p:spPr>
              <a:xfrm>
                <a:off x="3256258" y="2862046"/>
                <a:ext cx="5679475" cy="369332"/>
              </a:xfrm>
              <a:prstGeom prst="rect">
                <a:avLst/>
              </a:prstGeom>
              <a:blipFill>
                <a:blip r:embed="rId9"/>
                <a:stretch>
                  <a:fillRect l="-858"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ounded Rectangle 20">
                <a:extLst>
                  <a:ext uri="{FF2B5EF4-FFF2-40B4-BE49-F238E27FC236}">
                    <a16:creationId xmlns:a16="http://schemas.microsoft.com/office/drawing/2014/main" id="{0612FBBB-530B-BD0F-88A4-4AA1F155C232}"/>
                  </a:ext>
                </a:extLst>
              </p:cNvPr>
              <p:cNvSpPr/>
              <p:nvPr/>
            </p:nvSpPr>
            <p:spPr>
              <a:xfrm>
                <a:off x="2252905" y="4768607"/>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𝒚</m:t>
                          </m:r>
                        </m:e>
                        <m:sub>
                          <m:r>
                            <a:rPr lang="en-CA" b="1" i="1" smtClean="0">
                              <a:solidFill>
                                <a:schemeClr val="tx1"/>
                              </a:solidFill>
                              <a:latin typeface="Cambria Math" panose="02040503050406030204" pitchFamily="18" charset="0"/>
                            </a:rPr>
                            <m:t>𝒕</m:t>
                          </m:r>
                        </m:sub>
                      </m:sSub>
                    </m:oMath>
                  </m:oMathPara>
                </a14:m>
                <a:endParaRPr lang="en-US" b="1">
                  <a:solidFill>
                    <a:schemeClr val="tx1"/>
                  </a:solidFill>
                </a:endParaRPr>
              </a:p>
            </p:txBody>
          </p:sp>
        </mc:Choice>
        <mc:Fallback xmlns="">
          <p:sp>
            <p:nvSpPr>
              <p:cNvPr id="21" name="Rounded Rectangle 20">
                <a:extLst>
                  <a:ext uri="{FF2B5EF4-FFF2-40B4-BE49-F238E27FC236}">
                    <a16:creationId xmlns:a16="http://schemas.microsoft.com/office/drawing/2014/main" id="{0612FBBB-530B-BD0F-88A4-4AA1F155C232}"/>
                  </a:ext>
                </a:extLst>
              </p:cNvPr>
              <p:cNvSpPr>
                <a:spLocks noRot="1" noChangeAspect="1" noMove="1" noResize="1" noEditPoints="1" noAdjustHandles="1" noChangeArrowheads="1" noChangeShapeType="1" noTextEdit="1"/>
              </p:cNvSpPr>
              <p:nvPr/>
            </p:nvSpPr>
            <p:spPr>
              <a:xfrm>
                <a:off x="2252905" y="4768607"/>
                <a:ext cx="470516" cy="470517"/>
              </a:xfrm>
              <a:prstGeom prst="roundRect">
                <a:avLst/>
              </a:prstGeom>
              <a:blipFill>
                <a:blip r:embed="rId10"/>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8D97F150-1D93-D962-5976-0B3E88646A8A}"/>
                  </a:ext>
                </a:extLst>
              </p:cNvPr>
              <p:cNvSpPr txBox="1"/>
              <p:nvPr/>
            </p:nvSpPr>
            <p:spPr>
              <a:xfrm>
                <a:off x="3256256" y="4819199"/>
                <a:ext cx="5679475" cy="369332"/>
              </a:xfrm>
              <a:prstGeom prst="rect">
                <a:avLst/>
              </a:prstGeom>
              <a:noFill/>
            </p:spPr>
            <p:txBody>
              <a:bodyPr wrap="square" rtlCol="0">
                <a:spAutoFit/>
              </a:bodyPr>
              <a:lstStyle/>
              <a:p>
                <a:r>
                  <a:rPr lang="en-US" dirty="0"/>
                  <a:t>Output for position </a:t>
                </a:r>
                <a14:m>
                  <m:oMath xmlns:m="http://schemas.openxmlformats.org/officeDocument/2006/math">
                    <m:r>
                      <a:rPr lang="en-CA" b="1" i="1" smtClean="0">
                        <a:latin typeface="Cambria Math" panose="02040503050406030204" pitchFamily="18" charset="0"/>
                      </a:rPr>
                      <m:t>𝒕</m:t>
                    </m:r>
                  </m:oMath>
                </a14:m>
                <a:r>
                  <a:rPr lang="en-US" dirty="0"/>
                  <a:t> in target sequence</a:t>
                </a:r>
                <a:endParaRPr lang="en-US" b="1" dirty="0"/>
              </a:p>
            </p:txBody>
          </p:sp>
        </mc:Choice>
        <mc:Fallback xmlns="">
          <p:sp>
            <p:nvSpPr>
              <p:cNvPr id="22" name="TextBox 21">
                <a:extLst>
                  <a:ext uri="{FF2B5EF4-FFF2-40B4-BE49-F238E27FC236}">
                    <a16:creationId xmlns:a16="http://schemas.microsoft.com/office/drawing/2014/main" id="{8D97F150-1D93-D962-5976-0B3E88646A8A}"/>
                  </a:ext>
                </a:extLst>
              </p:cNvPr>
              <p:cNvSpPr txBox="1">
                <a:spLocks noRot="1" noChangeAspect="1" noMove="1" noResize="1" noEditPoints="1" noAdjustHandles="1" noChangeArrowheads="1" noChangeShapeType="1" noTextEdit="1"/>
              </p:cNvSpPr>
              <p:nvPr/>
            </p:nvSpPr>
            <p:spPr>
              <a:xfrm>
                <a:off x="3256256" y="4819199"/>
                <a:ext cx="5679475" cy="369332"/>
              </a:xfrm>
              <a:prstGeom prst="rect">
                <a:avLst/>
              </a:prstGeom>
              <a:blipFill>
                <a:blip r:embed="rId11"/>
                <a:stretch>
                  <a:fillRect l="-858" t="-10000" b="-26667"/>
                </a:stretch>
              </a:blipFill>
            </p:spPr>
            <p:txBody>
              <a:bodyPr/>
              <a:lstStyle/>
              <a:p>
                <a:r>
                  <a:rPr lang="en-US">
                    <a:noFill/>
                  </a:rPr>
                  <a:t> </a:t>
                </a:r>
              </a:p>
            </p:txBody>
          </p:sp>
        </mc:Fallback>
      </mc:AlternateContent>
    </p:spTree>
    <p:extLst>
      <p:ext uri="{BB962C8B-B14F-4D97-AF65-F5344CB8AC3E}">
        <p14:creationId xmlns:p14="http://schemas.microsoft.com/office/powerpoint/2010/main" val="2822073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Rounded Rectangle 20">
                <a:extLst>
                  <a:ext uri="{FF2B5EF4-FFF2-40B4-BE49-F238E27FC236}">
                    <a16:creationId xmlns:a16="http://schemas.microsoft.com/office/drawing/2014/main" id="{4B88F00F-E0AC-1891-A7AE-5BF07EFF91D8}"/>
                  </a:ext>
                </a:extLst>
              </p:cNvPr>
              <p:cNvSpPr/>
              <p:nvPr/>
            </p:nvSpPr>
            <p:spPr>
              <a:xfrm>
                <a:off x="9468579" y="4768606"/>
                <a:ext cx="470516" cy="470517"/>
              </a:xfrm>
              <a:prstGeom prst="roundRect">
                <a:avLst/>
              </a:prstGeom>
              <a:solidFill>
                <a:srgbClr val="FF50C6">
                  <a:alpha val="42000"/>
                </a:srgbClr>
              </a:solidFill>
              <a:ln>
                <a:solidFill>
                  <a:srgbClr val="CA3F9E">
                    <a:alpha val="69804"/>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𝒐</m:t>
                          </m:r>
                        </m:e>
                        <m:sub>
                          <m:r>
                            <a:rPr lang="en-CA" b="1" i="1" smtClean="0">
                              <a:solidFill>
                                <a:schemeClr val="tx1"/>
                              </a:solidFill>
                              <a:latin typeface="Cambria Math" panose="02040503050406030204" pitchFamily="18" charset="0"/>
                            </a:rPr>
                            <m:t>𝒋</m:t>
                          </m:r>
                        </m:sub>
                      </m:sSub>
                    </m:oMath>
                  </m:oMathPara>
                </a14:m>
                <a:endParaRPr lang="en-US" b="1">
                  <a:solidFill>
                    <a:schemeClr val="tx1"/>
                  </a:solidFill>
                </a:endParaRPr>
              </a:p>
            </p:txBody>
          </p:sp>
        </mc:Choice>
        <mc:Fallback xmlns="">
          <p:sp>
            <p:nvSpPr>
              <p:cNvPr id="15" name="Rounded Rectangle 20">
                <a:extLst>
                  <a:ext uri="{FF2B5EF4-FFF2-40B4-BE49-F238E27FC236}">
                    <a16:creationId xmlns:a16="http://schemas.microsoft.com/office/drawing/2014/main" id="{4B88F00F-E0AC-1891-A7AE-5BF07EFF91D8}"/>
                  </a:ext>
                </a:extLst>
              </p:cNvPr>
              <p:cNvSpPr>
                <a:spLocks noRot="1" noChangeAspect="1" noMove="1" noResize="1" noEditPoints="1" noAdjustHandles="1" noChangeArrowheads="1" noChangeShapeType="1" noTextEdit="1"/>
              </p:cNvSpPr>
              <p:nvPr/>
            </p:nvSpPr>
            <p:spPr>
              <a:xfrm>
                <a:off x="9468579" y="4768606"/>
                <a:ext cx="470516" cy="470517"/>
              </a:xfrm>
              <a:prstGeom prst="roundRect">
                <a:avLst/>
              </a:prstGeom>
              <a:blipFill>
                <a:blip r:embed="rId2"/>
                <a:stretch>
                  <a:fillRect/>
                </a:stretch>
              </a:blipFill>
              <a:ln>
                <a:solidFill>
                  <a:srgbClr val="CA3F9E">
                    <a:alpha val="69804"/>
                  </a:srgbClr>
                </a:solidFill>
              </a:ln>
            </p:spPr>
            <p:txBody>
              <a:bodyPr/>
              <a:lstStyle/>
              <a:p>
                <a:r>
                  <a:rPr lang="en-US">
                    <a:noFill/>
                  </a:rPr>
                  <a:t> </a:t>
                </a:r>
              </a:p>
            </p:txBody>
          </p:sp>
        </mc:Fallback>
      </mc:AlternateContent>
      <p:sp>
        <p:nvSpPr>
          <p:cNvPr id="2" name="Title 1">
            <a:extLst>
              <a:ext uri="{FF2B5EF4-FFF2-40B4-BE49-F238E27FC236}">
                <a16:creationId xmlns:a16="http://schemas.microsoft.com/office/drawing/2014/main" id="{40DF858D-BBB9-8DA7-677E-63BDAAEDE8F4}"/>
              </a:ext>
            </a:extLst>
          </p:cNvPr>
          <p:cNvSpPr>
            <a:spLocks noGrp="1"/>
          </p:cNvSpPr>
          <p:nvPr>
            <p:ph type="title"/>
          </p:nvPr>
        </p:nvSpPr>
        <p:spPr/>
        <p:txBody>
          <a:bodyPr/>
          <a:lstStyle/>
          <a:p>
            <a:r>
              <a:rPr lang="en-US"/>
              <a:t>Decoupling from RNNs</a:t>
            </a:r>
          </a:p>
        </p:txBody>
      </p:sp>
      <p:sp>
        <p:nvSpPr>
          <p:cNvPr id="3" name="Content Placeholder 2">
            <a:extLst>
              <a:ext uri="{FF2B5EF4-FFF2-40B4-BE49-F238E27FC236}">
                <a16:creationId xmlns:a16="http://schemas.microsoft.com/office/drawing/2014/main" id="{B2E70054-4D5C-18C9-E159-C935E8C7D1F5}"/>
              </a:ext>
            </a:extLst>
          </p:cNvPr>
          <p:cNvSpPr>
            <a:spLocks noGrp="1"/>
          </p:cNvSpPr>
          <p:nvPr>
            <p:ph idx="1"/>
          </p:nvPr>
        </p:nvSpPr>
        <p:spPr>
          <a:xfrm>
            <a:off x="838200" y="1260629"/>
            <a:ext cx="10515600" cy="720755"/>
          </a:xfrm>
        </p:spPr>
        <p:txBody>
          <a:bodyPr/>
          <a:lstStyle/>
          <a:p>
            <a:r>
              <a:rPr lang="en-US"/>
              <a:t>New Notation</a:t>
            </a:r>
          </a:p>
          <a:p>
            <a:endParaRPr lang="en-US"/>
          </a:p>
        </p:txBody>
      </p:sp>
      <p:sp>
        <p:nvSpPr>
          <p:cNvPr id="4" name="Date Placeholder 3">
            <a:extLst>
              <a:ext uri="{FF2B5EF4-FFF2-40B4-BE49-F238E27FC236}">
                <a16:creationId xmlns:a16="http://schemas.microsoft.com/office/drawing/2014/main" id="{A93ABDC5-DF88-F79A-932B-3C247DFD9B22}"/>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39482255-2014-B38C-5C7C-3C7EF62BCD3E}"/>
              </a:ext>
            </a:extLst>
          </p:cNvPr>
          <p:cNvSpPr>
            <a:spLocks noGrp="1"/>
          </p:cNvSpPr>
          <p:nvPr>
            <p:ph type="sldNum" sz="quarter" idx="12"/>
          </p:nvPr>
        </p:nvSpPr>
        <p:spPr/>
        <p:txBody>
          <a:bodyPr/>
          <a:lstStyle/>
          <a:p>
            <a:fld id="{D4F24A5E-B0D2-394D-9970-9AE06BCB59C1}" type="slidenum">
              <a:rPr lang="en-US" smtClean="0"/>
              <a:t>27</a:t>
            </a:fld>
            <a:endParaRPr lang="en-US"/>
          </a:p>
        </p:txBody>
      </p:sp>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F22FC34D-2014-4F0D-5D40-1CB79FB65841}"/>
                  </a:ext>
                </a:extLst>
              </p:cNvPr>
              <p:cNvSpPr/>
              <p:nvPr/>
            </p:nvSpPr>
            <p:spPr>
              <a:xfrm>
                <a:off x="2252905" y="4119002"/>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Group"/>
                    </m:oMathParaPr>
                    <m:oMath xmlns:m="http://schemas.openxmlformats.org/officeDocument/2006/math">
                      <m:sSub>
                        <m:sSubPr>
                          <m:ctrlPr>
                            <a:rPr lang="en-CA" b="1" i="1" smtClean="0">
                              <a:solidFill>
                                <a:schemeClr val="tx1"/>
                              </a:solidFill>
                              <a:latin typeface="Cambria Math" panose="02040503050406030204" pitchFamily="18" charset="0"/>
                              <a:ea typeface="Cambria Math" panose="02040503050406030204" pitchFamily="18" charset="0"/>
                            </a:rPr>
                          </m:ctrlPr>
                        </m:sSubPr>
                        <m:e>
                          <m:r>
                            <a:rPr lang="en-CA" b="1" i="1" smtClean="0">
                              <a:solidFill>
                                <a:schemeClr val="tx1"/>
                              </a:solidFill>
                              <a:latin typeface="Cambria Math" panose="02040503050406030204" pitchFamily="18" charset="0"/>
                              <a:ea typeface="Cambria Math" panose="02040503050406030204" pitchFamily="18" charset="0"/>
                            </a:rPr>
                            <m:t>𝒄</m:t>
                          </m:r>
                        </m:e>
                        <m:sub>
                          <m:r>
                            <a:rPr lang="en-CA" b="1" i="1" smtClean="0">
                              <a:solidFill>
                                <a:schemeClr val="tx1"/>
                              </a:solidFill>
                              <a:latin typeface="Cambria Math" panose="02040503050406030204" pitchFamily="18" charset="0"/>
                              <a:ea typeface="Cambria Math" panose="02040503050406030204" pitchFamily="18" charset="0"/>
                            </a:rPr>
                            <m:t>𝒕</m:t>
                          </m:r>
                        </m:sub>
                      </m:sSub>
                    </m:oMath>
                  </m:oMathPara>
                </a14:m>
                <a:endParaRPr lang="en-US" b="1" i="1">
                  <a:solidFill>
                    <a:schemeClr val="tx1"/>
                  </a:solidFill>
                  <a:latin typeface="Cambria Math" panose="02040503050406030204" pitchFamily="18" charset="0"/>
                  <a:ea typeface="Cambria Math" panose="02040503050406030204" pitchFamily="18" charset="0"/>
                </a:endParaRPr>
              </a:p>
            </p:txBody>
          </p:sp>
        </mc:Choice>
        <mc:Fallback xmlns="">
          <p:sp>
            <p:nvSpPr>
              <p:cNvPr id="7" name="Rounded Rectangle 6">
                <a:extLst>
                  <a:ext uri="{FF2B5EF4-FFF2-40B4-BE49-F238E27FC236}">
                    <a16:creationId xmlns:a16="http://schemas.microsoft.com/office/drawing/2014/main" id="{F22FC34D-2014-4F0D-5D40-1CB79FB65841}"/>
                  </a:ext>
                </a:extLst>
              </p:cNvPr>
              <p:cNvSpPr>
                <a:spLocks noRot="1" noChangeAspect="1" noMove="1" noResize="1" noEditPoints="1" noAdjustHandles="1" noChangeArrowheads="1" noChangeShapeType="1" noTextEdit="1"/>
              </p:cNvSpPr>
              <p:nvPr/>
            </p:nvSpPr>
            <p:spPr>
              <a:xfrm>
                <a:off x="2252905" y="4119002"/>
                <a:ext cx="470516" cy="470517"/>
              </a:xfrm>
              <a:prstGeom prst="roundRect">
                <a:avLst/>
              </a:prstGeom>
              <a:blipFill>
                <a:blip r:embed="rId3"/>
                <a:stretch>
                  <a:fillRect/>
                </a:stretch>
              </a:blipFill>
              <a:ln>
                <a:solidFill>
                  <a:schemeClr val="accent6">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ounded Rectangle 11">
                <a:extLst>
                  <a:ext uri="{FF2B5EF4-FFF2-40B4-BE49-F238E27FC236}">
                    <a16:creationId xmlns:a16="http://schemas.microsoft.com/office/drawing/2014/main" id="{84C3C0FA-2B58-50F6-7C4E-F40F35EC5F8D}"/>
                  </a:ext>
                </a:extLst>
              </p:cNvPr>
              <p:cNvSpPr/>
              <p:nvPr/>
            </p:nvSpPr>
            <p:spPr>
              <a:xfrm>
                <a:off x="2252905" y="2169589"/>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𝒙</m:t>
                          </m:r>
                        </m:e>
                        <m:sub>
                          <m:r>
                            <a:rPr lang="en-CA" b="1" i="1" smtClean="0">
                              <a:solidFill>
                                <a:schemeClr val="tx1"/>
                              </a:solidFill>
                              <a:latin typeface="Cambria Math" panose="02040503050406030204" pitchFamily="18" charset="0"/>
                            </a:rPr>
                            <m:t>𝒊</m:t>
                          </m:r>
                        </m:sub>
                      </m:sSub>
                    </m:oMath>
                  </m:oMathPara>
                </a14:m>
                <a:endParaRPr lang="en-US" b="1">
                  <a:solidFill>
                    <a:schemeClr val="tx1"/>
                  </a:solidFill>
                </a:endParaRPr>
              </a:p>
            </p:txBody>
          </p:sp>
        </mc:Choice>
        <mc:Fallback xmlns="">
          <p:sp>
            <p:nvSpPr>
              <p:cNvPr id="12" name="Rounded Rectangle 11">
                <a:extLst>
                  <a:ext uri="{FF2B5EF4-FFF2-40B4-BE49-F238E27FC236}">
                    <a16:creationId xmlns:a16="http://schemas.microsoft.com/office/drawing/2014/main" id="{84C3C0FA-2B58-50F6-7C4E-F40F35EC5F8D}"/>
                  </a:ext>
                </a:extLst>
              </p:cNvPr>
              <p:cNvSpPr>
                <a:spLocks noRot="1" noChangeAspect="1" noMove="1" noResize="1" noEditPoints="1" noAdjustHandles="1" noChangeArrowheads="1" noChangeShapeType="1" noTextEdit="1"/>
              </p:cNvSpPr>
              <p:nvPr/>
            </p:nvSpPr>
            <p:spPr>
              <a:xfrm>
                <a:off x="2252905" y="2169589"/>
                <a:ext cx="470516" cy="470517"/>
              </a:xfrm>
              <a:prstGeom prst="roundRect">
                <a:avLst/>
              </a:prstGeom>
              <a:blipFill>
                <a:blip r:embed="rId4"/>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ounded Rectangle 12">
                <a:extLst>
                  <a:ext uri="{FF2B5EF4-FFF2-40B4-BE49-F238E27FC236}">
                    <a16:creationId xmlns:a16="http://schemas.microsoft.com/office/drawing/2014/main" id="{C2E21668-FBA2-4FAE-9E56-33B0D5A472CD}"/>
                  </a:ext>
                </a:extLst>
              </p:cNvPr>
              <p:cNvSpPr/>
              <p:nvPr/>
            </p:nvSpPr>
            <p:spPr>
              <a:xfrm>
                <a:off x="2252905" y="3469098"/>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𝒔</m:t>
                          </m:r>
                        </m:e>
                        <m:sub>
                          <m:r>
                            <a:rPr lang="en-CA" b="1" i="1" smtClean="0">
                              <a:solidFill>
                                <a:schemeClr val="tx1"/>
                              </a:solidFill>
                              <a:latin typeface="Cambria Math" panose="02040503050406030204" pitchFamily="18" charset="0"/>
                            </a:rPr>
                            <m:t>𝒕</m:t>
                          </m:r>
                        </m:sub>
                      </m:sSub>
                    </m:oMath>
                  </m:oMathPara>
                </a14:m>
                <a:endParaRPr lang="en-US" b="1">
                  <a:solidFill>
                    <a:schemeClr val="tx1"/>
                  </a:solidFill>
                </a:endParaRPr>
              </a:p>
            </p:txBody>
          </p:sp>
        </mc:Choice>
        <mc:Fallback xmlns="">
          <p:sp>
            <p:nvSpPr>
              <p:cNvPr id="13" name="Rounded Rectangle 12">
                <a:extLst>
                  <a:ext uri="{FF2B5EF4-FFF2-40B4-BE49-F238E27FC236}">
                    <a16:creationId xmlns:a16="http://schemas.microsoft.com/office/drawing/2014/main" id="{C2E21668-FBA2-4FAE-9E56-33B0D5A472CD}"/>
                  </a:ext>
                </a:extLst>
              </p:cNvPr>
              <p:cNvSpPr>
                <a:spLocks noRot="1" noChangeAspect="1" noMove="1" noResize="1" noEditPoints="1" noAdjustHandles="1" noChangeArrowheads="1" noChangeShapeType="1" noTextEdit="1"/>
              </p:cNvSpPr>
              <p:nvPr/>
            </p:nvSpPr>
            <p:spPr>
              <a:xfrm>
                <a:off x="2252905" y="3469098"/>
                <a:ext cx="470516" cy="470517"/>
              </a:xfrm>
              <a:prstGeom prst="roundRect">
                <a:avLst/>
              </a:prstGeom>
              <a:blipFill>
                <a:blip r:embed="rId5"/>
                <a:stretch>
                  <a:fillRect/>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ounded Rectangle 16">
                <a:extLst>
                  <a:ext uri="{FF2B5EF4-FFF2-40B4-BE49-F238E27FC236}">
                    <a16:creationId xmlns:a16="http://schemas.microsoft.com/office/drawing/2014/main" id="{CAA608A6-EA8B-89AA-B8EB-851CB31EAEE0}"/>
                  </a:ext>
                </a:extLst>
              </p:cNvPr>
              <p:cNvSpPr/>
              <p:nvPr/>
            </p:nvSpPr>
            <p:spPr>
              <a:xfrm>
                <a:off x="2252905" y="2819194"/>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𝒉</m:t>
                          </m:r>
                        </m:e>
                        <m:sub>
                          <m:r>
                            <a:rPr lang="en-CA" b="1" i="1" smtClean="0">
                              <a:solidFill>
                                <a:schemeClr val="tx1"/>
                              </a:solidFill>
                              <a:latin typeface="Cambria Math" panose="02040503050406030204" pitchFamily="18" charset="0"/>
                            </a:rPr>
                            <m:t>𝒊</m:t>
                          </m:r>
                        </m:sub>
                      </m:sSub>
                    </m:oMath>
                  </m:oMathPara>
                </a14:m>
                <a:endParaRPr lang="en-US" b="1">
                  <a:solidFill>
                    <a:schemeClr val="tx1"/>
                  </a:solidFill>
                </a:endParaRPr>
              </a:p>
            </p:txBody>
          </p:sp>
        </mc:Choice>
        <mc:Fallback xmlns="">
          <p:sp>
            <p:nvSpPr>
              <p:cNvPr id="17" name="Rounded Rectangle 16">
                <a:extLst>
                  <a:ext uri="{FF2B5EF4-FFF2-40B4-BE49-F238E27FC236}">
                    <a16:creationId xmlns:a16="http://schemas.microsoft.com/office/drawing/2014/main" id="{CAA608A6-EA8B-89AA-B8EB-851CB31EAEE0}"/>
                  </a:ext>
                </a:extLst>
              </p:cNvPr>
              <p:cNvSpPr>
                <a:spLocks noRot="1" noChangeAspect="1" noMove="1" noResize="1" noEditPoints="1" noAdjustHandles="1" noChangeArrowheads="1" noChangeShapeType="1" noTextEdit="1"/>
              </p:cNvSpPr>
              <p:nvPr/>
            </p:nvSpPr>
            <p:spPr>
              <a:xfrm>
                <a:off x="2252905" y="2819194"/>
                <a:ext cx="470516" cy="470517"/>
              </a:xfrm>
              <a:prstGeom prst="roundRect">
                <a:avLst/>
              </a:prstGeom>
              <a:blipFill>
                <a:blip r:embed="rId6"/>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ounded Rectangle 20">
                <a:extLst>
                  <a:ext uri="{FF2B5EF4-FFF2-40B4-BE49-F238E27FC236}">
                    <a16:creationId xmlns:a16="http://schemas.microsoft.com/office/drawing/2014/main" id="{0612FBBB-530B-BD0F-88A4-4AA1F155C232}"/>
                  </a:ext>
                </a:extLst>
              </p:cNvPr>
              <p:cNvSpPr/>
              <p:nvPr/>
            </p:nvSpPr>
            <p:spPr>
              <a:xfrm>
                <a:off x="2252905" y="4768607"/>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𝒚</m:t>
                          </m:r>
                        </m:e>
                        <m:sub>
                          <m:r>
                            <a:rPr lang="en-CA" b="1" i="1" smtClean="0">
                              <a:solidFill>
                                <a:schemeClr val="tx1"/>
                              </a:solidFill>
                              <a:latin typeface="Cambria Math" panose="02040503050406030204" pitchFamily="18" charset="0"/>
                            </a:rPr>
                            <m:t>𝒕</m:t>
                          </m:r>
                        </m:sub>
                      </m:sSub>
                    </m:oMath>
                  </m:oMathPara>
                </a14:m>
                <a:endParaRPr lang="en-US" b="1">
                  <a:solidFill>
                    <a:schemeClr val="tx1"/>
                  </a:solidFill>
                </a:endParaRPr>
              </a:p>
            </p:txBody>
          </p:sp>
        </mc:Choice>
        <mc:Fallback xmlns="">
          <p:sp>
            <p:nvSpPr>
              <p:cNvPr id="21" name="Rounded Rectangle 20">
                <a:extLst>
                  <a:ext uri="{FF2B5EF4-FFF2-40B4-BE49-F238E27FC236}">
                    <a16:creationId xmlns:a16="http://schemas.microsoft.com/office/drawing/2014/main" id="{0612FBBB-530B-BD0F-88A4-4AA1F155C232}"/>
                  </a:ext>
                </a:extLst>
              </p:cNvPr>
              <p:cNvSpPr>
                <a:spLocks noRot="1" noChangeAspect="1" noMove="1" noResize="1" noEditPoints="1" noAdjustHandles="1" noChangeArrowheads="1" noChangeShapeType="1" noTextEdit="1"/>
              </p:cNvSpPr>
              <p:nvPr/>
            </p:nvSpPr>
            <p:spPr>
              <a:xfrm>
                <a:off x="2252905" y="4768607"/>
                <a:ext cx="470516" cy="470517"/>
              </a:xfrm>
              <a:prstGeom prst="roundRect">
                <a:avLst/>
              </a:prstGeom>
              <a:blipFill>
                <a:blip r:embed="rId7"/>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ounded Rectangle 16">
                <a:extLst>
                  <a:ext uri="{FF2B5EF4-FFF2-40B4-BE49-F238E27FC236}">
                    <a16:creationId xmlns:a16="http://schemas.microsoft.com/office/drawing/2014/main" id="{C40317A7-B36E-110E-722E-A66E66AEC36B}"/>
                  </a:ext>
                </a:extLst>
              </p:cNvPr>
              <p:cNvSpPr/>
              <p:nvPr/>
            </p:nvSpPr>
            <p:spPr>
              <a:xfrm>
                <a:off x="9468579" y="2819194"/>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𝒊</m:t>
                          </m:r>
                        </m:sub>
                      </m:sSub>
                    </m:oMath>
                  </m:oMathPara>
                </a14:m>
                <a:endParaRPr lang="en-US" b="1">
                  <a:solidFill>
                    <a:schemeClr val="tx1"/>
                  </a:solidFill>
                </a:endParaRPr>
              </a:p>
            </p:txBody>
          </p:sp>
        </mc:Choice>
        <mc:Fallback xmlns="">
          <p:sp>
            <p:nvSpPr>
              <p:cNvPr id="8" name="Rounded Rectangle 16">
                <a:extLst>
                  <a:ext uri="{FF2B5EF4-FFF2-40B4-BE49-F238E27FC236}">
                    <a16:creationId xmlns:a16="http://schemas.microsoft.com/office/drawing/2014/main" id="{C40317A7-B36E-110E-722E-A66E66AEC36B}"/>
                  </a:ext>
                </a:extLst>
              </p:cNvPr>
              <p:cNvSpPr>
                <a:spLocks noRot="1" noChangeAspect="1" noMove="1" noResize="1" noEditPoints="1" noAdjustHandles="1" noChangeArrowheads="1" noChangeShapeType="1" noTextEdit="1"/>
              </p:cNvSpPr>
              <p:nvPr/>
            </p:nvSpPr>
            <p:spPr>
              <a:xfrm>
                <a:off x="9468579" y="2819194"/>
                <a:ext cx="470516" cy="470517"/>
              </a:xfrm>
              <a:prstGeom prst="roundRect">
                <a:avLst/>
              </a:prstGeom>
              <a:blipFill>
                <a:blip r:embed="rId8"/>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ounded Rectangle 12">
                <a:extLst>
                  <a:ext uri="{FF2B5EF4-FFF2-40B4-BE49-F238E27FC236}">
                    <a16:creationId xmlns:a16="http://schemas.microsoft.com/office/drawing/2014/main" id="{7B665F3F-9A3A-3C61-613E-6E580BEECAF5}"/>
                  </a:ext>
                </a:extLst>
              </p:cNvPr>
              <p:cNvSpPr/>
              <p:nvPr/>
            </p:nvSpPr>
            <p:spPr>
              <a:xfrm>
                <a:off x="9468579" y="4109887"/>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𝒋</m:t>
                          </m:r>
                        </m:sub>
                      </m:sSub>
                    </m:oMath>
                  </m:oMathPara>
                </a14:m>
                <a:endParaRPr lang="en-US" b="1">
                  <a:solidFill>
                    <a:schemeClr val="tx1"/>
                  </a:solidFill>
                </a:endParaRPr>
              </a:p>
            </p:txBody>
          </p:sp>
        </mc:Choice>
        <mc:Fallback xmlns="">
          <p:sp>
            <p:nvSpPr>
              <p:cNvPr id="9" name="Rounded Rectangle 12">
                <a:extLst>
                  <a:ext uri="{FF2B5EF4-FFF2-40B4-BE49-F238E27FC236}">
                    <a16:creationId xmlns:a16="http://schemas.microsoft.com/office/drawing/2014/main" id="{7B665F3F-9A3A-3C61-613E-6E580BEECAF5}"/>
                  </a:ext>
                </a:extLst>
              </p:cNvPr>
              <p:cNvSpPr>
                <a:spLocks noRot="1" noChangeAspect="1" noMove="1" noResize="1" noEditPoints="1" noAdjustHandles="1" noChangeArrowheads="1" noChangeShapeType="1" noTextEdit="1"/>
              </p:cNvSpPr>
              <p:nvPr/>
            </p:nvSpPr>
            <p:spPr>
              <a:xfrm>
                <a:off x="9468579" y="4109887"/>
                <a:ext cx="470516" cy="470517"/>
              </a:xfrm>
              <a:prstGeom prst="roundRect">
                <a:avLst/>
              </a:prstGeom>
              <a:blipFill>
                <a:blip r:embed="rId9"/>
                <a:stretch>
                  <a:fillRect/>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ounded Rectangle 16">
                <a:extLst>
                  <a:ext uri="{FF2B5EF4-FFF2-40B4-BE49-F238E27FC236}">
                    <a16:creationId xmlns:a16="http://schemas.microsoft.com/office/drawing/2014/main" id="{166AB459-21B4-1BAF-B491-CFD149823C37}"/>
                  </a:ext>
                </a:extLst>
              </p:cNvPr>
              <p:cNvSpPr/>
              <p:nvPr/>
            </p:nvSpPr>
            <p:spPr>
              <a:xfrm>
                <a:off x="9468579" y="3469098"/>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𝒊</m:t>
                          </m:r>
                        </m:sub>
                      </m:sSub>
                    </m:oMath>
                  </m:oMathPara>
                </a14:m>
                <a:endParaRPr lang="en-US" b="1">
                  <a:solidFill>
                    <a:schemeClr val="tx1"/>
                  </a:solidFill>
                </a:endParaRPr>
              </a:p>
            </p:txBody>
          </p:sp>
        </mc:Choice>
        <mc:Fallback xmlns="">
          <p:sp>
            <p:nvSpPr>
              <p:cNvPr id="11" name="Rounded Rectangle 16">
                <a:extLst>
                  <a:ext uri="{FF2B5EF4-FFF2-40B4-BE49-F238E27FC236}">
                    <a16:creationId xmlns:a16="http://schemas.microsoft.com/office/drawing/2014/main" id="{166AB459-21B4-1BAF-B491-CFD149823C37}"/>
                  </a:ext>
                </a:extLst>
              </p:cNvPr>
              <p:cNvSpPr>
                <a:spLocks noRot="1" noChangeAspect="1" noMove="1" noResize="1" noEditPoints="1" noAdjustHandles="1" noChangeArrowheads="1" noChangeShapeType="1" noTextEdit="1"/>
              </p:cNvSpPr>
              <p:nvPr/>
            </p:nvSpPr>
            <p:spPr>
              <a:xfrm>
                <a:off x="9468579" y="3469098"/>
                <a:ext cx="470516" cy="470517"/>
              </a:xfrm>
              <a:prstGeom prst="roundRect">
                <a:avLst/>
              </a:prstGeom>
              <a:blipFill>
                <a:blip r:embed="rId10"/>
                <a:stretch>
                  <a:fillRect/>
                </a:stretch>
              </a:blipFill>
              <a:ln>
                <a:solidFill>
                  <a:schemeClr val="accent4">
                    <a:lumMod val="75000"/>
                  </a:schemeClr>
                </a:solidFill>
              </a:ln>
            </p:spPr>
            <p:txBody>
              <a:bodyPr/>
              <a:lstStyle/>
              <a:p>
                <a:r>
                  <a:rPr lang="en-US">
                    <a:noFill/>
                  </a:rPr>
                  <a:t> </a:t>
                </a:r>
              </a:p>
            </p:txBody>
          </p:sp>
        </mc:Fallback>
      </mc:AlternateContent>
      <p:cxnSp>
        <p:nvCxnSpPr>
          <p:cNvPr id="27" name="Straight Arrow Connector 26">
            <a:extLst>
              <a:ext uri="{FF2B5EF4-FFF2-40B4-BE49-F238E27FC236}">
                <a16:creationId xmlns:a16="http://schemas.microsoft.com/office/drawing/2014/main" id="{E42EDA12-CF16-9BCF-B54A-786F49B05B9A}"/>
              </a:ext>
            </a:extLst>
          </p:cNvPr>
          <p:cNvCxnSpPr>
            <a:cxnSpLocks/>
          </p:cNvCxnSpPr>
          <p:nvPr/>
        </p:nvCxnSpPr>
        <p:spPr>
          <a:xfrm>
            <a:off x="3488924" y="3746377"/>
            <a:ext cx="536211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Multiplication Sign 22">
            <a:extLst>
              <a:ext uri="{FF2B5EF4-FFF2-40B4-BE49-F238E27FC236}">
                <a16:creationId xmlns:a16="http://schemas.microsoft.com/office/drawing/2014/main" id="{2435BA25-BFB2-787E-2689-33EC4189AF71}"/>
              </a:ext>
            </a:extLst>
          </p:cNvPr>
          <p:cNvSpPr/>
          <p:nvPr/>
        </p:nvSpPr>
        <p:spPr>
          <a:xfrm>
            <a:off x="1622620" y="681036"/>
            <a:ext cx="1731085" cy="6040437"/>
          </a:xfrm>
          <a:prstGeom prst="mathMultiply">
            <a:avLst>
              <a:gd name="adj1" fmla="val 14129"/>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1074908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Rounded Rectangle 20">
                <a:extLst>
                  <a:ext uri="{FF2B5EF4-FFF2-40B4-BE49-F238E27FC236}">
                    <a16:creationId xmlns:a16="http://schemas.microsoft.com/office/drawing/2014/main" id="{410939D8-CAE5-C99E-F257-9FA09B1CA419}"/>
                  </a:ext>
                </a:extLst>
              </p:cNvPr>
              <p:cNvSpPr/>
              <p:nvPr/>
            </p:nvSpPr>
            <p:spPr>
              <a:xfrm>
                <a:off x="2252904" y="4768605"/>
                <a:ext cx="470516" cy="470517"/>
              </a:xfrm>
              <a:prstGeom prst="roundRect">
                <a:avLst/>
              </a:prstGeom>
              <a:solidFill>
                <a:srgbClr val="FF50C6">
                  <a:alpha val="42000"/>
                </a:srgbClr>
              </a:solidFill>
              <a:ln>
                <a:solidFill>
                  <a:srgbClr val="CA3F9E">
                    <a:alpha val="69804"/>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𝒐</m:t>
                          </m:r>
                        </m:e>
                        <m:sub>
                          <m:r>
                            <a:rPr lang="en-CA" b="1" i="1" smtClean="0">
                              <a:solidFill>
                                <a:schemeClr val="tx1"/>
                              </a:solidFill>
                              <a:latin typeface="Cambria Math" panose="02040503050406030204" pitchFamily="18" charset="0"/>
                            </a:rPr>
                            <m:t>𝒋</m:t>
                          </m:r>
                        </m:sub>
                      </m:sSub>
                    </m:oMath>
                  </m:oMathPara>
                </a14:m>
                <a:endParaRPr lang="en-US" b="1">
                  <a:solidFill>
                    <a:schemeClr val="tx1"/>
                  </a:solidFill>
                </a:endParaRPr>
              </a:p>
            </p:txBody>
          </p:sp>
        </mc:Choice>
        <mc:Fallback xmlns="">
          <p:sp>
            <p:nvSpPr>
              <p:cNvPr id="10" name="Rounded Rectangle 20">
                <a:extLst>
                  <a:ext uri="{FF2B5EF4-FFF2-40B4-BE49-F238E27FC236}">
                    <a16:creationId xmlns:a16="http://schemas.microsoft.com/office/drawing/2014/main" id="{410939D8-CAE5-C99E-F257-9FA09B1CA419}"/>
                  </a:ext>
                </a:extLst>
              </p:cNvPr>
              <p:cNvSpPr>
                <a:spLocks noRot="1" noChangeAspect="1" noMove="1" noResize="1" noEditPoints="1" noAdjustHandles="1" noChangeArrowheads="1" noChangeShapeType="1" noTextEdit="1"/>
              </p:cNvSpPr>
              <p:nvPr/>
            </p:nvSpPr>
            <p:spPr>
              <a:xfrm>
                <a:off x="2252904" y="4768605"/>
                <a:ext cx="470516" cy="470517"/>
              </a:xfrm>
              <a:prstGeom prst="roundRect">
                <a:avLst/>
              </a:prstGeom>
              <a:blipFill>
                <a:blip r:embed="rId2"/>
                <a:stretch>
                  <a:fillRect/>
                </a:stretch>
              </a:blipFill>
              <a:ln>
                <a:solidFill>
                  <a:srgbClr val="CA3F9E">
                    <a:alpha val="69804"/>
                  </a:srgbClr>
                </a:solidFill>
              </a:ln>
            </p:spPr>
            <p:txBody>
              <a:bodyPr/>
              <a:lstStyle/>
              <a:p>
                <a:r>
                  <a:rPr lang="en-US">
                    <a:noFill/>
                  </a:rPr>
                  <a:t> </a:t>
                </a:r>
              </a:p>
            </p:txBody>
          </p:sp>
        </mc:Fallback>
      </mc:AlternateContent>
      <p:sp>
        <p:nvSpPr>
          <p:cNvPr id="2" name="Title 1">
            <a:extLst>
              <a:ext uri="{FF2B5EF4-FFF2-40B4-BE49-F238E27FC236}">
                <a16:creationId xmlns:a16="http://schemas.microsoft.com/office/drawing/2014/main" id="{40DF858D-BBB9-8DA7-677E-63BDAAEDE8F4}"/>
              </a:ext>
            </a:extLst>
          </p:cNvPr>
          <p:cNvSpPr>
            <a:spLocks noGrp="1"/>
          </p:cNvSpPr>
          <p:nvPr>
            <p:ph type="title"/>
          </p:nvPr>
        </p:nvSpPr>
        <p:spPr/>
        <p:txBody>
          <a:bodyPr/>
          <a:lstStyle/>
          <a:p>
            <a:r>
              <a:rPr lang="en-US"/>
              <a:t>Decoupling from RNNs</a:t>
            </a:r>
          </a:p>
        </p:txBody>
      </p:sp>
      <p:sp>
        <p:nvSpPr>
          <p:cNvPr id="3" name="Content Placeholder 2">
            <a:extLst>
              <a:ext uri="{FF2B5EF4-FFF2-40B4-BE49-F238E27FC236}">
                <a16:creationId xmlns:a16="http://schemas.microsoft.com/office/drawing/2014/main" id="{B2E70054-4D5C-18C9-E159-C935E8C7D1F5}"/>
              </a:ext>
            </a:extLst>
          </p:cNvPr>
          <p:cNvSpPr>
            <a:spLocks noGrp="1"/>
          </p:cNvSpPr>
          <p:nvPr>
            <p:ph idx="1"/>
          </p:nvPr>
        </p:nvSpPr>
        <p:spPr>
          <a:xfrm>
            <a:off x="838200" y="1260629"/>
            <a:ext cx="10515600" cy="1031834"/>
          </a:xfrm>
        </p:spPr>
        <p:txBody>
          <a:bodyPr/>
          <a:lstStyle/>
          <a:p>
            <a:r>
              <a:rPr lang="en-US"/>
              <a:t>New Notation</a:t>
            </a:r>
          </a:p>
          <a:p>
            <a:endParaRPr lang="en-US"/>
          </a:p>
        </p:txBody>
      </p:sp>
      <p:sp>
        <p:nvSpPr>
          <p:cNvPr id="4" name="Date Placeholder 3">
            <a:extLst>
              <a:ext uri="{FF2B5EF4-FFF2-40B4-BE49-F238E27FC236}">
                <a16:creationId xmlns:a16="http://schemas.microsoft.com/office/drawing/2014/main" id="{A93ABDC5-DF88-F79A-932B-3C247DFD9B22}"/>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39482255-2014-B38C-5C7C-3C7EF62BCD3E}"/>
              </a:ext>
            </a:extLst>
          </p:cNvPr>
          <p:cNvSpPr>
            <a:spLocks noGrp="1"/>
          </p:cNvSpPr>
          <p:nvPr>
            <p:ph type="sldNum" sz="quarter" idx="12"/>
          </p:nvPr>
        </p:nvSpPr>
        <p:spPr/>
        <p:txBody>
          <a:bodyPr/>
          <a:lstStyle/>
          <a:p>
            <a:fld id="{D4F24A5E-B0D2-394D-9970-9AE06BCB59C1}" type="slidenum">
              <a:rPr lang="en-US" smtClean="0"/>
              <a:t>28</a:t>
            </a:fld>
            <a:endParaRPr lang="en-US"/>
          </a:p>
        </p:txBody>
      </p:sp>
      <mc:AlternateContent xmlns:mc="http://schemas.openxmlformats.org/markup-compatibility/2006" xmlns:a14="http://schemas.microsoft.com/office/drawing/2010/main">
        <mc:Choice Requires="a14">
          <p:sp>
            <p:nvSpPr>
              <p:cNvPr id="8" name="Rounded Rectangle 16">
                <a:extLst>
                  <a:ext uri="{FF2B5EF4-FFF2-40B4-BE49-F238E27FC236}">
                    <a16:creationId xmlns:a16="http://schemas.microsoft.com/office/drawing/2014/main" id="{C40317A7-B36E-110E-722E-A66E66AEC36B}"/>
                  </a:ext>
                </a:extLst>
              </p:cNvPr>
              <p:cNvSpPr/>
              <p:nvPr/>
            </p:nvSpPr>
            <p:spPr>
              <a:xfrm>
                <a:off x="2252905" y="2819194"/>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𝒊</m:t>
                          </m:r>
                        </m:sub>
                      </m:sSub>
                    </m:oMath>
                  </m:oMathPara>
                </a14:m>
                <a:endParaRPr lang="en-US" b="1">
                  <a:solidFill>
                    <a:schemeClr val="tx1"/>
                  </a:solidFill>
                </a:endParaRPr>
              </a:p>
            </p:txBody>
          </p:sp>
        </mc:Choice>
        <mc:Fallback xmlns="">
          <p:sp>
            <p:nvSpPr>
              <p:cNvPr id="8" name="Rounded Rectangle 16">
                <a:extLst>
                  <a:ext uri="{FF2B5EF4-FFF2-40B4-BE49-F238E27FC236}">
                    <a16:creationId xmlns:a16="http://schemas.microsoft.com/office/drawing/2014/main" id="{C40317A7-B36E-110E-722E-A66E66AEC36B}"/>
                  </a:ext>
                </a:extLst>
              </p:cNvPr>
              <p:cNvSpPr>
                <a:spLocks noRot="1" noChangeAspect="1" noMove="1" noResize="1" noEditPoints="1" noAdjustHandles="1" noChangeArrowheads="1" noChangeShapeType="1" noTextEdit="1"/>
              </p:cNvSpPr>
              <p:nvPr/>
            </p:nvSpPr>
            <p:spPr>
              <a:xfrm>
                <a:off x="2252905" y="2819194"/>
                <a:ext cx="470516" cy="470517"/>
              </a:xfrm>
              <a:prstGeom prst="roundRect">
                <a:avLst/>
              </a:prstGeom>
              <a:blipFill>
                <a:blip r:embed="rId3"/>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ounded Rectangle 12">
                <a:extLst>
                  <a:ext uri="{FF2B5EF4-FFF2-40B4-BE49-F238E27FC236}">
                    <a16:creationId xmlns:a16="http://schemas.microsoft.com/office/drawing/2014/main" id="{7B665F3F-9A3A-3C61-613E-6E580BEECAF5}"/>
                  </a:ext>
                </a:extLst>
              </p:cNvPr>
              <p:cNvSpPr/>
              <p:nvPr/>
            </p:nvSpPr>
            <p:spPr>
              <a:xfrm>
                <a:off x="2252905" y="4109887"/>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𝒋</m:t>
                          </m:r>
                        </m:sub>
                      </m:sSub>
                    </m:oMath>
                  </m:oMathPara>
                </a14:m>
                <a:endParaRPr lang="en-US" b="1">
                  <a:solidFill>
                    <a:schemeClr val="tx1"/>
                  </a:solidFill>
                </a:endParaRPr>
              </a:p>
            </p:txBody>
          </p:sp>
        </mc:Choice>
        <mc:Fallback xmlns="">
          <p:sp>
            <p:nvSpPr>
              <p:cNvPr id="9" name="Rounded Rectangle 12">
                <a:extLst>
                  <a:ext uri="{FF2B5EF4-FFF2-40B4-BE49-F238E27FC236}">
                    <a16:creationId xmlns:a16="http://schemas.microsoft.com/office/drawing/2014/main" id="{7B665F3F-9A3A-3C61-613E-6E580BEECAF5}"/>
                  </a:ext>
                </a:extLst>
              </p:cNvPr>
              <p:cNvSpPr>
                <a:spLocks noRot="1" noChangeAspect="1" noMove="1" noResize="1" noEditPoints="1" noAdjustHandles="1" noChangeArrowheads="1" noChangeShapeType="1" noTextEdit="1"/>
              </p:cNvSpPr>
              <p:nvPr/>
            </p:nvSpPr>
            <p:spPr>
              <a:xfrm>
                <a:off x="2252905" y="4109887"/>
                <a:ext cx="470516" cy="470517"/>
              </a:xfrm>
              <a:prstGeom prst="roundRect">
                <a:avLst/>
              </a:prstGeom>
              <a:blipFill>
                <a:blip r:embed="rId4"/>
                <a:stretch>
                  <a:fillRect/>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ounded Rectangle 16">
                <a:extLst>
                  <a:ext uri="{FF2B5EF4-FFF2-40B4-BE49-F238E27FC236}">
                    <a16:creationId xmlns:a16="http://schemas.microsoft.com/office/drawing/2014/main" id="{166AB459-21B4-1BAF-B491-CFD149823C37}"/>
                  </a:ext>
                </a:extLst>
              </p:cNvPr>
              <p:cNvSpPr/>
              <p:nvPr/>
            </p:nvSpPr>
            <p:spPr>
              <a:xfrm>
                <a:off x="2252905" y="3469098"/>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𝒊</m:t>
                          </m:r>
                        </m:sub>
                      </m:sSub>
                    </m:oMath>
                  </m:oMathPara>
                </a14:m>
                <a:endParaRPr lang="en-US" b="1">
                  <a:solidFill>
                    <a:schemeClr val="tx1"/>
                  </a:solidFill>
                </a:endParaRPr>
              </a:p>
            </p:txBody>
          </p:sp>
        </mc:Choice>
        <mc:Fallback xmlns="">
          <p:sp>
            <p:nvSpPr>
              <p:cNvPr id="11" name="Rounded Rectangle 16">
                <a:extLst>
                  <a:ext uri="{FF2B5EF4-FFF2-40B4-BE49-F238E27FC236}">
                    <a16:creationId xmlns:a16="http://schemas.microsoft.com/office/drawing/2014/main" id="{166AB459-21B4-1BAF-B491-CFD149823C37}"/>
                  </a:ext>
                </a:extLst>
              </p:cNvPr>
              <p:cNvSpPr>
                <a:spLocks noRot="1" noChangeAspect="1" noMove="1" noResize="1" noEditPoints="1" noAdjustHandles="1" noChangeArrowheads="1" noChangeShapeType="1" noTextEdit="1"/>
              </p:cNvSpPr>
              <p:nvPr/>
            </p:nvSpPr>
            <p:spPr>
              <a:xfrm>
                <a:off x="2252905" y="3469098"/>
                <a:ext cx="470516" cy="470517"/>
              </a:xfrm>
              <a:prstGeom prst="roundRect">
                <a:avLst/>
              </a:prstGeom>
              <a:blipFill>
                <a:blip r:embed="rId5"/>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3D86A6C0-8BEA-BCDB-6D1F-58D7318985F1}"/>
                  </a:ext>
                </a:extLst>
              </p:cNvPr>
              <p:cNvSpPr txBox="1"/>
              <p:nvPr/>
            </p:nvSpPr>
            <p:spPr>
              <a:xfrm>
                <a:off x="3256257" y="4169594"/>
                <a:ext cx="6851839" cy="369332"/>
              </a:xfrm>
              <a:prstGeom prst="rect">
                <a:avLst/>
              </a:prstGeom>
              <a:noFill/>
            </p:spPr>
            <p:txBody>
              <a:bodyPr wrap="square" rtlCol="0">
                <a:spAutoFit/>
              </a:bodyPr>
              <a:lstStyle/>
              <a:p>
                <a:r>
                  <a:rPr lang="en-US" b="1" dirty="0"/>
                  <a:t>Query</a:t>
                </a:r>
                <a:r>
                  <a:rPr lang="en-US" dirty="0"/>
                  <a:t> vector for position </a:t>
                </a:r>
                <a14:m>
                  <m:oMath xmlns:m="http://schemas.openxmlformats.org/officeDocument/2006/math">
                    <m:r>
                      <a:rPr lang="en-CA" b="1" i="1" smtClean="0">
                        <a:latin typeface="Cambria Math" panose="02040503050406030204" pitchFamily="18" charset="0"/>
                      </a:rPr>
                      <m:t>𝒋</m:t>
                    </m:r>
                  </m:oMath>
                </a14:m>
                <a:r>
                  <a:rPr lang="en-US" dirty="0"/>
                  <a:t> in a (same/different) arbitrary sequence</a:t>
                </a:r>
                <a:endParaRPr lang="en-US" b="1" dirty="0"/>
              </a:p>
            </p:txBody>
          </p:sp>
        </mc:Choice>
        <mc:Fallback xmlns="">
          <p:sp>
            <p:nvSpPr>
              <p:cNvPr id="20" name="TextBox 19">
                <a:extLst>
                  <a:ext uri="{FF2B5EF4-FFF2-40B4-BE49-F238E27FC236}">
                    <a16:creationId xmlns:a16="http://schemas.microsoft.com/office/drawing/2014/main" id="{3D86A6C0-8BEA-BCDB-6D1F-58D7318985F1}"/>
                  </a:ext>
                </a:extLst>
              </p:cNvPr>
              <p:cNvSpPr txBox="1">
                <a:spLocks noRot="1" noChangeAspect="1" noMove="1" noResize="1" noEditPoints="1" noAdjustHandles="1" noChangeArrowheads="1" noChangeShapeType="1" noTextEdit="1"/>
              </p:cNvSpPr>
              <p:nvPr/>
            </p:nvSpPr>
            <p:spPr>
              <a:xfrm>
                <a:off x="3256257" y="4169594"/>
                <a:ext cx="6851839" cy="369332"/>
              </a:xfrm>
              <a:prstGeom prst="rect">
                <a:avLst/>
              </a:prstGeom>
              <a:blipFill>
                <a:blip r:embed="rId6"/>
                <a:stretch>
                  <a:fillRect l="-712" t="-9836"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BB4569BB-FEFF-29AA-3983-7D08ADBC0644}"/>
                  </a:ext>
                </a:extLst>
              </p:cNvPr>
              <p:cNvSpPr txBox="1"/>
              <p:nvPr/>
            </p:nvSpPr>
            <p:spPr>
              <a:xfrm>
                <a:off x="3256257" y="3528590"/>
                <a:ext cx="5679475" cy="369332"/>
              </a:xfrm>
              <a:prstGeom prst="rect">
                <a:avLst/>
              </a:prstGeom>
              <a:noFill/>
            </p:spPr>
            <p:txBody>
              <a:bodyPr wrap="square" rtlCol="0">
                <a:spAutoFit/>
              </a:bodyPr>
              <a:lstStyle/>
              <a:p>
                <a:r>
                  <a:rPr lang="en-US" b="1"/>
                  <a:t>Value</a:t>
                </a:r>
                <a:r>
                  <a:rPr lang="en-US"/>
                  <a:t> vector for position </a:t>
                </a:r>
                <a14:m>
                  <m:oMath xmlns:m="http://schemas.openxmlformats.org/officeDocument/2006/math">
                    <m:r>
                      <a:rPr lang="en-CA" b="1" i="1" smtClean="0">
                        <a:latin typeface="Cambria Math" panose="02040503050406030204" pitchFamily="18" charset="0"/>
                      </a:rPr>
                      <m:t>𝒊</m:t>
                    </m:r>
                  </m:oMath>
                </a14:m>
                <a:r>
                  <a:rPr lang="en-US"/>
                  <a:t> in an arbitrary sequence</a:t>
                </a:r>
                <a:endParaRPr lang="en-US" b="1"/>
              </a:p>
            </p:txBody>
          </p:sp>
        </mc:Choice>
        <mc:Fallback xmlns="">
          <p:sp>
            <p:nvSpPr>
              <p:cNvPr id="22" name="TextBox 21">
                <a:extLst>
                  <a:ext uri="{FF2B5EF4-FFF2-40B4-BE49-F238E27FC236}">
                    <a16:creationId xmlns:a16="http://schemas.microsoft.com/office/drawing/2014/main" id="{BB4569BB-FEFF-29AA-3983-7D08ADBC0644}"/>
                  </a:ext>
                </a:extLst>
              </p:cNvPr>
              <p:cNvSpPr txBox="1">
                <a:spLocks noRot="1" noChangeAspect="1" noMove="1" noResize="1" noEditPoints="1" noAdjustHandles="1" noChangeArrowheads="1" noChangeShapeType="1" noTextEdit="1"/>
              </p:cNvSpPr>
              <p:nvPr/>
            </p:nvSpPr>
            <p:spPr>
              <a:xfrm>
                <a:off x="3256257" y="3528590"/>
                <a:ext cx="5679475" cy="369332"/>
              </a:xfrm>
              <a:prstGeom prst="rect">
                <a:avLst/>
              </a:prstGeom>
              <a:blipFill>
                <a:blip r:embed="rId7"/>
                <a:stretch>
                  <a:fillRect l="-858"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7452F8A4-A178-542B-CD55-2F63F32070C1}"/>
                  </a:ext>
                </a:extLst>
              </p:cNvPr>
              <p:cNvSpPr txBox="1"/>
              <p:nvPr/>
            </p:nvSpPr>
            <p:spPr>
              <a:xfrm>
                <a:off x="3256258" y="2862046"/>
                <a:ext cx="5679475" cy="369332"/>
              </a:xfrm>
              <a:prstGeom prst="rect">
                <a:avLst/>
              </a:prstGeom>
              <a:noFill/>
            </p:spPr>
            <p:txBody>
              <a:bodyPr wrap="square" rtlCol="0">
                <a:spAutoFit/>
              </a:bodyPr>
              <a:lstStyle/>
              <a:p>
                <a:r>
                  <a:rPr lang="en-US" b="1"/>
                  <a:t>Key</a:t>
                </a:r>
                <a:r>
                  <a:rPr lang="en-US"/>
                  <a:t> vector for position </a:t>
                </a:r>
                <a14:m>
                  <m:oMath xmlns:m="http://schemas.openxmlformats.org/officeDocument/2006/math">
                    <m:r>
                      <a:rPr lang="en-CA" b="1" i="1" smtClean="0">
                        <a:solidFill>
                          <a:schemeClr val="tx1"/>
                        </a:solidFill>
                        <a:latin typeface="Cambria Math" panose="02040503050406030204" pitchFamily="18" charset="0"/>
                      </a:rPr>
                      <m:t>𝒊</m:t>
                    </m:r>
                  </m:oMath>
                </a14:m>
                <a:r>
                  <a:rPr lang="en-US"/>
                  <a:t> in an arbitrary sequence</a:t>
                </a:r>
                <a:endParaRPr lang="en-US" b="1"/>
              </a:p>
            </p:txBody>
          </p:sp>
        </mc:Choice>
        <mc:Fallback xmlns="">
          <p:sp>
            <p:nvSpPr>
              <p:cNvPr id="24" name="TextBox 23">
                <a:extLst>
                  <a:ext uri="{FF2B5EF4-FFF2-40B4-BE49-F238E27FC236}">
                    <a16:creationId xmlns:a16="http://schemas.microsoft.com/office/drawing/2014/main" id="{7452F8A4-A178-542B-CD55-2F63F32070C1}"/>
                  </a:ext>
                </a:extLst>
              </p:cNvPr>
              <p:cNvSpPr txBox="1">
                <a:spLocks noRot="1" noChangeAspect="1" noMove="1" noResize="1" noEditPoints="1" noAdjustHandles="1" noChangeArrowheads="1" noChangeShapeType="1" noTextEdit="1"/>
              </p:cNvSpPr>
              <p:nvPr/>
            </p:nvSpPr>
            <p:spPr>
              <a:xfrm>
                <a:off x="3256258" y="2862046"/>
                <a:ext cx="5679475" cy="369332"/>
              </a:xfrm>
              <a:prstGeom prst="rect">
                <a:avLst/>
              </a:prstGeom>
              <a:blipFill>
                <a:blip r:embed="rId8"/>
                <a:stretch>
                  <a:fillRect l="-858"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F972E1D-72FC-63D9-86D2-F7C098F6769C}"/>
                  </a:ext>
                </a:extLst>
              </p:cNvPr>
              <p:cNvSpPr txBox="1"/>
              <p:nvPr/>
            </p:nvSpPr>
            <p:spPr>
              <a:xfrm>
                <a:off x="3256256" y="4819199"/>
                <a:ext cx="5679475" cy="369332"/>
              </a:xfrm>
              <a:prstGeom prst="rect">
                <a:avLst/>
              </a:prstGeom>
              <a:noFill/>
            </p:spPr>
            <p:txBody>
              <a:bodyPr wrap="square" rtlCol="0">
                <a:spAutoFit/>
              </a:bodyPr>
              <a:lstStyle/>
              <a:p>
                <a:r>
                  <a:rPr lang="en-US" b="1"/>
                  <a:t>Output</a:t>
                </a:r>
                <a:r>
                  <a:rPr lang="en-US"/>
                  <a:t> vector corresponding to position </a:t>
                </a:r>
                <a14:m>
                  <m:oMath xmlns:m="http://schemas.openxmlformats.org/officeDocument/2006/math">
                    <m:r>
                      <a:rPr lang="en-CA" b="1" i="1" smtClean="0">
                        <a:latin typeface="Cambria Math" panose="02040503050406030204" pitchFamily="18" charset="0"/>
                      </a:rPr>
                      <m:t>𝒋</m:t>
                    </m:r>
                  </m:oMath>
                </a14:m>
                <a:endParaRPr lang="en-US" b="1"/>
              </a:p>
            </p:txBody>
          </p:sp>
        </mc:Choice>
        <mc:Fallback xmlns="">
          <p:sp>
            <p:nvSpPr>
              <p:cNvPr id="7" name="TextBox 6">
                <a:extLst>
                  <a:ext uri="{FF2B5EF4-FFF2-40B4-BE49-F238E27FC236}">
                    <a16:creationId xmlns:a16="http://schemas.microsoft.com/office/drawing/2014/main" id="{2F972E1D-72FC-63D9-86D2-F7C098F6769C}"/>
                  </a:ext>
                </a:extLst>
              </p:cNvPr>
              <p:cNvSpPr txBox="1">
                <a:spLocks noRot="1" noChangeAspect="1" noMove="1" noResize="1" noEditPoints="1" noAdjustHandles="1" noChangeArrowheads="1" noChangeShapeType="1" noTextEdit="1"/>
              </p:cNvSpPr>
              <p:nvPr/>
            </p:nvSpPr>
            <p:spPr>
              <a:xfrm>
                <a:off x="3256256" y="4819199"/>
                <a:ext cx="5679475" cy="369332"/>
              </a:xfrm>
              <a:prstGeom prst="rect">
                <a:avLst/>
              </a:prstGeom>
              <a:blipFill>
                <a:blip r:embed="rId9"/>
                <a:stretch>
                  <a:fillRect l="-858" t="-10000" b="-26667"/>
                </a:stretch>
              </a:blipFill>
            </p:spPr>
            <p:txBody>
              <a:bodyPr/>
              <a:lstStyle/>
              <a:p>
                <a:r>
                  <a:rPr lang="en-US">
                    <a:noFill/>
                  </a:rPr>
                  <a:t> </a:t>
                </a:r>
              </a:p>
            </p:txBody>
          </p:sp>
        </mc:Fallback>
      </mc:AlternateContent>
    </p:spTree>
    <p:extLst>
      <p:ext uri="{BB962C8B-B14F-4D97-AF65-F5344CB8AC3E}">
        <p14:creationId xmlns:p14="http://schemas.microsoft.com/office/powerpoint/2010/main" val="37237438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7B89B-5377-BE81-7316-6FD78637EE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1A792B-4B2D-BF0B-B45E-BF0980082E97}"/>
              </a:ext>
            </a:extLst>
          </p:cNvPr>
          <p:cNvSpPr>
            <a:spLocks noGrp="1"/>
          </p:cNvSpPr>
          <p:nvPr>
            <p:ph type="title"/>
          </p:nvPr>
        </p:nvSpPr>
        <p:spPr/>
        <p:txBody>
          <a:bodyPr>
            <a:normAutofit/>
          </a:bodyPr>
          <a:lstStyle/>
          <a:p>
            <a:r>
              <a:rPr lang="en-US" sz="4000"/>
              <a:t>A more general attention</a:t>
            </a:r>
          </a:p>
        </p:txBody>
      </p:sp>
      <p:sp>
        <p:nvSpPr>
          <p:cNvPr id="4" name="Date Placeholder 3">
            <a:extLst>
              <a:ext uri="{FF2B5EF4-FFF2-40B4-BE49-F238E27FC236}">
                <a16:creationId xmlns:a16="http://schemas.microsoft.com/office/drawing/2014/main" id="{FA8A90FB-359A-109D-C12C-D185C8381173}"/>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F8CFA664-BB87-39E1-6B65-60AF0BAA81E1}"/>
              </a:ext>
            </a:extLst>
          </p:cNvPr>
          <p:cNvSpPr>
            <a:spLocks noGrp="1"/>
          </p:cNvSpPr>
          <p:nvPr>
            <p:ph type="sldNum" sz="quarter" idx="12"/>
          </p:nvPr>
        </p:nvSpPr>
        <p:spPr/>
        <p:txBody>
          <a:bodyPr/>
          <a:lstStyle/>
          <a:p>
            <a:fld id="{D4F24A5E-B0D2-394D-9970-9AE06BCB59C1}" type="slidenum">
              <a:rPr lang="en-US" smtClean="0"/>
              <a:t>29</a:t>
            </a:fld>
            <a:endParaRPr lang="en-US"/>
          </a:p>
        </p:txBody>
      </p:sp>
      <mc:AlternateContent xmlns:mc="http://schemas.openxmlformats.org/markup-compatibility/2006" xmlns:a14="http://schemas.microsoft.com/office/drawing/2010/main">
        <mc:Choice Requires="a14">
          <p:sp>
            <p:nvSpPr>
              <p:cNvPr id="41" name="Rounded Rectangle 40">
                <a:extLst>
                  <a:ext uri="{FF2B5EF4-FFF2-40B4-BE49-F238E27FC236}">
                    <a16:creationId xmlns:a16="http://schemas.microsoft.com/office/drawing/2014/main" id="{8E40D30D-E06B-6DD9-49DB-F8C9B2A99E43}"/>
                  </a:ext>
                </a:extLst>
              </p:cNvPr>
              <p:cNvSpPr/>
              <p:nvPr/>
            </p:nvSpPr>
            <p:spPr>
              <a:xfrm>
                <a:off x="3710762" y="4119802"/>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41" name="Rounded Rectangle 40">
                <a:extLst>
                  <a:ext uri="{FF2B5EF4-FFF2-40B4-BE49-F238E27FC236}">
                    <a16:creationId xmlns:a16="http://schemas.microsoft.com/office/drawing/2014/main" id="{8E40D30D-E06B-6DD9-49DB-F8C9B2A99E43}"/>
                  </a:ext>
                </a:extLst>
              </p:cNvPr>
              <p:cNvSpPr>
                <a:spLocks noRot="1" noChangeAspect="1" noMove="1" noResize="1" noEditPoints="1" noAdjustHandles="1" noChangeArrowheads="1" noChangeShapeType="1" noTextEdit="1"/>
              </p:cNvSpPr>
              <p:nvPr/>
            </p:nvSpPr>
            <p:spPr>
              <a:xfrm>
                <a:off x="3710762" y="4119802"/>
                <a:ext cx="470516" cy="470517"/>
              </a:xfrm>
              <a:prstGeom prst="roundRect">
                <a:avLst/>
              </a:prstGeom>
              <a:blipFill>
                <a:blip r:embed="rId3"/>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ounded Rectangle 41">
                <a:extLst>
                  <a:ext uri="{FF2B5EF4-FFF2-40B4-BE49-F238E27FC236}">
                    <a16:creationId xmlns:a16="http://schemas.microsoft.com/office/drawing/2014/main" id="{219B5E32-FE1F-C822-1AD2-2B2B4BE4CC9F}"/>
                  </a:ext>
                </a:extLst>
              </p:cNvPr>
              <p:cNvSpPr/>
              <p:nvPr/>
            </p:nvSpPr>
            <p:spPr>
              <a:xfrm>
                <a:off x="3710762" y="4672970"/>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42" name="Rounded Rectangle 41">
                <a:extLst>
                  <a:ext uri="{FF2B5EF4-FFF2-40B4-BE49-F238E27FC236}">
                    <a16:creationId xmlns:a16="http://schemas.microsoft.com/office/drawing/2014/main" id="{219B5E32-FE1F-C822-1AD2-2B2B4BE4CC9F}"/>
                  </a:ext>
                </a:extLst>
              </p:cNvPr>
              <p:cNvSpPr>
                <a:spLocks noRot="1" noChangeAspect="1" noMove="1" noResize="1" noEditPoints="1" noAdjustHandles="1" noChangeArrowheads="1" noChangeShapeType="1" noTextEdit="1"/>
              </p:cNvSpPr>
              <p:nvPr/>
            </p:nvSpPr>
            <p:spPr>
              <a:xfrm>
                <a:off x="3710762" y="4672970"/>
                <a:ext cx="470516" cy="470517"/>
              </a:xfrm>
              <a:prstGeom prst="roundRect">
                <a:avLst/>
              </a:prstGeom>
              <a:blipFill>
                <a:blip r:embed="rId4"/>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ounded Rectangle 42">
                <a:extLst>
                  <a:ext uri="{FF2B5EF4-FFF2-40B4-BE49-F238E27FC236}">
                    <a16:creationId xmlns:a16="http://schemas.microsoft.com/office/drawing/2014/main" id="{723BBA7E-0AD7-01BB-0377-17CD829E104E}"/>
                  </a:ext>
                </a:extLst>
              </p:cNvPr>
              <p:cNvSpPr/>
              <p:nvPr/>
            </p:nvSpPr>
            <p:spPr>
              <a:xfrm>
                <a:off x="3710762" y="5226138"/>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43" name="Rounded Rectangle 42">
                <a:extLst>
                  <a:ext uri="{FF2B5EF4-FFF2-40B4-BE49-F238E27FC236}">
                    <a16:creationId xmlns:a16="http://schemas.microsoft.com/office/drawing/2014/main" id="{723BBA7E-0AD7-01BB-0377-17CD829E104E}"/>
                  </a:ext>
                </a:extLst>
              </p:cNvPr>
              <p:cNvSpPr>
                <a:spLocks noRot="1" noChangeAspect="1" noMove="1" noResize="1" noEditPoints="1" noAdjustHandles="1" noChangeArrowheads="1" noChangeShapeType="1" noTextEdit="1"/>
              </p:cNvSpPr>
              <p:nvPr/>
            </p:nvSpPr>
            <p:spPr>
              <a:xfrm>
                <a:off x="3710762" y="5226138"/>
                <a:ext cx="470516" cy="470517"/>
              </a:xfrm>
              <a:prstGeom prst="roundRect">
                <a:avLst/>
              </a:prstGeom>
              <a:blipFill>
                <a:blip r:embed="rId5"/>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Rounded Rectangle 54">
                <a:extLst>
                  <a:ext uri="{FF2B5EF4-FFF2-40B4-BE49-F238E27FC236}">
                    <a16:creationId xmlns:a16="http://schemas.microsoft.com/office/drawing/2014/main" id="{A838436E-CBDD-F3EF-8211-3359C5C9FF97}"/>
                  </a:ext>
                </a:extLst>
              </p:cNvPr>
              <p:cNvSpPr/>
              <p:nvPr/>
            </p:nvSpPr>
            <p:spPr>
              <a:xfrm>
                <a:off x="5218145" y="4121511"/>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𝑗</m:t>
                          </m:r>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55" name="Rounded Rectangle 54">
                <a:extLst>
                  <a:ext uri="{FF2B5EF4-FFF2-40B4-BE49-F238E27FC236}">
                    <a16:creationId xmlns:a16="http://schemas.microsoft.com/office/drawing/2014/main" id="{A838436E-CBDD-F3EF-8211-3359C5C9FF97}"/>
                  </a:ext>
                </a:extLst>
              </p:cNvPr>
              <p:cNvSpPr>
                <a:spLocks noRot="1" noChangeAspect="1" noMove="1" noResize="1" noEditPoints="1" noAdjustHandles="1" noChangeArrowheads="1" noChangeShapeType="1" noTextEdit="1"/>
              </p:cNvSpPr>
              <p:nvPr/>
            </p:nvSpPr>
            <p:spPr>
              <a:xfrm>
                <a:off x="5218145" y="4121511"/>
                <a:ext cx="470516" cy="470517"/>
              </a:xfrm>
              <a:prstGeom prst="roundRect">
                <a:avLst/>
              </a:prstGeom>
              <a:blipFill>
                <a:blip r:embed="rId6"/>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Rounded Rectangle 55">
                <a:extLst>
                  <a:ext uri="{FF2B5EF4-FFF2-40B4-BE49-F238E27FC236}">
                    <a16:creationId xmlns:a16="http://schemas.microsoft.com/office/drawing/2014/main" id="{696EBAEB-F252-6C97-F4BB-AC990CCA5065}"/>
                  </a:ext>
                </a:extLst>
              </p:cNvPr>
              <p:cNvSpPr/>
              <p:nvPr/>
            </p:nvSpPr>
            <p:spPr>
              <a:xfrm>
                <a:off x="5218145" y="4671631"/>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𝑗</m:t>
                          </m:r>
                          <m:r>
                            <a:rPr lang="en-CA" b="0" i="1" smtClean="0">
                              <a:solidFill>
                                <a:schemeClr val="tx1"/>
                              </a:solidFill>
                              <a:latin typeface="Cambria Math" panose="02040503050406030204" pitchFamily="18" charset="0"/>
                            </a:rPr>
                            <m:t>2 </m:t>
                          </m:r>
                        </m:sub>
                      </m:sSub>
                    </m:oMath>
                  </m:oMathPara>
                </a14:m>
                <a:endParaRPr lang="en-US">
                  <a:solidFill>
                    <a:schemeClr val="tx1"/>
                  </a:solidFill>
                </a:endParaRPr>
              </a:p>
            </p:txBody>
          </p:sp>
        </mc:Choice>
        <mc:Fallback xmlns="">
          <p:sp>
            <p:nvSpPr>
              <p:cNvPr id="56" name="Rounded Rectangle 55">
                <a:extLst>
                  <a:ext uri="{FF2B5EF4-FFF2-40B4-BE49-F238E27FC236}">
                    <a16:creationId xmlns:a16="http://schemas.microsoft.com/office/drawing/2014/main" id="{696EBAEB-F252-6C97-F4BB-AC990CCA5065}"/>
                  </a:ext>
                </a:extLst>
              </p:cNvPr>
              <p:cNvSpPr>
                <a:spLocks noRot="1" noChangeAspect="1" noMove="1" noResize="1" noEditPoints="1" noAdjustHandles="1" noChangeArrowheads="1" noChangeShapeType="1" noTextEdit="1"/>
              </p:cNvSpPr>
              <p:nvPr/>
            </p:nvSpPr>
            <p:spPr>
              <a:xfrm>
                <a:off x="5218145" y="4671631"/>
                <a:ext cx="470516" cy="470517"/>
              </a:xfrm>
              <a:prstGeom prst="roundRect">
                <a:avLst/>
              </a:prstGeom>
              <a:blipFill>
                <a:blip r:embed="rId7"/>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Rounded Rectangle 56">
                <a:extLst>
                  <a:ext uri="{FF2B5EF4-FFF2-40B4-BE49-F238E27FC236}">
                    <a16:creationId xmlns:a16="http://schemas.microsoft.com/office/drawing/2014/main" id="{D7774CCD-36D2-C8FF-4EC8-F29E34F878B5}"/>
                  </a:ext>
                </a:extLst>
              </p:cNvPr>
              <p:cNvSpPr/>
              <p:nvPr/>
            </p:nvSpPr>
            <p:spPr>
              <a:xfrm>
                <a:off x="5218145" y="5226031"/>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𝑗</m:t>
                          </m:r>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57" name="Rounded Rectangle 56">
                <a:extLst>
                  <a:ext uri="{FF2B5EF4-FFF2-40B4-BE49-F238E27FC236}">
                    <a16:creationId xmlns:a16="http://schemas.microsoft.com/office/drawing/2014/main" id="{D7774CCD-36D2-C8FF-4EC8-F29E34F878B5}"/>
                  </a:ext>
                </a:extLst>
              </p:cNvPr>
              <p:cNvSpPr>
                <a:spLocks noRot="1" noChangeAspect="1" noMove="1" noResize="1" noEditPoints="1" noAdjustHandles="1" noChangeArrowheads="1" noChangeShapeType="1" noTextEdit="1"/>
              </p:cNvSpPr>
              <p:nvPr/>
            </p:nvSpPr>
            <p:spPr>
              <a:xfrm>
                <a:off x="5218145" y="5226031"/>
                <a:ext cx="470516" cy="470517"/>
              </a:xfrm>
              <a:prstGeom prst="roundRect">
                <a:avLst/>
              </a:prstGeom>
              <a:blipFill>
                <a:blip r:embed="rId8"/>
                <a:stretch>
                  <a:fillRect/>
                </a:stretch>
              </a:blipFill>
              <a:ln>
                <a:solidFill>
                  <a:srgbClr val="BBAAE6"/>
                </a:solidFill>
              </a:ln>
            </p:spPr>
            <p:txBody>
              <a:bodyPr/>
              <a:lstStyle/>
              <a:p>
                <a:r>
                  <a:rPr lang="en-US">
                    <a:noFill/>
                  </a:rPr>
                  <a:t> </a:t>
                </a:r>
              </a:p>
            </p:txBody>
          </p:sp>
        </mc:Fallback>
      </mc:AlternateContent>
      <p:cxnSp>
        <p:nvCxnSpPr>
          <p:cNvPr id="63" name="Straight Arrow Connector 62">
            <a:extLst>
              <a:ext uri="{FF2B5EF4-FFF2-40B4-BE49-F238E27FC236}">
                <a16:creationId xmlns:a16="http://schemas.microsoft.com/office/drawing/2014/main" id="{871B9E8F-050D-79B0-101D-2A2414BE7562}"/>
              </a:ext>
            </a:extLst>
          </p:cNvPr>
          <p:cNvCxnSpPr>
            <a:cxnSpLocks/>
            <a:stCxn id="81" idx="6"/>
            <a:endCxn id="57" idx="1"/>
          </p:cNvCxnSpPr>
          <p:nvPr/>
        </p:nvCxnSpPr>
        <p:spPr>
          <a:xfrm flipV="1">
            <a:off x="4924462" y="5461290"/>
            <a:ext cx="293683" cy="1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5364BCF0-550F-1AC5-9C26-3556665BBF02}"/>
              </a:ext>
            </a:extLst>
          </p:cNvPr>
          <p:cNvCxnSpPr>
            <a:cxnSpLocks/>
            <a:stCxn id="76" idx="6"/>
            <a:endCxn id="55" idx="1"/>
          </p:cNvCxnSpPr>
          <p:nvPr/>
        </p:nvCxnSpPr>
        <p:spPr>
          <a:xfrm>
            <a:off x="4924462" y="4355060"/>
            <a:ext cx="293683" cy="17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FF67E6F3-E9E9-A8BB-DB6C-E992792490FE}"/>
              </a:ext>
            </a:extLst>
          </p:cNvPr>
          <p:cNvCxnSpPr>
            <a:cxnSpLocks/>
            <a:stCxn id="80" idx="6"/>
            <a:endCxn id="56" idx="1"/>
          </p:cNvCxnSpPr>
          <p:nvPr/>
        </p:nvCxnSpPr>
        <p:spPr>
          <a:xfrm flipV="1">
            <a:off x="4924462" y="4906890"/>
            <a:ext cx="293683" cy="13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95AF13E3-6773-C3AE-6999-A56ECD56989C}"/>
              </a:ext>
            </a:extLst>
          </p:cNvPr>
          <p:cNvCxnSpPr>
            <a:cxnSpLocks/>
            <a:stCxn id="41" idx="3"/>
            <a:endCxn id="76" idx="2"/>
          </p:cNvCxnSpPr>
          <p:nvPr/>
        </p:nvCxnSpPr>
        <p:spPr>
          <a:xfrm flipV="1">
            <a:off x="4181278" y="4355060"/>
            <a:ext cx="239185"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291F00D2-DF5D-203F-55A3-8D8A6979B16E}"/>
              </a:ext>
            </a:extLst>
          </p:cNvPr>
          <p:cNvSpPr/>
          <p:nvPr/>
        </p:nvSpPr>
        <p:spPr>
          <a:xfrm>
            <a:off x="5102455" y="3678983"/>
            <a:ext cx="2160000" cy="2536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t>softmax</a:t>
            </a:r>
            <a:endParaRPr lang="en-US"/>
          </a:p>
        </p:txBody>
      </p:sp>
      <mc:AlternateContent xmlns:mc="http://schemas.openxmlformats.org/markup-compatibility/2006" xmlns:a14="http://schemas.microsoft.com/office/drawing/2010/main">
        <mc:Choice Requires="a14">
          <p:sp>
            <p:nvSpPr>
              <p:cNvPr id="76" name="Oval 75">
                <a:extLst>
                  <a:ext uri="{FF2B5EF4-FFF2-40B4-BE49-F238E27FC236}">
                    <a16:creationId xmlns:a16="http://schemas.microsoft.com/office/drawing/2014/main" id="{714C7A63-1D31-6478-D803-614B7CEB89A4}"/>
                  </a:ext>
                </a:extLst>
              </p:cNvPr>
              <p:cNvSpPr>
                <a:spLocks noChangeAspect="1"/>
              </p:cNvSpPr>
              <p:nvPr/>
            </p:nvSpPr>
            <p:spPr>
              <a:xfrm>
                <a:off x="4420463" y="4102719"/>
                <a:ext cx="503999" cy="50468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72000" rIns="0" rtlCol="0" anchor="ctr"/>
              <a:lstStyle/>
              <a:p>
                <a:pPr algn="ct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m:rPr>
                              <m:nor/>
                            </m:rPr>
                            <a:rPr lang="en-CA" b="0" i="0" smtClean="0">
                              <a:latin typeface="Cambria Math" panose="02040503050406030204" pitchFamily="18" charset="0"/>
                            </a:rPr>
                            <m:t>att</m:t>
                          </m:r>
                        </m:sub>
                      </m:sSub>
                    </m:oMath>
                  </m:oMathPara>
                </a14:m>
                <a:endParaRPr lang="en-US"/>
              </a:p>
            </p:txBody>
          </p:sp>
        </mc:Choice>
        <mc:Fallback xmlns="">
          <p:sp>
            <p:nvSpPr>
              <p:cNvPr id="76" name="Oval 75">
                <a:extLst>
                  <a:ext uri="{FF2B5EF4-FFF2-40B4-BE49-F238E27FC236}">
                    <a16:creationId xmlns:a16="http://schemas.microsoft.com/office/drawing/2014/main" id="{714C7A63-1D31-6478-D803-614B7CEB89A4}"/>
                  </a:ext>
                </a:extLst>
              </p:cNvPr>
              <p:cNvSpPr>
                <a:spLocks noRot="1" noChangeAspect="1" noMove="1" noResize="1" noEditPoints="1" noAdjustHandles="1" noChangeArrowheads="1" noChangeShapeType="1" noTextEdit="1"/>
              </p:cNvSpPr>
              <p:nvPr/>
            </p:nvSpPr>
            <p:spPr>
              <a:xfrm>
                <a:off x="4420463" y="4102719"/>
                <a:ext cx="503999" cy="504682"/>
              </a:xfrm>
              <a:prstGeom prst="ellipse">
                <a:avLst/>
              </a:prstGeom>
              <a:blipFill>
                <a:blip r:embed="rId9"/>
                <a:stretch>
                  <a:fillRect l="-8235" r="-47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Oval 79">
                <a:extLst>
                  <a:ext uri="{FF2B5EF4-FFF2-40B4-BE49-F238E27FC236}">
                    <a16:creationId xmlns:a16="http://schemas.microsoft.com/office/drawing/2014/main" id="{DC9AB352-761F-85AF-8E9C-ACE5D6BDB6DA}"/>
                  </a:ext>
                </a:extLst>
              </p:cNvPr>
              <p:cNvSpPr>
                <a:spLocks noChangeAspect="1"/>
              </p:cNvSpPr>
              <p:nvPr/>
            </p:nvSpPr>
            <p:spPr>
              <a:xfrm>
                <a:off x="4420463" y="4655887"/>
                <a:ext cx="503999" cy="50468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72000" rIns="0" rtlCol="0" anchor="ctr"/>
              <a:lstStyle/>
              <a:p>
                <a:pPr algn="ct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m:rPr>
                              <m:nor/>
                            </m:rPr>
                            <a:rPr lang="en-CA" b="0" i="0" smtClean="0">
                              <a:latin typeface="Cambria Math" panose="02040503050406030204" pitchFamily="18" charset="0"/>
                            </a:rPr>
                            <m:t>att</m:t>
                          </m:r>
                        </m:sub>
                      </m:sSub>
                    </m:oMath>
                  </m:oMathPara>
                </a14:m>
                <a:endParaRPr lang="en-US"/>
              </a:p>
            </p:txBody>
          </p:sp>
        </mc:Choice>
        <mc:Fallback xmlns="">
          <p:sp>
            <p:nvSpPr>
              <p:cNvPr id="80" name="Oval 79">
                <a:extLst>
                  <a:ext uri="{FF2B5EF4-FFF2-40B4-BE49-F238E27FC236}">
                    <a16:creationId xmlns:a16="http://schemas.microsoft.com/office/drawing/2014/main" id="{DC9AB352-761F-85AF-8E9C-ACE5D6BDB6DA}"/>
                  </a:ext>
                </a:extLst>
              </p:cNvPr>
              <p:cNvSpPr>
                <a:spLocks noRot="1" noChangeAspect="1" noMove="1" noResize="1" noEditPoints="1" noAdjustHandles="1" noChangeArrowheads="1" noChangeShapeType="1" noTextEdit="1"/>
              </p:cNvSpPr>
              <p:nvPr/>
            </p:nvSpPr>
            <p:spPr>
              <a:xfrm>
                <a:off x="4420463" y="4655887"/>
                <a:ext cx="503999" cy="504682"/>
              </a:xfrm>
              <a:prstGeom prst="ellipse">
                <a:avLst/>
              </a:prstGeom>
              <a:blipFill>
                <a:blip r:embed="rId9"/>
                <a:stretch>
                  <a:fillRect l="-8235" r="-47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Oval 80">
                <a:extLst>
                  <a:ext uri="{FF2B5EF4-FFF2-40B4-BE49-F238E27FC236}">
                    <a16:creationId xmlns:a16="http://schemas.microsoft.com/office/drawing/2014/main" id="{67A47A72-D966-5545-9973-39A23C3DC6FA}"/>
                  </a:ext>
                </a:extLst>
              </p:cNvPr>
              <p:cNvSpPr>
                <a:spLocks noChangeAspect="1"/>
              </p:cNvSpPr>
              <p:nvPr/>
            </p:nvSpPr>
            <p:spPr>
              <a:xfrm>
                <a:off x="4420463" y="5209055"/>
                <a:ext cx="503999" cy="50468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72000" rIns="0" rtlCol="0" anchor="ctr"/>
              <a:lstStyle/>
              <a:p>
                <a:pPr algn="ct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m:rPr>
                              <m:nor/>
                            </m:rPr>
                            <a:rPr lang="en-CA" b="0" i="0" smtClean="0">
                              <a:latin typeface="Cambria Math" panose="02040503050406030204" pitchFamily="18" charset="0"/>
                            </a:rPr>
                            <m:t>att</m:t>
                          </m:r>
                        </m:sub>
                      </m:sSub>
                    </m:oMath>
                  </m:oMathPara>
                </a14:m>
                <a:endParaRPr lang="en-US"/>
              </a:p>
            </p:txBody>
          </p:sp>
        </mc:Choice>
        <mc:Fallback xmlns="">
          <p:sp>
            <p:nvSpPr>
              <p:cNvPr id="81" name="Oval 80">
                <a:extLst>
                  <a:ext uri="{FF2B5EF4-FFF2-40B4-BE49-F238E27FC236}">
                    <a16:creationId xmlns:a16="http://schemas.microsoft.com/office/drawing/2014/main" id="{67A47A72-D966-5545-9973-39A23C3DC6FA}"/>
                  </a:ext>
                </a:extLst>
              </p:cNvPr>
              <p:cNvSpPr>
                <a:spLocks noRot="1" noChangeAspect="1" noMove="1" noResize="1" noEditPoints="1" noAdjustHandles="1" noChangeArrowheads="1" noChangeShapeType="1" noTextEdit="1"/>
              </p:cNvSpPr>
              <p:nvPr/>
            </p:nvSpPr>
            <p:spPr>
              <a:xfrm>
                <a:off x="4420463" y="5209055"/>
                <a:ext cx="503999" cy="504682"/>
              </a:xfrm>
              <a:prstGeom prst="ellipse">
                <a:avLst/>
              </a:prstGeom>
              <a:blipFill>
                <a:blip r:embed="rId10"/>
                <a:stretch>
                  <a:fillRect l="-8235" r="-4706"/>
                </a:stretch>
              </a:blipFill>
            </p:spPr>
            <p:txBody>
              <a:bodyPr/>
              <a:lstStyle/>
              <a:p>
                <a:r>
                  <a:rPr lang="en-US">
                    <a:noFill/>
                  </a:rPr>
                  <a:t> </a:t>
                </a:r>
              </a:p>
            </p:txBody>
          </p:sp>
        </mc:Fallback>
      </mc:AlternateContent>
      <p:sp>
        <p:nvSpPr>
          <p:cNvPr id="101" name="Rectangle 100">
            <a:extLst>
              <a:ext uri="{FF2B5EF4-FFF2-40B4-BE49-F238E27FC236}">
                <a16:creationId xmlns:a16="http://schemas.microsoft.com/office/drawing/2014/main" id="{656343FF-DAFA-55D0-F23C-33476A9D7E64}"/>
              </a:ext>
            </a:extLst>
          </p:cNvPr>
          <p:cNvSpPr/>
          <p:nvPr/>
        </p:nvSpPr>
        <p:spPr>
          <a:xfrm>
            <a:off x="5102455" y="1516613"/>
            <a:ext cx="2160000" cy="2536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t>mul</a:t>
            </a:r>
            <a:r>
              <a:rPr lang="en-US"/>
              <a:t> + add</a:t>
            </a:r>
          </a:p>
        </p:txBody>
      </p:sp>
      <mc:AlternateContent xmlns:mc="http://schemas.openxmlformats.org/markup-compatibility/2006" xmlns:a14="http://schemas.microsoft.com/office/drawing/2010/main">
        <mc:Choice Requires="a14">
          <p:sp>
            <p:nvSpPr>
              <p:cNvPr id="104" name="Rounded Rectangle 103">
                <a:extLst>
                  <a:ext uri="{FF2B5EF4-FFF2-40B4-BE49-F238E27FC236}">
                    <a16:creationId xmlns:a16="http://schemas.microsoft.com/office/drawing/2014/main" id="{0B5FAB76-7FBD-BC84-5A09-D38863585AE4}"/>
                  </a:ext>
                </a:extLst>
              </p:cNvPr>
              <p:cNvSpPr/>
              <p:nvPr/>
            </p:nvSpPr>
            <p:spPr>
              <a:xfrm>
                <a:off x="5218145" y="833946"/>
                <a:ext cx="470516" cy="470517"/>
              </a:xfrm>
              <a:prstGeom prst="roundRect">
                <a:avLst/>
              </a:prstGeom>
              <a:solidFill>
                <a:srgbClr val="FF50C6">
                  <a:alpha val="42000"/>
                </a:srgbClr>
              </a:solidFill>
              <a:ln>
                <a:solidFill>
                  <a:srgbClr val="CA3F9E">
                    <a:alpha val="70000"/>
                  </a:srgb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𝒐</m:t>
                          </m:r>
                        </m:e>
                        <m:sub>
                          <m:r>
                            <a:rPr lang="en-CA" b="1" i="1" smtClean="0">
                              <a:solidFill>
                                <a:schemeClr val="tx1"/>
                              </a:solidFill>
                              <a:latin typeface="Cambria Math" panose="02040503050406030204" pitchFamily="18" charset="0"/>
                            </a:rPr>
                            <m:t>𝒋</m:t>
                          </m:r>
                        </m:sub>
                      </m:sSub>
                    </m:oMath>
                  </m:oMathPara>
                </a14:m>
                <a:endParaRPr lang="en-US" b="1">
                  <a:solidFill>
                    <a:schemeClr val="tx1"/>
                  </a:solidFill>
                </a:endParaRPr>
              </a:p>
            </p:txBody>
          </p:sp>
        </mc:Choice>
        <mc:Fallback xmlns="">
          <p:sp>
            <p:nvSpPr>
              <p:cNvPr id="104" name="Rounded Rectangle 103">
                <a:extLst>
                  <a:ext uri="{FF2B5EF4-FFF2-40B4-BE49-F238E27FC236}">
                    <a16:creationId xmlns:a16="http://schemas.microsoft.com/office/drawing/2014/main" id="{0B5FAB76-7FBD-BC84-5A09-D38863585AE4}"/>
                  </a:ext>
                </a:extLst>
              </p:cNvPr>
              <p:cNvSpPr>
                <a:spLocks noRot="1" noChangeAspect="1" noMove="1" noResize="1" noEditPoints="1" noAdjustHandles="1" noChangeArrowheads="1" noChangeShapeType="1" noTextEdit="1"/>
              </p:cNvSpPr>
              <p:nvPr/>
            </p:nvSpPr>
            <p:spPr>
              <a:xfrm>
                <a:off x="5218145" y="833946"/>
                <a:ext cx="470516" cy="470517"/>
              </a:xfrm>
              <a:prstGeom prst="roundRect">
                <a:avLst/>
              </a:prstGeom>
              <a:blipFill>
                <a:blip r:embed="rId11"/>
                <a:stretch>
                  <a:fillRect/>
                </a:stretch>
              </a:blipFill>
              <a:ln>
                <a:solidFill>
                  <a:srgbClr val="CA3F9E">
                    <a:alpha val="70000"/>
                  </a:srgbClr>
                </a:solidFill>
              </a:ln>
            </p:spPr>
            <p:txBody>
              <a:bodyPr/>
              <a:lstStyle/>
              <a:p>
                <a:r>
                  <a:rPr lang="en-US">
                    <a:noFill/>
                  </a:rPr>
                  <a:t> </a:t>
                </a:r>
              </a:p>
            </p:txBody>
          </p:sp>
        </mc:Fallback>
      </mc:AlternateContent>
      <p:cxnSp>
        <p:nvCxnSpPr>
          <p:cNvPr id="119" name="Straight Arrow Connector 118">
            <a:extLst>
              <a:ext uri="{FF2B5EF4-FFF2-40B4-BE49-F238E27FC236}">
                <a16:creationId xmlns:a16="http://schemas.microsoft.com/office/drawing/2014/main" id="{3AA54B0F-A41C-E33F-E24F-7FB293CCC62C}"/>
              </a:ext>
            </a:extLst>
          </p:cNvPr>
          <p:cNvCxnSpPr>
            <a:cxnSpLocks/>
          </p:cNvCxnSpPr>
          <p:nvPr/>
        </p:nvCxnSpPr>
        <p:spPr>
          <a:xfrm flipV="1">
            <a:off x="5450400" y="1304463"/>
            <a:ext cx="0" cy="2185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6" name="TextBox 125">
                <a:extLst>
                  <a:ext uri="{FF2B5EF4-FFF2-40B4-BE49-F238E27FC236}">
                    <a16:creationId xmlns:a16="http://schemas.microsoft.com/office/drawing/2014/main" id="{C9A62F6C-006B-57C8-E1C4-2F35C80A7203}"/>
                  </a:ext>
                </a:extLst>
              </p:cNvPr>
              <p:cNvSpPr txBox="1"/>
              <p:nvPr/>
            </p:nvSpPr>
            <p:spPr>
              <a:xfrm>
                <a:off x="7261200" y="882479"/>
                <a:ext cx="2570400" cy="1041567"/>
              </a:xfrm>
              <a:prstGeom prst="rect">
                <a:avLst/>
              </a:prstGeom>
              <a:noFill/>
            </p:spPr>
            <p:txBody>
              <a:bodyPr wrap="square" rtlCol="0">
                <a:spAutoFit/>
              </a:bodyPr>
              <a:lstStyle/>
              <a:p>
                <a:r>
                  <a:rPr lang="en-CA"/>
                  <a:t>Output vectors </a:t>
                </a:r>
                <a:endParaRPr lang="en-CA" b="1" i="1">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𝒐</m:t>
                          </m:r>
                        </m:e>
                        <m:sub>
                          <m:r>
                            <a:rPr lang="en-CA" b="1" i="1" smtClean="0">
                              <a:latin typeface="Cambria Math" panose="02040503050406030204" pitchFamily="18" charset="0"/>
                            </a:rPr>
                            <m:t>𝒋</m:t>
                          </m:r>
                        </m:sub>
                      </m:sSub>
                      <m:r>
                        <a:rPr lang="en-CA" b="1" i="1" smtClean="0">
                          <a:latin typeface="Cambria Math" panose="02040503050406030204" pitchFamily="18" charset="0"/>
                        </a:rPr>
                        <m:t>=</m:t>
                      </m:r>
                      <m:nary>
                        <m:naryPr>
                          <m:chr m:val="∑"/>
                          <m:supHide m:val="on"/>
                          <m:ctrlPr>
                            <a:rPr lang="en-CA" i="1" smtClean="0">
                              <a:latin typeface="Cambria Math" panose="02040503050406030204" pitchFamily="18" charset="0"/>
                            </a:rPr>
                          </m:ctrlPr>
                        </m:naryPr>
                        <m:sub>
                          <m:r>
                            <a:rPr lang="en-CA" b="0" i="1" smtClean="0">
                              <a:latin typeface="Cambria Math" panose="02040503050406030204" pitchFamily="18" charset="0"/>
                            </a:rPr>
                            <m:t>𝑖</m:t>
                          </m:r>
                        </m:sub>
                        <m:sup/>
                        <m:e>
                          <m:sSub>
                            <m:sSubPr>
                              <m:ctrlPr>
                                <a:rPr lang="en-CA" i="1" smtClean="0">
                                  <a:latin typeface="Cambria Math" panose="02040503050406030204" pitchFamily="18" charset="0"/>
                                </a:rPr>
                              </m:ctrlPr>
                            </m:sSubPr>
                            <m:e>
                              <m:r>
                                <a:rPr lang="en-CA" b="0" i="1" smtClean="0">
                                  <a:latin typeface="Cambria Math" panose="02040503050406030204" pitchFamily="18" charset="0"/>
                                </a:rPr>
                                <m:t>𝛼</m:t>
                              </m:r>
                            </m:e>
                            <m:sub>
                              <m:r>
                                <a:rPr lang="en-CA" b="0" i="1" smtClean="0">
                                  <a:latin typeface="Cambria Math" panose="02040503050406030204" pitchFamily="18" charset="0"/>
                                </a:rPr>
                                <m:t>𝑗𝑖</m:t>
                              </m:r>
                            </m:sub>
                          </m:sSub>
                          <m:sSub>
                            <m:sSubPr>
                              <m:ctrlPr>
                                <a:rPr lang="en-CA" b="1" i="1" smtClean="0">
                                  <a:latin typeface="Cambria Math" panose="02040503050406030204" pitchFamily="18" charset="0"/>
                                </a:rPr>
                              </m:ctrlPr>
                            </m:sSubPr>
                            <m:e>
                              <m:r>
                                <a:rPr lang="en-CA" b="1" i="1" smtClean="0">
                                  <a:latin typeface="Cambria Math" panose="02040503050406030204" pitchFamily="18" charset="0"/>
                                </a:rPr>
                                <m:t>𝒗</m:t>
                              </m:r>
                            </m:e>
                            <m:sub>
                              <m:r>
                                <a:rPr lang="en-CA" b="1" i="1" smtClean="0">
                                  <a:latin typeface="Cambria Math" panose="02040503050406030204" pitchFamily="18" charset="0"/>
                                </a:rPr>
                                <m:t>𝒊</m:t>
                              </m:r>
                            </m:sub>
                          </m:sSub>
                        </m:e>
                      </m:nary>
                      <m:r>
                        <a:rPr lang="en-CA" b="1" i="1" smtClean="0">
                          <a:latin typeface="Cambria Math" panose="02040503050406030204" pitchFamily="18" charset="0"/>
                        </a:rPr>
                        <m:t>   ∈</m:t>
                      </m:r>
                      <m:sSup>
                        <m:sSupPr>
                          <m:ctrlPr>
                            <a:rPr lang="en-CA" i="1" smtClean="0">
                              <a:latin typeface="Cambria Math" panose="02040503050406030204" pitchFamily="18" charset="0"/>
                            </a:rPr>
                          </m:ctrlPr>
                        </m:sSupPr>
                        <m:e>
                          <m:r>
                            <a:rPr lang="en-CA" b="0" i="1" smtClean="0">
                              <a:latin typeface="Cambria Math" panose="02040503050406030204" pitchFamily="18" charset="0"/>
                            </a:rPr>
                            <m:t>ℝ</m:t>
                          </m:r>
                        </m:e>
                        <m:sup>
                          <m:sSub>
                            <m:sSubPr>
                              <m:ctrlPr>
                                <a:rPr lang="en-CA"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𝑘</m:t>
                              </m:r>
                            </m:sub>
                          </m:sSub>
                        </m:sup>
                      </m:sSup>
                    </m:oMath>
                  </m:oMathPara>
                </a14:m>
                <a:endParaRPr lang="en-CA" b="0"/>
              </a:p>
            </p:txBody>
          </p:sp>
        </mc:Choice>
        <mc:Fallback xmlns="">
          <p:sp>
            <p:nvSpPr>
              <p:cNvPr id="126" name="TextBox 125">
                <a:extLst>
                  <a:ext uri="{FF2B5EF4-FFF2-40B4-BE49-F238E27FC236}">
                    <a16:creationId xmlns:a16="http://schemas.microsoft.com/office/drawing/2014/main" id="{C9A62F6C-006B-57C8-E1C4-2F35C80A7203}"/>
                  </a:ext>
                </a:extLst>
              </p:cNvPr>
              <p:cNvSpPr txBox="1">
                <a:spLocks noRot="1" noChangeAspect="1" noMove="1" noResize="1" noEditPoints="1" noAdjustHandles="1" noChangeArrowheads="1" noChangeShapeType="1" noTextEdit="1"/>
              </p:cNvSpPr>
              <p:nvPr/>
            </p:nvSpPr>
            <p:spPr>
              <a:xfrm>
                <a:off x="7261200" y="882479"/>
                <a:ext cx="2570400" cy="1041567"/>
              </a:xfrm>
              <a:prstGeom prst="rect">
                <a:avLst/>
              </a:prstGeom>
              <a:blipFill>
                <a:blip r:embed="rId12"/>
                <a:stretch>
                  <a:fillRect l="-1896" t="-3509"/>
                </a:stretch>
              </a:blipFill>
            </p:spPr>
            <p:txBody>
              <a:bodyPr/>
              <a:lstStyle/>
              <a:p>
                <a:r>
                  <a:rPr lang="en-US">
                    <a:noFill/>
                  </a:rPr>
                  <a:t> </a:t>
                </a:r>
              </a:p>
            </p:txBody>
          </p:sp>
        </mc:Fallback>
      </mc:AlternateContent>
      <p:sp>
        <p:nvSpPr>
          <p:cNvPr id="132" name="TextBox 131">
            <a:extLst>
              <a:ext uri="{FF2B5EF4-FFF2-40B4-BE49-F238E27FC236}">
                <a16:creationId xmlns:a16="http://schemas.microsoft.com/office/drawing/2014/main" id="{1E59888F-4741-C938-B403-36E1A049D88B}"/>
              </a:ext>
            </a:extLst>
          </p:cNvPr>
          <p:cNvSpPr txBox="1"/>
          <p:nvPr/>
        </p:nvSpPr>
        <p:spPr>
          <a:xfrm>
            <a:off x="2369203" y="2548599"/>
            <a:ext cx="1146447" cy="369332"/>
          </a:xfrm>
          <a:prstGeom prst="rect">
            <a:avLst/>
          </a:prstGeom>
          <a:noFill/>
        </p:spPr>
        <p:txBody>
          <a:bodyPr wrap="square" rtlCol="0">
            <a:spAutoFit/>
          </a:bodyPr>
          <a:lstStyle/>
          <a:p>
            <a:pPr algn="ctr"/>
            <a:r>
              <a:rPr lang="en-US"/>
              <a:t>Attention</a:t>
            </a:r>
          </a:p>
        </p:txBody>
      </p:sp>
      <p:cxnSp>
        <p:nvCxnSpPr>
          <p:cNvPr id="16" name="Straight Arrow Connector 15">
            <a:extLst>
              <a:ext uri="{FF2B5EF4-FFF2-40B4-BE49-F238E27FC236}">
                <a16:creationId xmlns:a16="http://schemas.microsoft.com/office/drawing/2014/main" id="{D3EF1142-A7A7-0ED3-E029-4696B5CA7692}"/>
              </a:ext>
            </a:extLst>
          </p:cNvPr>
          <p:cNvCxnSpPr>
            <a:cxnSpLocks/>
            <a:stCxn id="42" idx="3"/>
            <a:endCxn id="80" idx="2"/>
          </p:cNvCxnSpPr>
          <p:nvPr/>
        </p:nvCxnSpPr>
        <p:spPr>
          <a:xfrm flipV="1">
            <a:off x="4181278" y="4908228"/>
            <a:ext cx="239185"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35B543C-22CD-AFE2-D120-B2C6148D4D8B}"/>
              </a:ext>
            </a:extLst>
          </p:cNvPr>
          <p:cNvCxnSpPr>
            <a:cxnSpLocks/>
            <a:stCxn id="43" idx="3"/>
            <a:endCxn id="81" idx="2"/>
          </p:cNvCxnSpPr>
          <p:nvPr/>
        </p:nvCxnSpPr>
        <p:spPr>
          <a:xfrm flipV="1">
            <a:off x="4181278" y="5461396"/>
            <a:ext cx="239185"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Rounded Rectangle 33">
                <a:extLst>
                  <a:ext uri="{FF2B5EF4-FFF2-40B4-BE49-F238E27FC236}">
                    <a16:creationId xmlns:a16="http://schemas.microsoft.com/office/drawing/2014/main" id="{8674A2E4-558D-D6A9-20F6-6CFCE9E2BD56}"/>
                  </a:ext>
                </a:extLst>
              </p:cNvPr>
              <p:cNvSpPr/>
              <p:nvPr/>
            </p:nvSpPr>
            <p:spPr>
              <a:xfrm>
                <a:off x="5218145" y="1942831"/>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𝑗</m:t>
                          </m:r>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34" name="Rounded Rectangle 33">
                <a:extLst>
                  <a:ext uri="{FF2B5EF4-FFF2-40B4-BE49-F238E27FC236}">
                    <a16:creationId xmlns:a16="http://schemas.microsoft.com/office/drawing/2014/main" id="{8674A2E4-558D-D6A9-20F6-6CFCE9E2BD56}"/>
                  </a:ext>
                </a:extLst>
              </p:cNvPr>
              <p:cNvSpPr>
                <a:spLocks noRot="1" noChangeAspect="1" noMove="1" noResize="1" noEditPoints="1" noAdjustHandles="1" noChangeArrowheads="1" noChangeShapeType="1" noTextEdit="1"/>
              </p:cNvSpPr>
              <p:nvPr/>
            </p:nvSpPr>
            <p:spPr>
              <a:xfrm>
                <a:off x="5218145" y="1942831"/>
                <a:ext cx="470516" cy="470517"/>
              </a:xfrm>
              <a:prstGeom prst="roundRect">
                <a:avLst/>
              </a:prstGeom>
              <a:blipFill>
                <a:blip r:embed="rId13"/>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ounded Rectangle 34">
                <a:extLst>
                  <a:ext uri="{FF2B5EF4-FFF2-40B4-BE49-F238E27FC236}">
                    <a16:creationId xmlns:a16="http://schemas.microsoft.com/office/drawing/2014/main" id="{F8711AA2-7E49-08EC-8992-B7CEBA84AE1C}"/>
                  </a:ext>
                </a:extLst>
              </p:cNvPr>
              <p:cNvSpPr/>
              <p:nvPr/>
            </p:nvSpPr>
            <p:spPr>
              <a:xfrm>
                <a:off x="5218145" y="2507010"/>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𝑗</m:t>
                          </m:r>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35" name="Rounded Rectangle 34">
                <a:extLst>
                  <a:ext uri="{FF2B5EF4-FFF2-40B4-BE49-F238E27FC236}">
                    <a16:creationId xmlns:a16="http://schemas.microsoft.com/office/drawing/2014/main" id="{F8711AA2-7E49-08EC-8992-B7CEBA84AE1C}"/>
                  </a:ext>
                </a:extLst>
              </p:cNvPr>
              <p:cNvSpPr>
                <a:spLocks noRot="1" noChangeAspect="1" noMove="1" noResize="1" noEditPoints="1" noAdjustHandles="1" noChangeArrowheads="1" noChangeShapeType="1" noTextEdit="1"/>
              </p:cNvSpPr>
              <p:nvPr/>
            </p:nvSpPr>
            <p:spPr>
              <a:xfrm>
                <a:off x="5218145" y="2507010"/>
                <a:ext cx="470516" cy="470517"/>
              </a:xfrm>
              <a:prstGeom prst="roundRect">
                <a:avLst/>
              </a:prstGeom>
              <a:blipFill>
                <a:blip r:embed="rId14"/>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ounded Rectangle 35">
                <a:extLst>
                  <a:ext uri="{FF2B5EF4-FFF2-40B4-BE49-F238E27FC236}">
                    <a16:creationId xmlns:a16="http://schemas.microsoft.com/office/drawing/2014/main" id="{C430D44C-E889-AE7C-0A31-5964DF8B7B16}"/>
                  </a:ext>
                </a:extLst>
              </p:cNvPr>
              <p:cNvSpPr/>
              <p:nvPr/>
            </p:nvSpPr>
            <p:spPr>
              <a:xfrm>
                <a:off x="5218145" y="3059074"/>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𝑗</m:t>
                          </m:r>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36" name="Rounded Rectangle 35">
                <a:extLst>
                  <a:ext uri="{FF2B5EF4-FFF2-40B4-BE49-F238E27FC236}">
                    <a16:creationId xmlns:a16="http://schemas.microsoft.com/office/drawing/2014/main" id="{C430D44C-E889-AE7C-0A31-5964DF8B7B16}"/>
                  </a:ext>
                </a:extLst>
              </p:cNvPr>
              <p:cNvSpPr>
                <a:spLocks noRot="1" noChangeAspect="1" noMove="1" noResize="1" noEditPoints="1" noAdjustHandles="1" noChangeArrowheads="1" noChangeShapeType="1" noTextEdit="1"/>
              </p:cNvSpPr>
              <p:nvPr/>
            </p:nvSpPr>
            <p:spPr>
              <a:xfrm>
                <a:off x="5218145" y="3059074"/>
                <a:ext cx="470516" cy="470517"/>
              </a:xfrm>
              <a:prstGeom prst="roundRect">
                <a:avLst/>
              </a:prstGeom>
              <a:blipFill>
                <a:blip r:embed="rId15"/>
                <a:stretch>
                  <a:fillRect/>
                </a:stretch>
              </a:blipFill>
              <a:ln>
                <a:solidFill>
                  <a:srgbClr val="BBAAE6"/>
                </a:solidFill>
              </a:ln>
            </p:spPr>
            <p:txBody>
              <a:bodyPr/>
              <a:lstStyle/>
              <a:p>
                <a:r>
                  <a:rPr lang="en-US">
                    <a:noFill/>
                  </a:rPr>
                  <a:t> </a:t>
                </a:r>
              </a:p>
            </p:txBody>
          </p:sp>
        </mc:Fallback>
      </mc:AlternateContent>
      <p:cxnSp>
        <p:nvCxnSpPr>
          <p:cNvPr id="50" name="Straight Arrow Connector 49">
            <a:extLst>
              <a:ext uri="{FF2B5EF4-FFF2-40B4-BE49-F238E27FC236}">
                <a16:creationId xmlns:a16="http://schemas.microsoft.com/office/drawing/2014/main" id="{DC1F05F9-1396-9689-AE6C-8A485E7C19F6}"/>
              </a:ext>
            </a:extLst>
          </p:cNvPr>
          <p:cNvCxnSpPr>
            <a:cxnSpLocks/>
          </p:cNvCxnSpPr>
          <p:nvPr/>
        </p:nvCxnSpPr>
        <p:spPr>
          <a:xfrm flipV="1">
            <a:off x="5450400" y="3942226"/>
            <a:ext cx="0" cy="17928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BB717704-3B2C-EA85-0F83-C0FE08D2F886}"/>
              </a:ext>
            </a:extLst>
          </p:cNvPr>
          <p:cNvCxnSpPr>
            <a:cxnSpLocks/>
          </p:cNvCxnSpPr>
          <p:nvPr/>
        </p:nvCxnSpPr>
        <p:spPr>
          <a:xfrm flipV="1">
            <a:off x="5450400" y="3529591"/>
            <a:ext cx="0" cy="1572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B1CB2275-99E8-8197-873A-CCE88F8A8CFE}"/>
              </a:ext>
            </a:extLst>
          </p:cNvPr>
          <p:cNvCxnSpPr>
            <a:cxnSpLocks/>
          </p:cNvCxnSpPr>
          <p:nvPr/>
        </p:nvCxnSpPr>
        <p:spPr>
          <a:xfrm flipV="1">
            <a:off x="5450400" y="1763183"/>
            <a:ext cx="0" cy="17928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Elbow Connector 110">
            <a:extLst>
              <a:ext uri="{FF2B5EF4-FFF2-40B4-BE49-F238E27FC236}">
                <a16:creationId xmlns:a16="http://schemas.microsoft.com/office/drawing/2014/main" id="{62739E7F-14ED-0805-254F-8F962BC1478B}"/>
              </a:ext>
            </a:extLst>
          </p:cNvPr>
          <p:cNvCxnSpPr>
            <a:cxnSpLocks/>
            <a:stCxn id="15" idx="0"/>
            <a:endCxn id="101" idx="1"/>
          </p:cNvCxnSpPr>
          <p:nvPr/>
        </p:nvCxnSpPr>
        <p:spPr>
          <a:xfrm rot="5400000" flipH="1" flipV="1">
            <a:off x="4367873" y="1222416"/>
            <a:ext cx="313566" cy="1155597"/>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E51981ED-4796-CBD3-4A0E-E3ED16A20784}"/>
              </a:ext>
            </a:extLst>
          </p:cNvPr>
          <p:cNvSpPr txBox="1">
            <a:spLocks/>
          </p:cNvSpPr>
          <p:nvPr/>
        </p:nvSpPr>
        <p:spPr>
          <a:xfrm>
            <a:off x="960500" y="1137850"/>
            <a:ext cx="2985519" cy="13691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0ED521B-549F-E7B6-E955-499F5615FC08}"/>
                  </a:ext>
                </a:extLst>
              </p:cNvPr>
              <p:cNvSpPr txBox="1"/>
              <p:nvPr/>
            </p:nvSpPr>
            <p:spPr>
              <a:xfrm>
                <a:off x="7261199" y="5472570"/>
                <a:ext cx="2570400" cy="976229"/>
              </a:xfrm>
              <a:prstGeom prst="rect">
                <a:avLst/>
              </a:prstGeom>
              <a:noFill/>
            </p:spPr>
            <p:txBody>
              <a:bodyPr wrap="square" rtlCol="0">
                <a:spAutoFit/>
              </a:bodyPr>
              <a:lstStyle/>
              <a:p>
                <a:r>
                  <a:rPr lang="en-US" dirty="0"/>
                  <a:t>Keys: </a:t>
                </a:r>
                <a14:m>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𝒌</m:t>
                        </m:r>
                      </m:e>
                      <m:sub>
                        <m:r>
                          <a:rPr lang="en-CA" b="1" i="1" smtClean="0">
                            <a:latin typeface="Cambria Math" panose="02040503050406030204" pitchFamily="18" charset="0"/>
                          </a:rPr>
                          <m:t>𝒊</m:t>
                        </m:r>
                      </m:sub>
                    </m:sSub>
                    <m:r>
                      <a:rPr lang="en-CA" b="1" i="1" smtClean="0">
                        <a:latin typeface="Cambria Math" panose="02040503050406030204" pitchFamily="18" charset="0"/>
                      </a:rPr>
                      <m:t>∈</m:t>
                    </m:r>
                    <m:sSup>
                      <m:sSupPr>
                        <m:ctrlPr>
                          <a:rPr lang="en-CA" i="1" smtClean="0">
                            <a:latin typeface="Cambria Math" panose="02040503050406030204" pitchFamily="18" charset="0"/>
                          </a:rPr>
                        </m:ctrlPr>
                      </m:sSupPr>
                      <m:e>
                        <m:r>
                          <a:rPr lang="en-CA" b="0" i="1" smtClean="0">
                            <a:latin typeface="Cambria Math" panose="02040503050406030204" pitchFamily="18" charset="0"/>
                          </a:rPr>
                          <m:t>ℝ</m:t>
                        </m:r>
                      </m:e>
                      <m:sup>
                        <m:sSub>
                          <m:sSubPr>
                            <m:ctrlPr>
                              <a:rPr lang="en-CA"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𝑘</m:t>
                            </m:r>
                          </m:sub>
                        </m:sSub>
                      </m:sup>
                    </m:sSup>
                  </m:oMath>
                </a14:m>
                <a:r>
                  <a:rPr lang="en-CA" dirty="0"/>
                  <a:t> </a:t>
                </a:r>
              </a:p>
              <a:p>
                <a:r>
                  <a:rPr lang="en-US" dirty="0"/>
                  <a:t>Values: </a:t>
                </a:r>
                <a14:m>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𝒗</m:t>
                        </m:r>
                      </m:e>
                      <m:sub>
                        <m:r>
                          <a:rPr lang="en-CA" b="1" i="1" smtClean="0">
                            <a:latin typeface="Cambria Math" panose="02040503050406030204" pitchFamily="18" charset="0"/>
                          </a:rPr>
                          <m:t>𝒊</m:t>
                        </m:r>
                      </m:sub>
                    </m:sSub>
                    <m:r>
                      <a:rPr lang="en-CA" b="1" i="1" smtClean="0">
                        <a:latin typeface="Cambria Math" panose="02040503050406030204" pitchFamily="18" charset="0"/>
                      </a:rPr>
                      <m:t>∈</m:t>
                    </m:r>
                    <m:sSup>
                      <m:sSupPr>
                        <m:ctrlPr>
                          <a:rPr lang="en-CA" i="1" smtClean="0">
                            <a:latin typeface="Cambria Math" panose="02040503050406030204" pitchFamily="18" charset="0"/>
                          </a:rPr>
                        </m:ctrlPr>
                      </m:sSupPr>
                      <m:e>
                        <m:r>
                          <a:rPr lang="en-CA" b="0" i="1" smtClean="0">
                            <a:latin typeface="Cambria Math" panose="02040503050406030204" pitchFamily="18" charset="0"/>
                          </a:rPr>
                          <m:t>ℝ</m:t>
                        </m:r>
                      </m:e>
                      <m:sup>
                        <m:sSub>
                          <m:sSubPr>
                            <m:ctrlPr>
                              <a:rPr lang="en-CA"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𝑘</m:t>
                            </m:r>
                          </m:sub>
                        </m:sSub>
                      </m:sup>
                    </m:sSup>
                  </m:oMath>
                </a14:m>
                <a:endParaRPr lang="en-US" dirty="0"/>
              </a:p>
              <a:p>
                <a:r>
                  <a:rPr lang="en-US" dirty="0"/>
                  <a:t>Query: </a:t>
                </a:r>
                <a14:m>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𝒒</m:t>
                        </m:r>
                      </m:e>
                      <m:sub>
                        <m:r>
                          <a:rPr lang="en-CA" b="1" i="1" smtClean="0">
                            <a:latin typeface="Cambria Math" panose="02040503050406030204" pitchFamily="18" charset="0"/>
                          </a:rPr>
                          <m:t>𝒋</m:t>
                        </m:r>
                      </m:sub>
                    </m:sSub>
                    <m:r>
                      <a:rPr lang="en-CA" b="1" i="1" smtClean="0">
                        <a:latin typeface="Cambria Math" panose="02040503050406030204" pitchFamily="18" charset="0"/>
                      </a:rPr>
                      <m:t>∈</m:t>
                    </m:r>
                    <m:sSup>
                      <m:sSupPr>
                        <m:ctrlPr>
                          <a:rPr lang="en-CA" i="1" smtClean="0">
                            <a:latin typeface="Cambria Math" panose="02040503050406030204" pitchFamily="18" charset="0"/>
                          </a:rPr>
                        </m:ctrlPr>
                      </m:sSupPr>
                      <m:e>
                        <m:r>
                          <a:rPr lang="en-CA" b="0" i="1" smtClean="0">
                            <a:latin typeface="Cambria Math" panose="02040503050406030204" pitchFamily="18" charset="0"/>
                          </a:rPr>
                          <m:t>ℝ</m:t>
                        </m:r>
                      </m:e>
                      <m:sup>
                        <m:sSub>
                          <m:sSubPr>
                            <m:ctrlPr>
                              <a:rPr lang="en-CA"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𝑞</m:t>
                            </m:r>
                          </m:sub>
                        </m:sSub>
                      </m:sup>
                    </m:sSup>
                  </m:oMath>
                </a14:m>
                <a:endParaRPr lang="en-US" dirty="0"/>
              </a:p>
            </p:txBody>
          </p:sp>
        </mc:Choice>
        <mc:Fallback xmlns="">
          <p:sp>
            <p:nvSpPr>
              <p:cNvPr id="8" name="TextBox 7">
                <a:extLst>
                  <a:ext uri="{FF2B5EF4-FFF2-40B4-BE49-F238E27FC236}">
                    <a16:creationId xmlns:a16="http://schemas.microsoft.com/office/drawing/2014/main" id="{F0ED521B-549F-E7B6-E955-499F5615FC08}"/>
                  </a:ext>
                </a:extLst>
              </p:cNvPr>
              <p:cNvSpPr txBox="1">
                <a:spLocks noRot="1" noChangeAspect="1" noMove="1" noResize="1" noEditPoints="1" noAdjustHandles="1" noChangeArrowheads="1" noChangeShapeType="1" noTextEdit="1"/>
              </p:cNvSpPr>
              <p:nvPr/>
            </p:nvSpPr>
            <p:spPr>
              <a:xfrm>
                <a:off x="7261199" y="5472570"/>
                <a:ext cx="2570400" cy="976229"/>
              </a:xfrm>
              <a:prstGeom prst="rect">
                <a:avLst/>
              </a:prstGeom>
              <a:blipFill>
                <a:blip r:embed="rId16"/>
                <a:stretch>
                  <a:fillRect l="-1896" t="-3125" b="-68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ounded Rectangle 8">
                <a:extLst>
                  <a:ext uri="{FF2B5EF4-FFF2-40B4-BE49-F238E27FC236}">
                    <a16:creationId xmlns:a16="http://schemas.microsoft.com/office/drawing/2014/main" id="{EA39D17D-E0AD-15AA-E008-AFED1456061E}"/>
                  </a:ext>
                </a:extLst>
              </p:cNvPr>
              <p:cNvSpPr/>
              <p:nvPr/>
            </p:nvSpPr>
            <p:spPr>
              <a:xfrm>
                <a:off x="4437204" y="5951186"/>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0" smtClean="0">
                              <a:solidFill>
                                <a:schemeClr val="tx1"/>
                              </a:solidFill>
                              <a:latin typeface="Cambria Math" panose="02040503050406030204" pitchFamily="18" charset="0"/>
                            </a:rPr>
                            <m:t>𝐣</m:t>
                          </m:r>
                        </m:sub>
                      </m:sSub>
                    </m:oMath>
                  </m:oMathPara>
                </a14:m>
                <a:endParaRPr lang="en-US" b="1">
                  <a:solidFill>
                    <a:schemeClr val="tx1"/>
                  </a:solidFill>
                </a:endParaRPr>
              </a:p>
            </p:txBody>
          </p:sp>
        </mc:Choice>
        <mc:Fallback xmlns="">
          <p:sp>
            <p:nvSpPr>
              <p:cNvPr id="9" name="Rounded Rectangle 8">
                <a:extLst>
                  <a:ext uri="{FF2B5EF4-FFF2-40B4-BE49-F238E27FC236}">
                    <a16:creationId xmlns:a16="http://schemas.microsoft.com/office/drawing/2014/main" id="{EA39D17D-E0AD-15AA-E008-AFED1456061E}"/>
                  </a:ext>
                </a:extLst>
              </p:cNvPr>
              <p:cNvSpPr>
                <a:spLocks noRot="1" noChangeAspect="1" noMove="1" noResize="1" noEditPoints="1" noAdjustHandles="1" noChangeArrowheads="1" noChangeShapeType="1" noTextEdit="1"/>
              </p:cNvSpPr>
              <p:nvPr/>
            </p:nvSpPr>
            <p:spPr>
              <a:xfrm>
                <a:off x="4437204" y="5951186"/>
                <a:ext cx="470516" cy="470517"/>
              </a:xfrm>
              <a:prstGeom prst="roundRect">
                <a:avLst/>
              </a:prstGeom>
              <a:blipFill>
                <a:blip r:embed="rId17"/>
                <a:stretch>
                  <a:fillRect/>
                </a:stretch>
              </a:blipFill>
              <a:ln>
                <a:solidFill>
                  <a:schemeClr val="accent2">
                    <a:lumMod val="75000"/>
                  </a:schemeClr>
                </a:solidFill>
              </a:ln>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78B4A57F-ACC7-57E5-6699-92AFBB9BB54B}"/>
              </a:ext>
            </a:extLst>
          </p:cNvPr>
          <p:cNvCxnSpPr>
            <a:cxnSpLocks/>
            <a:stCxn id="9" idx="0"/>
          </p:cNvCxnSpPr>
          <p:nvPr/>
        </p:nvCxnSpPr>
        <p:spPr>
          <a:xfrm flipV="1">
            <a:off x="4672462" y="5713737"/>
            <a:ext cx="1" cy="23744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Rounded Rectangle 14">
                <a:extLst>
                  <a:ext uri="{FF2B5EF4-FFF2-40B4-BE49-F238E27FC236}">
                    <a16:creationId xmlns:a16="http://schemas.microsoft.com/office/drawing/2014/main" id="{579F65EF-4A91-5497-024B-BBB035A65661}"/>
                  </a:ext>
                </a:extLst>
              </p:cNvPr>
              <p:cNvSpPr/>
              <p:nvPr/>
            </p:nvSpPr>
            <p:spPr>
              <a:xfrm>
                <a:off x="3711600" y="1956997"/>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15" name="Rounded Rectangle 14">
                <a:extLst>
                  <a:ext uri="{FF2B5EF4-FFF2-40B4-BE49-F238E27FC236}">
                    <a16:creationId xmlns:a16="http://schemas.microsoft.com/office/drawing/2014/main" id="{579F65EF-4A91-5497-024B-BBB035A65661}"/>
                  </a:ext>
                </a:extLst>
              </p:cNvPr>
              <p:cNvSpPr>
                <a:spLocks noRot="1" noChangeAspect="1" noMove="1" noResize="1" noEditPoints="1" noAdjustHandles="1" noChangeArrowheads="1" noChangeShapeType="1" noTextEdit="1"/>
              </p:cNvSpPr>
              <p:nvPr/>
            </p:nvSpPr>
            <p:spPr>
              <a:xfrm>
                <a:off x="3711600" y="1956997"/>
                <a:ext cx="470516" cy="470517"/>
              </a:xfrm>
              <a:prstGeom prst="roundRect">
                <a:avLst/>
              </a:prstGeom>
              <a:blipFill>
                <a:blip r:embed="rId18"/>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ounded Rectangle 16">
                <a:extLst>
                  <a:ext uri="{FF2B5EF4-FFF2-40B4-BE49-F238E27FC236}">
                    <a16:creationId xmlns:a16="http://schemas.microsoft.com/office/drawing/2014/main" id="{2C6071ED-9D9A-8336-0876-D35D1CD70179}"/>
                  </a:ext>
                </a:extLst>
              </p:cNvPr>
              <p:cNvSpPr/>
              <p:nvPr/>
            </p:nvSpPr>
            <p:spPr>
              <a:xfrm>
                <a:off x="3711600" y="2510165"/>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17" name="Rounded Rectangle 16">
                <a:extLst>
                  <a:ext uri="{FF2B5EF4-FFF2-40B4-BE49-F238E27FC236}">
                    <a16:creationId xmlns:a16="http://schemas.microsoft.com/office/drawing/2014/main" id="{2C6071ED-9D9A-8336-0876-D35D1CD70179}"/>
                  </a:ext>
                </a:extLst>
              </p:cNvPr>
              <p:cNvSpPr>
                <a:spLocks noRot="1" noChangeAspect="1" noMove="1" noResize="1" noEditPoints="1" noAdjustHandles="1" noChangeArrowheads="1" noChangeShapeType="1" noTextEdit="1"/>
              </p:cNvSpPr>
              <p:nvPr/>
            </p:nvSpPr>
            <p:spPr>
              <a:xfrm>
                <a:off x="3711600" y="2510165"/>
                <a:ext cx="470516" cy="470517"/>
              </a:xfrm>
              <a:prstGeom prst="roundRect">
                <a:avLst/>
              </a:prstGeom>
              <a:blipFill>
                <a:blip r:embed="rId19"/>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ounded Rectangle 17">
                <a:extLst>
                  <a:ext uri="{FF2B5EF4-FFF2-40B4-BE49-F238E27FC236}">
                    <a16:creationId xmlns:a16="http://schemas.microsoft.com/office/drawing/2014/main" id="{FBDB2DB2-298D-D4CB-C154-8E6B49A35F65}"/>
                  </a:ext>
                </a:extLst>
              </p:cNvPr>
              <p:cNvSpPr/>
              <p:nvPr/>
            </p:nvSpPr>
            <p:spPr>
              <a:xfrm>
                <a:off x="3711600" y="3063333"/>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18" name="Rounded Rectangle 17">
                <a:extLst>
                  <a:ext uri="{FF2B5EF4-FFF2-40B4-BE49-F238E27FC236}">
                    <a16:creationId xmlns:a16="http://schemas.microsoft.com/office/drawing/2014/main" id="{FBDB2DB2-298D-D4CB-C154-8E6B49A35F65}"/>
                  </a:ext>
                </a:extLst>
              </p:cNvPr>
              <p:cNvSpPr>
                <a:spLocks noRot="1" noChangeAspect="1" noMove="1" noResize="1" noEditPoints="1" noAdjustHandles="1" noChangeArrowheads="1" noChangeShapeType="1" noTextEdit="1"/>
              </p:cNvSpPr>
              <p:nvPr/>
            </p:nvSpPr>
            <p:spPr>
              <a:xfrm>
                <a:off x="3711600" y="3063333"/>
                <a:ext cx="470516" cy="470517"/>
              </a:xfrm>
              <a:prstGeom prst="roundRect">
                <a:avLst/>
              </a:prstGeom>
              <a:blipFill>
                <a:blip r:embed="rId20"/>
                <a:stretch>
                  <a:fillRect/>
                </a:stretch>
              </a:blipFill>
              <a:ln>
                <a:solidFill>
                  <a:schemeClr val="accent4">
                    <a:lumMod val="75000"/>
                  </a:schemeClr>
                </a:solidFill>
              </a:ln>
            </p:spPr>
            <p:txBody>
              <a:bodyPr/>
              <a:lstStyle/>
              <a:p>
                <a:r>
                  <a:rPr lang="en-US">
                    <a:noFill/>
                  </a:rPr>
                  <a:t> </a:t>
                </a:r>
              </a:p>
            </p:txBody>
          </p:sp>
        </mc:Fallback>
      </mc:AlternateContent>
      <p:sp>
        <p:nvSpPr>
          <p:cNvPr id="11" name="TextBox 10">
            <a:extLst>
              <a:ext uri="{FF2B5EF4-FFF2-40B4-BE49-F238E27FC236}">
                <a16:creationId xmlns:a16="http://schemas.microsoft.com/office/drawing/2014/main" id="{40017B36-7C57-45AE-F24A-DDE015A88881}"/>
              </a:ext>
            </a:extLst>
          </p:cNvPr>
          <p:cNvSpPr txBox="1"/>
          <p:nvPr/>
        </p:nvSpPr>
        <p:spPr>
          <a:xfrm>
            <a:off x="833490" y="5209055"/>
            <a:ext cx="2682160" cy="1200329"/>
          </a:xfrm>
          <a:prstGeom prst="rect">
            <a:avLst/>
          </a:prstGeom>
          <a:noFill/>
        </p:spPr>
        <p:txBody>
          <a:bodyPr wrap="square" rtlCol="0">
            <a:spAutoFit/>
          </a:bodyPr>
          <a:lstStyle/>
          <a:p>
            <a:r>
              <a:rPr lang="en-US" b="1"/>
              <a:t>Goal: </a:t>
            </a:r>
            <a:r>
              <a:rPr lang="en-US"/>
              <a:t>find the “alignment” or “compatibility” of keys with a query to scale values</a:t>
            </a:r>
          </a:p>
        </p:txBody>
      </p:sp>
      <p:sp>
        <p:nvSpPr>
          <p:cNvPr id="12" name="TextBox 11">
            <a:extLst>
              <a:ext uri="{FF2B5EF4-FFF2-40B4-BE49-F238E27FC236}">
                <a16:creationId xmlns:a16="http://schemas.microsoft.com/office/drawing/2014/main" id="{CFEE0436-2298-4E1A-8116-63331402954A}"/>
              </a:ext>
            </a:extLst>
          </p:cNvPr>
          <p:cNvSpPr txBox="1"/>
          <p:nvPr/>
        </p:nvSpPr>
        <p:spPr>
          <a:xfrm>
            <a:off x="2369205" y="4170394"/>
            <a:ext cx="1146445" cy="369332"/>
          </a:xfrm>
          <a:prstGeom prst="rect">
            <a:avLst/>
          </a:prstGeom>
          <a:noFill/>
        </p:spPr>
        <p:txBody>
          <a:bodyPr wrap="square" rtlCol="0">
            <a:spAutoFit/>
          </a:bodyPr>
          <a:lstStyle/>
          <a:p>
            <a:pPr algn="ctr"/>
            <a:r>
              <a:rPr lang="en-CA"/>
              <a:t>Alignment</a:t>
            </a:r>
            <a:endParaRPr lang="en-US"/>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AEFBCD7-6D30-5153-A962-44D46D6728BC}"/>
                  </a:ext>
                </a:extLst>
              </p:cNvPr>
              <p:cNvSpPr txBox="1"/>
              <p:nvPr/>
            </p:nvSpPr>
            <p:spPr>
              <a:xfrm>
                <a:off x="945766" y="1101631"/>
                <a:ext cx="2402824"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rPr>
                        <m:t>𝐴𝑡𝑡𝑒𝑛𝑡𝑖𝑜𝑛</m:t>
                      </m:r>
                      <m:r>
                        <a:rPr lang="en-CA" sz="2400" b="0" i="1" smtClean="0">
                          <a:latin typeface="Cambria Math" panose="02040503050406030204" pitchFamily="18" charset="0"/>
                        </a:rPr>
                        <m:t>(</m:t>
                      </m:r>
                      <m:r>
                        <a:rPr lang="en-CA" sz="2400" b="1" i="1" smtClean="0">
                          <a:latin typeface="Cambria Math" panose="02040503050406030204" pitchFamily="18" charset="0"/>
                        </a:rPr>
                        <m:t>𝒒</m:t>
                      </m:r>
                      <m:r>
                        <a:rPr lang="en-CA" sz="2400" b="0" i="1" smtClean="0">
                          <a:latin typeface="Cambria Math" panose="02040503050406030204" pitchFamily="18" charset="0"/>
                        </a:rPr>
                        <m:t>, </m:t>
                      </m:r>
                      <m:r>
                        <a:rPr lang="en-CA" sz="2400" b="1" i="1" smtClean="0">
                          <a:latin typeface="Cambria Math" panose="02040503050406030204" pitchFamily="18" charset="0"/>
                        </a:rPr>
                        <m:t>𝒌</m:t>
                      </m:r>
                      <m:r>
                        <a:rPr lang="en-CA" sz="2400" b="0" i="1" smtClean="0">
                          <a:latin typeface="Cambria Math" panose="02040503050406030204" pitchFamily="18" charset="0"/>
                        </a:rPr>
                        <m:t>, </m:t>
                      </m:r>
                      <m:r>
                        <a:rPr lang="en-CA" sz="2400" b="1" i="1" smtClean="0">
                          <a:latin typeface="Cambria Math" panose="02040503050406030204" pitchFamily="18" charset="0"/>
                        </a:rPr>
                        <m:t>𝒗</m:t>
                      </m:r>
                      <m:r>
                        <a:rPr lang="en-CA" sz="2400" b="0" i="1" smtClean="0">
                          <a:latin typeface="Cambria Math" panose="02040503050406030204" pitchFamily="18" charset="0"/>
                        </a:rPr>
                        <m:t>)</m:t>
                      </m:r>
                    </m:oMath>
                  </m:oMathPara>
                </a14:m>
                <a:endParaRPr lang="en-US" sz="2400"/>
              </a:p>
            </p:txBody>
          </p:sp>
        </mc:Choice>
        <mc:Fallback xmlns="">
          <p:sp>
            <p:nvSpPr>
              <p:cNvPr id="19" name="TextBox 18">
                <a:extLst>
                  <a:ext uri="{FF2B5EF4-FFF2-40B4-BE49-F238E27FC236}">
                    <a16:creationId xmlns:a16="http://schemas.microsoft.com/office/drawing/2014/main" id="{FAEFBCD7-6D30-5153-A962-44D46D6728BC}"/>
                  </a:ext>
                </a:extLst>
              </p:cNvPr>
              <p:cNvSpPr txBox="1">
                <a:spLocks noRot="1" noChangeAspect="1" noMove="1" noResize="1" noEditPoints="1" noAdjustHandles="1" noChangeArrowheads="1" noChangeShapeType="1" noTextEdit="1"/>
              </p:cNvSpPr>
              <p:nvPr/>
            </p:nvSpPr>
            <p:spPr>
              <a:xfrm>
                <a:off x="945766" y="1101631"/>
                <a:ext cx="2402824" cy="461665"/>
              </a:xfrm>
              <a:prstGeom prst="rect">
                <a:avLst/>
              </a:prstGeom>
              <a:blipFill>
                <a:blip r:embed="rId21"/>
                <a:stretch>
                  <a:fillRect l="-508" r="-7868" b="-18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DCEDEA82-D80F-BD39-4FE5-D6E58DA44FC7}"/>
                  </a:ext>
                </a:extLst>
              </p:cNvPr>
              <p:cNvSpPr txBox="1"/>
              <p:nvPr/>
            </p:nvSpPr>
            <p:spPr>
              <a:xfrm>
                <a:off x="7262455" y="4068554"/>
                <a:ext cx="2570400" cy="692369"/>
              </a:xfrm>
              <a:prstGeom prst="rect">
                <a:avLst/>
              </a:prstGeom>
              <a:noFill/>
            </p:spPr>
            <p:txBody>
              <a:bodyPr wrap="square" rtlCol="0">
                <a:spAutoFit/>
              </a:bodyPr>
              <a:lstStyle/>
              <a:p>
                <a:r>
                  <a:rPr lang="en-US"/>
                  <a:t>Alignment scores</a:t>
                </a:r>
              </a:p>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𝑒</m:t>
                          </m:r>
                        </m:e>
                        <m:sub>
                          <m:r>
                            <a:rPr lang="en-CA" b="0" i="1" smtClean="0">
                              <a:latin typeface="Cambria Math" panose="02040503050406030204" pitchFamily="18" charset="0"/>
                            </a:rPr>
                            <m:t>𝑖𝑗</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m:rPr>
                              <m:nor/>
                            </m:rPr>
                            <a:rPr lang="en-CA" b="0" i="0" smtClean="0">
                              <a:latin typeface="Cambria Math" panose="02040503050406030204" pitchFamily="18" charset="0"/>
                            </a:rPr>
                            <m:t>att</m:t>
                          </m:r>
                        </m:sub>
                      </m:sSub>
                      <m:d>
                        <m:dPr>
                          <m:ctrlPr>
                            <a:rPr lang="en-CA" b="0" i="1" smtClean="0">
                              <a:latin typeface="Cambria Math" panose="02040503050406030204" pitchFamily="18" charset="0"/>
                            </a:rPr>
                          </m:ctrlPr>
                        </m:dPr>
                        <m:e>
                          <m:sSub>
                            <m:sSubPr>
                              <m:ctrlPr>
                                <a:rPr lang="en-CA" b="1" i="1" smtClean="0">
                                  <a:latin typeface="Cambria Math" panose="02040503050406030204" pitchFamily="18" charset="0"/>
                                </a:rPr>
                              </m:ctrlPr>
                            </m:sSubPr>
                            <m:e>
                              <m:r>
                                <a:rPr lang="en-CA" b="1" i="1" smtClean="0">
                                  <a:latin typeface="Cambria Math" panose="02040503050406030204" pitchFamily="18" charset="0"/>
                                </a:rPr>
                                <m:t>𝒒</m:t>
                              </m:r>
                            </m:e>
                            <m:sub>
                              <m:r>
                                <a:rPr lang="en-CA" b="1" i="1" smtClean="0">
                                  <a:latin typeface="Cambria Math" panose="02040503050406030204" pitchFamily="18" charset="0"/>
                                </a:rPr>
                                <m:t>𝒋</m:t>
                              </m:r>
                            </m:sub>
                          </m:sSub>
                          <m:r>
                            <a:rPr lang="en-CA" b="0" i="1" smtClean="0">
                              <a:latin typeface="Cambria Math" panose="02040503050406030204" pitchFamily="18" charset="0"/>
                            </a:rPr>
                            <m:t>,</m:t>
                          </m:r>
                          <m:sSub>
                            <m:sSubPr>
                              <m:ctrlPr>
                                <a:rPr lang="en-CA" b="1" i="1" smtClean="0">
                                  <a:latin typeface="Cambria Math" panose="02040503050406030204" pitchFamily="18" charset="0"/>
                                </a:rPr>
                              </m:ctrlPr>
                            </m:sSubPr>
                            <m:e>
                              <m:r>
                                <a:rPr lang="en-CA" b="1" i="1" smtClean="0">
                                  <a:latin typeface="Cambria Math" panose="02040503050406030204" pitchFamily="18" charset="0"/>
                                </a:rPr>
                                <m:t>𝒌</m:t>
                              </m:r>
                            </m:e>
                            <m:sub>
                              <m:r>
                                <a:rPr lang="en-CA" b="1" i="1" smtClean="0">
                                  <a:latin typeface="Cambria Math" panose="02040503050406030204" pitchFamily="18" charset="0"/>
                                </a:rPr>
                                <m:t>𝒊</m:t>
                              </m:r>
                            </m:sub>
                          </m:sSub>
                        </m:e>
                      </m:d>
                    </m:oMath>
                  </m:oMathPara>
                </a14:m>
                <a:endParaRPr lang="en-US"/>
              </a:p>
            </p:txBody>
          </p:sp>
        </mc:Choice>
        <mc:Fallback xmlns="">
          <p:sp>
            <p:nvSpPr>
              <p:cNvPr id="21" name="TextBox 20">
                <a:extLst>
                  <a:ext uri="{FF2B5EF4-FFF2-40B4-BE49-F238E27FC236}">
                    <a16:creationId xmlns:a16="http://schemas.microsoft.com/office/drawing/2014/main" id="{DCEDEA82-D80F-BD39-4FE5-D6E58DA44FC7}"/>
                  </a:ext>
                </a:extLst>
              </p:cNvPr>
              <p:cNvSpPr txBox="1">
                <a:spLocks noRot="1" noChangeAspect="1" noMove="1" noResize="1" noEditPoints="1" noAdjustHandles="1" noChangeArrowheads="1" noChangeShapeType="1" noTextEdit="1"/>
              </p:cNvSpPr>
              <p:nvPr/>
            </p:nvSpPr>
            <p:spPr>
              <a:xfrm>
                <a:off x="7262455" y="4068554"/>
                <a:ext cx="2570400" cy="692369"/>
              </a:xfrm>
              <a:prstGeom prst="rect">
                <a:avLst/>
              </a:prstGeom>
              <a:blipFill>
                <a:blip r:embed="rId22"/>
                <a:stretch>
                  <a:fillRect l="-1896" t="-4386" b="-43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5DE3B54-C9FB-422F-14FC-03DB459D1DA4}"/>
                  </a:ext>
                </a:extLst>
              </p:cNvPr>
              <p:cNvSpPr txBox="1"/>
              <p:nvPr/>
            </p:nvSpPr>
            <p:spPr>
              <a:xfrm>
                <a:off x="7261199" y="5090036"/>
                <a:ext cx="2570400" cy="369332"/>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m:rPr>
                              <m:nor/>
                            </m:rPr>
                            <a:rPr lang="en-CA" b="0" i="0" smtClean="0">
                              <a:latin typeface="Cambria Math" panose="02040503050406030204" pitchFamily="18" charset="0"/>
                            </a:rPr>
                            <m:t>att</m:t>
                          </m:r>
                        </m:sub>
                      </m:sSub>
                      <m:d>
                        <m:dPr>
                          <m:ctrlPr>
                            <a:rPr lang="en-CA" b="0" i="1" smtClean="0">
                              <a:latin typeface="Cambria Math" panose="02040503050406030204" pitchFamily="18" charset="0"/>
                            </a:rPr>
                          </m:ctrlPr>
                        </m:dPr>
                        <m:e>
                          <m:r>
                            <a:rPr lang="en-CA" b="0" i="1" smtClean="0">
                              <a:latin typeface="Cambria Math" panose="02040503050406030204" pitchFamily="18" charset="0"/>
                              <a:ea typeface="Cambria Math" panose="02040503050406030204" pitchFamily="18" charset="0"/>
                            </a:rPr>
                            <m:t>∙</m:t>
                          </m:r>
                        </m:e>
                      </m:d>
                    </m:oMath>
                  </m:oMathPara>
                </a14:m>
                <a:endParaRPr lang="en-US" dirty="0">
                  <a:solidFill>
                    <a:srgbClr val="C00000"/>
                  </a:solidFill>
                </a:endParaRPr>
              </a:p>
            </p:txBody>
          </p:sp>
        </mc:Choice>
        <mc:Fallback xmlns="">
          <p:sp>
            <p:nvSpPr>
              <p:cNvPr id="22" name="TextBox 21">
                <a:extLst>
                  <a:ext uri="{FF2B5EF4-FFF2-40B4-BE49-F238E27FC236}">
                    <a16:creationId xmlns:a16="http://schemas.microsoft.com/office/drawing/2014/main" id="{35DE3B54-C9FB-422F-14FC-03DB459D1DA4}"/>
                  </a:ext>
                </a:extLst>
              </p:cNvPr>
              <p:cNvSpPr txBox="1">
                <a:spLocks noRot="1" noChangeAspect="1" noMove="1" noResize="1" noEditPoints="1" noAdjustHandles="1" noChangeArrowheads="1" noChangeShapeType="1" noTextEdit="1"/>
              </p:cNvSpPr>
              <p:nvPr/>
            </p:nvSpPr>
            <p:spPr>
              <a:xfrm>
                <a:off x="7261199" y="5090036"/>
                <a:ext cx="2570400" cy="369332"/>
              </a:xfrm>
              <a:prstGeom prst="rect">
                <a:avLst/>
              </a:prstGeom>
              <a:blipFill>
                <a:blip r:embed="rId23"/>
                <a:stretch>
                  <a:fillRect l="-711" b="-11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C4143083-7399-6B4F-219E-707362746879}"/>
                  </a:ext>
                </a:extLst>
              </p:cNvPr>
              <p:cNvSpPr txBox="1"/>
              <p:nvPr/>
            </p:nvSpPr>
            <p:spPr>
              <a:xfrm>
                <a:off x="7261200" y="2539947"/>
                <a:ext cx="2571569" cy="672620"/>
              </a:xfrm>
              <a:prstGeom prst="rect">
                <a:avLst/>
              </a:prstGeom>
              <a:noFill/>
            </p:spPr>
            <p:txBody>
              <a:bodyPr wrap="square" rtlCol="0">
                <a:spAutoFit/>
              </a:bodyPr>
              <a:lstStyle/>
              <a:p>
                <a:r>
                  <a:rPr lang="en-US"/>
                  <a:t>Attention weights</a:t>
                </a:r>
              </a:p>
              <a:p>
                <a:pPr/>
                <a14:m>
                  <m:oMathPara xmlns:m="http://schemas.openxmlformats.org/officeDocument/2006/math">
                    <m:oMathParaPr>
                      <m:jc m:val="centerGroup"/>
                    </m:oMathParaPr>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𝜶</m:t>
                          </m:r>
                        </m:e>
                        <m:sub>
                          <m:r>
                            <a:rPr lang="en-CA" b="1" i="1" smtClean="0">
                              <a:latin typeface="Cambria Math" panose="02040503050406030204" pitchFamily="18" charset="0"/>
                            </a:rPr>
                            <m:t>𝒋</m:t>
                          </m:r>
                        </m:sub>
                      </m:sSub>
                      <m:r>
                        <a:rPr lang="en-CA" b="0" i="1" smtClean="0">
                          <a:latin typeface="Cambria Math" panose="02040503050406030204" pitchFamily="18" charset="0"/>
                        </a:rPr>
                        <m:t>=</m:t>
                      </m:r>
                      <m:r>
                        <m:rPr>
                          <m:nor/>
                        </m:rPr>
                        <a:rPr lang="en-CA" b="0" i="0" smtClean="0">
                          <a:latin typeface="Cambria Math" panose="02040503050406030204" pitchFamily="18" charset="0"/>
                        </a:rPr>
                        <m:t> </m:t>
                      </m:r>
                      <m:r>
                        <m:rPr>
                          <m:nor/>
                        </m:rPr>
                        <a:rPr lang="en-CA" b="0" i="0" smtClean="0">
                          <a:latin typeface="Cambria Math" panose="02040503050406030204" pitchFamily="18" charset="0"/>
                        </a:rPr>
                        <m:t>softmax</m:t>
                      </m:r>
                      <m:r>
                        <a:rPr lang="en-CA" b="1" i="1" smtClean="0">
                          <a:latin typeface="Cambria Math" panose="02040503050406030204" pitchFamily="18" charset="0"/>
                        </a:rPr>
                        <m:t>(</m:t>
                      </m:r>
                      <m:sSub>
                        <m:sSubPr>
                          <m:ctrlPr>
                            <a:rPr lang="en-CA" b="1" i="1" smtClean="0">
                              <a:latin typeface="Cambria Math" panose="02040503050406030204" pitchFamily="18" charset="0"/>
                            </a:rPr>
                          </m:ctrlPr>
                        </m:sSubPr>
                        <m:e>
                          <m:r>
                            <a:rPr lang="en-CA" b="1" i="1" smtClean="0">
                              <a:latin typeface="Cambria Math" panose="02040503050406030204" pitchFamily="18" charset="0"/>
                            </a:rPr>
                            <m:t>𝒆</m:t>
                          </m:r>
                        </m:e>
                        <m:sub>
                          <m:r>
                            <a:rPr lang="en-CA" b="1" i="1" smtClean="0">
                              <a:latin typeface="Cambria Math" panose="02040503050406030204" pitchFamily="18" charset="0"/>
                            </a:rPr>
                            <m:t>𝒋</m:t>
                          </m:r>
                        </m:sub>
                      </m:sSub>
                      <m:r>
                        <a:rPr lang="en-CA" b="1" i="1" smtClean="0">
                          <a:latin typeface="Cambria Math" panose="02040503050406030204" pitchFamily="18" charset="0"/>
                        </a:rPr>
                        <m:t>)</m:t>
                      </m:r>
                    </m:oMath>
                  </m:oMathPara>
                </a14:m>
                <a:endParaRPr lang="en-US" b="1"/>
              </a:p>
            </p:txBody>
          </p:sp>
        </mc:Choice>
        <mc:Fallback xmlns="">
          <p:sp>
            <p:nvSpPr>
              <p:cNvPr id="23" name="TextBox 22">
                <a:extLst>
                  <a:ext uri="{FF2B5EF4-FFF2-40B4-BE49-F238E27FC236}">
                    <a16:creationId xmlns:a16="http://schemas.microsoft.com/office/drawing/2014/main" id="{C4143083-7399-6B4F-219E-707362746879}"/>
                  </a:ext>
                </a:extLst>
              </p:cNvPr>
              <p:cNvSpPr txBox="1">
                <a:spLocks noRot="1" noChangeAspect="1" noMove="1" noResize="1" noEditPoints="1" noAdjustHandles="1" noChangeArrowheads="1" noChangeShapeType="1" noTextEdit="1"/>
              </p:cNvSpPr>
              <p:nvPr/>
            </p:nvSpPr>
            <p:spPr>
              <a:xfrm>
                <a:off x="7261200" y="2539947"/>
                <a:ext cx="2571569" cy="672620"/>
              </a:xfrm>
              <a:prstGeom prst="rect">
                <a:avLst/>
              </a:prstGeom>
              <a:blipFill>
                <a:blip r:embed="rId24"/>
                <a:stretch>
                  <a:fillRect l="-1896" t="-5455"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90BD96A-9274-83C8-D7E6-ECD3514F7CA5}"/>
                  </a:ext>
                </a:extLst>
              </p:cNvPr>
              <p:cNvSpPr txBox="1"/>
              <p:nvPr/>
            </p:nvSpPr>
            <p:spPr>
              <a:xfrm>
                <a:off x="8963694" y="5277922"/>
                <a:ext cx="2566731" cy="916982"/>
              </a:xfrm>
              <a:prstGeom prst="rect">
                <a:avLst/>
              </a:prstGeom>
              <a:noFill/>
            </p:spPr>
            <p:txBody>
              <a:bodyPr wrap="square" rtlCol="0">
                <a:spAutoFit/>
              </a:bodyPr>
              <a:lstStyle/>
              <a:p>
                <a:endParaRPr lang="en-US" dirty="0"/>
              </a:p>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𝑖</m:t>
                      </m:r>
                      <m:r>
                        <a:rPr lang="en-CA" b="1" i="1" smtClean="0">
                          <a:latin typeface="Cambria Math" panose="02040503050406030204" pitchFamily="18" charset="0"/>
                        </a:rPr>
                        <m:t>∈</m:t>
                      </m:r>
                      <m:d>
                        <m:dPr>
                          <m:begChr m:val="{"/>
                          <m:endChr m:val="}"/>
                          <m:ctrlPr>
                            <a:rPr lang="en-CA" b="0" i="1" smtClean="0">
                              <a:latin typeface="Cambria Math" panose="02040503050406030204" pitchFamily="18" charset="0"/>
                            </a:rPr>
                          </m:ctrlPr>
                        </m:dPr>
                        <m:e>
                          <m:r>
                            <a:rPr lang="en-CA" b="0" i="1" smtClean="0">
                              <a:latin typeface="Cambria Math" panose="02040503050406030204" pitchFamily="18" charset="0"/>
                            </a:rPr>
                            <m:t>1, …, </m:t>
                          </m:r>
                          <m:r>
                            <a:rPr lang="en-CA" b="0" i="1" smtClean="0">
                              <a:latin typeface="Cambria Math" panose="02040503050406030204" pitchFamily="18" charset="0"/>
                            </a:rPr>
                            <m:t>𝑁</m:t>
                          </m:r>
                        </m:e>
                      </m:d>
                      <m:r>
                        <a:rPr lang="en-CA" b="0" i="0" smtClean="0">
                          <a:latin typeface="Cambria Math" panose="02040503050406030204" pitchFamily="18" charset="0"/>
                        </a:rPr>
                        <m:t> </m:t>
                      </m:r>
                    </m:oMath>
                  </m:oMathPara>
                </a14:m>
                <a:endParaRPr lang="en-CA" b="0" i="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m:rPr>
                          <m:sty m:val="p"/>
                        </m:rPr>
                        <a:rPr lang="en-CA" b="0" i="0" smtClean="0">
                          <a:latin typeface="Cambria Math" panose="02040503050406030204" pitchFamily="18" charset="0"/>
                        </a:rPr>
                        <m:t>j</m:t>
                      </m:r>
                      <m:r>
                        <a:rPr lang="en-CA" b="0" i="1" smtClean="0">
                          <a:latin typeface="Cambria Math" panose="02040503050406030204" pitchFamily="18" charset="0"/>
                        </a:rPr>
                        <m:t>∈{1, …, </m:t>
                      </m:r>
                      <m:r>
                        <a:rPr lang="en-CA" b="0" i="1" smtClean="0">
                          <a:latin typeface="Cambria Math" panose="02040503050406030204" pitchFamily="18" charset="0"/>
                        </a:rPr>
                        <m:t>𝑇</m:t>
                      </m:r>
                      <m:r>
                        <a:rPr lang="en-CA" b="0" i="1" smtClean="0">
                          <a:latin typeface="Cambria Math" panose="02040503050406030204" pitchFamily="18" charset="0"/>
                        </a:rPr>
                        <m:t>}</m:t>
                      </m:r>
                    </m:oMath>
                  </m:oMathPara>
                </a14:m>
                <a:endParaRPr lang="en-US" dirty="0"/>
              </a:p>
            </p:txBody>
          </p:sp>
        </mc:Choice>
        <mc:Fallback xmlns="">
          <p:sp>
            <p:nvSpPr>
              <p:cNvPr id="3" name="TextBox 2">
                <a:extLst>
                  <a:ext uri="{FF2B5EF4-FFF2-40B4-BE49-F238E27FC236}">
                    <a16:creationId xmlns:a16="http://schemas.microsoft.com/office/drawing/2014/main" id="{C90BD96A-9274-83C8-D7E6-ECD3514F7CA5}"/>
                  </a:ext>
                </a:extLst>
              </p:cNvPr>
              <p:cNvSpPr txBox="1">
                <a:spLocks noRot="1" noChangeAspect="1" noMove="1" noResize="1" noEditPoints="1" noAdjustHandles="1" noChangeArrowheads="1" noChangeShapeType="1" noTextEdit="1"/>
              </p:cNvSpPr>
              <p:nvPr/>
            </p:nvSpPr>
            <p:spPr>
              <a:xfrm>
                <a:off x="8963694" y="5277922"/>
                <a:ext cx="2566731" cy="916982"/>
              </a:xfrm>
              <a:prstGeom prst="rect">
                <a:avLst/>
              </a:prstGeom>
              <a:blipFill>
                <a:blip r:embed="rId25"/>
                <a:stretch>
                  <a:fillRect b="-6667"/>
                </a:stretch>
              </a:blipFill>
            </p:spPr>
            <p:txBody>
              <a:bodyPr/>
              <a:lstStyle/>
              <a:p>
                <a:r>
                  <a:rPr lang="en-US">
                    <a:noFill/>
                  </a:rPr>
                  <a:t> </a:t>
                </a:r>
              </a:p>
            </p:txBody>
          </p:sp>
        </mc:Fallback>
      </mc:AlternateContent>
    </p:spTree>
    <p:extLst>
      <p:ext uri="{BB962C8B-B14F-4D97-AF65-F5344CB8AC3E}">
        <p14:creationId xmlns:p14="http://schemas.microsoft.com/office/powerpoint/2010/main" val="630695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BD280-6719-2894-8A93-02E13A2CF2E1}"/>
              </a:ext>
            </a:extLst>
          </p:cNvPr>
          <p:cNvSpPr>
            <a:spLocks noGrp="1"/>
          </p:cNvSpPr>
          <p:nvPr>
            <p:ph type="title"/>
          </p:nvPr>
        </p:nvSpPr>
        <p:spPr/>
        <p:txBody>
          <a:bodyPr/>
          <a:lstStyle/>
          <a:p>
            <a:r>
              <a:rPr lang="en-US"/>
              <a:t>What is Attention?</a:t>
            </a:r>
          </a:p>
        </p:txBody>
      </p:sp>
      <p:sp>
        <p:nvSpPr>
          <p:cNvPr id="3" name="Content Placeholder 2">
            <a:extLst>
              <a:ext uri="{FF2B5EF4-FFF2-40B4-BE49-F238E27FC236}">
                <a16:creationId xmlns:a16="http://schemas.microsoft.com/office/drawing/2014/main" id="{E5D9FE85-120B-9F64-5811-72572CA50415}"/>
              </a:ext>
            </a:extLst>
          </p:cNvPr>
          <p:cNvSpPr>
            <a:spLocks noGrp="1"/>
          </p:cNvSpPr>
          <p:nvPr>
            <p:ph idx="1"/>
          </p:nvPr>
        </p:nvSpPr>
        <p:spPr/>
        <p:txBody>
          <a:bodyPr>
            <a:normAutofit/>
          </a:bodyPr>
          <a:lstStyle/>
          <a:p>
            <a:r>
              <a:rPr lang="en-US" dirty="0"/>
              <a:t>The notion of </a:t>
            </a:r>
            <a:r>
              <a:rPr lang="en-US" b="1" dirty="0"/>
              <a:t>exploiting context</a:t>
            </a:r>
            <a:r>
              <a:rPr lang="en-US" dirty="0"/>
              <a:t> is not new</a:t>
            </a:r>
            <a:endParaRPr lang="en-US" b="1" dirty="0"/>
          </a:p>
          <a:p>
            <a:pPr lvl="1"/>
            <a:r>
              <a:rPr lang="en-US" b="1" dirty="0"/>
              <a:t>CNN</a:t>
            </a:r>
            <a:r>
              <a:rPr lang="en-US" dirty="0"/>
              <a:t> – context from </a:t>
            </a:r>
            <a:r>
              <a:rPr lang="en-US" b="1" dirty="0"/>
              <a:t>spatial locality </a:t>
            </a:r>
            <a:r>
              <a:rPr lang="en-US" dirty="0"/>
              <a:t>(useful for images)</a:t>
            </a:r>
          </a:p>
          <a:p>
            <a:pPr lvl="1"/>
            <a:r>
              <a:rPr lang="en-US" b="1" dirty="0"/>
              <a:t>RNN</a:t>
            </a:r>
            <a:r>
              <a:rPr lang="en-US" dirty="0">
                <a:solidFill>
                  <a:srgbClr val="FF0000"/>
                </a:solidFill>
              </a:rPr>
              <a:t> </a:t>
            </a:r>
            <a:r>
              <a:rPr lang="en-US" dirty="0"/>
              <a:t>– context from </a:t>
            </a:r>
            <a:r>
              <a:rPr lang="en-US" b="1" dirty="0"/>
              <a:t>temporal locality </a:t>
            </a:r>
            <a:r>
              <a:rPr lang="en-US" dirty="0"/>
              <a:t>(useful for sequences/time-series data)</a:t>
            </a:r>
          </a:p>
          <a:p>
            <a:pPr lvl="1"/>
            <a:r>
              <a:rPr lang="en-US" dirty="0"/>
              <a:t>Embedding priors into models forces them to pay “attention” to relevant features for a given problem</a:t>
            </a:r>
          </a:p>
          <a:p>
            <a:pPr marL="457200" lvl="1" indent="0">
              <a:buNone/>
            </a:pPr>
            <a:endParaRPr lang="en-US" dirty="0"/>
          </a:p>
          <a:p>
            <a:r>
              <a:rPr lang="en-US" dirty="0"/>
              <a:t>What we now call “attention” in DL</a:t>
            </a:r>
          </a:p>
          <a:p>
            <a:pPr lvl="1"/>
            <a:r>
              <a:rPr lang="en-US" dirty="0"/>
              <a:t>The idea of paying “attention” to the most relevant or important parts of the input at a given step</a:t>
            </a:r>
          </a:p>
          <a:p>
            <a:pPr lvl="1"/>
            <a:r>
              <a:rPr lang="en-US" dirty="0"/>
              <a:t>Very useful in </a:t>
            </a:r>
            <a:r>
              <a:rPr lang="en-US" b="1" dirty="0"/>
              <a:t>sequence-to-sequence</a:t>
            </a:r>
            <a:r>
              <a:rPr lang="en-US" dirty="0"/>
              <a:t> modelling</a:t>
            </a:r>
          </a:p>
          <a:p>
            <a:pPr lvl="1"/>
            <a:r>
              <a:rPr lang="en-US" dirty="0"/>
              <a:t>Ideally, we’d like to </a:t>
            </a:r>
            <a:r>
              <a:rPr lang="en-US" b="1" dirty="0"/>
              <a:t>learn</a:t>
            </a:r>
            <a:r>
              <a:rPr lang="en-US" dirty="0"/>
              <a:t> this!</a:t>
            </a:r>
          </a:p>
          <a:p>
            <a:pPr marL="0" indent="0">
              <a:buNone/>
            </a:pPr>
            <a:endParaRPr lang="en-US" dirty="0"/>
          </a:p>
        </p:txBody>
      </p:sp>
      <p:sp>
        <p:nvSpPr>
          <p:cNvPr id="4" name="Date Placeholder 3">
            <a:extLst>
              <a:ext uri="{FF2B5EF4-FFF2-40B4-BE49-F238E27FC236}">
                <a16:creationId xmlns:a16="http://schemas.microsoft.com/office/drawing/2014/main" id="{74E8C7BD-7815-B166-4C5A-E1E916937F6E}"/>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EBC969C2-A072-108B-0629-AEEF3307EC21}"/>
              </a:ext>
            </a:extLst>
          </p:cNvPr>
          <p:cNvSpPr>
            <a:spLocks noGrp="1"/>
          </p:cNvSpPr>
          <p:nvPr>
            <p:ph type="sldNum" sz="quarter" idx="12"/>
          </p:nvPr>
        </p:nvSpPr>
        <p:spPr/>
        <p:txBody>
          <a:bodyPr/>
          <a:lstStyle/>
          <a:p>
            <a:fld id="{D4F24A5E-B0D2-394D-9970-9AE06BCB59C1}" type="slidenum">
              <a:rPr lang="en-US" smtClean="0"/>
              <a:t>3</a:t>
            </a:fld>
            <a:endParaRPr lang="en-US"/>
          </a:p>
        </p:txBody>
      </p:sp>
    </p:spTree>
    <p:extLst>
      <p:ext uri="{BB962C8B-B14F-4D97-AF65-F5344CB8AC3E}">
        <p14:creationId xmlns:p14="http://schemas.microsoft.com/office/powerpoint/2010/main" val="26235736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EE9F1-B9A5-8959-4B24-CB8F6B291295}"/>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4" name="Rounded Rectangle 33">
                <a:extLst>
                  <a:ext uri="{FF2B5EF4-FFF2-40B4-BE49-F238E27FC236}">
                    <a16:creationId xmlns:a16="http://schemas.microsoft.com/office/drawing/2014/main" id="{C4CD4420-5332-F0B4-ADC2-B000854E57DE}"/>
                  </a:ext>
                </a:extLst>
              </p:cNvPr>
              <p:cNvSpPr/>
              <p:nvPr/>
            </p:nvSpPr>
            <p:spPr>
              <a:xfrm>
                <a:off x="5218145" y="833946"/>
                <a:ext cx="470516" cy="470517"/>
              </a:xfrm>
              <a:prstGeom prst="roundRect">
                <a:avLst/>
              </a:prstGeom>
              <a:solidFill>
                <a:srgbClr val="FF50C6">
                  <a:alpha val="42000"/>
                </a:srgbClr>
              </a:solidFill>
              <a:ln>
                <a:solidFill>
                  <a:srgbClr val="CA3F9E">
                    <a:alpha val="70000"/>
                  </a:srgb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𝒐</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34" name="Rounded Rectangle 33">
                <a:extLst>
                  <a:ext uri="{FF2B5EF4-FFF2-40B4-BE49-F238E27FC236}">
                    <a16:creationId xmlns:a16="http://schemas.microsoft.com/office/drawing/2014/main" id="{C4CD4420-5332-F0B4-ADC2-B000854E57DE}"/>
                  </a:ext>
                </a:extLst>
              </p:cNvPr>
              <p:cNvSpPr>
                <a:spLocks noRot="1" noChangeAspect="1" noMove="1" noResize="1" noEditPoints="1" noAdjustHandles="1" noChangeArrowheads="1" noChangeShapeType="1" noTextEdit="1"/>
              </p:cNvSpPr>
              <p:nvPr/>
            </p:nvSpPr>
            <p:spPr>
              <a:xfrm>
                <a:off x="5218145" y="833946"/>
                <a:ext cx="470516" cy="470517"/>
              </a:xfrm>
              <a:prstGeom prst="roundRect">
                <a:avLst/>
              </a:prstGeom>
              <a:blipFill>
                <a:blip r:embed="rId3"/>
                <a:stretch>
                  <a:fillRect/>
                </a:stretch>
              </a:blipFill>
              <a:ln>
                <a:solidFill>
                  <a:srgbClr val="CA3F9E">
                    <a:alpha val="70000"/>
                  </a:srgb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ounded Rectangle 34">
                <a:extLst>
                  <a:ext uri="{FF2B5EF4-FFF2-40B4-BE49-F238E27FC236}">
                    <a16:creationId xmlns:a16="http://schemas.microsoft.com/office/drawing/2014/main" id="{3E63F880-9512-1218-B715-281C77A63390}"/>
                  </a:ext>
                </a:extLst>
              </p:cNvPr>
              <p:cNvSpPr/>
              <p:nvPr/>
            </p:nvSpPr>
            <p:spPr>
              <a:xfrm>
                <a:off x="5938757" y="823217"/>
                <a:ext cx="470516" cy="470517"/>
              </a:xfrm>
              <a:prstGeom prst="roundRect">
                <a:avLst/>
              </a:prstGeom>
              <a:solidFill>
                <a:srgbClr val="FF50C6">
                  <a:alpha val="42000"/>
                </a:srgbClr>
              </a:solidFill>
              <a:ln>
                <a:solidFill>
                  <a:srgbClr val="CA3F9E">
                    <a:alpha val="70000"/>
                  </a:srgb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𝒐</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35" name="Rounded Rectangle 34">
                <a:extLst>
                  <a:ext uri="{FF2B5EF4-FFF2-40B4-BE49-F238E27FC236}">
                    <a16:creationId xmlns:a16="http://schemas.microsoft.com/office/drawing/2014/main" id="{3E63F880-9512-1218-B715-281C77A63390}"/>
                  </a:ext>
                </a:extLst>
              </p:cNvPr>
              <p:cNvSpPr>
                <a:spLocks noRot="1" noChangeAspect="1" noMove="1" noResize="1" noEditPoints="1" noAdjustHandles="1" noChangeArrowheads="1" noChangeShapeType="1" noTextEdit="1"/>
              </p:cNvSpPr>
              <p:nvPr/>
            </p:nvSpPr>
            <p:spPr>
              <a:xfrm>
                <a:off x="5938757" y="823217"/>
                <a:ext cx="470516" cy="470517"/>
              </a:xfrm>
              <a:prstGeom prst="roundRect">
                <a:avLst/>
              </a:prstGeom>
              <a:blipFill>
                <a:blip r:embed="rId4"/>
                <a:stretch>
                  <a:fillRect/>
                </a:stretch>
              </a:blipFill>
              <a:ln>
                <a:solidFill>
                  <a:srgbClr val="CA3F9E">
                    <a:alpha val="70000"/>
                  </a:srgb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ounded Rectangle 35">
                <a:extLst>
                  <a:ext uri="{FF2B5EF4-FFF2-40B4-BE49-F238E27FC236}">
                    <a16:creationId xmlns:a16="http://schemas.microsoft.com/office/drawing/2014/main" id="{FFCFBE62-D4BC-ECC5-E075-35EFDC107910}"/>
                  </a:ext>
                </a:extLst>
              </p:cNvPr>
              <p:cNvSpPr/>
              <p:nvPr/>
            </p:nvSpPr>
            <p:spPr>
              <a:xfrm>
                <a:off x="6670101" y="823216"/>
                <a:ext cx="470516" cy="470517"/>
              </a:xfrm>
              <a:prstGeom prst="roundRect">
                <a:avLst/>
              </a:prstGeom>
              <a:solidFill>
                <a:srgbClr val="FF50C6">
                  <a:alpha val="42000"/>
                </a:srgbClr>
              </a:solidFill>
              <a:ln>
                <a:solidFill>
                  <a:srgbClr val="CA3F9E">
                    <a:alpha val="70000"/>
                  </a:srgb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𝒐</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36" name="Rounded Rectangle 35">
                <a:extLst>
                  <a:ext uri="{FF2B5EF4-FFF2-40B4-BE49-F238E27FC236}">
                    <a16:creationId xmlns:a16="http://schemas.microsoft.com/office/drawing/2014/main" id="{FFCFBE62-D4BC-ECC5-E075-35EFDC107910}"/>
                  </a:ext>
                </a:extLst>
              </p:cNvPr>
              <p:cNvSpPr>
                <a:spLocks noRot="1" noChangeAspect="1" noMove="1" noResize="1" noEditPoints="1" noAdjustHandles="1" noChangeArrowheads="1" noChangeShapeType="1" noTextEdit="1"/>
              </p:cNvSpPr>
              <p:nvPr/>
            </p:nvSpPr>
            <p:spPr>
              <a:xfrm>
                <a:off x="6670101" y="823216"/>
                <a:ext cx="470516" cy="470517"/>
              </a:xfrm>
              <a:prstGeom prst="roundRect">
                <a:avLst/>
              </a:prstGeom>
              <a:blipFill>
                <a:blip r:embed="rId5"/>
                <a:stretch>
                  <a:fillRect/>
                </a:stretch>
              </a:blipFill>
              <a:ln>
                <a:solidFill>
                  <a:srgbClr val="CA3F9E">
                    <a:alpha val="70000"/>
                  </a:srgb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81DB9FC-0DB5-EA5C-7901-D5F878006F5A}"/>
                  </a:ext>
                </a:extLst>
              </p:cNvPr>
              <p:cNvSpPr txBox="1"/>
              <p:nvPr/>
            </p:nvSpPr>
            <p:spPr>
              <a:xfrm>
                <a:off x="7261200" y="5472570"/>
                <a:ext cx="2566731" cy="976229"/>
              </a:xfrm>
              <a:prstGeom prst="rect">
                <a:avLst/>
              </a:prstGeom>
              <a:noFill/>
            </p:spPr>
            <p:txBody>
              <a:bodyPr wrap="square" rtlCol="0">
                <a:spAutoFit/>
              </a:bodyPr>
              <a:lstStyle/>
              <a:p>
                <a:r>
                  <a:rPr lang="en-US" dirty="0"/>
                  <a:t>Keys: </a:t>
                </a:r>
                <a14:m>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𝒌</m:t>
                        </m:r>
                      </m:e>
                      <m:sub>
                        <m:r>
                          <a:rPr lang="en-CA" b="1" i="1" smtClean="0">
                            <a:latin typeface="Cambria Math" panose="02040503050406030204" pitchFamily="18" charset="0"/>
                          </a:rPr>
                          <m:t>𝒊</m:t>
                        </m:r>
                      </m:sub>
                    </m:sSub>
                    <m:r>
                      <a:rPr lang="en-CA" b="1" i="1" smtClean="0">
                        <a:latin typeface="Cambria Math" panose="02040503050406030204" pitchFamily="18" charset="0"/>
                      </a:rPr>
                      <m:t>∈</m:t>
                    </m:r>
                    <m:sSup>
                      <m:sSupPr>
                        <m:ctrlPr>
                          <a:rPr lang="en-CA" b="1" i="1" smtClean="0">
                            <a:latin typeface="Cambria Math" panose="02040503050406030204" pitchFamily="18" charset="0"/>
                          </a:rPr>
                        </m:ctrlPr>
                      </m:sSupPr>
                      <m:e>
                        <m:r>
                          <a:rPr lang="en-CA" b="1" i="1" smtClean="0">
                            <a:latin typeface="Cambria Math" panose="02040503050406030204" pitchFamily="18" charset="0"/>
                          </a:rPr>
                          <m:t>ℝ</m:t>
                        </m:r>
                      </m:e>
                      <m:sup>
                        <m:sSub>
                          <m:sSubPr>
                            <m:ctrlPr>
                              <a:rPr lang="en-CA"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𝑘</m:t>
                            </m:r>
                          </m:sub>
                        </m:sSub>
                      </m:sup>
                    </m:sSup>
                  </m:oMath>
                </a14:m>
                <a:r>
                  <a:rPr lang="en-CA" b="1" dirty="0"/>
                  <a:t> </a:t>
                </a:r>
              </a:p>
              <a:p>
                <a:r>
                  <a:rPr lang="en-US" dirty="0"/>
                  <a:t>Values: </a:t>
                </a:r>
                <a14:m>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𝒗</m:t>
                        </m:r>
                      </m:e>
                      <m:sub>
                        <m:r>
                          <a:rPr lang="en-CA" b="1" i="1" smtClean="0">
                            <a:latin typeface="Cambria Math" panose="02040503050406030204" pitchFamily="18" charset="0"/>
                          </a:rPr>
                          <m:t>𝒊</m:t>
                        </m:r>
                      </m:sub>
                    </m:sSub>
                    <m:r>
                      <a:rPr lang="en-CA" b="1" i="1" smtClean="0">
                        <a:latin typeface="Cambria Math" panose="02040503050406030204" pitchFamily="18" charset="0"/>
                      </a:rPr>
                      <m:t>∈</m:t>
                    </m:r>
                    <m:sSup>
                      <m:sSupPr>
                        <m:ctrlPr>
                          <a:rPr lang="en-CA" i="1" smtClean="0">
                            <a:latin typeface="Cambria Math" panose="02040503050406030204" pitchFamily="18" charset="0"/>
                          </a:rPr>
                        </m:ctrlPr>
                      </m:sSupPr>
                      <m:e>
                        <m:r>
                          <a:rPr lang="en-CA" b="0" i="1" smtClean="0">
                            <a:latin typeface="Cambria Math" panose="02040503050406030204" pitchFamily="18" charset="0"/>
                          </a:rPr>
                          <m:t>ℝ</m:t>
                        </m:r>
                      </m:e>
                      <m:sup>
                        <m:sSub>
                          <m:sSubPr>
                            <m:ctrlPr>
                              <a:rPr lang="en-CA"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𝑘</m:t>
                            </m:r>
                          </m:sub>
                        </m:sSub>
                      </m:sup>
                    </m:sSup>
                  </m:oMath>
                </a14:m>
                <a:endParaRPr lang="en-US" dirty="0"/>
              </a:p>
              <a:p>
                <a:r>
                  <a:rPr lang="en-US" dirty="0"/>
                  <a:t>Query: </a:t>
                </a:r>
                <a14:m>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𝒒</m:t>
                        </m:r>
                      </m:e>
                      <m:sub>
                        <m:r>
                          <a:rPr lang="en-CA" b="1" i="1" smtClean="0">
                            <a:latin typeface="Cambria Math" panose="02040503050406030204" pitchFamily="18" charset="0"/>
                          </a:rPr>
                          <m:t>𝒋</m:t>
                        </m:r>
                      </m:sub>
                    </m:sSub>
                    <m:r>
                      <a:rPr lang="en-CA" b="1" i="1" smtClean="0">
                        <a:latin typeface="Cambria Math" panose="02040503050406030204" pitchFamily="18" charset="0"/>
                      </a:rPr>
                      <m:t>∈</m:t>
                    </m:r>
                    <m:sSup>
                      <m:sSupPr>
                        <m:ctrlPr>
                          <a:rPr lang="en-CA" i="1" smtClean="0">
                            <a:latin typeface="Cambria Math" panose="02040503050406030204" pitchFamily="18" charset="0"/>
                          </a:rPr>
                        </m:ctrlPr>
                      </m:sSupPr>
                      <m:e>
                        <m:r>
                          <a:rPr lang="en-CA" b="0" i="1" smtClean="0">
                            <a:latin typeface="Cambria Math" panose="02040503050406030204" pitchFamily="18" charset="0"/>
                          </a:rPr>
                          <m:t>ℝ</m:t>
                        </m:r>
                      </m:e>
                      <m:sup>
                        <m:sSub>
                          <m:sSubPr>
                            <m:ctrlPr>
                              <a:rPr lang="en-CA"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𝑞</m:t>
                            </m:r>
                          </m:sub>
                        </m:sSub>
                      </m:sup>
                    </m:sSup>
                  </m:oMath>
                </a14:m>
                <a:endParaRPr lang="en-US" dirty="0"/>
              </a:p>
            </p:txBody>
          </p:sp>
        </mc:Choice>
        <mc:Fallback xmlns="">
          <p:sp>
            <p:nvSpPr>
              <p:cNvPr id="10" name="TextBox 9">
                <a:extLst>
                  <a:ext uri="{FF2B5EF4-FFF2-40B4-BE49-F238E27FC236}">
                    <a16:creationId xmlns:a16="http://schemas.microsoft.com/office/drawing/2014/main" id="{181DB9FC-0DB5-EA5C-7901-D5F878006F5A}"/>
                  </a:ext>
                </a:extLst>
              </p:cNvPr>
              <p:cNvSpPr txBox="1">
                <a:spLocks noRot="1" noChangeAspect="1" noMove="1" noResize="1" noEditPoints="1" noAdjustHandles="1" noChangeArrowheads="1" noChangeShapeType="1" noTextEdit="1"/>
              </p:cNvSpPr>
              <p:nvPr/>
            </p:nvSpPr>
            <p:spPr>
              <a:xfrm>
                <a:off x="7261200" y="5472570"/>
                <a:ext cx="2566731" cy="976229"/>
              </a:xfrm>
              <a:prstGeom prst="rect">
                <a:avLst/>
              </a:prstGeom>
              <a:blipFill>
                <a:blip r:embed="rId6"/>
                <a:stretch>
                  <a:fillRect l="-1900" t="-3125" b="-6875"/>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A6B95C8E-CE7B-52D7-2D52-D57CF397068F}"/>
              </a:ext>
            </a:extLst>
          </p:cNvPr>
          <p:cNvSpPr>
            <a:spLocks noGrp="1"/>
          </p:cNvSpPr>
          <p:nvPr>
            <p:ph type="title"/>
          </p:nvPr>
        </p:nvSpPr>
        <p:spPr/>
        <p:txBody>
          <a:bodyPr>
            <a:normAutofit/>
          </a:bodyPr>
          <a:lstStyle/>
          <a:p>
            <a:r>
              <a:rPr lang="en-US" sz="4000"/>
              <a:t>A more general attention</a:t>
            </a:r>
          </a:p>
        </p:txBody>
      </p:sp>
      <p:sp>
        <p:nvSpPr>
          <p:cNvPr id="4" name="Date Placeholder 3">
            <a:extLst>
              <a:ext uri="{FF2B5EF4-FFF2-40B4-BE49-F238E27FC236}">
                <a16:creationId xmlns:a16="http://schemas.microsoft.com/office/drawing/2014/main" id="{F96BC599-501C-3E2A-B692-79ECF6A596C6}"/>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745E0217-C8D7-1CF6-71F1-29D784783F9B}"/>
              </a:ext>
            </a:extLst>
          </p:cNvPr>
          <p:cNvSpPr>
            <a:spLocks noGrp="1"/>
          </p:cNvSpPr>
          <p:nvPr>
            <p:ph type="sldNum" sz="quarter" idx="12"/>
          </p:nvPr>
        </p:nvSpPr>
        <p:spPr/>
        <p:txBody>
          <a:bodyPr/>
          <a:lstStyle/>
          <a:p>
            <a:fld id="{D4F24A5E-B0D2-394D-9970-9AE06BCB59C1}" type="slidenum">
              <a:rPr lang="en-US" smtClean="0"/>
              <a:t>30</a:t>
            </a:fld>
            <a:endParaRPr lang="en-US"/>
          </a:p>
        </p:txBody>
      </p:sp>
      <mc:AlternateContent xmlns:mc="http://schemas.openxmlformats.org/markup-compatibility/2006" xmlns:a14="http://schemas.microsoft.com/office/drawing/2010/main">
        <mc:Choice Requires="a14">
          <p:sp>
            <p:nvSpPr>
              <p:cNvPr id="41" name="Rounded Rectangle 40">
                <a:extLst>
                  <a:ext uri="{FF2B5EF4-FFF2-40B4-BE49-F238E27FC236}">
                    <a16:creationId xmlns:a16="http://schemas.microsoft.com/office/drawing/2014/main" id="{CB103530-E0CB-B7E2-D025-15D6D1153DEA}"/>
                  </a:ext>
                </a:extLst>
              </p:cNvPr>
              <p:cNvSpPr/>
              <p:nvPr/>
            </p:nvSpPr>
            <p:spPr>
              <a:xfrm>
                <a:off x="3710762" y="4119802"/>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41" name="Rounded Rectangle 40">
                <a:extLst>
                  <a:ext uri="{FF2B5EF4-FFF2-40B4-BE49-F238E27FC236}">
                    <a16:creationId xmlns:a16="http://schemas.microsoft.com/office/drawing/2014/main" id="{CB103530-E0CB-B7E2-D025-15D6D1153DEA}"/>
                  </a:ext>
                </a:extLst>
              </p:cNvPr>
              <p:cNvSpPr>
                <a:spLocks noRot="1" noChangeAspect="1" noMove="1" noResize="1" noEditPoints="1" noAdjustHandles="1" noChangeArrowheads="1" noChangeShapeType="1" noTextEdit="1"/>
              </p:cNvSpPr>
              <p:nvPr/>
            </p:nvSpPr>
            <p:spPr>
              <a:xfrm>
                <a:off x="3710762" y="4119802"/>
                <a:ext cx="470516" cy="470517"/>
              </a:xfrm>
              <a:prstGeom prst="roundRect">
                <a:avLst/>
              </a:prstGeom>
              <a:blipFill>
                <a:blip r:embed="rId7"/>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ounded Rectangle 41">
                <a:extLst>
                  <a:ext uri="{FF2B5EF4-FFF2-40B4-BE49-F238E27FC236}">
                    <a16:creationId xmlns:a16="http://schemas.microsoft.com/office/drawing/2014/main" id="{973D2BB4-1C67-A21F-ADF5-90C35D5617C0}"/>
                  </a:ext>
                </a:extLst>
              </p:cNvPr>
              <p:cNvSpPr/>
              <p:nvPr/>
            </p:nvSpPr>
            <p:spPr>
              <a:xfrm>
                <a:off x="3710762" y="4672970"/>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42" name="Rounded Rectangle 41">
                <a:extLst>
                  <a:ext uri="{FF2B5EF4-FFF2-40B4-BE49-F238E27FC236}">
                    <a16:creationId xmlns:a16="http://schemas.microsoft.com/office/drawing/2014/main" id="{973D2BB4-1C67-A21F-ADF5-90C35D5617C0}"/>
                  </a:ext>
                </a:extLst>
              </p:cNvPr>
              <p:cNvSpPr>
                <a:spLocks noRot="1" noChangeAspect="1" noMove="1" noResize="1" noEditPoints="1" noAdjustHandles="1" noChangeArrowheads="1" noChangeShapeType="1" noTextEdit="1"/>
              </p:cNvSpPr>
              <p:nvPr/>
            </p:nvSpPr>
            <p:spPr>
              <a:xfrm>
                <a:off x="3710762" y="4672970"/>
                <a:ext cx="470516" cy="470517"/>
              </a:xfrm>
              <a:prstGeom prst="roundRect">
                <a:avLst/>
              </a:prstGeom>
              <a:blipFill>
                <a:blip r:embed="rId8"/>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ounded Rectangle 42">
                <a:extLst>
                  <a:ext uri="{FF2B5EF4-FFF2-40B4-BE49-F238E27FC236}">
                    <a16:creationId xmlns:a16="http://schemas.microsoft.com/office/drawing/2014/main" id="{860A640C-3B18-098C-6689-9DEF4DC82296}"/>
                  </a:ext>
                </a:extLst>
              </p:cNvPr>
              <p:cNvSpPr/>
              <p:nvPr/>
            </p:nvSpPr>
            <p:spPr>
              <a:xfrm>
                <a:off x="3710762" y="5226138"/>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43" name="Rounded Rectangle 42">
                <a:extLst>
                  <a:ext uri="{FF2B5EF4-FFF2-40B4-BE49-F238E27FC236}">
                    <a16:creationId xmlns:a16="http://schemas.microsoft.com/office/drawing/2014/main" id="{860A640C-3B18-098C-6689-9DEF4DC82296}"/>
                  </a:ext>
                </a:extLst>
              </p:cNvPr>
              <p:cNvSpPr>
                <a:spLocks noRot="1" noChangeAspect="1" noMove="1" noResize="1" noEditPoints="1" noAdjustHandles="1" noChangeArrowheads="1" noChangeShapeType="1" noTextEdit="1"/>
              </p:cNvSpPr>
              <p:nvPr/>
            </p:nvSpPr>
            <p:spPr>
              <a:xfrm>
                <a:off x="3710762" y="5226138"/>
                <a:ext cx="470516" cy="470517"/>
              </a:xfrm>
              <a:prstGeom prst="roundRect">
                <a:avLst/>
              </a:prstGeom>
              <a:blipFill>
                <a:blip r:embed="rId9"/>
                <a:stretch>
                  <a:fillRect/>
                </a:stretch>
              </a:blipFill>
              <a:ln>
                <a:solidFill>
                  <a:schemeClr val="accent4">
                    <a:lumMod val="75000"/>
                  </a:schemeClr>
                </a:solidFill>
              </a:ln>
            </p:spPr>
            <p:txBody>
              <a:bodyPr/>
              <a:lstStyle/>
              <a:p>
                <a:r>
                  <a:rPr lang="en-US">
                    <a:noFill/>
                  </a:rPr>
                  <a:t> </a:t>
                </a:r>
              </a:p>
            </p:txBody>
          </p:sp>
        </mc:Fallback>
      </mc:AlternateContent>
      <p:cxnSp>
        <p:nvCxnSpPr>
          <p:cNvPr id="63" name="Straight Arrow Connector 62">
            <a:extLst>
              <a:ext uri="{FF2B5EF4-FFF2-40B4-BE49-F238E27FC236}">
                <a16:creationId xmlns:a16="http://schemas.microsoft.com/office/drawing/2014/main" id="{25A09755-FB98-3AE3-924C-DA3180BC0E20}"/>
              </a:ext>
            </a:extLst>
          </p:cNvPr>
          <p:cNvCxnSpPr>
            <a:cxnSpLocks/>
            <a:stCxn id="43" idx="3"/>
          </p:cNvCxnSpPr>
          <p:nvPr/>
        </p:nvCxnSpPr>
        <p:spPr>
          <a:xfrm flipV="1">
            <a:off x="4181278" y="5461290"/>
            <a:ext cx="1036867" cy="1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2190789F-DB0C-40A3-6384-E7541B735155}"/>
              </a:ext>
            </a:extLst>
          </p:cNvPr>
          <p:cNvCxnSpPr>
            <a:cxnSpLocks/>
            <a:stCxn id="41" idx="3"/>
          </p:cNvCxnSpPr>
          <p:nvPr/>
        </p:nvCxnSpPr>
        <p:spPr>
          <a:xfrm>
            <a:off x="4181278" y="4355061"/>
            <a:ext cx="1036867" cy="170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9F6DE6E2-0305-FFB2-751B-9E95E1713A06}"/>
              </a:ext>
            </a:extLst>
          </p:cNvPr>
          <p:cNvCxnSpPr>
            <a:cxnSpLocks/>
            <a:stCxn id="42" idx="3"/>
          </p:cNvCxnSpPr>
          <p:nvPr/>
        </p:nvCxnSpPr>
        <p:spPr>
          <a:xfrm flipV="1">
            <a:off x="4181278" y="4906890"/>
            <a:ext cx="1036867" cy="133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098A9D0D-14EB-60A2-F317-93BEE305B2B7}"/>
              </a:ext>
            </a:extLst>
          </p:cNvPr>
          <p:cNvSpPr/>
          <p:nvPr/>
        </p:nvSpPr>
        <p:spPr>
          <a:xfrm>
            <a:off x="5102455" y="3678983"/>
            <a:ext cx="2160000" cy="2536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t>softmax</a:t>
            </a:r>
            <a:endParaRPr lang="en-US"/>
          </a:p>
        </p:txBody>
      </p:sp>
      <p:sp>
        <p:nvSpPr>
          <p:cNvPr id="101" name="Rectangle 100">
            <a:extLst>
              <a:ext uri="{FF2B5EF4-FFF2-40B4-BE49-F238E27FC236}">
                <a16:creationId xmlns:a16="http://schemas.microsoft.com/office/drawing/2014/main" id="{C62146A0-283D-F357-C3C9-62B1423211BA}"/>
              </a:ext>
            </a:extLst>
          </p:cNvPr>
          <p:cNvSpPr/>
          <p:nvPr/>
        </p:nvSpPr>
        <p:spPr>
          <a:xfrm>
            <a:off x="5102455" y="1516613"/>
            <a:ext cx="2160000" cy="2536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t>mul</a:t>
            </a:r>
            <a:r>
              <a:rPr lang="en-US"/>
              <a:t> + add</a:t>
            </a:r>
          </a:p>
        </p:txBody>
      </p:sp>
      <p:sp>
        <p:nvSpPr>
          <p:cNvPr id="132" name="TextBox 131">
            <a:extLst>
              <a:ext uri="{FF2B5EF4-FFF2-40B4-BE49-F238E27FC236}">
                <a16:creationId xmlns:a16="http://schemas.microsoft.com/office/drawing/2014/main" id="{420F079B-BE21-9893-25D0-13767F36C52A}"/>
              </a:ext>
            </a:extLst>
          </p:cNvPr>
          <p:cNvSpPr txBox="1"/>
          <p:nvPr/>
        </p:nvSpPr>
        <p:spPr>
          <a:xfrm>
            <a:off x="2369203" y="2548599"/>
            <a:ext cx="1146447" cy="369332"/>
          </a:xfrm>
          <a:prstGeom prst="rect">
            <a:avLst/>
          </a:prstGeom>
          <a:noFill/>
        </p:spPr>
        <p:txBody>
          <a:bodyPr wrap="square" rtlCol="0">
            <a:spAutoFit/>
          </a:bodyPr>
          <a:lstStyle/>
          <a:p>
            <a:pPr algn="ctr"/>
            <a:r>
              <a:rPr lang="en-US"/>
              <a:t>Attention</a:t>
            </a:r>
          </a:p>
        </p:txBody>
      </p:sp>
      <p:cxnSp>
        <p:nvCxnSpPr>
          <p:cNvPr id="111" name="Elbow Connector 110">
            <a:extLst>
              <a:ext uri="{FF2B5EF4-FFF2-40B4-BE49-F238E27FC236}">
                <a16:creationId xmlns:a16="http://schemas.microsoft.com/office/drawing/2014/main" id="{3DB0E581-4271-5222-7A61-16267AB2183D}"/>
              </a:ext>
            </a:extLst>
          </p:cNvPr>
          <p:cNvCxnSpPr>
            <a:cxnSpLocks/>
            <a:stCxn id="15" idx="0"/>
            <a:endCxn id="101" idx="1"/>
          </p:cNvCxnSpPr>
          <p:nvPr/>
        </p:nvCxnSpPr>
        <p:spPr>
          <a:xfrm rot="5400000" flipH="1" flipV="1">
            <a:off x="4367873" y="1222416"/>
            <a:ext cx="313566" cy="1155597"/>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28A593CF-FDF9-A8D8-200A-C8382C2360CE}"/>
              </a:ext>
            </a:extLst>
          </p:cNvPr>
          <p:cNvSpPr txBox="1">
            <a:spLocks/>
          </p:cNvSpPr>
          <p:nvPr/>
        </p:nvSpPr>
        <p:spPr>
          <a:xfrm>
            <a:off x="960500" y="1137850"/>
            <a:ext cx="2985519" cy="13691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p>
        </p:txBody>
      </p:sp>
      <mc:AlternateContent xmlns:mc="http://schemas.openxmlformats.org/markup-compatibility/2006" xmlns:a14="http://schemas.microsoft.com/office/drawing/2010/main">
        <mc:Choice Requires="a14">
          <p:sp>
            <p:nvSpPr>
              <p:cNvPr id="15" name="Rounded Rectangle 14">
                <a:extLst>
                  <a:ext uri="{FF2B5EF4-FFF2-40B4-BE49-F238E27FC236}">
                    <a16:creationId xmlns:a16="http://schemas.microsoft.com/office/drawing/2014/main" id="{0104AEDD-FAF0-AD31-BA94-D86BE3BE0DD5}"/>
                  </a:ext>
                </a:extLst>
              </p:cNvPr>
              <p:cNvSpPr/>
              <p:nvPr/>
            </p:nvSpPr>
            <p:spPr>
              <a:xfrm>
                <a:off x="3711600" y="1956997"/>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15" name="Rounded Rectangle 14">
                <a:extLst>
                  <a:ext uri="{FF2B5EF4-FFF2-40B4-BE49-F238E27FC236}">
                    <a16:creationId xmlns:a16="http://schemas.microsoft.com/office/drawing/2014/main" id="{0104AEDD-FAF0-AD31-BA94-D86BE3BE0DD5}"/>
                  </a:ext>
                </a:extLst>
              </p:cNvPr>
              <p:cNvSpPr>
                <a:spLocks noRot="1" noChangeAspect="1" noMove="1" noResize="1" noEditPoints="1" noAdjustHandles="1" noChangeArrowheads="1" noChangeShapeType="1" noTextEdit="1"/>
              </p:cNvSpPr>
              <p:nvPr/>
            </p:nvSpPr>
            <p:spPr>
              <a:xfrm>
                <a:off x="3711600" y="1956997"/>
                <a:ext cx="470516" cy="470517"/>
              </a:xfrm>
              <a:prstGeom prst="roundRect">
                <a:avLst/>
              </a:prstGeom>
              <a:blipFill>
                <a:blip r:embed="rId10"/>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ounded Rectangle 16">
                <a:extLst>
                  <a:ext uri="{FF2B5EF4-FFF2-40B4-BE49-F238E27FC236}">
                    <a16:creationId xmlns:a16="http://schemas.microsoft.com/office/drawing/2014/main" id="{DA996AB0-40D9-8F28-7C2D-D7B55227B722}"/>
                  </a:ext>
                </a:extLst>
              </p:cNvPr>
              <p:cNvSpPr/>
              <p:nvPr/>
            </p:nvSpPr>
            <p:spPr>
              <a:xfrm>
                <a:off x="3711600" y="2510165"/>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17" name="Rounded Rectangle 16">
                <a:extLst>
                  <a:ext uri="{FF2B5EF4-FFF2-40B4-BE49-F238E27FC236}">
                    <a16:creationId xmlns:a16="http://schemas.microsoft.com/office/drawing/2014/main" id="{DA996AB0-40D9-8F28-7C2D-D7B55227B722}"/>
                  </a:ext>
                </a:extLst>
              </p:cNvPr>
              <p:cNvSpPr>
                <a:spLocks noRot="1" noChangeAspect="1" noMove="1" noResize="1" noEditPoints="1" noAdjustHandles="1" noChangeArrowheads="1" noChangeShapeType="1" noTextEdit="1"/>
              </p:cNvSpPr>
              <p:nvPr/>
            </p:nvSpPr>
            <p:spPr>
              <a:xfrm>
                <a:off x="3711600" y="2510165"/>
                <a:ext cx="470516" cy="470517"/>
              </a:xfrm>
              <a:prstGeom prst="roundRect">
                <a:avLst/>
              </a:prstGeom>
              <a:blipFill>
                <a:blip r:embed="rId11"/>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ounded Rectangle 17">
                <a:extLst>
                  <a:ext uri="{FF2B5EF4-FFF2-40B4-BE49-F238E27FC236}">
                    <a16:creationId xmlns:a16="http://schemas.microsoft.com/office/drawing/2014/main" id="{424A04B2-1BA2-ACD4-AB26-177259E710F4}"/>
                  </a:ext>
                </a:extLst>
              </p:cNvPr>
              <p:cNvSpPr/>
              <p:nvPr/>
            </p:nvSpPr>
            <p:spPr>
              <a:xfrm>
                <a:off x="3711600" y="3063333"/>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18" name="Rounded Rectangle 17">
                <a:extLst>
                  <a:ext uri="{FF2B5EF4-FFF2-40B4-BE49-F238E27FC236}">
                    <a16:creationId xmlns:a16="http://schemas.microsoft.com/office/drawing/2014/main" id="{424A04B2-1BA2-ACD4-AB26-177259E710F4}"/>
                  </a:ext>
                </a:extLst>
              </p:cNvPr>
              <p:cNvSpPr>
                <a:spLocks noRot="1" noChangeAspect="1" noMove="1" noResize="1" noEditPoints="1" noAdjustHandles="1" noChangeArrowheads="1" noChangeShapeType="1" noTextEdit="1"/>
              </p:cNvSpPr>
              <p:nvPr/>
            </p:nvSpPr>
            <p:spPr>
              <a:xfrm>
                <a:off x="3711600" y="3063333"/>
                <a:ext cx="470516" cy="470517"/>
              </a:xfrm>
              <a:prstGeom prst="roundRect">
                <a:avLst/>
              </a:prstGeom>
              <a:blipFill>
                <a:blip r:embed="rId12"/>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ounded Rectangle 10">
                <a:extLst>
                  <a:ext uri="{FF2B5EF4-FFF2-40B4-BE49-F238E27FC236}">
                    <a16:creationId xmlns:a16="http://schemas.microsoft.com/office/drawing/2014/main" id="{D25FB43C-3C92-0AD2-404E-6355AB927683}"/>
                  </a:ext>
                </a:extLst>
              </p:cNvPr>
              <p:cNvSpPr/>
              <p:nvPr/>
            </p:nvSpPr>
            <p:spPr>
              <a:xfrm>
                <a:off x="5216627" y="4121020"/>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11</m:t>
                          </m:r>
                        </m:sub>
                      </m:sSub>
                    </m:oMath>
                  </m:oMathPara>
                </a14:m>
                <a:endParaRPr lang="en-US">
                  <a:solidFill>
                    <a:schemeClr val="tx1"/>
                  </a:solidFill>
                </a:endParaRPr>
              </a:p>
            </p:txBody>
          </p:sp>
        </mc:Choice>
        <mc:Fallback xmlns="">
          <p:sp>
            <p:nvSpPr>
              <p:cNvPr id="11" name="Rounded Rectangle 10">
                <a:extLst>
                  <a:ext uri="{FF2B5EF4-FFF2-40B4-BE49-F238E27FC236}">
                    <a16:creationId xmlns:a16="http://schemas.microsoft.com/office/drawing/2014/main" id="{D25FB43C-3C92-0AD2-404E-6355AB927683}"/>
                  </a:ext>
                </a:extLst>
              </p:cNvPr>
              <p:cNvSpPr>
                <a:spLocks noRot="1" noChangeAspect="1" noMove="1" noResize="1" noEditPoints="1" noAdjustHandles="1" noChangeArrowheads="1" noChangeShapeType="1" noTextEdit="1"/>
              </p:cNvSpPr>
              <p:nvPr/>
            </p:nvSpPr>
            <p:spPr>
              <a:xfrm>
                <a:off x="5216627" y="4121020"/>
                <a:ext cx="470516" cy="470517"/>
              </a:xfrm>
              <a:prstGeom prst="roundRect">
                <a:avLst/>
              </a:prstGeom>
              <a:blipFill>
                <a:blip r:embed="rId13"/>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ounded Rectangle 11">
                <a:extLst>
                  <a:ext uri="{FF2B5EF4-FFF2-40B4-BE49-F238E27FC236}">
                    <a16:creationId xmlns:a16="http://schemas.microsoft.com/office/drawing/2014/main" id="{6D7068AC-5C85-47CC-CF68-8E45DA676907}"/>
                  </a:ext>
                </a:extLst>
              </p:cNvPr>
              <p:cNvSpPr/>
              <p:nvPr/>
            </p:nvSpPr>
            <p:spPr>
              <a:xfrm>
                <a:off x="5214906" y="4673159"/>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21</m:t>
                          </m:r>
                        </m:sub>
                      </m:sSub>
                    </m:oMath>
                  </m:oMathPara>
                </a14:m>
                <a:endParaRPr lang="en-US">
                  <a:solidFill>
                    <a:schemeClr val="tx1"/>
                  </a:solidFill>
                </a:endParaRPr>
              </a:p>
            </p:txBody>
          </p:sp>
        </mc:Choice>
        <mc:Fallback xmlns="">
          <p:sp>
            <p:nvSpPr>
              <p:cNvPr id="12" name="Rounded Rectangle 11">
                <a:extLst>
                  <a:ext uri="{FF2B5EF4-FFF2-40B4-BE49-F238E27FC236}">
                    <a16:creationId xmlns:a16="http://schemas.microsoft.com/office/drawing/2014/main" id="{6D7068AC-5C85-47CC-CF68-8E45DA676907}"/>
                  </a:ext>
                </a:extLst>
              </p:cNvPr>
              <p:cNvSpPr>
                <a:spLocks noRot="1" noChangeAspect="1" noMove="1" noResize="1" noEditPoints="1" noAdjustHandles="1" noChangeArrowheads="1" noChangeShapeType="1" noTextEdit="1"/>
              </p:cNvSpPr>
              <p:nvPr/>
            </p:nvSpPr>
            <p:spPr>
              <a:xfrm>
                <a:off x="5214906" y="4673159"/>
                <a:ext cx="470516" cy="470517"/>
              </a:xfrm>
              <a:prstGeom prst="roundRect">
                <a:avLst/>
              </a:prstGeom>
              <a:blipFill>
                <a:blip r:embed="rId14"/>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ounded Rectangle 12">
                <a:extLst>
                  <a:ext uri="{FF2B5EF4-FFF2-40B4-BE49-F238E27FC236}">
                    <a16:creationId xmlns:a16="http://schemas.microsoft.com/office/drawing/2014/main" id="{8914A271-5C4F-A6B3-808C-543633D51F73}"/>
                  </a:ext>
                </a:extLst>
              </p:cNvPr>
              <p:cNvSpPr/>
              <p:nvPr/>
            </p:nvSpPr>
            <p:spPr>
              <a:xfrm>
                <a:off x="5216627" y="5226326"/>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31</m:t>
                          </m:r>
                        </m:sub>
                      </m:sSub>
                    </m:oMath>
                  </m:oMathPara>
                </a14:m>
                <a:endParaRPr lang="en-US">
                  <a:solidFill>
                    <a:schemeClr val="tx1"/>
                  </a:solidFill>
                </a:endParaRPr>
              </a:p>
            </p:txBody>
          </p:sp>
        </mc:Choice>
        <mc:Fallback xmlns="">
          <p:sp>
            <p:nvSpPr>
              <p:cNvPr id="13" name="Rounded Rectangle 12">
                <a:extLst>
                  <a:ext uri="{FF2B5EF4-FFF2-40B4-BE49-F238E27FC236}">
                    <a16:creationId xmlns:a16="http://schemas.microsoft.com/office/drawing/2014/main" id="{8914A271-5C4F-A6B3-808C-543633D51F73}"/>
                  </a:ext>
                </a:extLst>
              </p:cNvPr>
              <p:cNvSpPr>
                <a:spLocks noRot="1" noChangeAspect="1" noMove="1" noResize="1" noEditPoints="1" noAdjustHandles="1" noChangeArrowheads="1" noChangeShapeType="1" noTextEdit="1"/>
              </p:cNvSpPr>
              <p:nvPr/>
            </p:nvSpPr>
            <p:spPr>
              <a:xfrm>
                <a:off x="5216627" y="5226326"/>
                <a:ext cx="470516" cy="470517"/>
              </a:xfrm>
              <a:prstGeom prst="roundRect">
                <a:avLst/>
              </a:prstGeom>
              <a:blipFill>
                <a:blip r:embed="rId15"/>
                <a:stretch>
                  <a:fillRect/>
                </a:stretch>
              </a:blipFill>
              <a:ln>
                <a:solidFill>
                  <a:srgbClr val="BBAAE6"/>
                </a:solidFill>
              </a:ln>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18E99018-BE4B-9AFF-0C0A-C251848DCDA1}"/>
              </a:ext>
            </a:extLst>
          </p:cNvPr>
          <p:cNvCxnSpPr>
            <a:cxnSpLocks/>
            <a:stCxn id="11" idx="0"/>
          </p:cNvCxnSpPr>
          <p:nvPr/>
        </p:nvCxnSpPr>
        <p:spPr>
          <a:xfrm flipV="1">
            <a:off x="5451885" y="3941735"/>
            <a:ext cx="0" cy="17928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ADF42FC-EAC0-EE64-963B-E423B4ADB98C}"/>
              </a:ext>
            </a:extLst>
          </p:cNvPr>
          <p:cNvCxnSpPr>
            <a:cxnSpLocks/>
            <a:endCxn id="32" idx="2"/>
          </p:cNvCxnSpPr>
          <p:nvPr/>
        </p:nvCxnSpPr>
        <p:spPr>
          <a:xfrm flipV="1">
            <a:off x="5451885" y="3530517"/>
            <a:ext cx="0" cy="14753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Rounded Rectangle 21">
                <a:extLst>
                  <a:ext uri="{FF2B5EF4-FFF2-40B4-BE49-F238E27FC236}">
                    <a16:creationId xmlns:a16="http://schemas.microsoft.com/office/drawing/2014/main" id="{6E106DF0-8352-5AE4-9A22-DA6E723F642D}"/>
                  </a:ext>
                </a:extLst>
              </p:cNvPr>
              <p:cNvSpPr/>
              <p:nvPr/>
            </p:nvSpPr>
            <p:spPr>
              <a:xfrm>
                <a:off x="5214906" y="5949184"/>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22" name="Rounded Rectangle 21">
                <a:extLst>
                  <a:ext uri="{FF2B5EF4-FFF2-40B4-BE49-F238E27FC236}">
                    <a16:creationId xmlns:a16="http://schemas.microsoft.com/office/drawing/2014/main" id="{6E106DF0-8352-5AE4-9A22-DA6E723F642D}"/>
                  </a:ext>
                </a:extLst>
              </p:cNvPr>
              <p:cNvSpPr>
                <a:spLocks noRot="1" noChangeAspect="1" noMove="1" noResize="1" noEditPoints="1" noAdjustHandles="1" noChangeArrowheads="1" noChangeShapeType="1" noTextEdit="1"/>
              </p:cNvSpPr>
              <p:nvPr/>
            </p:nvSpPr>
            <p:spPr>
              <a:xfrm>
                <a:off x="5214906" y="5949184"/>
                <a:ext cx="470516" cy="470517"/>
              </a:xfrm>
              <a:prstGeom prst="roundRect">
                <a:avLst/>
              </a:prstGeom>
              <a:blipFill>
                <a:blip r:embed="rId16"/>
                <a:stretch>
                  <a:fillRect/>
                </a:stretch>
              </a:blipFill>
              <a:ln>
                <a:solidFill>
                  <a:schemeClr val="accent2">
                    <a:lumMod val="75000"/>
                  </a:schemeClr>
                </a:solidFill>
              </a:ln>
            </p:spPr>
            <p:txBody>
              <a:bodyPr/>
              <a:lstStyle/>
              <a:p>
                <a:r>
                  <a:rPr lang="en-US">
                    <a:noFill/>
                  </a:rPr>
                  <a:t> </a:t>
                </a:r>
              </a:p>
            </p:txBody>
          </p:sp>
        </mc:Fallback>
      </mc:AlternateContent>
      <p:cxnSp>
        <p:nvCxnSpPr>
          <p:cNvPr id="23" name="Straight Arrow Connector 22">
            <a:extLst>
              <a:ext uri="{FF2B5EF4-FFF2-40B4-BE49-F238E27FC236}">
                <a16:creationId xmlns:a16="http://schemas.microsoft.com/office/drawing/2014/main" id="{7935C671-D588-6D48-A591-6FACB8949668}"/>
              </a:ext>
            </a:extLst>
          </p:cNvPr>
          <p:cNvCxnSpPr>
            <a:cxnSpLocks/>
            <a:stCxn id="22" idx="0"/>
            <a:endCxn id="13" idx="2"/>
          </p:cNvCxnSpPr>
          <p:nvPr/>
        </p:nvCxnSpPr>
        <p:spPr>
          <a:xfrm flipV="1">
            <a:off x="5450164" y="5696843"/>
            <a:ext cx="1721" cy="2523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Rounded Rectangle 23">
                <a:extLst>
                  <a:ext uri="{FF2B5EF4-FFF2-40B4-BE49-F238E27FC236}">
                    <a16:creationId xmlns:a16="http://schemas.microsoft.com/office/drawing/2014/main" id="{E0F9FC35-081C-3DCC-291B-7CEFB05DA50F}"/>
                  </a:ext>
                </a:extLst>
              </p:cNvPr>
              <p:cNvSpPr/>
              <p:nvPr/>
            </p:nvSpPr>
            <p:spPr>
              <a:xfrm>
                <a:off x="5943574" y="4109876"/>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12</m:t>
                          </m:r>
                        </m:sub>
                      </m:sSub>
                    </m:oMath>
                  </m:oMathPara>
                </a14:m>
                <a:endParaRPr lang="en-US">
                  <a:solidFill>
                    <a:schemeClr val="tx1"/>
                  </a:solidFill>
                </a:endParaRPr>
              </a:p>
            </p:txBody>
          </p:sp>
        </mc:Choice>
        <mc:Fallback xmlns="">
          <p:sp>
            <p:nvSpPr>
              <p:cNvPr id="24" name="Rounded Rectangle 23">
                <a:extLst>
                  <a:ext uri="{FF2B5EF4-FFF2-40B4-BE49-F238E27FC236}">
                    <a16:creationId xmlns:a16="http://schemas.microsoft.com/office/drawing/2014/main" id="{E0F9FC35-081C-3DCC-291B-7CEFB05DA50F}"/>
                  </a:ext>
                </a:extLst>
              </p:cNvPr>
              <p:cNvSpPr>
                <a:spLocks noRot="1" noChangeAspect="1" noMove="1" noResize="1" noEditPoints="1" noAdjustHandles="1" noChangeArrowheads="1" noChangeShapeType="1" noTextEdit="1"/>
              </p:cNvSpPr>
              <p:nvPr/>
            </p:nvSpPr>
            <p:spPr>
              <a:xfrm>
                <a:off x="5943574" y="4109876"/>
                <a:ext cx="470516" cy="470517"/>
              </a:xfrm>
              <a:prstGeom prst="roundRect">
                <a:avLst/>
              </a:prstGeom>
              <a:blipFill>
                <a:blip r:embed="rId17"/>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ounded Rectangle 24">
                <a:extLst>
                  <a:ext uri="{FF2B5EF4-FFF2-40B4-BE49-F238E27FC236}">
                    <a16:creationId xmlns:a16="http://schemas.microsoft.com/office/drawing/2014/main" id="{377DB8E4-8EB6-FCA2-708B-4BBE2A0B0F6A}"/>
                  </a:ext>
                </a:extLst>
              </p:cNvPr>
              <p:cNvSpPr/>
              <p:nvPr/>
            </p:nvSpPr>
            <p:spPr>
              <a:xfrm>
                <a:off x="5938757" y="4670943"/>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22</m:t>
                          </m:r>
                        </m:sub>
                      </m:sSub>
                    </m:oMath>
                  </m:oMathPara>
                </a14:m>
                <a:endParaRPr lang="en-US">
                  <a:solidFill>
                    <a:schemeClr val="tx1"/>
                  </a:solidFill>
                </a:endParaRPr>
              </a:p>
            </p:txBody>
          </p:sp>
        </mc:Choice>
        <mc:Fallback xmlns="">
          <p:sp>
            <p:nvSpPr>
              <p:cNvPr id="25" name="Rounded Rectangle 24">
                <a:extLst>
                  <a:ext uri="{FF2B5EF4-FFF2-40B4-BE49-F238E27FC236}">
                    <a16:creationId xmlns:a16="http://schemas.microsoft.com/office/drawing/2014/main" id="{377DB8E4-8EB6-FCA2-708B-4BBE2A0B0F6A}"/>
                  </a:ext>
                </a:extLst>
              </p:cNvPr>
              <p:cNvSpPr>
                <a:spLocks noRot="1" noChangeAspect="1" noMove="1" noResize="1" noEditPoints="1" noAdjustHandles="1" noChangeArrowheads="1" noChangeShapeType="1" noTextEdit="1"/>
              </p:cNvSpPr>
              <p:nvPr/>
            </p:nvSpPr>
            <p:spPr>
              <a:xfrm>
                <a:off x="5938757" y="4670943"/>
                <a:ext cx="470516" cy="470517"/>
              </a:xfrm>
              <a:prstGeom prst="roundRect">
                <a:avLst/>
              </a:prstGeom>
              <a:blipFill>
                <a:blip r:embed="rId18"/>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ounded Rectangle 25">
                <a:extLst>
                  <a:ext uri="{FF2B5EF4-FFF2-40B4-BE49-F238E27FC236}">
                    <a16:creationId xmlns:a16="http://schemas.microsoft.com/office/drawing/2014/main" id="{7383FA54-7941-B9B8-F4A2-38E84F1F6D39}"/>
                  </a:ext>
                </a:extLst>
              </p:cNvPr>
              <p:cNvSpPr/>
              <p:nvPr/>
            </p:nvSpPr>
            <p:spPr>
              <a:xfrm>
                <a:off x="5943574" y="5224110"/>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32</m:t>
                          </m:r>
                        </m:sub>
                      </m:sSub>
                    </m:oMath>
                  </m:oMathPara>
                </a14:m>
                <a:endParaRPr lang="en-US">
                  <a:solidFill>
                    <a:schemeClr val="tx1"/>
                  </a:solidFill>
                </a:endParaRPr>
              </a:p>
            </p:txBody>
          </p:sp>
        </mc:Choice>
        <mc:Fallback xmlns="">
          <p:sp>
            <p:nvSpPr>
              <p:cNvPr id="26" name="Rounded Rectangle 25">
                <a:extLst>
                  <a:ext uri="{FF2B5EF4-FFF2-40B4-BE49-F238E27FC236}">
                    <a16:creationId xmlns:a16="http://schemas.microsoft.com/office/drawing/2014/main" id="{7383FA54-7941-B9B8-F4A2-38E84F1F6D39}"/>
                  </a:ext>
                </a:extLst>
              </p:cNvPr>
              <p:cNvSpPr>
                <a:spLocks noRot="1" noChangeAspect="1" noMove="1" noResize="1" noEditPoints="1" noAdjustHandles="1" noChangeArrowheads="1" noChangeShapeType="1" noTextEdit="1"/>
              </p:cNvSpPr>
              <p:nvPr/>
            </p:nvSpPr>
            <p:spPr>
              <a:xfrm>
                <a:off x="5943574" y="5224110"/>
                <a:ext cx="470516" cy="470517"/>
              </a:xfrm>
              <a:prstGeom prst="roundRect">
                <a:avLst/>
              </a:prstGeom>
              <a:blipFill>
                <a:blip r:embed="rId19"/>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ounded Rectangle 26">
                <a:extLst>
                  <a:ext uri="{FF2B5EF4-FFF2-40B4-BE49-F238E27FC236}">
                    <a16:creationId xmlns:a16="http://schemas.microsoft.com/office/drawing/2014/main" id="{D7BDADCE-CBF9-DB1A-7D6D-7C36D7023D42}"/>
                  </a:ext>
                </a:extLst>
              </p:cNvPr>
              <p:cNvSpPr/>
              <p:nvPr/>
            </p:nvSpPr>
            <p:spPr>
              <a:xfrm>
                <a:off x="6674918" y="4109876"/>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13</m:t>
                          </m:r>
                        </m:sub>
                      </m:sSub>
                    </m:oMath>
                  </m:oMathPara>
                </a14:m>
                <a:endParaRPr lang="en-US">
                  <a:solidFill>
                    <a:schemeClr val="tx1"/>
                  </a:solidFill>
                </a:endParaRPr>
              </a:p>
            </p:txBody>
          </p:sp>
        </mc:Choice>
        <mc:Fallback xmlns="">
          <p:sp>
            <p:nvSpPr>
              <p:cNvPr id="27" name="Rounded Rectangle 26">
                <a:extLst>
                  <a:ext uri="{FF2B5EF4-FFF2-40B4-BE49-F238E27FC236}">
                    <a16:creationId xmlns:a16="http://schemas.microsoft.com/office/drawing/2014/main" id="{D7BDADCE-CBF9-DB1A-7D6D-7C36D7023D42}"/>
                  </a:ext>
                </a:extLst>
              </p:cNvPr>
              <p:cNvSpPr>
                <a:spLocks noRot="1" noChangeAspect="1" noMove="1" noResize="1" noEditPoints="1" noAdjustHandles="1" noChangeArrowheads="1" noChangeShapeType="1" noTextEdit="1"/>
              </p:cNvSpPr>
              <p:nvPr/>
            </p:nvSpPr>
            <p:spPr>
              <a:xfrm>
                <a:off x="6674918" y="4109876"/>
                <a:ext cx="470516" cy="470517"/>
              </a:xfrm>
              <a:prstGeom prst="roundRect">
                <a:avLst/>
              </a:prstGeom>
              <a:blipFill>
                <a:blip r:embed="rId20"/>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ounded Rectangle 27">
                <a:extLst>
                  <a:ext uri="{FF2B5EF4-FFF2-40B4-BE49-F238E27FC236}">
                    <a16:creationId xmlns:a16="http://schemas.microsoft.com/office/drawing/2014/main" id="{F0E4B8A2-1300-1DFE-28C6-E72513D780F2}"/>
                  </a:ext>
                </a:extLst>
              </p:cNvPr>
              <p:cNvSpPr/>
              <p:nvPr/>
            </p:nvSpPr>
            <p:spPr>
              <a:xfrm>
                <a:off x="6670101" y="4670943"/>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23</m:t>
                          </m:r>
                        </m:sub>
                      </m:sSub>
                    </m:oMath>
                  </m:oMathPara>
                </a14:m>
                <a:endParaRPr lang="en-US">
                  <a:solidFill>
                    <a:schemeClr val="tx1"/>
                  </a:solidFill>
                </a:endParaRPr>
              </a:p>
            </p:txBody>
          </p:sp>
        </mc:Choice>
        <mc:Fallback xmlns="">
          <p:sp>
            <p:nvSpPr>
              <p:cNvPr id="28" name="Rounded Rectangle 27">
                <a:extLst>
                  <a:ext uri="{FF2B5EF4-FFF2-40B4-BE49-F238E27FC236}">
                    <a16:creationId xmlns:a16="http://schemas.microsoft.com/office/drawing/2014/main" id="{F0E4B8A2-1300-1DFE-28C6-E72513D780F2}"/>
                  </a:ext>
                </a:extLst>
              </p:cNvPr>
              <p:cNvSpPr>
                <a:spLocks noRot="1" noChangeAspect="1" noMove="1" noResize="1" noEditPoints="1" noAdjustHandles="1" noChangeArrowheads="1" noChangeShapeType="1" noTextEdit="1"/>
              </p:cNvSpPr>
              <p:nvPr/>
            </p:nvSpPr>
            <p:spPr>
              <a:xfrm>
                <a:off x="6670101" y="4670943"/>
                <a:ext cx="470516" cy="470517"/>
              </a:xfrm>
              <a:prstGeom prst="roundRect">
                <a:avLst/>
              </a:prstGeom>
              <a:blipFill>
                <a:blip r:embed="rId21"/>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ounded Rectangle 28">
                <a:extLst>
                  <a:ext uri="{FF2B5EF4-FFF2-40B4-BE49-F238E27FC236}">
                    <a16:creationId xmlns:a16="http://schemas.microsoft.com/office/drawing/2014/main" id="{9D26CBCB-0529-92E3-EBDC-CA1D037BE264}"/>
                  </a:ext>
                </a:extLst>
              </p:cNvPr>
              <p:cNvSpPr/>
              <p:nvPr/>
            </p:nvSpPr>
            <p:spPr>
              <a:xfrm>
                <a:off x="6674918" y="5224110"/>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33</m:t>
                          </m:r>
                        </m:sub>
                      </m:sSub>
                    </m:oMath>
                  </m:oMathPara>
                </a14:m>
                <a:endParaRPr lang="en-US">
                  <a:solidFill>
                    <a:schemeClr val="tx1"/>
                  </a:solidFill>
                </a:endParaRPr>
              </a:p>
            </p:txBody>
          </p:sp>
        </mc:Choice>
        <mc:Fallback xmlns="">
          <p:sp>
            <p:nvSpPr>
              <p:cNvPr id="29" name="Rounded Rectangle 28">
                <a:extLst>
                  <a:ext uri="{FF2B5EF4-FFF2-40B4-BE49-F238E27FC236}">
                    <a16:creationId xmlns:a16="http://schemas.microsoft.com/office/drawing/2014/main" id="{9D26CBCB-0529-92E3-EBDC-CA1D037BE264}"/>
                  </a:ext>
                </a:extLst>
              </p:cNvPr>
              <p:cNvSpPr>
                <a:spLocks noRot="1" noChangeAspect="1" noMove="1" noResize="1" noEditPoints="1" noAdjustHandles="1" noChangeArrowheads="1" noChangeShapeType="1" noTextEdit="1"/>
              </p:cNvSpPr>
              <p:nvPr/>
            </p:nvSpPr>
            <p:spPr>
              <a:xfrm>
                <a:off x="6674918" y="5224110"/>
                <a:ext cx="470516" cy="470517"/>
              </a:xfrm>
              <a:prstGeom prst="roundRect">
                <a:avLst/>
              </a:prstGeom>
              <a:blipFill>
                <a:blip r:embed="rId22"/>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ounded Rectangle 29">
                <a:extLst>
                  <a:ext uri="{FF2B5EF4-FFF2-40B4-BE49-F238E27FC236}">
                    <a16:creationId xmlns:a16="http://schemas.microsoft.com/office/drawing/2014/main" id="{C0524670-6174-7441-214F-28CEC5CDD358}"/>
                  </a:ext>
                </a:extLst>
              </p:cNvPr>
              <p:cNvSpPr/>
              <p:nvPr/>
            </p:nvSpPr>
            <p:spPr>
              <a:xfrm>
                <a:off x="5216627" y="1942657"/>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11</m:t>
                          </m:r>
                        </m:sub>
                      </m:sSub>
                    </m:oMath>
                  </m:oMathPara>
                </a14:m>
                <a:endParaRPr lang="en-US">
                  <a:solidFill>
                    <a:schemeClr val="tx1"/>
                  </a:solidFill>
                </a:endParaRPr>
              </a:p>
            </p:txBody>
          </p:sp>
        </mc:Choice>
        <mc:Fallback xmlns="">
          <p:sp>
            <p:nvSpPr>
              <p:cNvPr id="30" name="Rounded Rectangle 29">
                <a:extLst>
                  <a:ext uri="{FF2B5EF4-FFF2-40B4-BE49-F238E27FC236}">
                    <a16:creationId xmlns:a16="http://schemas.microsoft.com/office/drawing/2014/main" id="{C0524670-6174-7441-214F-28CEC5CDD358}"/>
                  </a:ext>
                </a:extLst>
              </p:cNvPr>
              <p:cNvSpPr>
                <a:spLocks noRot="1" noChangeAspect="1" noMove="1" noResize="1" noEditPoints="1" noAdjustHandles="1" noChangeArrowheads="1" noChangeShapeType="1" noTextEdit="1"/>
              </p:cNvSpPr>
              <p:nvPr/>
            </p:nvSpPr>
            <p:spPr>
              <a:xfrm>
                <a:off x="5216627" y="1942657"/>
                <a:ext cx="470516" cy="470517"/>
              </a:xfrm>
              <a:prstGeom prst="roundRect">
                <a:avLst/>
              </a:prstGeom>
              <a:blipFill>
                <a:blip r:embed="rId23"/>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ounded Rectangle 30">
                <a:extLst>
                  <a:ext uri="{FF2B5EF4-FFF2-40B4-BE49-F238E27FC236}">
                    <a16:creationId xmlns:a16="http://schemas.microsoft.com/office/drawing/2014/main" id="{FC89E0D7-F42A-C387-0F06-28264F0B8E22}"/>
                  </a:ext>
                </a:extLst>
              </p:cNvPr>
              <p:cNvSpPr/>
              <p:nvPr/>
            </p:nvSpPr>
            <p:spPr>
              <a:xfrm>
                <a:off x="5216400" y="2505600"/>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2</m:t>
                          </m:r>
                          <m:r>
                            <a:rPr lang="en-CA" i="1">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31" name="Rounded Rectangle 30">
                <a:extLst>
                  <a:ext uri="{FF2B5EF4-FFF2-40B4-BE49-F238E27FC236}">
                    <a16:creationId xmlns:a16="http://schemas.microsoft.com/office/drawing/2014/main" id="{FC89E0D7-F42A-C387-0F06-28264F0B8E22}"/>
                  </a:ext>
                </a:extLst>
              </p:cNvPr>
              <p:cNvSpPr>
                <a:spLocks noRot="1" noChangeAspect="1" noMove="1" noResize="1" noEditPoints="1" noAdjustHandles="1" noChangeArrowheads="1" noChangeShapeType="1" noTextEdit="1"/>
              </p:cNvSpPr>
              <p:nvPr/>
            </p:nvSpPr>
            <p:spPr>
              <a:xfrm>
                <a:off x="5216400" y="2505600"/>
                <a:ext cx="470516" cy="470517"/>
              </a:xfrm>
              <a:prstGeom prst="roundRect">
                <a:avLst/>
              </a:prstGeom>
              <a:blipFill>
                <a:blip r:embed="rId24"/>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ounded Rectangle 31">
                <a:extLst>
                  <a:ext uri="{FF2B5EF4-FFF2-40B4-BE49-F238E27FC236}">
                    <a16:creationId xmlns:a16="http://schemas.microsoft.com/office/drawing/2014/main" id="{520CFF88-5A05-9356-333D-9BA7BDAB036A}"/>
                  </a:ext>
                </a:extLst>
              </p:cNvPr>
              <p:cNvSpPr/>
              <p:nvPr/>
            </p:nvSpPr>
            <p:spPr>
              <a:xfrm>
                <a:off x="5216627" y="3060000"/>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3</m:t>
                          </m:r>
                          <m:r>
                            <a:rPr lang="en-CA" i="1">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32" name="Rounded Rectangle 31">
                <a:extLst>
                  <a:ext uri="{FF2B5EF4-FFF2-40B4-BE49-F238E27FC236}">
                    <a16:creationId xmlns:a16="http://schemas.microsoft.com/office/drawing/2014/main" id="{520CFF88-5A05-9356-333D-9BA7BDAB036A}"/>
                  </a:ext>
                </a:extLst>
              </p:cNvPr>
              <p:cNvSpPr>
                <a:spLocks noRot="1" noChangeAspect="1" noMove="1" noResize="1" noEditPoints="1" noAdjustHandles="1" noChangeArrowheads="1" noChangeShapeType="1" noTextEdit="1"/>
              </p:cNvSpPr>
              <p:nvPr/>
            </p:nvSpPr>
            <p:spPr>
              <a:xfrm>
                <a:off x="5216627" y="3060000"/>
                <a:ext cx="470516" cy="470517"/>
              </a:xfrm>
              <a:prstGeom prst="roundRect">
                <a:avLst/>
              </a:prstGeom>
              <a:blipFill>
                <a:blip r:embed="rId25"/>
                <a:stretch>
                  <a:fillRect/>
                </a:stretch>
              </a:blipFill>
              <a:ln>
                <a:solidFill>
                  <a:srgbClr val="BBAAE6"/>
                </a:solidFill>
              </a:ln>
            </p:spPr>
            <p:txBody>
              <a:bodyPr/>
              <a:lstStyle/>
              <a:p>
                <a:r>
                  <a:rPr lang="en-US">
                    <a:noFill/>
                  </a:rPr>
                  <a:t> </a:t>
                </a:r>
              </a:p>
            </p:txBody>
          </p:sp>
        </mc:Fallback>
      </mc:AlternateContent>
      <p:cxnSp>
        <p:nvCxnSpPr>
          <p:cNvPr id="33" name="Straight Arrow Connector 32">
            <a:extLst>
              <a:ext uri="{FF2B5EF4-FFF2-40B4-BE49-F238E27FC236}">
                <a16:creationId xmlns:a16="http://schemas.microsoft.com/office/drawing/2014/main" id="{919CFAE1-0086-954B-3BEC-25E630A68C69}"/>
              </a:ext>
            </a:extLst>
          </p:cNvPr>
          <p:cNvCxnSpPr>
            <a:cxnSpLocks/>
            <a:stCxn id="30" idx="0"/>
          </p:cNvCxnSpPr>
          <p:nvPr/>
        </p:nvCxnSpPr>
        <p:spPr>
          <a:xfrm flipV="1">
            <a:off x="5451885" y="1763372"/>
            <a:ext cx="0" cy="17928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Rounded Rectangle 36">
                <a:extLst>
                  <a:ext uri="{FF2B5EF4-FFF2-40B4-BE49-F238E27FC236}">
                    <a16:creationId xmlns:a16="http://schemas.microsoft.com/office/drawing/2014/main" id="{4B778824-A777-D73F-7E04-31D10BACF5B2}"/>
                  </a:ext>
                </a:extLst>
              </p:cNvPr>
              <p:cNvSpPr/>
              <p:nvPr/>
            </p:nvSpPr>
            <p:spPr>
              <a:xfrm>
                <a:off x="5943574" y="1941588"/>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i="1">
                              <a:solidFill>
                                <a:schemeClr val="tx1"/>
                              </a:solidFill>
                              <a:latin typeface="Cambria Math" panose="02040503050406030204" pitchFamily="18" charset="0"/>
                            </a:rPr>
                            <m:t>1</m:t>
                          </m:r>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37" name="Rounded Rectangle 36">
                <a:extLst>
                  <a:ext uri="{FF2B5EF4-FFF2-40B4-BE49-F238E27FC236}">
                    <a16:creationId xmlns:a16="http://schemas.microsoft.com/office/drawing/2014/main" id="{4B778824-A777-D73F-7E04-31D10BACF5B2}"/>
                  </a:ext>
                </a:extLst>
              </p:cNvPr>
              <p:cNvSpPr>
                <a:spLocks noRot="1" noChangeAspect="1" noMove="1" noResize="1" noEditPoints="1" noAdjustHandles="1" noChangeArrowheads="1" noChangeShapeType="1" noTextEdit="1"/>
              </p:cNvSpPr>
              <p:nvPr/>
            </p:nvSpPr>
            <p:spPr>
              <a:xfrm>
                <a:off x="5943574" y="1941588"/>
                <a:ext cx="470516" cy="470517"/>
              </a:xfrm>
              <a:prstGeom prst="roundRect">
                <a:avLst/>
              </a:prstGeom>
              <a:blipFill>
                <a:blip r:embed="rId26"/>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ounded Rectangle 37">
                <a:extLst>
                  <a:ext uri="{FF2B5EF4-FFF2-40B4-BE49-F238E27FC236}">
                    <a16:creationId xmlns:a16="http://schemas.microsoft.com/office/drawing/2014/main" id="{23154230-4AB9-2FFD-6358-7416FB589305}"/>
                  </a:ext>
                </a:extLst>
              </p:cNvPr>
              <p:cNvSpPr/>
              <p:nvPr/>
            </p:nvSpPr>
            <p:spPr>
              <a:xfrm>
                <a:off x="5938757" y="2505600"/>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2</m:t>
                          </m:r>
                          <m:r>
                            <a:rPr lang="en-CA" i="1">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38" name="Rounded Rectangle 37">
                <a:extLst>
                  <a:ext uri="{FF2B5EF4-FFF2-40B4-BE49-F238E27FC236}">
                    <a16:creationId xmlns:a16="http://schemas.microsoft.com/office/drawing/2014/main" id="{23154230-4AB9-2FFD-6358-7416FB589305}"/>
                  </a:ext>
                </a:extLst>
              </p:cNvPr>
              <p:cNvSpPr>
                <a:spLocks noRot="1" noChangeAspect="1" noMove="1" noResize="1" noEditPoints="1" noAdjustHandles="1" noChangeArrowheads="1" noChangeShapeType="1" noTextEdit="1"/>
              </p:cNvSpPr>
              <p:nvPr/>
            </p:nvSpPr>
            <p:spPr>
              <a:xfrm>
                <a:off x="5938757" y="2505600"/>
                <a:ext cx="470516" cy="470517"/>
              </a:xfrm>
              <a:prstGeom prst="roundRect">
                <a:avLst/>
              </a:prstGeom>
              <a:blipFill>
                <a:blip r:embed="rId27"/>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Rounded Rectangle 38">
                <a:extLst>
                  <a:ext uri="{FF2B5EF4-FFF2-40B4-BE49-F238E27FC236}">
                    <a16:creationId xmlns:a16="http://schemas.microsoft.com/office/drawing/2014/main" id="{7871DDA1-BD1E-607B-5EC3-93C64AA19807}"/>
                  </a:ext>
                </a:extLst>
              </p:cNvPr>
              <p:cNvSpPr/>
              <p:nvPr/>
            </p:nvSpPr>
            <p:spPr>
              <a:xfrm>
                <a:off x="5943574" y="3055822"/>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3</m:t>
                          </m:r>
                          <m:r>
                            <a:rPr lang="en-CA" i="1">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39" name="Rounded Rectangle 38">
                <a:extLst>
                  <a:ext uri="{FF2B5EF4-FFF2-40B4-BE49-F238E27FC236}">
                    <a16:creationId xmlns:a16="http://schemas.microsoft.com/office/drawing/2014/main" id="{7871DDA1-BD1E-607B-5EC3-93C64AA19807}"/>
                  </a:ext>
                </a:extLst>
              </p:cNvPr>
              <p:cNvSpPr>
                <a:spLocks noRot="1" noChangeAspect="1" noMove="1" noResize="1" noEditPoints="1" noAdjustHandles="1" noChangeArrowheads="1" noChangeShapeType="1" noTextEdit="1"/>
              </p:cNvSpPr>
              <p:nvPr/>
            </p:nvSpPr>
            <p:spPr>
              <a:xfrm>
                <a:off x="5943574" y="3055822"/>
                <a:ext cx="470516" cy="470517"/>
              </a:xfrm>
              <a:prstGeom prst="roundRect">
                <a:avLst/>
              </a:prstGeom>
              <a:blipFill>
                <a:blip r:embed="rId28"/>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ounded Rectangle 39">
                <a:extLst>
                  <a:ext uri="{FF2B5EF4-FFF2-40B4-BE49-F238E27FC236}">
                    <a16:creationId xmlns:a16="http://schemas.microsoft.com/office/drawing/2014/main" id="{36B9916F-D964-6488-C115-7F461F1E8A21}"/>
                  </a:ext>
                </a:extLst>
              </p:cNvPr>
              <p:cNvSpPr/>
              <p:nvPr/>
            </p:nvSpPr>
            <p:spPr>
              <a:xfrm>
                <a:off x="6674918" y="1940441"/>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i="1">
                              <a:solidFill>
                                <a:schemeClr val="tx1"/>
                              </a:solidFill>
                              <a:latin typeface="Cambria Math" panose="02040503050406030204" pitchFamily="18" charset="0"/>
                            </a:rPr>
                            <m:t>1</m:t>
                          </m:r>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40" name="Rounded Rectangle 39">
                <a:extLst>
                  <a:ext uri="{FF2B5EF4-FFF2-40B4-BE49-F238E27FC236}">
                    <a16:creationId xmlns:a16="http://schemas.microsoft.com/office/drawing/2014/main" id="{36B9916F-D964-6488-C115-7F461F1E8A21}"/>
                  </a:ext>
                </a:extLst>
              </p:cNvPr>
              <p:cNvSpPr>
                <a:spLocks noRot="1" noChangeAspect="1" noMove="1" noResize="1" noEditPoints="1" noAdjustHandles="1" noChangeArrowheads="1" noChangeShapeType="1" noTextEdit="1"/>
              </p:cNvSpPr>
              <p:nvPr/>
            </p:nvSpPr>
            <p:spPr>
              <a:xfrm>
                <a:off x="6674918" y="1940441"/>
                <a:ext cx="470516" cy="470517"/>
              </a:xfrm>
              <a:prstGeom prst="roundRect">
                <a:avLst/>
              </a:prstGeom>
              <a:blipFill>
                <a:blip r:embed="rId29"/>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ounded Rectangle 43">
                <a:extLst>
                  <a:ext uri="{FF2B5EF4-FFF2-40B4-BE49-F238E27FC236}">
                    <a16:creationId xmlns:a16="http://schemas.microsoft.com/office/drawing/2014/main" id="{E78AFCCB-8909-8DCB-F63D-C3BA74803237}"/>
                  </a:ext>
                </a:extLst>
              </p:cNvPr>
              <p:cNvSpPr/>
              <p:nvPr/>
            </p:nvSpPr>
            <p:spPr>
              <a:xfrm>
                <a:off x="6670101" y="2505600"/>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23</m:t>
                          </m:r>
                        </m:sub>
                      </m:sSub>
                    </m:oMath>
                  </m:oMathPara>
                </a14:m>
                <a:endParaRPr lang="en-US">
                  <a:solidFill>
                    <a:schemeClr val="tx1"/>
                  </a:solidFill>
                </a:endParaRPr>
              </a:p>
            </p:txBody>
          </p:sp>
        </mc:Choice>
        <mc:Fallback xmlns="">
          <p:sp>
            <p:nvSpPr>
              <p:cNvPr id="44" name="Rounded Rectangle 43">
                <a:extLst>
                  <a:ext uri="{FF2B5EF4-FFF2-40B4-BE49-F238E27FC236}">
                    <a16:creationId xmlns:a16="http://schemas.microsoft.com/office/drawing/2014/main" id="{E78AFCCB-8909-8DCB-F63D-C3BA74803237}"/>
                  </a:ext>
                </a:extLst>
              </p:cNvPr>
              <p:cNvSpPr>
                <a:spLocks noRot="1" noChangeAspect="1" noMove="1" noResize="1" noEditPoints="1" noAdjustHandles="1" noChangeArrowheads="1" noChangeShapeType="1" noTextEdit="1"/>
              </p:cNvSpPr>
              <p:nvPr/>
            </p:nvSpPr>
            <p:spPr>
              <a:xfrm>
                <a:off x="6670101" y="2505600"/>
                <a:ext cx="470516" cy="470517"/>
              </a:xfrm>
              <a:prstGeom prst="roundRect">
                <a:avLst/>
              </a:prstGeom>
              <a:blipFill>
                <a:blip r:embed="rId30"/>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Rounded Rectangle 44">
                <a:extLst>
                  <a:ext uri="{FF2B5EF4-FFF2-40B4-BE49-F238E27FC236}">
                    <a16:creationId xmlns:a16="http://schemas.microsoft.com/office/drawing/2014/main" id="{10BEB598-4E57-7479-291B-4560146C7CD4}"/>
                  </a:ext>
                </a:extLst>
              </p:cNvPr>
              <p:cNvSpPr/>
              <p:nvPr/>
            </p:nvSpPr>
            <p:spPr>
              <a:xfrm>
                <a:off x="6674918" y="3054675"/>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3</m:t>
                          </m:r>
                          <m:r>
                            <a:rPr lang="en-CA" i="1">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45" name="Rounded Rectangle 44">
                <a:extLst>
                  <a:ext uri="{FF2B5EF4-FFF2-40B4-BE49-F238E27FC236}">
                    <a16:creationId xmlns:a16="http://schemas.microsoft.com/office/drawing/2014/main" id="{10BEB598-4E57-7479-291B-4560146C7CD4}"/>
                  </a:ext>
                </a:extLst>
              </p:cNvPr>
              <p:cNvSpPr>
                <a:spLocks noRot="1" noChangeAspect="1" noMove="1" noResize="1" noEditPoints="1" noAdjustHandles="1" noChangeArrowheads="1" noChangeShapeType="1" noTextEdit="1"/>
              </p:cNvSpPr>
              <p:nvPr/>
            </p:nvSpPr>
            <p:spPr>
              <a:xfrm>
                <a:off x="6674918" y="3054675"/>
                <a:ext cx="470516" cy="470517"/>
              </a:xfrm>
              <a:prstGeom prst="roundRect">
                <a:avLst/>
              </a:prstGeom>
              <a:blipFill>
                <a:blip r:embed="rId31"/>
                <a:stretch>
                  <a:fillRect/>
                </a:stretch>
              </a:blipFill>
              <a:ln>
                <a:solidFill>
                  <a:srgbClr val="BBAAE6"/>
                </a:solidFill>
              </a:ln>
            </p:spPr>
            <p:txBody>
              <a:bodyPr/>
              <a:lstStyle/>
              <a:p>
                <a:r>
                  <a:rPr lang="en-US">
                    <a:noFill/>
                  </a:rPr>
                  <a:t> </a:t>
                </a:r>
              </a:p>
            </p:txBody>
          </p:sp>
        </mc:Fallback>
      </mc:AlternateContent>
      <p:cxnSp>
        <p:nvCxnSpPr>
          <p:cNvPr id="46" name="Straight Arrow Connector 45">
            <a:extLst>
              <a:ext uri="{FF2B5EF4-FFF2-40B4-BE49-F238E27FC236}">
                <a16:creationId xmlns:a16="http://schemas.microsoft.com/office/drawing/2014/main" id="{564A6D83-0F1D-FE81-429B-F8E37EFA6C40}"/>
              </a:ext>
            </a:extLst>
          </p:cNvPr>
          <p:cNvCxnSpPr>
            <a:cxnSpLocks/>
            <a:stCxn id="24" idx="0"/>
          </p:cNvCxnSpPr>
          <p:nvPr/>
        </p:nvCxnSpPr>
        <p:spPr>
          <a:xfrm flipV="1">
            <a:off x="6178832" y="3932807"/>
            <a:ext cx="384" cy="17706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FA0B1CD0-8E58-0A4E-49B7-25A12969E560}"/>
              </a:ext>
            </a:extLst>
          </p:cNvPr>
          <p:cNvCxnSpPr>
            <a:cxnSpLocks/>
            <a:endCxn id="39" idx="2"/>
          </p:cNvCxnSpPr>
          <p:nvPr/>
        </p:nvCxnSpPr>
        <p:spPr>
          <a:xfrm flipH="1" flipV="1">
            <a:off x="6178832" y="3526339"/>
            <a:ext cx="384" cy="1528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1297B21B-7443-FDA4-4E8C-32F981F57036}"/>
              </a:ext>
            </a:extLst>
          </p:cNvPr>
          <p:cNvCxnSpPr>
            <a:cxnSpLocks/>
            <a:stCxn id="37" idx="0"/>
          </p:cNvCxnSpPr>
          <p:nvPr/>
        </p:nvCxnSpPr>
        <p:spPr>
          <a:xfrm flipV="1">
            <a:off x="6178832" y="1770437"/>
            <a:ext cx="384" cy="17115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BC2DD55D-D113-58C0-8551-B6289C9DED5A}"/>
              </a:ext>
            </a:extLst>
          </p:cNvPr>
          <p:cNvCxnSpPr>
            <a:cxnSpLocks/>
            <a:stCxn id="40" idx="0"/>
          </p:cNvCxnSpPr>
          <p:nvPr/>
        </p:nvCxnSpPr>
        <p:spPr>
          <a:xfrm flipV="1">
            <a:off x="6910176" y="1774662"/>
            <a:ext cx="0" cy="16577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CB1D43C8-A3B3-B6BE-C03D-460CA995984C}"/>
              </a:ext>
            </a:extLst>
          </p:cNvPr>
          <p:cNvCxnSpPr>
            <a:cxnSpLocks/>
            <a:endCxn id="45" idx="2"/>
          </p:cNvCxnSpPr>
          <p:nvPr/>
        </p:nvCxnSpPr>
        <p:spPr>
          <a:xfrm flipV="1">
            <a:off x="6910176" y="3525192"/>
            <a:ext cx="0" cy="1478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C2D6BD6F-CB27-3A82-EE54-C984126AC641}"/>
              </a:ext>
            </a:extLst>
          </p:cNvPr>
          <p:cNvCxnSpPr>
            <a:cxnSpLocks/>
            <a:stCxn id="27" idx="0"/>
          </p:cNvCxnSpPr>
          <p:nvPr/>
        </p:nvCxnSpPr>
        <p:spPr>
          <a:xfrm flipV="1">
            <a:off x="6910176" y="3920473"/>
            <a:ext cx="0" cy="1894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Rounded Rectangle 53">
                <a:extLst>
                  <a:ext uri="{FF2B5EF4-FFF2-40B4-BE49-F238E27FC236}">
                    <a16:creationId xmlns:a16="http://schemas.microsoft.com/office/drawing/2014/main" id="{25978E96-6B5C-3D95-E882-0405B0A5043F}"/>
                  </a:ext>
                </a:extLst>
              </p:cNvPr>
              <p:cNvSpPr/>
              <p:nvPr/>
            </p:nvSpPr>
            <p:spPr>
              <a:xfrm>
                <a:off x="5942106" y="5949631"/>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54" name="Rounded Rectangle 53">
                <a:extLst>
                  <a:ext uri="{FF2B5EF4-FFF2-40B4-BE49-F238E27FC236}">
                    <a16:creationId xmlns:a16="http://schemas.microsoft.com/office/drawing/2014/main" id="{25978E96-6B5C-3D95-E882-0405B0A5043F}"/>
                  </a:ext>
                </a:extLst>
              </p:cNvPr>
              <p:cNvSpPr>
                <a:spLocks noRot="1" noChangeAspect="1" noMove="1" noResize="1" noEditPoints="1" noAdjustHandles="1" noChangeArrowheads="1" noChangeShapeType="1" noTextEdit="1"/>
              </p:cNvSpPr>
              <p:nvPr/>
            </p:nvSpPr>
            <p:spPr>
              <a:xfrm>
                <a:off x="5942106" y="5949631"/>
                <a:ext cx="470516" cy="470517"/>
              </a:xfrm>
              <a:prstGeom prst="roundRect">
                <a:avLst/>
              </a:prstGeom>
              <a:blipFill>
                <a:blip r:embed="rId32"/>
                <a:stretch>
                  <a:fillRect/>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Rounded Rectangle 57">
                <a:extLst>
                  <a:ext uri="{FF2B5EF4-FFF2-40B4-BE49-F238E27FC236}">
                    <a16:creationId xmlns:a16="http://schemas.microsoft.com/office/drawing/2014/main" id="{7859216E-15F1-B1ED-4703-FC3B23E43D5A}"/>
                  </a:ext>
                </a:extLst>
              </p:cNvPr>
              <p:cNvSpPr/>
              <p:nvPr/>
            </p:nvSpPr>
            <p:spPr>
              <a:xfrm>
                <a:off x="6676382" y="5949631"/>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58" name="Rounded Rectangle 57">
                <a:extLst>
                  <a:ext uri="{FF2B5EF4-FFF2-40B4-BE49-F238E27FC236}">
                    <a16:creationId xmlns:a16="http://schemas.microsoft.com/office/drawing/2014/main" id="{7859216E-15F1-B1ED-4703-FC3B23E43D5A}"/>
                  </a:ext>
                </a:extLst>
              </p:cNvPr>
              <p:cNvSpPr>
                <a:spLocks noRot="1" noChangeAspect="1" noMove="1" noResize="1" noEditPoints="1" noAdjustHandles="1" noChangeArrowheads="1" noChangeShapeType="1" noTextEdit="1"/>
              </p:cNvSpPr>
              <p:nvPr/>
            </p:nvSpPr>
            <p:spPr>
              <a:xfrm>
                <a:off x="6676382" y="5949631"/>
                <a:ext cx="470516" cy="470517"/>
              </a:xfrm>
              <a:prstGeom prst="roundRect">
                <a:avLst/>
              </a:prstGeom>
              <a:blipFill>
                <a:blip r:embed="rId33"/>
                <a:stretch>
                  <a:fillRect/>
                </a:stretch>
              </a:blipFill>
              <a:ln>
                <a:solidFill>
                  <a:schemeClr val="accent2">
                    <a:lumMod val="75000"/>
                  </a:schemeClr>
                </a:solidFill>
              </a:ln>
            </p:spPr>
            <p:txBody>
              <a:bodyPr/>
              <a:lstStyle/>
              <a:p>
                <a:r>
                  <a:rPr lang="en-US">
                    <a:noFill/>
                  </a:rPr>
                  <a:t> </a:t>
                </a:r>
              </a:p>
            </p:txBody>
          </p:sp>
        </mc:Fallback>
      </mc:AlternateContent>
      <p:cxnSp>
        <p:nvCxnSpPr>
          <p:cNvPr id="59" name="Straight Arrow Connector 58">
            <a:extLst>
              <a:ext uri="{FF2B5EF4-FFF2-40B4-BE49-F238E27FC236}">
                <a16:creationId xmlns:a16="http://schemas.microsoft.com/office/drawing/2014/main" id="{281749B8-88BC-2D16-6ED4-298761AA1DB1}"/>
              </a:ext>
            </a:extLst>
          </p:cNvPr>
          <p:cNvCxnSpPr>
            <a:cxnSpLocks/>
            <a:stCxn id="54" idx="0"/>
            <a:endCxn id="26" idx="2"/>
          </p:cNvCxnSpPr>
          <p:nvPr/>
        </p:nvCxnSpPr>
        <p:spPr>
          <a:xfrm flipV="1">
            <a:off x="6177364" y="5694627"/>
            <a:ext cx="1468" cy="2550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EA2A67DA-7CB2-C49E-FD8B-2950FE4B36CE}"/>
              </a:ext>
            </a:extLst>
          </p:cNvPr>
          <p:cNvCxnSpPr>
            <a:cxnSpLocks/>
            <a:stCxn id="58" idx="0"/>
            <a:endCxn id="29" idx="2"/>
          </p:cNvCxnSpPr>
          <p:nvPr/>
        </p:nvCxnSpPr>
        <p:spPr>
          <a:xfrm flipH="1" flipV="1">
            <a:off x="6910176" y="5694627"/>
            <a:ext cx="1464" cy="2550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B5F280F4-5D55-677A-9929-20E50F818E07}"/>
                  </a:ext>
                </a:extLst>
              </p:cNvPr>
              <p:cNvSpPr txBox="1"/>
              <p:nvPr/>
            </p:nvSpPr>
            <p:spPr>
              <a:xfrm>
                <a:off x="7261200" y="882668"/>
                <a:ext cx="2570400" cy="1237903"/>
              </a:xfrm>
              <a:prstGeom prst="rect">
                <a:avLst/>
              </a:prstGeom>
              <a:noFill/>
            </p:spPr>
            <p:txBody>
              <a:bodyPr wrap="square" rtlCol="0">
                <a:spAutoFit/>
              </a:bodyPr>
              <a:lstStyle/>
              <a:p>
                <a:r>
                  <a:rPr lang="en-US"/>
                  <a:t>Output vectors </a:t>
                </a:r>
                <a:endParaRPr lang="en-CA" b="1" i="1">
                  <a:latin typeface="Cambria Math" panose="02040503050406030204" pitchFamily="18" charset="0"/>
                </a:endParaRPr>
              </a:p>
              <a:p>
                <a:pPr algn="ctr"/>
                <a14:m>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𝒐</m:t>
                        </m:r>
                      </m:e>
                      <m:sub>
                        <m:r>
                          <a:rPr lang="en-CA" b="1" i="1" smtClean="0">
                            <a:latin typeface="Cambria Math" panose="02040503050406030204" pitchFamily="18" charset="0"/>
                          </a:rPr>
                          <m:t>𝒋</m:t>
                        </m:r>
                      </m:sub>
                    </m:sSub>
                    <m:r>
                      <a:rPr lang="en-CA" b="0" i="1" smtClean="0">
                        <a:latin typeface="Cambria Math" panose="02040503050406030204" pitchFamily="18" charset="0"/>
                      </a:rPr>
                      <m:t>∈</m:t>
                    </m:r>
                    <m:sSup>
                      <m:sSupPr>
                        <m:ctrlPr>
                          <a:rPr lang="en-CA" b="0" i="1" smtClean="0">
                            <a:latin typeface="Cambria Math" panose="02040503050406030204" pitchFamily="18" charset="0"/>
                          </a:rPr>
                        </m:ctrlPr>
                      </m:sSupPr>
                      <m:e>
                        <m:r>
                          <a:rPr lang="en-CA" b="0" i="1" smtClean="0">
                            <a:latin typeface="Cambria Math" panose="02040503050406030204" pitchFamily="18" charset="0"/>
                          </a:rPr>
                          <m:t>ℝ</m:t>
                        </m:r>
                      </m:e>
                      <m:sup>
                        <m:sSub>
                          <m:sSubPr>
                            <m:ctrlPr>
                              <a:rPr lang="en-CA" b="0"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𝑘</m:t>
                            </m:r>
                          </m:sub>
                        </m:sSub>
                      </m:sup>
                    </m:sSup>
                  </m:oMath>
                </a14:m>
                <a:r>
                  <a:rPr lang="en-CA"/>
                  <a:t>,</a:t>
                </a:r>
              </a:p>
              <a:p>
                <a:pPr algn="ctr"/>
                <a:r>
                  <a:rPr lang="en-CA"/>
                  <a:t>for </a:t>
                </a:r>
                <a14:m>
                  <m:oMath xmlns:m="http://schemas.openxmlformats.org/officeDocument/2006/math">
                    <m:r>
                      <a:rPr lang="en-CA" i="1">
                        <a:latin typeface="Cambria Math" panose="02040503050406030204" pitchFamily="18" charset="0"/>
                      </a:rPr>
                      <m:t>𝑗</m:t>
                    </m:r>
                    <m:r>
                      <a:rPr lang="en-CA" i="1">
                        <a:latin typeface="Cambria Math" panose="02040503050406030204" pitchFamily="18" charset="0"/>
                      </a:rPr>
                      <m:t> </m:t>
                    </m:r>
                    <m:r>
                      <a:rPr lang="en-CA" i="1">
                        <a:latin typeface="Cambria Math" panose="02040503050406030204" pitchFamily="18" charset="0"/>
                      </a:rPr>
                      <m:t>𝑖𝑛</m:t>
                    </m:r>
                    <m:r>
                      <a:rPr lang="en-CA" i="1">
                        <a:latin typeface="Cambria Math" panose="02040503050406030204" pitchFamily="18" charset="0"/>
                      </a:rPr>
                      <m:t> {1,…,</m:t>
                    </m:r>
                    <m:r>
                      <a:rPr lang="en-CA" i="1">
                        <a:latin typeface="Cambria Math" panose="02040503050406030204" pitchFamily="18" charset="0"/>
                      </a:rPr>
                      <m:t>𝑇</m:t>
                    </m:r>
                    <m:r>
                      <a:rPr lang="en-CA" i="1">
                        <a:latin typeface="Cambria Math" panose="02040503050406030204" pitchFamily="18" charset="0"/>
                      </a:rPr>
                      <m:t>}</m:t>
                    </m:r>
                  </m:oMath>
                </a14:m>
                <a:endParaRPr lang="en-US"/>
              </a:p>
              <a:p>
                <a:endParaRPr lang="en-US" b="1"/>
              </a:p>
            </p:txBody>
          </p:sp>
        </mc:Choice>
        <mc:Fallback xmlns="">
          <p:sp>
            <p:nvSpPr>
              <p:cNvPr id="68" name="TextBox 67">
                <a:extLst>
                  <a:ext uri="{FF2B5EF4-FFF2-40B4-BE49-F238E27FC236}">
                    <a16:creationId xmlns:a16="http://schemas.microsoft.com/office/drawing/2014/main" id="{B5F280F4-5D55-677A-9929-20E50F818E07}"/>
                  </a:ext>
                </a:extLst>
              </p:cNvPr>
              <p:cNvSpPr txBox="1">
                <a:spLocks noRot="1" noChangeAspect="1" noMove="1" noResize="1" noEditPoints="1" noAdjustHandles="1" noChangeArrowheads="1" noChangeShapeType="1" noTextEdit="1"/>
              </p:cNvSpPr>
              <p:nvPr/>
            </p:nvSpPr>
            <p:spPr>
              <a:xfrm>
                <a:off x="7261200" y="882668"/>
                <a:ext cx="2570400" cy="1237903"/>
              </a:xfrm>
              <a:prstGeom prst="rect">
                <a:avLst/>
              </a:prstGeom>
              <a:blipFill>
                <a:blip r:embed="rId34"/>
                <a:stretch>
                  <a:fillRect l="-1896" t="-2956"/>
                </a:stretch>
              </a:blipFill>
            </p:spPr>
            <p:txBody>
              <a:bodyPr/>
              <a:lstStyle/>
              <a:p>
                <a:r>
                  <a:rPr lang="en-US">
                    <a:noFill/>
                  </a:rPr>
                  <a:t> </a:t>
                </a:r>
              </a:p>
            </p:txBody>
          </p:sp>
        </mc:Fallback>
      </mc:AlternateContent>
      <p:cxnSp>
        <p:nvCxnSpPr>
          <p:cNvPr id="70" name="Straight Arrow Connector 69">
            <a:extLst>
              <a:ext uri="{FF2B5EF4-FFF2-40B4-BE49-F238E27FC236}">
                <a16:creationId xmlns:a16="http://schemas.microsoft.com/office/drawing/2014/main" id="{97376CFF-1406-582D-54D7-68B2BF3FACA1}"/>
              </a:ext>
            </a:extLst>
          </p:cNvPr>
          <p:cNvCxnSpPr>
            <a:cxnSpLocks/>
          </p:cNvCxnSpPr>
          <p:nvPr/>
        </p:nvCxnSpPr>
        <p:spPr>
          <a:xfrm flipV="1">
            <a:off x="5450164" y="1304652"/>
            <a:ext cx="0" cy="2185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9236372E-EF5D-6DF0-348A-F14AD23AEC97}"/>
              </a:ext>
            </a:extLst>
          </p:cNvPr>
          <p:cNvCxnSpPr>
            <a:cxnSpLocks/>
          </p:cNvCxnSpPr>
          <p:nvPr/>
        </p:nvCxnSpPr>
        <p:spPr>
          <a:xfrm flipV="1">
            <a:off x="6174015" y="1297871"/>
            <a:ext cx="0" cy="2185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30B5C6A6-8F75-793C-F5E9-2B576CF79D04}"/>
              </a:ext>
            </a:extLst>
          </p:cNvPr>
          <p:cNvCxnSpPr>
            <a:cxnSpLocks/>
          </p:cNvCxnSpPr>
          <p:nvPr/>
        </p:nvCxnSpPr>
        <p:spPr>
          <a:xfrm flipV="1">
            <a:off x="6910176" y="1296724"/>
            <a:ext cx="0" cy="2185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1C7B8943-3EA3-BBD4-8889-30C0B4B28C48}"/>
                  </a:ext>
                </a:extLst>
              </p:cNvPr>
              <p:cNvSpPr txBox="1"/>
              <p:nvPr/>
            </p:nvSpPr>
            <p:spPr>
              <a:xfrm>
                <a:off x="7261200" y="2539947"/>
                <a:ext cx="2571569" cy="672620"/>
              </a:xfrm>
              <a:prstGeom prst="rect">
                <a:avLst/>
              </a:prstGeom>
              <a:noFill/>
            </p:spPr>
            <p:txBody>
              <a:bodyPr wrap="square" rtlCol="0">
                <a:spAutoFit/>
              </a:bodyPr>
              <a:lstStyle/>
              <a:p>
                <a:r>
                  <a:rPr lang="en-US"/>
                  <a:t>Attention weights</a:t>
                </a:r>
              </a:p>
              <a:p>
                <a:pPr/>
                <a14:m>
                  <m:oMathPara xmlns:m="http://schemas.openxmlformats.org/officeDocument/2006/math">
                    <m:oMathParaPr>
                      <m:jc m:val="centerGroup"/>
                    </m:oMathParaPr>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𝜶</m:t>
                          </m:r>
                        </m:e>
                        <m:sub>
                          <m:r>
                            <a:rPr lang="en-CA" b="1" i="1" smtClean="0">
                              <a:latin typeface="Cambria Math" panose="02040503050406030204" pitchFamily="18" charset="0"/>
                            </a:rPr>
                            <m:t>𝒋</m:t>
                          </m:r>
                        </m:sub>
                      </m:sSub>
                      <m:r>
                        <a:rPr lang="en-CA" b="0" i="1" smtClean="0">
                          <a:latin typeface="Cambria Math" panose="02040503050406030204" pitchFamily="18" charset="0"/>
                        </a:rPr>
                        <m:t>=</m:t>
                      </m:r>
                      <m:r>
                        <m:rPr>
                          <m:nor/>
                        </m:rPr>
                        <a:rPr lang="en-CA" b="0" i="0" smtClean="0">
                          <a:latin typeface="Cambria Math" panose="02040503050406030204" pitchFamily="18" charset="0"/>
                        </a:rPr>
                        <m:t> </m:t>
                      </m:r>
                      <m:r>
                        <m:rPr>
                          <m:nor/>
                        </m:rPr>
                        <a:rPr lang="en-CA" b="0" i="0" smtClean="0">
                          <a:latin typeface="Cambria Math" panose="02040503050406030204" pitchFamily="18" charset="0"/>
                        </a:rPr>
                        <m:t>softmax</m:t>
                      </m:r>
                      <m:r>
                        <a:rPr lang="en-CA" b="1" i="1" smtClean="0">
                          <a:latin typeface="Cambria Math" panose="02040503050406030204" pitchFamily="18" charset="0"/>
                        </a:rPr>
                        <m:t>(</m:t>
                      </m:r>
                      <m:sSub>
                        <m:sSubPr>
                          <m:ctrlPr>
                            <a:rPr lang="en-CA" b="1" i="1" smtClean="0">
                              <a:latin typeface="Cambria Math" panose="02040503050406030204" pitchFamily="18" charset="0"/>
                            </a:rPr>
                          </m:ctrlPr>
                        </m:sSubPr>
                        <m:e>
                          <m:r>
                            <a:rPr lang="en-CA" b="1" i="1" smtClean="0">
                              <a:latin typeface="Cambria Math" panose="02040503050406030204" pitchFamily="18" charset="0"/>
                            </a:rPr>
                            <m:t>𝒆</m:t>
                          </m:r>
                        </m:e>
                        <m:sub>
                          <m:r>
                            <a:rPr lang="en-CA" b="1" i="1" smtClean="0">
                              <a:latin typeface="Cambria Math" panose="02040503050406030204" pitchFamily="18" charset="0"/>
                            </a:rPr>
                            <m:t>𝒋</m:t>
                          </m:r>
                        </m:sub>
                      </m:sSub>
                      <m:r>
                        <a:rPr lang="en-CA" b="1" i="1" smtClean="0">
                          <a:latin typeface="Cambria Math" panose="02040503050406030204" pitchFamily="18" charset="0"/>
                        </a:rPr>
                        <m:t>)</m:t>
                      </m:r>
                    </m:oMath>
                  </m:oMathPara>
                </a14:m>
                <a:endParaRPr lang="en-US" b="1"/>
              </a:p>
            </p:txBody>
          </p:sp>
        </mc:Choice>
        <mc:Fallback xmlns="">
          <p:sp>
            <p:nvSpPr>
              <p:cNvPr id="77" name="TextBox 76">
                <a:extLst>
                  <a:ext uri="{FF2B5EF4-FFF2-40B4-BE49-F238E27FC236}">
                    <a16:creationId xmlns:a16="http://schemas.microsoft.com/office/drawing/2014/main" id="{1C7B8943-3EA3-BBD4-8889-30C0B4B28C48}"/>
                  </a:ext>
                </a:extLst>
              </p:cNvPr>
              <p:cNvSpPr txBox="1">
                <a:spLocks noRot="1" noChangeAspect="1" noMove="1" noResize="1" noEditPoints="1" noAdjustHandles="1" noChangeArrowheads="1" noChangeShapeType="1" noTextEdit="1"/>
              </p:cNvSpPr>
              <p:nvPr/>
            </p:nvSpPr>
            <p:spPr>
              <a:xfrm>
                <a:off x="7261200" y="2539947"/>
                <a:ext cx="2571569" cy="672620"/>
              </a:xfrm>
              <a:prstGeom prst="rect">
                <a:avLst/>
              </a:prstGeom>
              <a:blipFill>
                <a:blip r:embed="rId35"/>
                <a:stretch>
                  <a:fillRect l="-1896" t="-5455" b="-4545"/>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8751020B-60EA-DF88-987C-43739799FA17}"/>
              </a:ext>
            </a:extLst>
          </p:cNvPr>
          <p:cNvSpPr txBox="1"/>
          <p:nvPr/>
        </p:nvSpPr>
        <p:spPr>
          <a:xfrm>
            <a:off x="2369205" y="4170394"/>
            <a:ext cx="1146445" cy="369332"/>
          </a:xfrm>
          <a:prstGeom prst="rect">
            <a:avLst/>
          </a:prstGeom>
          <a:noFill/>
        </p:spPr>
        <p:txBody>
          <a:bodyPr wrap="square" rtlCol="0">
            <a:spAutoFit/>
          </a:bodyPr>
          <a:lstStyle/>
          <a:p>
            <a:pPr algn="ctr"/>
            <a:r>
              <a:rPr lang="en-CA"/>
              <a:t>Alignment</a:t>
            </a:r>
            <a:endParaRPr lang="en-US"/>
          </a:p>
        </p:txBody>
      </p:sp>
      <p:sp>
        <p:nvSpPr>
          <p:cNvPr id="20" name="TextBox 19">
            <a:extLst>
              <a:ext uri="{FF2B5EF4-FFF2-40B4-BE49-F238E27FC236}">
                <a16:creationId xmlns:a16="http://schemas.microsoft.com/office/drawing/2014/main" id="{139DB696-0824-D19A-77B1-A205779275D2}"/>
              </a:ext>
            </a:extLst>
          </p:cNvPr>
          <p:cNvSpPr txBox="1"/>
          <p:nvPr/>
        </p:nvSpPr>
        <p:spPr>
          <a:xfrm>
            <a:off x="833490" y="5209055"/>
            <a:ext cx="2682160" cy="1200329"/>
          </a:xfrm>
          <a:prstGeom prst="rect">
            <a:avLst/>
          </a:prstGeom>
          <a:noFill/>
        </p:spPr>
        <p:txBody>
          <a:bodyPr wrap="square" rtlCol="0">
            <a:spAutoFit/>
          </a:bodyPr>
          <a:lstStyle/>
          <a:p>
            <a:r>
              <a:rPr lang="en-US" b="1"/>
              <a:t>Goal: </a:t>
            </a:r>
            <a:r>
              <a:rPr lang="en-US"/>
              <a:t>find the “alignment” or “compatibility” between keys and queries to scale values</a:t>
            </a:r>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0CFDC1CC-194E-925E-505D-3364F232BFDD}"/>
                  </a:ext>
                </a:extLst>
              </p:cNvPr>
              <p:cNvSpPr txBox="1"/>
              <p:nvPr/>
            </p:nvSpPr>
            <p:spPr>
              <a:xfrm>
                <a:off x="945766" y="1101631"/>
                <a:ext cx="2402824"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rPr>
                        <m:t>𝐴𝑡𝑡𝑒𝑛𝑡𝑖𝑜𝑛</m:t>
                      </m:r>
                      <m:r>
                        <a:rPr lang="en-CA" sz="2400" b="0" i="1" smtClean="0">
                          <a:latin typeface="Cambria Math" panose="02040503050406030204" pitchFamily="18" charset="0"/>
                        </a:rPr>
                        <m:t>(</m:t>
                      </m:r>
                      <m:r>
                        <a:rPr lang="en-CA" sz="2400" b="1" i="1" smtClean="0">
                          <a:latin typeface="Cambria Math" panose="02040503050406030204" pitchFamily="18" charset="0"/>
                        </a:rPr>
                        <m:t>𝒒</m:t>
                      </m:r>
                      <m:r>
                        <a:rPr lang="en-CA" sz="2400" b="0" i="1" smtClean="0">
                          <a:latin typeface="Cambria Math" panose="02040503050406030204" pitchFamily="18" charset="0"/>
                        </a:rPr>
                        <m:t>, </m:t>
                      </m:r>
                      <m:r>
                        <a:rPr lang="en-CA" sz="2400" b="1" i="1" smtClean="0">
                          <a:latin typeface="Cambria Math" panose="02040503050406030204" pitchFamily="18" charset="0"/>
                        </a:rPr>
                        <m:t>𝒌</m:t>
                      </m:r>
                      <m:r>
                        <a:rPr lang="en-CA" sz="2400" b="0" i="1" smtClean="0">
                          <a:latin typeface="Cambria Math" panose="02040503050406030204" pitchFamily="18" charset="0"/>
                        </a:rPr>
                        <m:t>, </m:t>
                      </m:r>
                      <m:r>
                        <a:rPr lang="en-CA" sz="2400" b="1" i="1" smtClean="0">
                          <a:latin typeface="Cambria Math" panose="02040503050406030204" pitchFamily="18" charset="0"/>
                        </a:rPr>
                        <m:t>𝒗</m:t>
                      </m:r>
                      <m:r>
                        <a:rPr lang="en-CA" sz="2400" b="0" i="1" smtClean="0">
                          <a:latin typeface="Cambria Math" panose="02040503050406030204" pitchFamily="18" charset="0"/>
                        </a:rPr>
                        <m:t>)</m:t>
                      </m:r>
                    </m:oMath>
                  </m:oMathPara>
                </a14:m>
                <a:endParaRPr lang="en-US" sz="2400"/>
              </a:p>
            </p:txBody>
          </p:sp>
        </mc:Choice>
        <mc:Fallback xmlns="">
          <p:sp>
            <p:nvSpPr>
              <p:cNvPr id="50" name="TextBox 49">
                <a:extLst>
                  <a:ext uri="{FF2B5EF4-FFF2-40B4-BE49-F238E27FC236}">
                    <a16:creationId xmlns:a16="http://schemas.microsoft.com/office/drawing/2014/main" id="{0CFDC1CC-194E-925E-505D-3364F232BFDD}"/>
                  </a:ext>
                </a:extLst>
              </p:cNvPr>
              <p:cNvSpPr txBox="1">
                <a:spLocks noRot="1" noChangeAspect="1" noMove="1" noResize="1" noEditPoints="1" noAdjustHandles="1" noChangeArrowheads="1" noChangeShapeType="1" noTextEdit="1"/>
              </p:cNvSpPr>
              <p:nvPr/>
            </p:nvSpPr>
            <p:spPr>
              <a:xfrm>
                <a:off x="945766" y="1101631"/>
                <a:ext cx="2402824" cy="461665"/>
              </a:xfrm>
              <a:prstGeom prst="rect">
                <a:avLst/>
              </a:prstGeom>
              <a:blipFill>
                <a:blip r:embed="rId36"/>
                <a:stretch>
                  <a:fillRect l="-508" r="-7868" b="-18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008785AD-74CB-B591-8212-491F3B3C2E12}"/>
                  </a:ext>
                </a:extLst>
              </p:cNvPr>
              <p:cNvSpPr txBox="1"/>
              <p:nvPr/>
            </p:nvSpPr>
            <p:spPr>
              <a:xfrm>
                <a:off x="7261201" y="4068554"/>
                <a:ext cx="2570400" cy="692369"/>
              </a:xfrm>
              <a:prstGeom prst="rect">
                <a:avLst/>
              </a:prstGeom>
              <a:noFill/>
            </p:spPr>
            <p:txBody>
              <a:bodyPr wrap="square" rtlCol="0">
                <a:spAutoFit/>
              </a:bodyPr>
              <a:lstStyle/>
              <a:p>
                <a:r>
                  <a:rPr lang="en-US"/>
                  <a:t>Alignment scores</a:t>
                </a:r>
              </a:p>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𝑒</m:t>
                          </m:r>
                        </m:e>
                        <m:sub>
                          <m:r>
                            <a:rPr lang="en-CA" b="0" i="1" smtClean="0">
                              <a:latin typeface="Cambria Math" panose="02040503050406030204" pitchFamily="18" charset="0"/>
                            </a:rPr>
                            <m:t>𝑖𝑗</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m:rPr>
                              <m:nor/>
                            </m:rPr>
                            <a:rPr lang="en-CA" b="0" i="0" smtClean="0">
                              <a:latin typeface="Cambria Math" panose="02040503050406030204" pitchFamily="18" charset="0"/>
                            </a:rPr>
                            <m:t>att</m:t>
                          </m:r>
                        </m:sub>
                      </m:sSub>
                      <m:d>
                        <m:dPr>
                          <m:ctrlPr>
                            <a:rPr lang="en-CA" b="0" i="1" smtClean="0">
                              <a:latin typeface="Cambria Math" panose="02040503050406030204" pitchFamily="18" charset="0"/>
                            </a:rPr>
                          </m:ctrlPr>
                        </m:dPr>
                        <m:e>
                          <m:sSub>
                            <m:sSubPr>
                              <m:ctrlPr>
                                <a:rPr lang="en-CA" b="1" i="1" smtClean="0">
                                  <a:latin typeface="Cambria Math" panose="02040503050406030204" pitchFamily="18" charset="0"/>
                                </a:rPr>
                              </m:ctrlPr>
                            </m:sSubPr>
                            <m:e>
                              <m:r>
                                <a:rPr lang="en-CA" b="1" i="1" smtClean="0">
                                  <a:latin typeface="Cambria Math" panose="02040503050406030204" pitchFamily="18" charset="0"/>
                                </a:rPr>
                                <m:t>𝒒</m:t>
                              </m:r>
                            </m:e>
                            <m:sub>
                              <m:r>
                                <a:rPr lang="en-CA" b="1" i="1" smtClean="0">
                                  <a:latin typeface="Cambria Math" panose="02040503050406030204" pitchFamily="18" charset="0"/>
                                </a:rPr>
                                <m:t>𝒋</m:t>
                              </m:r>
                            </m:sub>
                          </m:sSub>
                          <m:r>
                            <a:rPr lang="en-CA" b="0" i="1" smtClean="0">
                              <a:latin typeface="Cambria Math" panose="02040503050406030204" pitchFamily="18" charset="0"/>
                            </a:rPr>
                            <m:t>,</m:t>
                          </m:r>
                          <m:sSub>
                            <m:sSubPr>
                              <m:ctrlPr>
                                <a:rPr lang="en-CA" b="1" i="1" smtClean="0">
                                  <a:latin typeface="Cambria Math" panose="02040503050406030204" pitchFamily="18" charset="0"/>
                                </a:rPr>
                              </m:ctrlPr>
                            </m:sSubPr>
                            <m:e>
                              <m:r>
                                <a:rPr lang="en-CA" b="1" i="1" smtClean="0">
                                  <a:latin typeface="Cambria Math" panose="02040503050406030204" pitchFamily="18" charset="0"/>
                                </a:rPr>
                                <m:t>𝒌</m:t>
                              </m:r>
                            </m:e>
                            <m:sub>
                              <m:r>
                                <a:rPr lang="en-CA" b="1" i="1" smtClean="0">
                                  <a:latin typeface="Cambria Math" panose="02040503050406030204" pitchFamily="18" charset="0"/>
                                </a:rPr>
                                <m:t>𝒊</m:t>
                              </m:r>
                            </m:sub>
                          </m:sSub>
                        </m:e>
                      </m:d>
                    </m:oMath>
                  </m:oMathPara>
                </a14:m>
                <a:endParaRPr lang="en-US"/>
              </a:p>
            </p:txBody>
          </p:sp>
        </mc:Choice>
        <mc:Fallback xmlns="">
          <p:sp>
            <p:nvSpPr>
              <p:cNvPr id="53" name="TextBox 52">
                <a:extLst>
                  <a:ext uri="{FF2B5EF4-FFF2-40B4-BE49-F238E27FC236}">
                    <a16:creationId xmlns:a16="http://schemas.microsoft.com/office/drawing/2014/main" id="{008785AD-74CB-B591-8212-491F3B3C2E12}"/>
                  </a:ext>
                </a:extLst>
              </p:cNvPr>
              <p:cNvSpPr txBox="1">
                <a:spLocks noRot="1" noChangeAspect="1" noMove="1" noResize="1" noEditPoints="1" noAdjustHandles="1" noChangeArrowheads="1" noChangeShapeType="1" noTextEdit="1"/>
              </p:cNvSpPr>
              <p:nvPr/>
            </p:nvSpPr>
            <p:spPr>
              <a:xfrm>
                <a:off x="7261201" y="4068554"/>
                <a:ext cx="2570400" cy="692369"/>
              </a:xfrm>
              <a:prstGeom prst="rect">
                <a:avLst/>
              </a:prstGeom>
              <a:blipFill>
                <a:blip r:embed="rId37"/>
                <a:stretch>
                  <a:fillRect l="-1896" t="-4386" b="-43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23B1E429-5C4C-EFBF-FE1F-C255ECF6C77A}"/>
                  </a:ext>
                </a:extLst>
              </p:cNvPr>
              <p:cNvSpPr txBox="1"/>
              <p:nvPr/>
            </p:nvSpPr>
            <p:spPr>
              <a:xfrm>
                <a:off x="7261200" y="5090036"/>
                <a:ext cx="2566730" cy="369332"/>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m:rPr>
                              <m:nor/>
                            </m:rPr>
                            <a:rPr lang="en-CA" b="0" i="0" smtClean="0">
                              <a:latin typeface="Cambria Math" panose="02040503050406030204" pitchFamily="18" charset="0"/>
                            </a:rPr>
                            <m:t>att</m:t>
                          </m:r>
                        </m:sub>
                      </m:sSub>
                      <m:d>
                        <m:dPr>
                          <m:ctrlPr>
                            <a:rPr lang="en-CA" b="0" i="1" smtClean="0">
                              <a:latin typeface="Cambria Math" panose="02040503050406030204" pitchFamily="18" charset="0"/>
                            </a:rPr>
                          </m:ctrlPr>
                        </m:dPr>
                        <m:e>
                          <m:r>
                            <a:rPr lang="en-CA" b="0" i="1" smtClean="0">
                              <a:latin typeface="Cambria Math" panose="02040503050406030204" pitchFamily="18" charset="0"/>
                              <a:ea typeface="Cambria Math" panose="02040503050406030204" pitchFamily="18" charset="0"/>
                            </a:rPr>
                            <m:t>∙</m:t>
                          </m:r>
                        </m:e>
                      </m:d>
                    </m:oMath>
                  </m:oMathPara>
                </a14:m>
                <a:endParaRPr lang="en-US">
                  <a:solidFill>
                    <a:srgbClr val="C00000"/>
                  </a:solidFill>
                </a:endParaRPr>
              </a:p>
            </p:txBody>
          </p:sp>
        </mc:Choice>
        <mc:Fallback xmlns="">
          <p:sp>
            <p:nvSpPr>
              <p:cNvPr id="55" name="TextBox 54">
                <a:extLst>
                  <a:ext uri="{FF2B5EF4-FFF2-40B4-BE49-F238E27FC236}">
                    <a16:creationId xmlns:a16="http://schemas.microsoft.com/office/drawing/2014/main" id="{23B1E429-5C4C-EFBF-FE1F-C255ECF6C77A}"/>
                  </a:ext>
                </a:extLst>
              </p:cNvPr>
              <p:cNvSpPr txBox="1">
                <a:spLocks noRot="1" noChangeAspect="1" noMove="1" noResize="1" noEditPoints="1" noAdjustHandles="1" noChangeArrowheads="1" noChangeShapeType="1" noTextEdit="1"/>
              </p:cNvSpPr>
              <p:nvPr/>
            </p:nvSpPr>
            <p:spPr>
              <a:xfrm>
                <a:off x="7261200" y="5090036"/>
                <a:ext cx="2566730" cy="369332"/>
              </a:xfrm>
              <a:prstGeom prst="rect">
                <a:avLst/>
              </a:prstGeom>
              <a:blipFill>
                <a:blip r:embed="rId38"/>
                <a:stretch>
                  <a:fillRect l="-713" b="-11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BDDE310-E324-F4BB-B90D-EB57787DB84B}"/>
                  </a:ext>
                </a:extLst>
              </p:cNvPr>
              <p:cNvSpPr txBox="1"/>
              <p:nvPr/>
            </p:nvSpPr>
            <p:spPr>
              <a:xfrm>
                <a:off x="8963694" y="5277922"/>
                <a:ext cx="2566731" cy="916982"/>
              </a:xfrm>
              <a:prstGeom prst="rect">
                <a:avLst/>
              </a:prstGeom>
              <a:noFill/>
            </p:spPr>
            <p:txBody>
              <a:bodyPr wrap="square" rtlCol="0">
                <a:spAutoFit/>
              </a:bodyPr>
              <a:lstStyle/>
              <a:p>
                <a:endParaRPr lang="en-US" dirty="0"/>
              </a:p>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𝑖</m:t>
                      </m:r>
                      <m:r>
                        <a:rPr lang="en-CA" b="1" i="1" smtClean="0">
                          <a:latin typeface="Cambria Math" panose="02040503050406030204" pitchFamily="18" charset="0"/>
                        </a:rPr>
                        <m:t>∈</m:t>
                      </m:r>
                      <m:d>
                        <m:dPr>
                          <m:begChr m:val="{"/>
                          <m:endChr m:val="}"/>
                          <m:ctrlPr>
                            <a:rPr lang="en-CA" b="0" i="1" smtClean="0">
                              <a:latin typeface="Cambria Math" panose="02040503050406030204" pitchFamily="18" charset="0"/>
                            </a:rPr>
                          </m:ctrlPr>
                        </m:dPr>
                        <m:e>
                          <m:r>
                            <a:rPr lang="en-CA" b="0" i="1" smtClean="0">
                              <a:latin typeface="Cambria Math" panose="02040503050406030204" pitchFamily="18" charset="0"/>
                            </a:rPr>
                            <m:t>1, …, </m:t>
                          </m:r>
                          <m:r>
                            <a:rPr lang="en-CA" b="0" i="1" smtClean="0">
                              <a:latin typeface="Cambria Math" panose="02040503050406030204" pitchFamily="18" charset="0"/>
                            </a:rPr>
                            <m:t>𝑁</m:t>
                          </m:r>
                        </m:e>
                      </m:d>
                      <m:r>
                        <a:rPr lang="en-CA" b="0" i="0" smtClean="0">
                          <a:latin typeface="Cambria Math" panose="02040503050406030204" pitchFamily="18" charset="0"/>
                        </a:rPr>
                        <m:t> </m:t>
                      </m:r>
                    </m:oMath>
                  </m:oMathPara>
                </a14:m>
                <a:endParaRPr lang="en-CA" b="0" i="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m:rPr>
                          <m:sty m:val="p"/>
                        </m:rPr>
                        <a:rPr lang="en-CA" b="0" i="0" smtClean="0">
                          <a:latin typeface="Cambria Math" panose="02040503050406030204" pitchFamily="18" charset="0"/>
                        </a:rPr>
                        <m:t>j</m:t>
                      </m:r>
                      <m:r>
                        <a:rPr lang="en-CA" b="0" i="1" smtClean="0">
                          <a:latin typeface="Cambria Math" panose="02040503050406030204" pitchFamily="18" charset="0"/>
                        </a:rPr>
                        <m:t>∈{1, …, </m:t>
                      </m:r>
                      <m:r>
                        <a:rPr lang="en-CA" b="0" i="1" smtClean="0">
                          <a:latin typeface="Cambria Math" panose="02040503050406030204" pitchFamily="18" charset="0"/>
                        </a:rPr>
                        <m:t>𝑇</m:t>
                      </m:r>
                      <m:r>
                        <a:rPr lang="en-CA" b="0" i="1" smtClean="0">
                          <a:latin typeface="Cambria Math" panose="02040503050406030204" pitchFamily="18" charset="0"/>
                        </a:rPr>
                        <m:t>}</m:t>
                      </m:r>
                    </m:oMath>
                  </m:oMathPara>
                </a14:m>
                <a:endParaRPr lang="en-US" dirty="0"/>
              </a:p>
            </p:txBody>
          </p:sp>
        </mc:Choice>
        <mc:Fallback xmlns="">
          <p:sp>
            <p:nvSpPr>
              <p:cNvPr id="8" name="TextBox 7">
                <a:extLst>
                  <a:ext uri="{FF2B5EF4-FFF2-40B4-BE49-F238E27FC236}">
                    <a16:creationId xmlns:a16="http://schemas.microsoft.com/office/drawing/2014/main" id="{2BDDE310-E324-F4BB-B90D-EB57787DB84B}"/>
                  </a:ext>
                </a:extLst>
              </p:cNvPr>
              <p:cNvSpPr txBox="1">
                <a:spLocks noRot="1" noChangeAspect="1" noMove="1" noResize="1" noEditPoints="1" noAdjustHandles="1" noChangeArrowheads="1" noChangeShapeType="1" noTextEdit="1"/>
              </p:cNvSpPr>
              <p:nvPr/>
            </p:nvSpPr>
            <p:spPr>
              <a:xfrm>
                <a:off x="8963694" y="5277922"/>
                <a:ext cx="2566731" cy="916982"/>
              </a:xfrm>
              <a:prstGeom prst="rect">
                <a:avLst/>
              </a:prstGeom>
              <a:blipFill>
                <a:blip r:embed="rId39"/>
                <a:stretch>
                  <a:fillRect b="-6667"/>
                </a:stretch>
              </a:blipFill>
            </p:spPr>
            <p:txBody>
              <a:bodyPr/>
              <a:lstStyle/>
              <a:p>
                <a:r>
                  <a:rPr lang="en-US">
                    <a:noFill/>
                  </a:rPr>
                  <a:t> </a:t>
                </a:r>
              </a:p>
            </p:txBody>
          </p:sp>
        </mc:Fallback>
      </mc:AlternateContent>
    </p:spTree>
    <p:extLst>
      <p:ext uri="{BB962C8B-B14F-4D97-AF65-F5344CB8AC3E}">
        <p14:creationId xmlns:p14="http://schemas.microsoft.com/office/powerpoint/2010/main" val="27149429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9AF79F5-EE7A-D9C7-6677-2334D16D65EF}"/>
              </a:ext>
            </a:extLst>
          </p:cNvPr>
          <p:cNvSpPr>
            <a:spLocks noGrp="1"/>
          </p:cNvSpPr>
          <p:nvPr>
            <p:ph type="body" idx="1"/>
          </p:nvPr>
        </p:nvSpPr>
        <p:spPr/>
        <p:txBody>
          <a:bodyPr>
            <a:normAutofit/>
          </a:bodyPr>
          <a:lstStyle/>
          <a:p>
            <a:r>
              <a:rPr lang="en-US" sz="3200"/>
              <a:t>Self-Attention</a:t>
            </a:r>
          </a:p>
        </p:txBody>
      </p:sp>
      <p:sp>
        <p:nvSpPr>
          <p:cNvPr id="8" name="Content Placeholder 7">
            <a:extLst>
              <a:ext uri="{FF2B5EF4-FFF2-40B4-BE49-F238E27FC236}">
                <a16:creationId xmlns:a16="http://schemas.microsoft.com/office/drawing/2014/main" id="{900F87B6-69FC-8AAF-9429-4F592F82E5C4}"/>
              </a:ext>
            </a:extLst>
          </p:cNvPr>
          <p:cNvSpPr>
            <a:spLocks noGrp="1"/>
          </p:cNvSpPr>
          <p:nvPr>
            <p:ph sz="half" idx="2"/>
          </p:nvPr>
        </p:nvSpPr>
        <p:spPr>
          <a:xfrm>
            <a:off x="839788" y="2121763"/>
            <a:ext cx="5157787" cy="1183154"/>
          </a:xfrm>
        </p:spPr>
        <p:txBody>
          <a:bodyPr/>
          <a:lstStyle/>
          <a:p>
            <a:r>
              <a:rPr lang="en-US"/>
              <a:t>Keys, values, and queries are all derived from the same source</a:t>
            </a:r>
          </a:p>
        </p:txBody>
      </p:sp>
      <p:sp>
        <p:nvSpPr>
          <p:cNvPr id="9" name="Text Placeholder 8">
            <a:extLst>
              <a:ext uri="{FF2B5EF4-FFF2-40B4-BE49-F238E27FC236}">
                <a16:creationId xmlns:a16="http://schemas.microsoft.com/office/drawing/2014/main" id="{13A18082-1BD4-0A06-076B-D430B2A009AE}"/>
              </a:ext>
            </a:extLst>
          </p:cNvPr>
          <p:cNvSpPr>
            <a:spLocks noGrp="1"/>
          </p:cNvSpPr>
          <p:nvPr>
            <p:ph type="body" sz="quarter" idx="3"/>
          </p:nvPr>
        </p:nvSpPr>
        <p:spPr>
          <a:xfrm>
            <a:off x="6172200" y="1206000"/>
            <a:ext cx="5183188" cy="823912"/>
          </a:xfrm>
        </p:spPr>
        <p:txBody>
          <a:bodyPr>
            <a:normAutofit/>
          </a:bodyPr>
          <a:lstStyle/>
          <a:p>
            <a:r>
              <a:rPr lang="en-US" sz="3200"/>
              <a:t>Cross-Attention</a:t>
            </a:r>
          </a:p>
        </p:txBody>
      </p:sp>
      <p:sp>
        <p:nvSpPr>
          <p:cNvPr id="10" name="Content Placeholder 9">
            <a:extLst>
              <a:ext uri="{FF2B5EF4-FFF2-40B4-BE49-F238E27FC236}">
                <a16:creationId xmlns:a16="http://schemas.microsoft.com/office/drawing/2014/main" id="{0A7E4114-8E8D-C61E-8DC5-964832A9F5CB}"/>
              </a:ext>
            </a:extLst>
          </p:cNvPr>
          <p:cNvSpPr>
            <a:spLocks noGrp="1"/>
          </p:cNvSpPr>
          <p:nvPr>
            <p:ph sz="quarter" idx="4"/>
          </p:nvPr>
        </p:nvSpPr>
        <p:spPr>
          <a:xfrm>
            <a:off x="6172200" y="2121763"/>
            <a:ext cx="5183188" cy="1183154"/>
          </a:xfrm>
        </p:spPr>
        <p:txBody>
          <a:bodyPr/>
          <a:lstStyle/>
          <a:p>
            <a:r>
              <a:rPr lang="en-US"/>
              <a:t>Keys-values and queries are derived from separate sources</a:t>
            </a:r>
          </a:p>
        </p:txBody>
      </p:sp>
      <p:sp>
        <p:nvSpPr>
          <p:cNvPr id="4" name="Date Placeholder 3">
            <a:extLst>
              <a:ext uri="{FF2B5EF4-FFF2-40B4-BE49-F238E27FC236}">
                <a16:creationId xmlns:a16="http://schemas.microsoft.com/office/drawing/2014/main" id="{D9A50A61-209F-2F7E-02BC-FF4B19DE6D46}"/>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7995EA28-4134-50DF-B025-B7D4043C4224}"/>
              </a:ext>
            </a:extLst>
          </p:cNvPr>
          <p:cNvSpPr>
            <a:spLocks noGrp="1"/>
          </p:cNvSpPr>
          <p:nvPr>
            <p:ph type="sldNum" sz="quarter" idx="12"/>
          </p:nvPr>
        </p:nvSpPr>
        <p:spPr/>
        <p:txBody>
          <a:bodyPr/>
          <a:lstStyle/>
          <a:p>
            <a:fld id="{D4F24A5E-B0D2-394D-9970-9AE06BCB59C1}" type="slidenum">
              <a:rPr lang="en-US" smtClean="0"/>
              <a:t>31</a:t>
            </a:fld>
            <a:endParaRPr lang="en-US"/>
          </a:p>
        </p:txBody>
      </p:sp>
      <p:sp>
        <p:nvSpPr>
          <p:cNvPr id="2" name="Title 1">
            <a:extLst>
              <a:ext uri="{FF2B5EF4-FFF2-40B4-BE49-F238E27FC236}">
                <a16:creationId xmlns:a16="http://schemas.microsoft.com/office/drawing/2014/main" id="{965E8022-AD3A-92BA-1558-9DB1A2703C1F}"/>
              </a:ext>
            </a:extLst>
          </p:cNvPr>
          <p:cNvSpPr>
            <a:spLocks noGrp="1"/>
          </p:cNvSpPr>
          <p:nvPr>
            <p:ph type="title"/>
          </p:nvPr>
        </p:nvSpPr>
        <p:spPr/>
        <p:txBody>
          <a:bodyPr/>
          <a:lstStyle/>
          <a:p>
            <a:r>
              <a:rPr lang="en-US"/>
              <a:t>Applying the Attention Mechanism</a:t>
            </a:r>
          </a:p>
        </p:txBody>
      </p:sp>
      <p:grpSp>
        <p:nvGrpSpPr>
          <p:cNvPr id="158" name="Group 157">
            <a:extLst>
              <a:ext uri="{FF2B5EF4-FFF2-40B4-BE49-F238E27FC236}">
                <a16:creationId xmlns:a16="http://schemas.microsoft.com/office/drawing/2014/main" id="{D5094B9E-CC05-56DC-4961-7BFA308EB623}"/>
              </a:ext>
            </a:extLst>
          </p:cNvPr>
          <p:cNvGrpSpPr/>
          <p:nvPr/>
        </p:nvGrpSpPr>
        <p:grpSpPr>
          <a:xfrm>
            <a:off x="6649200" y="3227286"/>
            <a:ext cx="5035481" cy="2264465"/>
            <a:chOff x="6649200" y="3227286"/>
            <a:chExt cx="5035481" cy="2264465"/>
          </a:xfrm>
        </p:grpSpPr>
        <p:cxnSp>
          <p:nvCxnSpPr>
            <p:cNvPr id="61" name="Elbow Connector 60">
              <a:extLst>
                <a:ext uri="{FF2B5EF4-FFF2-40B4-BE49-F238E27FC236}">
                  <a16:creationId xmlns:a16="http://schemas.microsoft.com/office/drawing/2014/main" id="{495542C2-BD5A-B2E7-7879-81D60856BF6B}"/>
                </a:ext>
              </a:extLst>
            </p:cNvPr>
            <p:cNvCxnSpPr>
              <a:cxnSpLocks/>
            </p:cNvCxnSpPr>
            <p:nvPr/>
          </p:nvCxnSpPr>
          <p:spPr>
            <a:xfrm rot="16200000" flipH="1">
              <a:off x="7000639" y="3888283"/>
              <a:ext cx="672484" cy="266035"/>
            </a:xfrm>
            <a:prstGeom prst="bentConnector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Rounded Rectangle 61">
                  <a:extLst>
                    <a:ext uri="{FF2B5EF4-FFF2-40B4-BE49-F238E27FC236}">
                      <a16:creationId xmlns:a16="http://schemas.microsoft.com/office/drawing/2014/main" id="{187347D1-A5B6-FC8B-E3B5-9D79042F6F95}"/>
                    </a:ext>
                  </a:extLst>
                </p:cNvPr>
                <p:cNvSpPr/>
                <p:nvPr/>
              </p:nvSpPr>
              <p:spPr>
                <a:xfrm>
                  <a:off x="6649200" y="3227286"/>
                  <a:ext cx="470516" cy="252000"/>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𝒙</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62" name="Rounded Rectangle 61">
                  <a:extLst>
                    <a:ext uri="{FF2B5EF4-FFF2-40B4-BE49-F238E27FC236}">
                      <a16:creationId xmlns:a16="http://schemas.microsoft.com/office/drawing/2014/main" id="{187347D1-A5B6-FC8B-E3B5-9D79042F6F95}"/>
                    </a:ext>
                  </a:extLst>
                </p:cNvPr>
                <p:cNvSpPr>
                  <a:spLocks noRot="1" noChangeAspect="1" noMove="1" noResize="1" noEditPoints="1" noAdjustHandles="1" noChangeArrowheads="1" noChangeShapeType="1" noTextEdit="1"/>
                </p:cNvSpPr>
                <p:nvPr/>
              </p:nvSpPr>
              <p:spPr>
                <a:xfrm>
                  <a:off x="6649200" y="3227286"/>
                  <a:ext cx="470516" cy="252000"/>
                </a:xfrm>
                <a:prstGeom prst="roundRect">
                  <a:avLst/>
                </a:prstGeom>
                <a:blipFill>
                  <a:blip r:embed="rId3"/>
                  <a:stretch>
                    <a:fillRect b="-11364"/>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Rounded Rectangle 62">
                  <a:extLst>
                    <a:ext uri="{FF2B5EF4-FFF2-40B4-BE49-F238E27FC236}">
                      <a16:creationId xmlns:a16="http://schemas.microsoft.com/office/drawing/2014/main" id="{C5A99AB1-98A4-1FA1-2F3E-35D0AC8BDD56}"/>
                    </a:ext>
                  </a:extLst>
                </p:cNvPr>
                <p:cNvSpPr/>
                <p:nvPr/>
              </p:nvSpPr>
              <p:spPr>
                <a:xfrm>
                  <a:off x="6649200" y="3560645"/>
                  <a:ext cx="470516" cy="252000"/>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𝒙</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63" name="Rounded Rectangle 62">
                  <a:extLst>
                    <a:ext uri="{FF2B5EF4-FFF2-40B4-BE49-F238E27FC236}">
                      <a16:creationId xmlns:a16="http://schemas.microsoft.com/office/drawing/2014/main" id="{C5A99AB1-98A4-1FA1-2F3E-35D0AC8BDD56}"/>
                    </a:ext>
                  </a:extLst>
                </p:cNvPr>
                <p:cNvSpPr>
                  <a:spLocks noRot="1" noChangeAspect="1" noMove="1" noResize="1" noEditPoints="1" noAdjustHandles="1" noChangeArrowheads="1" noChangeShapeType="1" noTextEdit="1"/>
                </p:cNvSpPr>
                <p:nvPr/>
              </p:nvSpPr>
              <p:spPr>
                <a:xfrm>
                  <a:off x="6649200" y="3560645"/>
                  <a:ext cx="470516" cy="252000"/>
                </a:xfrm>
                <a:prstGeom prst="roundRect">
                  <a:avLst/>
                </a:prstGeom>
                <a:blipFill>
                  <a:blip r:embed="rId4"/>
                  <a:stretch>
                    <a:fillRect b="-13953"/>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Rounded Rectangle 63">
                  <a:extLst>
                    <a:ext uri="{FF2B5EF4-FFF2-40B4-BE49-F238E27FC236}">
                      <a16:creationId xmlns:a16="http://schemas.microsoft.com/office/drawing/2014/main" id="{9FEE279B-6EED-58C7-C977-3B4F1BB8C849}"/>
                    </a:ext>
                  </a:extLst>
                </p:cNvPr>
                <p:cNvSpPr/>
                <p:nvPr/>
              </p:nvSpPr>
              <p:spPr>
                <a:xfrm>
                  <a:off x="6649200" y="3888791"/>
                  <a:ext cx="470516" cy="252000"/>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𝒙</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64" name="Rounded Rectangle 63">
                  <a:extLst>
                    <a:ext uri="{FF2B5EF4-FFF2-40B4-BE49-F238E27FC236}">
                      <a16:creationId xmlns:a16="http://schemas.microsoft.com/office/drawing/2014/main" id="{9FEE279B-6EED-58C7-C977-3B4F1BB8C849}"/>
                    </a:ext>
                  </a:extLst>
                </p:cNvPr>
                <p:cNvSpPr>
                  <a:spLocks noRot="1" noChangeAspect="1" noMove="1" noResize="1" noEditPoints="1" noAdjustHandles="1" noChangeArrowheads="1" noChangeShapeType="1" noTextEdit="1"/>
                </p:cNvSpPr>
                <p:nvPr/>
              </p:nvSpPr>
              <p:spPr>
                <a:xfrm>
                  <a:off x="6649200" y="3888791"/>
                  <a:ext cx="470516" cy="252000"/>
                </a:xfrm>
                <a:prstGeom prst="roundRect">
                  <a:avLst/>
                </a:prstGeom>
                <a:blipFill>
                  <a:blip r:embed="rId5"/>
                  <a:stretch>
                    <a:fillRect b="-11628"/>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Rounded Rectangle 74">
                  <a:extLst>
                    <a:ext uri="{FF2B5EF4-FFF2-40B4-BE49-F238E27FC236}">
                      <a16:creationId xmlns:a16="http://schemas.microsoft.com/office/drawing/2014/main" id="{B9CFD276-311F-FCB1-E945-766EAACEA96B}"/>
                    </a:ext>
                  </a:extLst>
                </p:cNvPr>
                <p:cNvSpPr/>
                <p:nvPr/>
              </p:nvSpPr>
              <p:spPr>
                <a:xfrm>
                  <a:off x="6649908" y="4578246"/>
                  <a:ext cx="470516" cy="252000"/>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𝒚</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75" name="Rounded Rectangle 74">
                  <a:extLst>
                    <a:ext uri="{FF2B5EF4-FFF2-40B4-BE49-F238E27FC236}">
                      <a16:creationId xmlns:a16="http://schemas.microsoft.com/office/drawing/2014/main" id="{B9CFD276-311F-FCB1-E945-766EAACEA96B}"/>
                    </a:ext>
                  </a:extLst>
                </p:cNvPr>
                <p:cNvSpPr>
                  <a:spLocks noRot="1" noChangeAspect="1" noMove="1" noResize="1" noEditPoints="1" noAdjustHandles="1" noChangeArrowheads="1" noChangeShapeType="1" noTextEdit="1"/>
                </p:cNvSpPr>
                <p:nvPr/>
              </p:nvSpPr>
              <p:spPr>
                <a:xfrm>
                  <a:off x="6649908" y="4578246"/>
                  <a:ext cx="470516" cy="252000"/>
                </a:xfrm>
                <a:prstGeom prst="roundRect">
                  <a:avLst/>
                </a:prstGeom>
                <a:blipFill>
                  <a:blip r:embed="rId6"/>
                  <a:stretch>
                    <a:fillRect b="-23256"/>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Rounded Rectangle 75">
                  <a:extLst>
                    <a:ext uri="{FF2B5EF4-FFF2-40B4-BE49-F238E27FC236}">
                      <a16:creationId xmlns:a16="http://schemas.microsoft.com/office/drawing/2014/main" id="{4599C1FC-AD47-D321-8AE7-7F2C1A322C8C}"/>
                    </a:ext>
                  </a:extLst>
                </p:cNvPr>
                <p:cNvSpPr/>
                <p:nvPr/>
              </p:nvSpPr>
              <p:spPr>
                <a:xfrm>
                  <a:off x="6649908" y="4911605"/>
                  <a:ext cx="470516" cy="252000"/>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𝒚</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76" name="Rounded Rectangle 75">
                  <a:extLst>
                    <a:ext uri="{FF2B5EF4-FFF2-40B4-BE49-F238E27FC236}">
                      <a16:creationId xmlns:a16="http://schemas.microsoft.com/office/drawing/2014/main" id="{4599C1FC-AD47-D321-8AE7-7F2C1A322C8C}"/>
                    </a:ext>
                  </a:extLst>
                </p:cNvPr>
                <p:cNvSpPr>
                  <a:spLocks noRot="1" noChangeAspect="1" noMove="1" noResize="1" noEditPoints="1" noAdjustHandles="1" noChangeArrowheads="1" noChangeShapeType="1" noTextEdit="1"/>
                </p:cNvSpPr>
                <p:nvPr/>
              </p:nvSpPr>
              <p:spPr>
                <a:xfrm>
                  <a:off x="6649908" y="4911605"/>
                  <a:ext cx="470516" cy="252000"/>
                </a:xfrm>
                <a:prstGeom prst="roundRect">
                  <a:avLst/>
                </a:prstGeom>
                <a:blipFill>
                  <a:blip r:embed="rId7"/>
                  <a:stretch>
                    <a:fillRect b="-20930"/>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Rounded Rectangle 76">
                  <a:extLst>
                    <a:ext uri="{FF2B5EF4-FFF2-40B4-BE49-F238E27FC236}">
                      <a16:creationId xmlns:a16="http://schemas.microsoft.com/office/drawing/2014/main" id="{AB11C566-39AE-701D-88F0-7C0C078181E8}"/>
                    </a:ext>
                  </a:extLst>
                </p:cNvPr>
                <p:cNvSpPr/>
                <p:nvPr/>
              </p:nvSpPr>
              <p:spPr>
                <a:xfrm>
                  <a:off x="6649908" y="5239751"/>
                  <a:ext cx="470516" cy="252000"/>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𝒚</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77" name="Rounded Rectangle 76">
                  <a:extLst>
                    <a:ext uri="{FF2B5EF4-FFF2-40B4-BE49-F238E27FC236}">
                      <a16:creationId xmlns:a16="http://schemas.microsoft.com/office/drawing/2014/main" id="{AB11C566-39AE-701D-88F0-7C0C078181E8}"/>
                    </a:ext>
                  </a:extLst>
                </p:cNvPr>
                <p:cNvSpPr>
                  <a:spLocks noRot="1" noChangeAspect="1" noMove="1" noResize="1" noEditPoints="1" noAdjustHandles="1" noChangeArrowheads="1" noChangeShapeType="1" noTextEdit="1"/>
                </p:cNvSpPr>
                <p:nvPr/>
              </p:nvSpPr>
              <p:spPr>
                <a:xfrm>
                  <a:off x="6649908" y="5239751"/>
                  <a:ext cx="470516" cy="252000"/>
                </a:xfrm>
                <a:prstGeom prst="roundRect">
                  <a:avLst/>
                </a:prstGeom>
                <a:blipFill>
                  <a:blip r:embed="rId8"/>
                  <a:stretch>
                    <a:fillRect b="-20930"/>
                  </a:stretch>
                </a:blipFill>
                <a:ln>
                  <a:solidFill>
                    <a:schemeClr val="accent2">
                      <a:lumMod val="75000"/>
                    </a:schemeClr>
                  </a:solidFill>
                </a:ln>
              </p:spPr>
              <p:txBody>
                <a:bodyPr/>
                <a:lstStyle/>
                <a:p>
                  <a:r>
                    <a:rPr lang="en-US">
                      <a:noFill/>
                    </a:rPr>
                    <a:t> </a:t>
                  </a:r>
                </a:p>
              </p:txBody>
            </p:sp>
          </mc:Fallback>
        </mc:AlternateContent>
        <p:grpSp>
          <p:nvGrpSpPr>
            <p:cNvPr id="124" name="Group 123">
              <a:extLst>
                <a:ext uri="{FF2B5EF4-FFF2-40B4-BE49-F238E27FC236}">
                  <a16:creationId xmlns:a16="http://schemas.microsoft.com/office/drawing/2014/main" id="{D03E2AA9-D30B-D81C-018C-F56BB1123A79}"/>
                </a:ext>
              </a:extLst>
            </p:cNvPr>
            <p:cNvGrpSpPr/>
            <p:nvPr/>
          </p:nvGrpSpPr>
          <p:grpSpPr>
            <a:xfrm>
              <a:off x="7469899" y="3450452"/>
              <a:ext cx="4214782" cy="1816854"/>
              <a:chOff x="1302267" y="3455130"/>
              <a:chExt cx="4214782" cy="1816854"/>
            </a:xfrm>
          </p:grpSpPr>
          <mc:AlternateContent xmlns:mc="http://schemas.openxmlformats.org/markup-compatibility/2006" xmlns:a14="http://schemas.microsoft.com/office/drawing/2010/main">
            <mc:Choice Requires="a14">
              <p:sp>
                <p:nvSpPr>
                  <p:cNvPr id="127" name="Rounded Rectangle 126">
                    <a:extLst>
                      <a:ext uri="{FF2B5EF4-FFF2-40B4-BE49-F238E27FC236}">
                        <a16:creationId xmlns:a16="http://schemas.microsoft.com/office/drawing/2014/main" id="{2B4250BD-59D1-5796-FF9B-53F1147111A1}"/>
                      </a:ext>
                    </a:extLst>
                  </p:cNvPr>
                  <p:cNvSpPr/>
                  <p:nvPr/>
                </p:nvSpPr>
                <p:spPr>
                  <a:xfrm>
                    <a:off x="1707052" y="4801467"/>
                    <a:ext cx="470516" cy="470517"/>
                  </a:xfrm>
                  <a:prstGeom prst="roundRect">
                    <a:avLst/>
                  </a:prstGeom>
                  <a:solidFill>
                    <a:schemeClr val="accent2">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127" name="Rounded Rectangle 126">
                    <a:extLst>
                      <a:ext uri="{FF2B5EF4-FFF2-40B4-BE49-F238E27FC236}">
                        <a16:creationId xmlns:a16="http://schemas.microsoft.com/office/drawing/2014/main" id="{2B4250BD-59D1-5796-FF9B-53F1147111A1}"/>
                      </a:ext>
                    </a:extLst>
                  </p:cNvPr>
                  <p:cNvSpPr>
                    <a:spLocks noRot="1" noChangeAspect="1" noMove="1" noResize="1" noEditPoints="1" noAdjustHandles="1" noChangeArrowheads="1" noChangeShapeType="1" noTextEdit="1"/>
                  </p:cNvSpPr>
                  <p:nvPr/>
                </p:nvSpPr>
                <p:spPr>
                  <a:xfrm>
                    <a:off x="1707052" y="4801467"/>
                    <a:ext cx="470516" cy="470517"/>
                  </a:xfrm>
                  <a:prstGeom prst="roundRect">
                    <a:avLst/>
                  </a:prstGeom>
                  <a:blipFill>
                    <a:blip r:embed="rId9"/>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8" name="Rounded Rectangle 127">
                    <a:extLst>
                      <a:ext uri="{FF2B5EF4-FFF2-40B4-BE49-F238E27FC236}">
                        <a16:creationId xmlns:a16="http://schemas.microsoft.com/office/drawing/2014/main" id="{53BDA53B-CECE-D108-B386-95B85E7CB6F5}"/>
                      </a:ext>
                    </a:extLst>
                  </p:cNvPr>
                  <p:cNvSpPr/>
                  <p:nvPr/>
                </p:nvSpPr>
                <p:spPr>
                  <a:xfrm>
                    <a:off x="2327930" y="4801466"/>
                    <a:ext cx="470516" cy="470517"/>
                  </a:xfrm>
                  <a:prstGeom prst="roundRect">
                    <a:avLst/>
                  </a:prstGeom>
                  <a:solidFill>
                    <a:schemeClr val="accent2">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128" name="Rounded Rectangle 127">
                    <a:extLst>
                      <a:ext uri="{FF2B5EF4-FFF2-40B4-BE49-F238E27FC236}">
                        <a16:creationId xmlns:a16="http://schemas.microsoft.com/office/drawing/2014/main" id="{53BDA53B-CECE-D108-B386-95B85E7CB6F5}"/>
                      </a:ext>
                    </a:extLst>
                  </p:cNvPr>
                  <p:cNvSpPr>
                    <a:spLocks noRot="1" noChangeAspect="1" noMove="1" noResize="1" noEditPoints="1" noAdjustHandles="1" noChangeArrowheads="1" noChangeShapeType="1" noTextEdit="1"/>
                  </p:cNvSpPr>
                  <p:nvPr/>
                </p:nvSpPr>
                <p:spPr>
                  <a:xfrm>
                    <a:off x="2327930" y="4801466"/>
                    <a:ext cx="470516" cy="470517"/>
                  </a:xfrm>
                  <a:prstGeom prst="roundRect">
                    <a:avLst/>
                  </a:prstGeom>
                  <a:blipFill>
                    <a:blip r:embed="rId10"/>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9" name="Rounded Rectangle 128">
                    <a:extLst>
                      <a:ext uri="{FF2B5EF4-FFF2-40B4-BE49-F238E27FC236}">
                        <a16:creationId xmlns:a16="http://schemas.microsoft.com/office/drawing/2014/main" id="{0A527F2C-3B83-D62D-696E-257E268706A6}"/>
                      </a:ext>
                    </a:extLst>
                  </p:cNvPr>
                  <p:cNvSpPr/>
                  <p:nvPr/>
                </p:nvSpPr>
                <p:spPr>
                  <a:xfrm>
                    <a:off x="2948808" y="4801466"/>
                    <a:ext cx="470516" cy="470517"/>
                  </a:xfrm>
                  <a:prstGeom prst="roundRect">
                    <a:avLst/>
                  </a:prstGeom>
                  <a:solidFill>
                    <a:schemeClr val="accent2">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129" name="Rounded Rectangle 128">
                    <a:extLst>
                      <a:ext uri="{FF2B5EF4-FFF2-40B4-BE49-F238E27FC236}">
                        <a16:creationId xmlns:a16="http://schemas.microsoft.com/office/drawing/2014/main" id="{0A527F2C-3B83-D62D-696E-257E268706A6}"/>
                      </a:ext>
                    </a:extLst>
                  </p:cNvPr>
                  <p:cNvSpPr>
                    <a:spLocks noRot="1" noChangeAspect="1" noMove="1" noResize="1" noEditPoints="1" noAdjustHandles="1" noChangeArrowheads="1" noChangeShapeType="1" noTextEdit="1"/>
                  </p:cNvSpPr>
                  <p:nvPr/>
                </p:nvSpPr>
                <p:spPr>
                  <a:xfrm>
                    <a:off x="2948808" y="4801466"/>
                    <a:ext cx="470516" cy="470517"/>
                  </a:xfrm>
                  <a:prstGeom prst="roundRect">
                    <a:avLst/>
                  </a:prstGeom>
                  <a:blipFill>
                    <a:blip r:embed="rId11"/>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0" name="Rounded Rectangle 129">
                    <a:extLst>
                      <a:ext uri="{FF2B5EF4-FFF2-40B4-BE49-F238E27FC236}">
                        <a16:creationId xmlns:a16="http://schemas.microsoft.com/office/drawing/2014/main" id="{5B2FA37C-DB86-1445-1AF1-0064D6C0A43B}"/>
                      </a:ext>
                    </a:extLst>
                  </p:cNvPr>
                  <p:cNvSpPr/>
                  <p:nvPr/>
                </p:nvSpPr>
                <p:spPr>
                  <a:xfrm>
                    <a:off x="3821449" y="4023599"/>
                    <a:ext cx="1695600" cy="670560"/>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CA" sz="1600" b="0" i="1" smtClean="0">
                              <a:latin typeface="Cambria Math" panose="02040503050406030204" pitchFamily="18" charset="0"/>
                            </a:rPr>
                            <m:t>𝐴𝑡𝑡𝑒𝑛𝑡𝑖𝑜𝑛</m:t>
                          </m:r>
                          <m:r>
                            <a:rPr lang="en-CA" sz="1600" b="0" i="1" smtClean="0">
                              <a:latin typeface="Cambria Math" panose="02040503050406030204" pitchFamily="18" charset="0"/>
                            </a:rPr>
                            <m:t>(</m:t>
                          </m:r>
                          <m:r>
                            <a:rPr lang="en-CA" sz="1600" b="1" i="1" smtClean="0">
                              <a:latin typeface="Cambria Math" panose="02040503050406030204" pitchFamily="18" charset="0"/>
                            </a:rPr>
                            <m:t>𝒒</m:t>
                          </m:r>
                          <m:r>
                            <a:rPr lang="en-CA" sz="1600" b="0" i="1" smtClean="0">
                              <a:latin typeface="Cambria Math" panose="02040503050406030204" pitchFamily="18" charset="0"/>
                            </a:rPr>
                            <m:t>, </m:t>
                          </m:r>
                          <m:r>
                            <a:rPr lang="en-CA" sz="1600" b="1" i="1" smtClean="0">
                              <a:latin typeface="Cambria Math" panose="02040503050406030204" pitchFamily="18" charset="0"/>
                            </a:rPr>
                            <m:t>𝒌</m:t>
                          </m:r>
                          <m:r>
                            <a:rPr lang="en-CA" sz="1600" b="0" i="1" smtClean="0">
                              <a:latin typeface="Cambria Math" panose="02040503050406030204" pitchFamily="18" charset="0"/>
                            </a:rPr>
                            <m:t>, </m:t>
                          </m:r>
                          <m:r>
                            <a:rPr lang="en-CA" sz="1600" b="1" i="1" smtClean="0">
                              <a:latin typeface="Cambria Math" panose="02040503050406030204" pitchFamily="18" charset="0"/>
                            </a:rPr>
                            <m:t>𝒗</m:t>
                          </m:r>
                          <m:r>
                            <a:rPr lang="en-CA" sz="1600" b="0" i="1" smtClean="0">
                              <a:latin typeface="Cambria Math" panose="02040503050406030204" pitchFamily="18" charset="0"/>
                            </a:rPr>
                            <m:t>)</m:t>
                          </m:r>
                        </m:oMath>
                      </m:oMathPara>
                    </a14:m>
                    <a:endParaRPr lang="en-US" sz="1600"/>
                  </a:p>
                </p:txBody>
              </p:sp>
            </mc:Choice>
            <mc:Fallback xmlns="">
              <p:sp>
                <p:nvSpPr>
                  <p:cNvPr id="130" name="Rounded Rectangle 129">
                    <a:extLst>
                      <a:ext uri="{FF2B5EF4-FFF2-40B4-BE49-F238E27FC236}">
                        <a16:creationId xmlns:a16="http://schemas.microsoft.com/office/drawing/2014/main" id="{5B2FA37C-DB86-1445-1AF1-0064D6C0A43B}"/>
                      </a:ext>
                    </a:extLst>
                  </p:cNvPr>
                  <p:cNvSpPr>
                    <a:spLocks noRot="1" noChangeAspect="1" noMove="1" noResize="1" noEditPoints="1" noAdjustHandles="1" noChangeArrowheads="1" noChangeShapeType="1" noTextEdit="1"/>
                  </p:cNvSpPr>
                  <p:nvPr/>
                </p:nvSpPr>
                <p:spPr>
                  <a:xfrm>
                    <a:off x="3821449" y="4023599"/>
                    <a:ext cx="1695600" cy="670560"/>
                  </a:xfrm>
                  <a:prstGeom prst="roundRect">
                    <a:avLst/>
                  </a:prstGeom>
                  <a:blipFill>
                    <a:blip r:embed="rId12"/>
                    <a:stretch>
                      <a:fillRect l="-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1" name="Rounded Rectangle 130">
                    <a:extLst>
                      <a:ext uri="{FF2B5EF4-FFF2-40B4-BE49-F238E27FC236}">
                        <a16:creationId xmlns:a16="http://schemas.microsoft.com/office/drawing/2014/main" id="{C0392EB8-5313-ED70-5A9B-C7D25BF30DB7}"/>
                      </a:ext>
                    </a:extLst>
                  </p:cNvPr>
                  <p:cNvSpPr/>
                  <p:nvPr/>
                </p:nvSpPr>
                <p:spPr>
                  <a:xfrm>
                    <a:off x="1707052" y="3455131"/>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131" name="Rounded Rectangle 130">
                    <a:extLst>
                      <a:ext uri="{FF2B5EF4-FFF2-40B4-BE49-F238E27FC236}">
                        <a16:creationId xmlns:a16="http://schemas.microsoft.com/office/drawing/2014/main" id="{C0392EB8-5313-ED70-5A9B-C7D25BF30DB7}"/>
                      </a:ext>
                    </a:extLst>
                  </p:cNvPr>
                  <p:cNvSpPr>
                    <a:spLocks noRot="1" noChangeAspect="1" noMove="1" noResize="1" noEditPoints="1" noAdjustHandles="1" noChangeArrowheads="1" noChangeShapeType="1" noTextEdit="1"/>
                  </p:cNvSpPr>
                  <p:nvPr/>
                </p:nvSpPr>
                <p:spPr>
                  <a:xfrm>
                    <a:off x="1707052" y="3455131"/>
                    <a:ext cx="470516" cy="470517"/>
                  </a:xfrm>
                  <a:prstGeom prst="roundRect">
                    <a:avLst/>
                  </a:prstGeom>
                  <a:blipFill>
                    <a:blip r:embed="rId13"/>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2" name="Rounded Rectangle 131">
                    <a:extLst>
                      <a:ext uri="{FF2B5EF4-FFF2-40B4-BE49-F238E27FC236}">
                        <a16:creationId xmlns:a16="http://schemas.microsoft.com/office/drawing/2014/main" id="{7CA80DF8-B03A-8976-E478-5110381DEA23}"/>
                      </a:ext>
                    </a:extLst>
                  </p:cNvPr>
                  <p:cNvSpPr/>
                  <p:nvPr/>
                </p:nvSpPr>
                <p:spPr>
                  <a:xfrm>
                    <a:off x="2327930" y="3455130"/>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132" name="Rounded Rectangle 131">
                    <a:extLst>
                      <a:ext uri="{FF2B5EF4-FFF2-40B4-BE49-F238E27FC236}">
                        <a16:creationId xmlns:a16="http://schemas.microsoft.com/office/drawing/2014/main" id="{7CA80DF8-B03A-8976-E478-5110381DEA23}"/>
                      </a:ext>
                    </a:extLst>
                  </p:cNvPr>
                  <p:cNvSpPr>
                    <a:spLocks noRot="1" noChangeAspect="1" noMove="1" noResize="1" noEditPoints="1" noAdjustHandles="1" noChangeArrowheads="1" noChangeShapeType="1" noTextEdit="1"/>
                  </p:cNvSpPr>
                  <p:nvPr/>
                </p:nvSpPr>
                <p:spPr>
                  <a:xfrm>
                    <a:off x="2327930" y="3455130"/>
                    <a:ext cx="470516" cy="470517"/>
                  </a:xfrm>
                  <a:prstGeom prst="roundRect">
                    <a:avLst/>
                  </a:prstGeom>
                  <a:blipFill>
                    <a:blip r:embed="rId14"/>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3" name="Rounded Rectangle 132">
                    <a:extLst>
                      <a:ext uri="{FF2B5EF4-FFF2-40B4-BE49-F238E27FC236}">
                        <a16:creationId xmlns:a16="http://schemas.microsoft.com/office/drawing/2014/main" id="{0A6C6CEF-1F29-B1F3-A6A2-A43637396B57}"/>
                      </a:ext>
                    </a:extLst>
                  </p:cNvPr>
                  <p:cNvSpPr/>
                  <p:nvPr/>
                </p:nvSpPr>
                <p:spPr>
                  <a:xfrm>
                    <a:off x="2948808" y="3455130"/>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133" name="Rounded Rectangle 132">
                    <a:extLst>
                      <a:ext uri="{FF2B5EF4-FFF2-40B4-BE49-F238E27FC236}">
                        <a16:creationId xmlns:a16="http://schemas.microsoft.com/office/drawing/2014/main" id="{0A6C6CEF-1F29-B1F3-A6A2-A43637396B57}"/>
                      </a:ext>
                    </a:extLst>
                  </p:cNvPr>
                  <p:cNvSpPr>
                    <a:spLocks noRot="1" noChangeAspect="1" noMove="1" noResize="1" noEditPoints="1" noAdjustHandles="1" noChangeArrowheads="1" noChangeShapeType="1" noTextEdit="1"/>
                  </p:cNvSpPr>
                  <p:nvPr/>
                </p:nvSpPr>
                <p:spPr>
                  <a:xfrm>
                    <a:off x="2948808" y="3455130"/>
                    <a:ext cx="470516" cy="470517"/>
                  </a:xfrm>
                  <a:prstGeom prst="roundRect">
                    <a:avLst/>
                  </a:prstGeom>
                  <a:blipFill>
                    <a:blip r:embed="rId15"/>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4" name="Rounded Rectangle 133">
                    <a:extLst>
                      <a:ext uri="{FF2B5EF4-FFF2-40B4-BE49-F238E27FC236}">
                        <a16:creationId xmlns:a16="http://schemas.microsoft.com/office/drawing/2014/main" id="{7092D8F8-B75A-87C1-C514-E6948048D12F}"/>
                      </a:ext>
                    </a:extLst>
                  </p:cNvPr>
                  <p:cNvSpPr/>
                  <p:nvPr/>
                </p:nvSpPr>
                <p:spPr>
                  <a:xfrm>
                    <a:off x="1707052" y="4123622"/>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134" name="Rounded Rectangle 133">
                    <a:extLst>
                      <a:ext uri="{FF2B5EF4-FFF2-40B4-BE49-F238E27FC236}">
                        <a16:creationId xmlns:a16="http://schemas.microsoft.com/office/drawing/2014/main" id="{7092D8F8-B75A-87C1-C514-E6948048D12F}"/>
                      </a:ext>
                    </a:extLst>
                  </p:cNvPr>
                  <p:cNvSpPr>
                    <a:spLocks noRot="1" noChangeAspect="1" noMove="1" noResize="1" noEditPoints="1" noAdjustHandles="1" noChangeArrowheads="1" noChangeShapeType="1" noTextEdit="1"/>
                  </p:cNvSpPr>
                  <p:nvPr/>
                </p:nvSpPr>
                <p:spPr>
                  <a:xfrm>
                    <a:off x="1707052" y="4123622"/>
                    <a:ext cx="470516" cy="470517"/>
                  </a:xfrm>
                  <a:prstGeom prst="roundRect">
                    <a:avLst/>
                  </a:prstGeom>
                  <a:blipFill>
                    <a:blip r:embed="rId16"/>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5" name="Rounded Rectangle 134">
                    <a:extLst>
                      <a:ext uri="{FF2B5EF4-FFF2-40B4-BE49-F238E27FC236}">
                        <a16:creationId xmlns:a16="http://schemas.microsoft.com/office/drawing/2014/main" id="{F8079098-B4E2-9CE2-C7FC-1AA929A22681}"/>
                      </a:ext>
                    </a:extLst>
                  </p:cNvPr>
                  <p:cNvSpPr/>
                  <p:nvPr/>
                </p:nvSpPr>
                <p:spPr>
                  <a:xfrm>
                    <a:off x="2327930" y="4123621"/>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135" name="Rounded Rectangle 134">
                    <a:extLst>
                      <a:ext uri="{FF2B5EF4-FFF2-40B4-BE49-F238E27FC236}">
                        <a16:creationId xmlns:a16="http://schemas.microsoft.com/office/drawing/2014/main" id="{F8079098-B4E2-9CE2-C7FC-1AA929A22681}"/>
                      </a:ext>
                    </a:extLst>
                  </p:cNvPr>
                  <p:cNvSpPr>
                    <a:spLocks noRot="1" noChangeAspect="1" noMove="1" noResize="1" noEditPoints="1" noAdjustHandles="1" noChangeArrowheads="1" noChangeShapeType="1" noTextEdit="1"/>
                  </p:cNvSpPr>
                  <p:nvPr/>
                </p:nvSpPr>
                <p:spPr>
                  <a:xfrm>
                    <a:off x="2327930" y="4123621"/>
                    <a:ext cx="470516" cy="470517"/>
                  </a:xfrm>
                  <a:prstGeom prst="roundRect">
                    <a:avLst/>
                  </a:prstGeom>
                  <a:blipFill>
                    <a:blip r:embed="rId17"/>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6" name="Rounded Rectangle 135">
                    <a:extLst>
                      <a:ext uri="{FF2B5EF4-FFF2-40B4-BE49-F238E27FC236}">
                        <a16:creationId xmlns:a16="http://schemas.microsoft.com/office/drawing/2014/main" id="{2F7941F3-0B88-3C98-7D7C-A266F278294E}"/>
                      </a:ext>
                    </a:extLst>
                  </p:cNvPr>
                  <p:cNvSpPr/>
                  <p:nvPr/>
                </p:nvSpPr>
                <p:spPr>
                  <a:xfrm>
                    <a:off x="2948808" y="4123621"/>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136" name="Rounded Rectangle 135">
                    <a:extLst>
                      <a:ext uri="{FF2B5EF4-FFF2-40B4-BE49-F238E27FC236}">
                        <a16:creationId xmlns:a16="http://schemas.microsoft.com/office/drawing/2014/main" id="{2F7941F3-0B88-3C98-7D7C-A266F278294E}"/>
                      </a:ext>
                    </a:extLst>
                  </p:cNvPr>
                  <p:cNvSpPr>
                    <a:spLocks noRot="1" noChangeAspect="1" noMove="1" noResize="1" noEditPoints="1" noAdjustHandles="1" noChangeArrowheads="1" noChangeShapeType="1" noTextEdit="1"/>
                  </p:cNvSpPr>
                  <p:nvPr/>
                </p:nvSpPr>
                <p:spPr>
                  <a:xfrm>
                    <a:off x="2948808" y="4123621"/>
                    <a:ext cx="470516" cy="470517"/>
                  </a:xfrm>
                  <a:prstGeom prst="roundRect">
                    <a:avLst/>
                  </a:prstGeom>
                  <a:blipFill>
                    <a:blip r:embed="rId18"/>
                    <a:stretch>
                      <a:fillRect/>
                    </a:stretch>
                  </a:blipFill>
                  <a:ln>
                    <a:solidFill>
                      <a:schemeClr val="accent4">
                        <a:lumMod val="75000"/>
                      </a:schemeClr>
                    </a:solidFill>
                  </a:ln>
                </p:spPr>
                <p:txBody>
                  <a:bodyPr/>
                  <a:lstStyle/>
                  <a:p>
                    <a:r>
                      <a:rPr lang="en-US">
                        <a:noFill/>
                      </a:rPr>
                      <a:t> </a:t>
                    </a:r>
                  </a:p>
                </p:txBody>
              </p:sp>
            </mc:Fallback>
          </mc:AlternateContent>
          <p:cxnSp>
            <p:nvCxnSpPr>
              <p:cNvPr id="137" name="Straight Arrow Connector 136">
                <a:extLst>
                  <a:ext uri="{FF2B5EF4-FFF2-40B4-BE49-F238E27FC236}">
                    <a16:creationId xmlns:a16="http://schemas.microsoft.com/office/drawing/2014/main" id="{DFB3A15B-FA32-CAB4-C5BB-F0AC5E35CB1F}"/>
                  </a:ext>
                </a:extLst>
              </p:cNvPr>
              <p:cNvCxnSpPr>
                <a:cxnSpLocks/>
                <a:stCxn id="145" idx="3"/>
                <a:endCxn id="127" idx="1"/>
              </p:cNvCxnSpPr>
              <p:nvPr/>
            </p:nvCxnSpPr>
            <p:spPr>
              <a:xfrm>
                <a:off x="1498489" y="5035623"/>
                <a:ext cx="208563" cy="11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350FC5D5-B768-228F-657A-7EDC1F7BA13C}"/>
                  </a:ext>
                </a:extLst>
              </p:cNvPr>
              <p:cNvCxnSpPr>
                <a:cxnSpLocks/>
                <a:stCxn id="143" idx="3"/>
                <a:endCxn id="131" idx="1"/>
              </p:cNvCxnSpPr>
              <p:nvPr/>
            </p:nvCxnSpPr>
            <p:spPr>
              <a:xfrm>
                <a:off x="1500224" y="3690390"/>
                <a:ext cx="20682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E6FDC84D-4E25-F95D-F3AA-437D244429A5}"/>
                  </a:ext>
                </a:extLst>
              </p:cNvPr>
              <p:cNvCxnSpPr>
                <a:cxnSpLocks/>
                <a:stCxn id="144" idx="3"/>
                <a:endCxn id="134" idx="1"/>
              </p:cNvCxnSpPr>
              <p:nvPr/>
            </p:nvCxnSpPr>
            <p:spPr>
              <a:xfrm flipV="1">
                <a:off x="1497556" y="4358881"/>
                <a:ext cx="209496" cy="33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E454A78E-E573-8B0D-B29A-99969F2153B9}"/>
                  </a:ext>
                </a:extLst>
              </p:cNvPr>
              <p:cNvCxnSpPr>
                <a:cxnSpLocks/>
                <a:stCxn id="136" idx="3"/>
                <a:endCxn id="130" idx="1"/>
              </p:cNvCxnSpPr>
              <p:nvPr/>
            </p:nvCxnSpPr>
            <p:spPr>
              <a:xfrm flipV="1">
                <a:off x="3419324" y="4358879"/>
                <a:ext cx="402125"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Elbow Connector 140">
                <a:extLst>
                  <a:ext uri="{FF2B5EF4-FFF2-40B4-BE49-F238E27FC236}">
                    <a16:creationId xmlns:a16="http://schemas.microsoft.com/office/drawing/2014/main" id="{E8A87979-C2F9-F41E-0C7D-A4DD2DE1BEEF}"/>
                  </a:ext>
                </a:extLst>
              </p:cNvPr>
              <p:cNvCxnSpPr>
                <a:cxnSpLocks/>
                <a:endCxn id="129" idx="3"/>
              </p:cNvCxnSpPr>
              <p:nvPr/>
            </p:nvCxnSpPr>
            <p:spPr>
              <a:xfrm rot="5400000">
                <a:off x="3162118" y="4657922"/>
                <a:ext cx="636010" cy="121597"/>
              </a:xfrm>
              <a:prstGeom prst="bentConnector2">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2" name="Elbow Connector 141">
                <a:extLst>
                  <a:ext uri="{FF2B5EF4-FFF2-40B4-BE49-F238E27FC236}">
                    <a16:creationId xmlns:a16="http://schemas.microsoft.com/office/drawing/2014/main" id="{991A68A2-B1FB-2A44-EEE0-39EFC9852490}"/>
                  </a:ext>
                </a:extLst>
              </p:cNvPr>
              <p:cNvCxnSpPr>
                <a:cxnSpLocks/>
                <a:endCxn id="133" idx="3"/>
              </p:cNvCxnSpPr>
              <p:nvPr/>
            </p:nvCxnSpPr>
            <p:spPr>
              <a:xfrm rot="16200000" flipV="1">
                <a:off x="3124958" y="3984755"/>
                <a:ext cx="710330" cy="121597"/>
              </a:xfrm>
              <a:prstGeom prst="bentConnector2">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43" name="Rectangle 142">
                <a:extLst>
                  <a:ext uri="{FF2B5EF4-FFF2-40B4-BE49-F238E27FC236}">
                    <a16:creationId xmlns:a16="http://schemas.microsoft.com/office/drawing/2014/main" id="{2B3E586A-2F02-9322-6A3A-E0E114193FF4}"/>
                  </a:ext>
                </a:extLst>
              </p:cNvPr>
              <p:cNvSpPr/>
              <p:nvPr/>
            </p:nvSpPr>
            <p:spPr>
              <a:xfrm>
                <a:off x="1304935" y="3492555"/>
                <a:ext cx="195289" cy="3956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09CD3B9D-1786-38E3-D76D-9FF1A26FBB08}"/>
                  </a:ext>
                </a:extLst>
              </p:cNvPr>
              <p:cNvSpPr/>
              <p:nvPr/>
            </p:nvSpPr>
            <p:spPr>
              <a:xfrm>
                <a:off x="1302267" y="4164386"/>
                <a:ext cx="195289" cy="3956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301E6608-2768-14D0-E0A7-735F10BBD460}"/>
                  </a:ext>
                </a:extLst>
              </p:cNvPr>
              <p:cNvSpPr/>
              <p:nvPr/>
            </p:nvSpPr>
            <p:spPr>
              <a:xfrm>
                <a:off x="1303200" y="4837788"/>
                <a:ext cx="195289" cy="3956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7" name="Straight Connector 146">
              <a:extLst>
                <a:ext uri="{FF2B5EF4-FFF2-40B4-BE49-F238E27FC236}">
                  <a16:creationId xmlns:a16="http://schemas.microsoft.com/office/drawing/2014/main" id="{5920F6C3-59F5-EA04-76AB-67B98455EFA8}"/>
                </a:ext>
              </a:extLst>
            </p:cNvPr>
            <p:cNvCxnSpPr>
              <a:cxnSpLocks/>
            </p:cNvCxnSpPr>
            <p:nvPr/>
          </p:nvCxnSpPr>
          <p:spPr>
            <a:xfrm>
              <a:off x="7124397" y="5035604"/>
              <a:ext cx="348169" cy="368"/>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E381DCFB-1491-AA35-DEC0-C2C8107E7E46}"/>
                </a:ext>
              </a:extLst>
            </p:cNvPr>
            <p:cNvCxnSpPr>
              <a:cxnSpLocks/>
              <a:stCxn id="63" idx="3"/>
            </p:cNvCxnSpPr>
            <p:nvPr/>
          </p:nvCxnSpPr>
          <p:spPr>
            <a:xfrm flipV="1">
              <a:off x="7119716" y="3685712"/>
              <a:ext cx="352851" cy="933"/>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6" name="Group 155">
            <a:extLst>
              <a:ext uri="{FF2B5EF4-FFF2-40B4-BE49-F238E27FC236}">
                <a16:creationId xmlns:a16="http://schemas.microsoft.com/office/drawing/2014/main" id="{A3228DE4-C555-5CA8-AC21-CA2A8E67E40F}"/>
              </a:ext>
            </a:extLst>
          </p:cNvPr>
          <p:cNvGrpSpPr/>
          <p:nvPr/>
        </p:nvGrpSpPr>
        <p:grpSpPr>
          <a:xfrm>
            <a:off x="597773" y="3254247"/>
            <a:ext cx="5308951" cy="2712909"/>
            <a:chOff x="209256" y="3231030"/>
            <a:chExt cx="5308951" cy="2712909"/>
          </a:xfrm>
        </p:grpSpPr>
        <p:cxnSp>
          <p:nvCxnSpPr>
            <p:cNvPr id="47" name="Straight Connector 46">
              <a:extLst>
                <a:ext uri="{FF2B5EF4-FFF2-40B4-BE49-F238E27FC236}">
                  <a16:creationId xmlns:a16="http://schemas.microsoft.com/office/drawing/2014/main" id="{E8DF6588-F5CD-455D-D666-4F684FFC821F}"/>
                </a:ext>
              </a:extLst>
            </p:cNvPr>
            <p:cNvCxnSpPr>
              <a:cxnSpLocks/>
              <a:stCxn id="42" idx="3"/>
              <a:endCxn id="12" idx="1"/>
            </p:cNvCxnSpPr>
            <p:nvPr/>
          </p:nvCxnSpPr>
          <p:spPr>
            <a:xfrm>
              <a:off x="954098" y="4361853"/>
              <a:ext cx="348169" cy="368"/>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Rounded Rectangle 40">
                  <a:extLst>
                    <a:ext uri="{FF2B5EF4-FFF2-40B4-BE49-F238E27FC236}">
                      <a16:creationId xmlns:a16="http://schemas.microsoft.com/office/drawing/2014/main" id="{01C680A2-1403-AD58-79FE-A010F6A5C6F8}"/>
                    </a:ext>
                  </a:extLst>
                </p:cNvPr>
                <p:cNvSpPr/>
                <p:nvPr/>
              </p:nvSpPr>
              <p:spPr>
                <a:xfrm>
                  <a:off x="483582" y="3897002"/>
                  <a:ext cx="470516" cy="252000"/>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𝒙</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41" name="Rounded Rectangle 40">
                  <a:extLst>
                    <a:ext uri="{FF2B5EF4-FFF2-40B4-BE49-F238E27FC236}">
                      <a16:creationId xmlns:a16="http://schemas.microsoft.com/office/drawing/2014/main" id="{01C680A2-1403-AD58-79FE-A010F6A5C6F8}"/>
                    </a:ext>
                  </a:extLst>
                </p:cNvPr>
                <p:cNvSpPr>
                  <a:spLocks noRot="1" noChangeAspect="1" noMove="1" noResize="1" noEditPoints="1" noAdjustHandles="1" noChangeArrowheads="1" noChangeShapeType="1" noTextEdit="1"/>
                </p:cNvSpPr>
                <p:nvPr/>
              </p:nvSpPr>
              <p:spPr>
                <a:xfrm>
                  <a:off x="483582" y="3897002"/>
                  <a:ext cx="470516" cy="252000"/>
                </a:xfrm>
                <a:prstGeom prst="roundRect">
                  <a:avLst/>
                </a:prstGeom>
                <a:blipFill>
                  <a:blip r:embed="rId19"/>
                  <a:stretch>
                    <a:fillRect b="-13953"/>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ounded Rectangle 41">
                  <a:extLst>
                    <a:ext uri="{FF2B5EF4-FFF2-40B4-BE49-F238E27FC236}">
                      <a16:creationId xmlns:a16="http://schemas.microsoft.com/office/drawing/2014/main" id="{32E6775D-2462-053B-6544-D38968293ABE}"/>
                    </a:ext>
                  </a:extLst>
                </p:cNvPr>
                <p:cNvSpPr/>
                <p:nvPr/>
              </p:nvSpPr>
              <p:spPr>
                <a:xfrm>
                  <a:off x="483582" y="4235853"/>
                  <a:ext cx="470516" cy="252000"/>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𝒙</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42" name="Rounded Rectangle 41">
                  <a:extLst>
                    <a:ext uri="{FF2B5EF4-FFF2-40B4-BE49-F238E27FC236}">
                      <a16:creationId xmlns:a16="http://schemas.microsoft.com/office/drawing/2014/main" id="{32E6775D-2462-053B-6544-D38968293ABE}"/>
                    </a:ext>
                  </a:extLst>
                </p:cNvPr>
                <p:cNvSpPr>
                  <a:spLocks noRot="1" noChangeAspect="1" noMove="1" noResize="1" noEditPoints="1" noAdjustHandles="1" noChangeArrowheads="1" noChangeShapeType="1" noTextEdit="1"/>
                </p:cNvSpPr>
                <p:nvPr/>
              </p:nvSpPr>
              <p:spPr>
                <a:xfrm>
                  <a:off x="483582" y="4235853"/>
                  <a:ext cx="470516" cy="252000"/>
                </a:xfrm>
                <a:prstGeom prst="roundRect">
                  <a:avLst/>
                </a:prstGeom>
                <a:blipFill>
                  <a:blip r:embed="rId20"/>
                  <a:stretch>
                    <a:fillRect b="-11628"/>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ounded Rectangle 42">
                  <a:extLst>
                    <a:ext uri="{FF2B5EF4-FFF2-40B4-BE49-F238E27FC236}">
                      <a16:creationId xmlns:a16="http://schemas.microsoft.com/office/drawing/2014/main" id="{0B383705-1A05-4524-3659-4341338D0346}"/>
                    </a:ext>
                  </a:extLst>
                </p:cNvPr>
                <p:cNvSpPr/>
                <p:nvPr/>
              </p:nvSpPr>
              <p:spPr>
                <a:xfrm>
                  <a:off x="483582" y="4558507"/>
                  <a:ext cx="470516" cy="252000"/>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𝒙</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43" name="Rounded Rectangle 42">
                  <a:extLst>
                    <a:ext uri="{FF2B5EF4-FFF2-40B4-BE49-F238E27FC236}">
                      <a16:creationId xmlns:a16="http://schemas.microsoft.com/office/drawing/2014/main" id="{0B383705-1A05-4524-3659-4341338D0346}"/>
                    </a:ext>
                  </a:extLst>
                </p:cNvPr>
                <p:cNvSpPr>
                  <a:spLocks noRot="1" noChangeAspect="1" noMove="1" noResize="1" noEditPoints="1" noAdjustHandles="1" noChangeArrowheads="1" noChangeShapeType="1" noTextEdit="1"/>
                </p:cNvSpPr>
                <p:nvPr/>
              </p:nvSpPr>
              <p:spPr>
                <a:xfrm>
                  <a:off x="483582" y="4558507"/>
                  <a:ext cx="470516" cy="252000"/>
                </a:xfrm>
                <a:prstGeom prst="roundRect">
                  <a:avLst/>
                </a:prstGeom>
                <a:blipFill>
                  <a:blip r:embed="rId5"/>
                  <a:stretch>
                    <a:fillRect b="-11628"/>
                  </a:stretch>
                </a:blipFill>
                <a:ln>
                  <a:solidFill>
                    <a:schemeClr val="accent4">
                      <a:lumMod val="75000"/>
                    </a:schemeClr>
                  </a:solidFill>
                </a:ln>
              </p:spPr>
              <p:txBody>
                <a:bodyPr/>
                <a:lstStyle/>
                <a:p>
                  <a:r>
                    <a:rPr lang="en-US">
                      <a:noFill/>
                    </a:rPr>
                    <a:t> </a:t>
                  </a:r>
                </a:p>
              </p:txBody>
            </p:sp>
          </mc:Fallback>
        </mc:AlternateContent>
        <p:grpSp>
          <p:nvGrpSpPr>
            <p:cNvPr id="123" name="Group 122">
              <a:extLst>
                <a:ext uri="{FF2B5EF4-FFF2-40B4-BE49-F238E27FC236}">
                  <a16:creationId xmlns:a16="http://schemas.microsoft.com/office/drawing/2014/main" id="{E63CCE06-2554-778A-3C3B-A7C5D6C4B9F5}"/>
                </a:ext>
              </a:extLst>
            </p:cNvPr>
            <p:cNvGrpSpPr/>
            <p:nvPr/>
          </p:nvGrpSpPr>
          <p:grpSpPr>
            <a:xfrm>
              <a:off x="1077510" y="3455130"/>
              <a:ext cx="4440697" cy="1816854"/>
              <a:chOff x="1077510" y="3455130"/>
              <a:chExt cx="4440697" cy="1816854"/>
            </a:xfrm>
          </p:grpSpPr>
          <p:cxnSp>
            <p:nvCxnSpPr>
              <p:cNvPr id="48" name="Elbow Connector 47">
                <a:extLst>
                  <a:ext uri="{FF2B5EF4-FFF2-40B4-BE49-F238E27FC236}">
                    <a16:creationId xmlns:a16="http://schemas.microsoft.com/office/drawing/2014/main" id="{251C8339-8FD6-41F9-8E9F-4290F731E68F}"/>
                  </a:ext>
                </a:extLst>
              </p:cNvPr>
              <p:cNvCxnSpPr>
                <a:cxnSpLocks/>
                <a:endCxn id="3" idx="1"/>
              </p:cNvCxnSpPr>
              <p:nvPr/>
            </p:nvCxnSpPr>
            <p:spPr>
              <a:xfrm rot="5400000" flipH="1" flipV="1">
                <a:off x="857819" y="3911764"/>
                <a:ext cx="668489" cy="225743"/>
              </a:xfrm>
              <a:prstGeom prst="bentConnector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CC01DA51-51E2-474C-A021-81BCB309629D}"/>
                  </a:ext>
                </a:extLst>
              </p:cNvPr>
              <p:cNvCxnSpPr>
                <a:cxnSpLocks/>
                <a:endCxn id="16" idx="1"/>
              </p:cNvCxnSpPr>
              <p:nvPr/>
            </p:nvCxnSpPr>
            <p:spPr>
              <a:xfrm rot="16200000" flipH="1">
                <a:off x="858918" y="4591341"/>
                <a:ext cx="662874" cy="225689"/>
              </a:xfrm>
              <a:prstGeom prst="bentConnector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Rounded Rectangle 37">
                    <a:extLst>
                      <a:ext uri="{FF2B5EF4-FFF2-40B4-BE49-F238E27FC236}">
                        <a16:creationId xmlns:a16="http://schemas.microsoft.com/office/drawing/2014/main" id="{73E53EEE-63B2-BD0B-BC8F-F030271B20B2}"/>
                      </a:ext>
                    </a:extLst>
                  </p:cNvPr>
                  <p:cNvSpPr/>
                  <p:nvPr/>
                </p:nvSpPr>
                <p:spPr>
                  <a:xfrm>
                    <a:off x="1707052" y="4801467"/>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38" name="Rounded Rectangle 37">
                    <a:extLst>
                      <a:ext uri="{FF2B5EF4-FFF2-40B4-BE49-F238E27FC236}">
                        <a16:creationId xmlns:a16="http://schemas.microsoft.com/office/drawing/2014/main" id="{73E53EEE-63B2-BD0B-BC8F-F030271B20B2}"/>
                      </a:ext>
                    </a:extLst>
                  </p:cNvPr>
                  <p:cNvSpPr>
                    <a:spLocks noRot="1" noChangeAspect="1" noMove="1" noResize="1" noEditPoints="1" noAdjustHandles="1" noChangeArrowheads="1" noChangeShapeType="1" noTextEdit="1"/>
                  </p:cNvSpPr>
                  <p:nvPr/>
                </p:nvSpPr>
                <p:spPr>
                  <a:xfrm>
                    <a:off x="1707052" y="4801467"/>
                    <a:ext cx="470516" cy="470517"/>
                  </a:xfrm>
                  <a:prstGeom prst="roundRect">
                    <a:avLst/>
                  </a:prstGeom>
                  <a:blipFill>
                    <a:blip r:embed="rId21"/>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Rounded Rectangle 38">
                    <a:extLst>
                      <a:ext uri="{FF2B5EF4-FFF2-40B4-BE49-F238E27FC236}">
                        <a16:creationId xmlns:a16="http://schemas.microsoft.com/office/drawing/2014/main" id="{36794C82-51F9-4F41-CE5A-EAEC0629D181}"/>
                      </a:ext>
                    </a:extLst>
                  </p:cNvPr>
                  <p:cNvSpPr/>
                  <p:nvPr/>
                </p:nvSpPr>
                <p:spPr>
                  <a:xfrm>
                    <a:off x="2327930" y="4801466"/>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39" name="Rounded Rectangle 38">
                    <a:extLst>
                      <a:ext uri="{FF2B5EF4-FFF2-40B4-BE49-F238E27FC236}">
                        <a16:creationId xmlns:a16="http://schemas.microsoft.com/office/drawing/2014/main" id="{36794C82-51F9-4F41-CE5A-EAEC0629D181}"/>
                      </a:ext>
                    </a:extLst>
                  </p:cNvPr>
                  <p:cNvSpPr>
                    <a:spLocks noRot="1" noChangeAspect="1" noMove="1" noResize="1" noEditPoints="1" noAdjustHandles="1" noChangeArrowheads="1" noChangeShapeType="1" noTextEdit="1"/>
                  </p:cNvSpPr>
                  <p:nvPr/>
                </p:nvSpPr>
                <p:spPr>
                  <a:xfrm>
                    <a:off x="2327930" y="4801466"/>
                    <a:ext cx="470516" cy="470517"/>
                  </a:xfrm>
                  <a:prstGeom prst="roundRect">
                    <a:avLst/>
                  </a:prstGeom>
                  <a:blipFill>
                    <a:blip r:embed="rId22"/>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ounded Rectangle 39">
                    <a:extLst>
                      <a:ext uri="{FF2B5EF4-FFF2-40B4-BE49-F238E27FC236}">
                        <a16:creationId xmlns:a16="http://schemas.microsoft.com/office/drawing/2014/main" id="{30C5015C-C4B9-05A5-5A8E-16A0897A9039}"/>
                      </a:ext>
                    </a:extLst>
                  </p:cNvPr>
                  <p:cNvSpPr/>
                  <p:nvPr/>
                </p:nvSpPr>
                <p:spPr>
                  <a:xfrm>
                    <a:off x="2948808" y="4801466"/>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40" name="Rounded Rectangle 39">
                    <a:extLst>
                      <a:ext uri="{FF2B5EF4-FFF2-40B4-BE49-F238E27FC236}">
                        <a16:creationId xmlns:a16="http://schemas.microsoft.com/office/drawing/2014/main" id="{30C5015C-C4B9-05A5-5A8E-16A0897A9039}"/>
                      </a:ext>
                    </a:extLst>
                  </p:cNvPr>
                  <p:cNvSpPr>
                    <a:spLocks noRot="1" noChangeAspect="1" noMove="1" noResize="1" noEditPoints="1" noAdjustHandles="1" noChangeArrowheads="1" noChangeShapeType="1" noTextEdit="1"/>
                  </p:cNvSpPr>
                  <p:nvPr/>
                </p:nvSpPr>
                <p:spPr>
                  <a:xfrm>
                    <a:off x="2948808" y="4801466"/>
                    <a:ext cx="470516" cy="470517"/>
                  </a:xfrm>
                  <a:prstGeom prst="roundRect">
                    <a:avLst/>
                  </a:prstGeom>
                  <a:blipFill>
                    <a:blip r:embed="rId23"/>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ounded Rectangle 10">
                    <a:extLst>
                      <a:ext uri="{FF2B5EF4-FFF2-40B4-BE49-F238E27FC236}">
                        <a16:creationId xmlns:a16="http://schemas.microsoft.com/office/drawing/2014/main" id="{1E8D5216-7F70-3C75-782B-54FBF7E7C398}"/>
                      </a:ext>
                    </a:extLst>
                  </p:cNvPr>
                  <p:cNvSpPr/>
                  <p:nvPr/>
                </p:nvSpPr>
                <p:spPr>
                  <a:xfrm>
                    <a:off x="3821449" y="4023599"/>
                    <a:ext cx="1696758" cy="670560"/>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CA" sz="1600" b="0" i="1" smtClean="0">
                              <a:latin typeface="Cambria Math" panose="02040503050406030204" pitchFamily="18" charset="0"/>
                            </a:rPr>
                            <m:t>𝐴𝑡𝑡𝑒𝑛𝑡𝑖𝑜𝑛</m:t>
                          </m:r>
                          <m:r>
                            <a:rPr lang="en-CA" sz="1600" b="0" i="1" smtClean="0">
                              <a:latin typeface="Cambria Math" panose="02040503050406030204" pitchFamily="18" charset="0"/>
                            </a:rPr>
                            <m:t>(</m:t>
                          </m:r>
                          <m:r>
                            <a:rPr lang="en-CA" sz="1600" b="1" i="1" smtClean="0">
                              <a:latin typeface="Cambria Math" panose="02040503050406030204" pitchFamily="18" charset="0"/>
                            </a:rPr>
                            <m:t>𝒒</m:t>
                          </m:r>
                          <m:r>
                            <a:rPr lang="en-CA" sz="1600" b="0" i="1" smtClean="0">
                              <a:latin typeface="Cambria Math" panose="02040503050406030204" pitchFamily="18" charset="0"/>
                            </a:rPr>
                            <m:t>, </m:t>
                          </m:r>
                          <m:r>
                            <a:rPr lang="en-CA" sz="1600" b="1" i="1" smtClean="0">
                              <a:latin typeface="Cambria Math" panose="02040503050406030204" pitchFamily="18" charset="0"/>
                            </a:rPr>
                            <m:t>𝒌</m:t>
                          </m:r>
                          <m:r>
                            <a:rPr lang="en-CA" sz="1600" b="0" i="1" smtClean="0">
                              <a:latin typeface="Cambria Math" panose="02040503050406030204" pitchFamily="18" charset="0"/>
                            </a:rPr>
                            <m:t>, </m:t>
                          </m:r>
                          <m:r>
                            <a:rPr lang="en-CA" sz="1600" b="1" i="1" smtClean="0">
                              <a:latin typeface="Cambria Math" panose="02040503050406030204" pitchFamily="18" charset="0"/>
                            </a:rPr>
                            <m:t>𝒗</m:t>
                          </m:r>
                          <m:r>
                            <a:rPr lang="en-CA" sz="1600" b="0" i="1" smtClean="0">
                              <a:latin typeface="Cambria Math" panose="02040503050406030204" pitchFamily="18" charset="0"/>
                            </a:rPr>
                            <m:t>)</m:t>
                          </m:r>
                        </m:oMath>
                      </m:oMathPara>
                    </a14:m>
                    <a:endParaRPr lang="en-US" sz="1600"/>
                  </a:p>
                </p:txBody>
              </p:sp>
            </mc:Choice>
            <mc:Fallback xmlns="">
              <p:sp>
                <p:nvSpPr>
                  <p:cNvPr id="11" name="Rounded Rectangle 10">
                    <a:extLst>
                      <a:ext uri="{FF2B5EF4-FFF2-40B4-BE49-F238E27FC236}">
                        <a16:creationId xmlns:a16="http://schemas.microsoft.com/office/drawing/2014/main" id="{1E8D5216-7F70-3C75-782B-54FBF7E7C398}"/>
                      </a:ext>
                    </a:extLst>
                  </p:cNvPr>
                  <p:cNvSpPr>
                    <a:spLocks noRot="1" noChangeAspect="1" noMove="1" noResize="1" noEditPoints="1" noAdjustHandles="1" noChangeArrowheads="1" noChangeShapeType="1" noTextEdit="1"/>
                  </p:cNvSpPr>
                  <p:nvPr/>
                </p:nvSpPr>
                <p:spPr>
                  <a:xfrm>
                    <a:off x="3821449" y="4023599"/>
                    <a:ext cx="1696758" cy="670560"/>
                  </a:xfrm>
                  <a:prstGeom prst="roundRect">
                    <a:avLst/>
                  </a:prstGeom>
                  <a:blipFill>
                    <a:blip r:embed="rId12"/>
                    <a:stretch>
                      <a:fillRect l="-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ounded Rectangle 12">
                    <a:extLst>
                      <a:ext uri="{FF2B5EF4-FFF2-40B4-BE49-F238E27FC236}">
                        <a16:creationId xmlns:a16="http://schemas.microsoft.com/office/drawing/2014/main" id="{4F00EA8A-9F42-61A2-D17E-B4C925E6C5EE}"/>
                      </a:ext>
                    </a:extLst>
                  </p:cNvPr>
                  <p:cNvSpPr/>
                  <p:nvPr/>
                </p:nvSpPr>
                <p:spPr>
                  <a:xfrm>
                    <a:off x="1707052" y="3455131"/>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13" name="Rounded Rectangle 12">
                    <a:extLst>
                      <a:ext uri="{FF2B5EF4-FFF2-40B4-BE49-F238E27FC236}">
                        <a16:creationId xmlns:a16="http://schemas.microsoft.com/office/drawing/2014/main" id="{4F00EA8A-9F42-61A2-D17E-B4C925E6C5EE}"/>
                      </a:ext>
                    </a:extLst>
                  </p:cNvPr>
                  <p:cNvSpPr>
                    <a:spLocks noRot="1" noChangeAspect="1" noMove="1" noResize="1" noEditPoints="1" noAdjustHandles="1" noChangeArrowheads="1" noChangeShapeType="1" noTextEdit="1"/>
                  </p:cNvSpPr>
                  <p:nvPr/>
                </p:nvSpPr>
                <p:spPr>
                  <a:xfrm>
                    <a:off x="1707052" y="3455131"/>
                    <a:ext cx="470516" cy="470517"/>
                  </a:xfrm>
                  <a:prstGeom prst="roundRect">
                    <a:avLst/>
                  </a:prstGeom>
                  <a:blipFill>
                    <a:blip r:embed="rId13"/>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ounded Rectangle 13">
                    <a:extLst>
                      <a:ext uri="{FF2B5EF4-FFF2-40B4-BE49-F238E27FC236}">
                        <a16:creationId xmlns:a16="http://schemas.microsoft.com/office/drawing/2014/main" id="{FE61C620-F069-C1C2-FBF1-008EDD46A360}"/>
                      </a:ext>
                    </a:extLst>
                  </p:cNvPr>
                  <p:cNvSpPr/>
                  <p:nvPr/>
                </p:nvSpPr>
                <p:spPr>
                  <a:xfrm>
                    <a:off x="2327930" y="3455130"/>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14" name="Rounded Rectangle 13">
                    <a:extLst>
                      <a:ext uri="{FF2B5EF4-FFF2-40B4-BE49-F238E27FC236}">
                        <a16:creationId xmlns:a16="http://schemas.microsoft.com/office/drawing/2014/main" id="{FE61C620-F069-C1C2-FBF1-008EDD46A360}"/>
                      </a:ext>
                    </a:extLst>
                  </p:cNvPr>
                  <p:cNvSpPr>
                    <a:spLocks noRot="1" noChangeAspect="1" noMove="1" noResize="1" noEditPoints="1" noAdjustHandles="1" noChangeArrowheads="1" noChangeShapeType="1" noTextEdit="1"/>
                  </p:cNvSpPr>
                  <p:nvPr/>
                </p:nvSpPr>
                <p:spPr>
                  <a:xfrm>
                    <a:off x="2327930" y="3455130"/>
                    <a:ext cx="470516" cy="470517"/>
                  </a:xfrm>
                  <a:prstGeom prst="roundRect">
                    <a:avLst/>
                  </a:prstGeom>
                  <a:blipFill>
                    <a:blip r:embed="rId14"/>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ounded Rectangle 14">
                    <a:extLst>
                      <a:ext uri="{FF2B5EF4-FFF2-40B4-BE49-F238E27FC236}">
                        <a16:creationId xmlns:a16="http://schemas.microsoft.com/office/drawing/2014/main" id="{D7B5341A-DA69-117F-A5FB-D12D7BB7460B}"/>
                      </a:ext>
                    </a:extLst>
                  </p:cNvPr>
                  <p:cNvSpPr/>
                  <p:nvPr/>
                </p:nvSpPr>
                <p:spPr>
                  <a:xfrm>
                    <a:off x="2948808" y="3455130"/>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15" name="Rounded Rectangle 14">
                    <a:extLst>
                      <a:ext uri="{FF2B5EF4-FFF2-40B4-BE49-F238E27FC236}">
                        <a16:creationId xmlns:a16="http://schemas.microsoft.com/office/drawing/2014/main" id="{D7B5341A-DA69-117F-A5FB-D12D7BB7460B}"/>
                      </a:ext>
                    </a:extLst>
                  </p:cNvPr>
                  <p:cNvSpPr>
                    <a:spLocks noRot="1" noChangeAspect="1" noMove="1" noResize="1" noEditPoints="1" noAdjustHandles="1" noChangeArrowheads="1" noChangeShapeType="1" noTextEdit="1"/>
                  </p:cNvSpPr>
                  <p:nvPr/>
                </p:nvSpPr>
                <p:spPr>
                  <a:xfrm>
                    <a:off x="2948808" y="3455130"/>
                    <a:ext cx="470516" cy="470517"/>
                  </a:xfrm>
                  <a:prstGeom prst="roundRect">
                    <a:avLst/>
                  </a:prstGeom>
                  <a:blipFill>
                    <a:blip r:embed="rId15"/>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ounded Rectangle 21">
                    <a:extLst>
                      <a:ext uri="{FF2B5EF4-FFF2-40B4-BE49-F238E27FC236}">
                        <a16:creationId xmlns:a16="http://schemas.microsoft.com/office/drawing/2014/main" id="{D0FA42FC-C301-4CD5-7196-5BFCE0252910}"/>
                      </a:ext>
                    </a:extLst>
                  </p:cNvPr>
                  <p:cNvSpPr/>
                  <p:nvPr/>
                </p:nvSpPr>
                <p:spPr>
                  <a:xfrm>
                    <a:off x="1707052" y="4123622"/>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22" name="Rounded Rectangle 21">
                    <a:extLst>
                      <a:ext uri="{FF2B5EF4-FFF2-40B4-BE49-F238E27FC236}">
                        <a16:creationId xmlns:a16="http://schemas.microsoft.com/office/drawing/2014/main" id="{D0FA42FC-C301-4CD5-7196-5BFCE0252910}"/>
                      </a:ext>
                    </a:extLst>
                  </p:cNvPr>
                  <p:cNvSpPr>
                    <a:spLocks noRot="1" noChangeAspect="1" noMove="1" noResize="1" noEditPoints="1" noAdjustHandles="1" noChangeArrowheads="1" noChangeShapeType="1" noTextEdit="1"/>
                  </p:cNvSpPr>
                  <p:nvPr/>
                </p:nvSpPr>
                <p:spPr>
                  <a:xfrm>
                    <a:off x="1707052" y="4123622"/>
                    <a:ext cx="470516" cy="470517"/>
                  </a:xfrm>
                  <a:prstGeom prst="roundRect">
                    <a:avLst/>
                  </a:prstGeom>
                  <a:blipFill>
                    <a:blip r:embed="rId16"/>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ounded Rectangle 22">
                    <a:extLst>
                      <a:ext uri="{FF2B5EF4-FFF2-40B4-BE49-F238E27FC236}">
                        <a16:creationId xmlns:a16="http://schemas.microsoft.com/office/drawing/2014/main" id="{6E85DB8D-CF82-B33B-96F9-956055F108BF}"/>
                      </a:ext>
                    </a:extLst>
                  </p:cNvPr>
                  <p:cNvSpPr/>
                  <p:nvPr/>
                </p:nvSpPr>
                <p:spPr>
                  <a:xfrm>
                    <a:off x="2327930" y="4123621"/>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23" name="Rounded Rectangle 22">
                    <a:extLst>
                      <a:ext uri="{FF2B5EF4-FFF2-40B4-BE49-F238E27FC236}">
                        <a16:creationId xmlns:a16="http://schemas.microsoft.com/office/drawing/2014/main" id="{6E85DB8D-CF82-B33B-96F9-956055F108BF}"/>
                      </a:ext>
                    </a:extLst>
                  </p:cNvPr>
                  <p:cNvSpPr>
                    <a:spLocks noRot="1" noChangeAspect="1" noMove="1" noResize="1" noEditPoints="1" noAdjustHandles="1" noChangeArrowheads="1" noChangeShapeType="1" noTextEdit="1"/>
                  </p:cNvSpPr>
                  <p:nvPr/>
                </p:nvSpPr>
                <p:spPr>
                  <a:xfrm>
                    <a:off x="2327930" y="4123621"/>
                    <a:ext cx="470516" cy="470517"/>
                  </a:xfrm>
                  <a:prstGeom prst="roundRect">
                    <a:avLst/>
                  </a:prstGeom>
                  <a:blipFill>
                    <a:blip r:embed="rId17"/>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ounded Rectangle 23">
                    <a:extLst>
                      <a:ext uri="{FF2B5EF4-FFF2-40B4-BE49-F238E27FC236}">
                        <a16:creationId xmlns:a16="http://schemas.microsoft.com/office/drawing/2014/main" id="{EBD86D6B-9153-624E-1B6E-B1042FAC3DE5}"/>
                      </a:ext>
                    </a:extLst>
                  </p:cNvPr>
                  <p:cNvSpPr/>
                  <p:nvPr/>
                </p:nvSpPr>
                <p:spPr>
                  <a:xfrm>
                    <a:off x="2948808" y="4123621"/>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24" name="Rounded Rectangle 23">
                    <a:extLst>
                      <a:ext uri="{FF2B5EF4-FFF2-40B4-BE49-F238E27FC236}">
                        <a16:creationId xmlns:a16="http://schemas.microsoft.com/office/drawing/2014/main" id="{EBD86D6B-9153-624E-1B6E-B1042FAC3DE5}"/>
                      </a:ext>
                    </a:extLst>
                  </p:cNvPr>
                  <p:cNvSpPr>
                    <a:spLocks noRot="1" noChangeAspect="1" noMove="1" noResize="1" noEditPoints="1" noAdjustHandles="1" noChangeArrowheads="1" noChangeShapeType="1" noTextEdit="1"/>
                  </p:cNvSpPr>
                  <p:nvPr/>
                </p:nvSpPr>
                <p:spPr>
                  <a:xfrm>
                    <a:off x="2948808" y="4123621"/>
                    <a:ext cx="470516" cy="470517"/>
                  </a:xfrm>
                  <a:prstGeom prst="roundRect">
                    <a:avLst/>
                  </a:prstGeom>
                  <a:blipFill>
                    <a:blip r:embed="rId18"/>
                    <a:stretch>
                      <a:fillRect/>
                    </a:stretch>
                  </a:blipFill>
                  <a:ln>
                    <a:solidFill>
                      <a:schemeClr val="accent4">
                        <a:lumMod val="75000"/>
                      </a:schemeClr>
                    </a:solidFill>
                  </a:ln>
                </p:spPr>
                <p:txBody>
                  <a:bodyPr/>
                  <a:lstStyle/>
                  <a:p>
                    <a:r>
                      <a:rPr lang="en-US">
                        <a:noFill/>
                      </a:rPr>
                      <a:t> </a:t>
                    </a:r>
                  </a:p>
                </p:txBody>
              </p:sp>
            </mc:Fallback>
          </mc:AlternateContent>
          <p:cxnSp>
            <p:nvCxnSpPr>
              <p:cNvPr id="54" name="Straight Arrow Connector 53">
                <a:extLst>
                  <a:ext uri="{FF2B5EF4-FFF2-40B4-BE49-F238E27FC236}">
                    <a16:creationId xmlns:a16="http://schemas.microsoft.com/office/drawing/2014/main" id="{0D4F8D30-841C-D6D2-B536-F4735A3DD52C}"/>
                  </a:ext>
                </a:extLst>
              </p:cNvPr>
              <p:cNvCxnSpPr>
                <a:cxnSpLocks/>
                <a:stCxn id="16" idx="3"/>
                <a:endCxn id="38" idx="1"/>
              </p:cNvCxnSpPr>
              <p:nvPr/>
            </p:nvCxnSpPr>
            <p:spPr>
              <a:xfrm>
                <a:off x="1498489" y="5035623"/>
                <a:ext cx="208563" cy="11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A148166F-284E-9F19-6D7D-D23A56C9313A}"/>
                  </a:ext>
                </a:extLst>
              </p:cNvPr>
              <p:cNvCxnSpPr>
                <a:cxnSpLocks/>
                <a:stCxn id="3" idx="3"/>
                <a:endCxn id="13" idx="1"/>
              </p:cNvCxnSpPr>
              <p:nvPr/>
            </p:nvCxnSpPr>
            <p:spPr>
              <a:xfrm>
                <a:off x="1500224" y="3690390"/>
                <a:ext cx="20682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CFDF4762-3712-2251-7C1D-44AF0A46E0C1}"/>
                  </a:ext>
                </a:extLst>
              </p:cNvPr>
              <p:cNvCxnSpPr>
                <a:cxnSpLocks/>
                <a:stCxn id="12" idx="3"/>
                <a:endCxn id="22" idx="1"/>
              </p:cNvCxnSpPr>
              <p:nvPr/>
            </p:nvCxnSpPr>
            <p:spPr>
              <a:xfrm flipV="1">
                <a:off x="1497556" y="4358881"/>
                <a:ext cx="209496" cy="33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A9366423-30A9-F590-7F1F-EC9914A0B6DF}"/>
                  </a:ext>
                </a:extLst>
              </p:cNvPr>
              <p:cNvCxnSpPr>
                <a:cxnSpLocks/>
                <a:stCxn id="24" idx="3"/>
                <a:endCxn id="11" idx="1"/>
              </p:cNvCxnSpPr>
              <p:nvPr/>
            </p:nvCxnSpPr>
            <p:spPr>
              <a:xfrm flipV="1">
                <a:off x="3419324" y="4358879"/>
                <a:ext cx="402125"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Elbow Connector 92">
                <a:extLst>
                  <a:ext uri="{FF2B5EF4-FFF2-40B4-BE49-F238E27FC236}">
                    <a16:creationId xmlns:a16="http://schemas.microsoft.com/office/drawing/2014/main" id="{28327D0A-9D31-BD9B-C28C-2F26125C2CE5}"/>
                  </a:ext>
                </a:extLst>
              </p:cNvPr>
              <p:cNvCxnSpPr>
                <a:cxnSpLocks/>
                <a:endCxn id="40" idx="3"/>
              </p:cNvCxnSpPr>
              <p:nvPr/>
            </p:nvCxnSpPr>
            <p:spPr>
              <a:xfrm rot="5400000">
                <a:off x="3162118" y="4657922"/>
                <a:ext cx="636010" cy="121597"/>
              </a:xfrm>
              <a:prstGeom prst="bentConnector2">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4" name="Elbow Connector 93">
                <a:extLst>
                  <a:ext uri="{FF2B5EF4-FFF2-40B4-BE49-F238E27FC236}">
                    <a16:creationId xmlns:a16="http://schemas.microsoft.com/office/drawing/2014/main" id="{16F4123C-CBEC-BF04-8DAE-B6A87BFE55F5}"/>
                  </a:ext>
                </a:extLst>
              </p:cNvPr>
              <p:cNvCxnSpPr>
                <a:cxnSpLocks/>
                <a:endCxn id="15" idx="3"/>
              </p:cNvCxnSpPr>
              <p:nvPr/>
            </p:nvCxnSpPr>
            <p:spPr>
              <a:xfrm rot="16200000" flipV="1">
                <a:off x="3124958" y="3984755"/>
                <a:ext cx="710330" cy="121597"/>
              </a:xfrm>
              <a:prstGeom prst="bentConnector2">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DD51B68A-52A8-1416-DF10-DFD41AC9EBE7}"/>
                  </a:ext>
                </a:extLst>
              </p:cNvPr>
              <p:cNvSpPr/>
              <p:nvPr/>
            </p:nvSpPr>
            <p:spPr>
              <a:xfrm>
                <a:off x="1304935" y="3492555"/>
                <a:ext cx="195289" cy="3956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93DCC02-5241-EFDE-348F-DA07173884DB}"/>
                  </a:ext>
                </a:extLst>
              </p:cNvPr>
              <p:cNvSpPr/>
              <p:nvPr/>
            </p:nvSpPr>
            <p:spPr>
              <a:xfrm>
                <a:off x="1302267" y="4164386"/>
                <a:ext cx="195289" cy="3956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E482AAE-ED53-5A62-9A50-1E3B8BB899FF}"/>
                  </a:ext>
                </a:extLst>
              </p:cNvPr>
              <p:cNvSpPr/>
              <p:nvPr/>
            </p:nvSpPr>
            <p:spPr>
              <a:xfrm>
                <a:off x="1303200" y="4837788"/>
                <a:ext cx="195289" cy="3956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348858ED-09C2-0EAC-B12F-7752596EE99C}"/>
                </a:ext>
              </a:extLst>
            </p:cNvPr>
            <p:cNvSpPr txBox="1"/>
            <p:nvPr/>
          </p:nvSpPr>
          <p:spPr>
            <a:xfrm>
              <a:off x="601619" y="5297608"/>
              <a:ext cx="1609090" cy="646331"/>
            </a:xfrm>
            <a:prstGeom prst="rect">
              <a:avLst/>
            </a:prstGeom>
            <a:noFill/>
          </p:spPr>
          <p:txBody>
            <a:bodyPr wrap="square" rtlCol="0">
              <a:spAutoFit/>
            </a:bodyPr>
            <a:lstStyle/>
            <a:p>
              <a:pPr algn="ctr"/>
              <a:r>
                <a:rPr lang="en-US"/>
                <a:t>Arbitrary transformation</a:t>
              </a:r>
            </a:p>
          </p:txBody>
        </p:sp>
        <p:sp>
          <p:nvSpPr>
            <p:cNvPr id="154" name="TextBox 153">
              <a:extLst>
                <a:ext uri="{FF2B5EF4-FFF2-40B4-BE49-F238E27FC236}">
                  <a16:creationId xmlns:a16="http://schemas.microsoft.com/office/drawing/2014/main" id="{27C7CA03-6C20-9BA8-A9F4-89CD57DC4928}"/>
                </a:ext>
              </a:extLst>
            </p:cNvPr>
            <p:cNvSpPr txBox="1"/>
            <p:nvPr/>
          </p:nvSpPr>
          <p:spPr>
            <a:xfrm>
              <a:off x="209256" y="3231030"/>
              <a:ext cx="1023745" cy="646331"/>
            </a:xfrm>
            <a:prstGeom prst="rect">
              <a:avLst/>
            </a:prstGeom>
            <a:noFill/>
          </p:spPr>
          <p:txBody>
            <a:bodyPr wrap="square" rtlCol="0">
              <a:spAutoFit/>
            </a:bodyPr>
            <a:lstStyle/>
            <a:p>
              <a:pPr algn="ctr"/>
              <a:r>
                <a:rPr lang="en-US"/>
                <a:t>Arbitrary inputs</a:t>
              </a:r>
            </a:p>
          </p:txBody>
        </p:sp>
      </p:grpSp>
      <mc:AlternateContent xmlns:mc="http://schemas.openxmlformats.org/markup-compatibility/2006" xmlns:a14="http://schemas.microsoft.com/office/drawing/2010/main">
        <mc:Choice Requires="a14">
          <p:sp>
            <p:nvSpPr>
              <p:cNvPr id="161" name="TextBox 160">
                <a:extLst>
                  <a:ext uri="{FF2B5EF4-FFF2-40B4-BE49-F238E27FC236}">
                    <a16:creationId xmlns:a16="http://schemas.microsoft.com/office/drawing/2014/main" id="{23E263F5-7860-4FFD-95B8-B8B7E51423A1}"/>
                  </a:ext>
                </a:extLst>
              </p:cNvPr>
              <p:cNvSpPr txBox="1"/>
              <p:nvPr/>
            </p:nvSpPr>
            <p:spPr>
              <a:xfrm>
                <a:off x="4157813" y="5694845"/>
                <a:ext cx="3876373" cy="369332"/>
              </a:xfrm>
              <a:prstGeom prst="rect">
                <a:avLst/>
              </a:prstGeom>
              <a:noFill/>
            </p:spPr>
            <p:txBody>
              <a:bodyPr wrap="square" rtlCol="0">
                <a:spAutoFit/>
              </a:bodyPr>
              <a:lstStyle/>
              <a:p>
                <a:pPr algn="ctr"/>
                <a:r>
                  <a:rPr lang="en-US"/>
                  <a:t>** </a:t>
                </a:r>
                <a14:m>
                  <m:oMath xmlns:m="http://schemas.openxmlformats.org/officeDocument/2006/math">
                    <m:r>
                      <a:rPr lang="en-CA" b="1" i="1" smtClean="0">
                        <a:latin typeface="Cambria Math" panose="02040503050406030204" pitchFamily="18" charset="0"/>
                      </a:rPr>
                      <m:t>𝒙</m:t>
                    </m:r>
                    <m:r>
                      <a:rPr lang="en-CA" b="1" i="1" smtClean="0">
                        <a:latin typeface="Cambria Math" panose="02040503050406030204" pitchFamily="18" charset="0"/>
                      </a:rPr>
                      <m:t>,</m:t>
                    </m:r>
                    <m:r>
                      <a:rPr lang="en-CA" b="1" i="1" smtClean="0">
                        <a:latin typeface="Cambria Math" panose="02040503050406030204" pitchFamily="18" charset="0"/>
                      </a:rPr>
                      <m:t>𝒚</m:t>
                    </m:r>
                  </m:oMath>
                </a14:m>
                <a:r>
                  <a:rPr lang="en-US" b="1"/>
                  <a:t> </a:t>
                </a:r>
                <a:r>
                  <a:rPr lang="en-US"/>
                  <a:t>are arbitrary sequences</a:t>
                </a:r>
                <a:endParaRPr lang="en-US" b="1"/>
              </a:p>
            </p:txBody>
          </p:sp>
        </mc:Choice>
        <mc:Fallback xmlns="">
          <p:sp>
            <p:nvSpPr>
              <p:cNvPr id="161" name="TextBox 160">
                <a:extLst>
                  <a:ext uri="{FF2B5EF4-FFF2-40B4-BE49-F238E27FC236}">
                    <a16:creationId xmlns:a16="http://schemas.microsoft.com/office/drawing/2014/main" id="{23E263F5-7860-4FFD-95B8-B8B7E51423A1}"/>
                  </a:ext>
                </a:extLst>
              </p:cNvPr>
              <p:cNvSpPr txBox="1">
                <a:spLocks noRot="1" noChangeAspect="1" noMove="1" noResize="1" noEditPoints="1" noAdjustHandles="1" noChangeArrowheads="1" noChangeShapeType="1" noTextEdit="1"/>
              </p:cNvSpPr>
              <p:nvPr/>
            </p:nvSpPr>
            <p:spPr>
              <a:xfrm>
                <a:off x="4157813" y="5694845"/>
                <a:ext cx="3876373" cy="369332"/>
              </a:xfrm>
              <a:prstGeom prst="rect">
                <a:avLst/>
              </a:prstGeom>
              <a:blipFill>
                <a:blip r:embed="rId24"/>
                <a:stretch>
                  <a:fillRect t="-8197" b="-24590"/>
                </a:stretch>
              </a:blipFill>
            </p:spPr>
            <p:txBody>
              <a:bodyPr/>
              <a:lstStyle/>
              <a:p>
                <a:r>
                  <a:rPr lang="en-US">
                    <a:noFill/>
                  </a:rPr>
                  <a:t> </a:t>
                </a:r>
              </a:p>
            </p:txBody>
          </p:sp>
        </mc:Fallback>
      </mc:AlternateContent>
    </p:spTree>
    <p:extLst>
      <p:ext uri="{BB962C8B-B14F-4D97-AF65-F5344CB8AC3E}">
        <p14:creationId xmlns:p14="http://schemas.microsoft.com/office/powerpoint/2010/main" val="16408618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8022-AD3A-92BA-1558-9DB1A2703C1F}"/>
              </a:ext>
            </a:extLst>
          </p:cNvPr>
          <p:cNvSpPr>
            <a:spLocks noGrp="1"/>
          </p:cNvSpPr>
          <p:nvPr>
            <p:ph type="title"/>
          </p:nvPr>
        </p:nvSpPr>
        <p:spPr/>
        <p:txBody>
          <a:bodyPr>
            <a:normAutofit/>
          </a:bodyPr>
          <a:lstStyle/>
          <a:p>
            <a:r>
              <a:rPr lang="en-US" sz="3600" dirty="0"/>
              <a:t>Attention Mechanism in Attention is All You Need</a:t>
            </a:r>
          </a:p>
        </p:txBody>
      </p:sp>
      <p:sp>
        <p:nvSpPr>
          <p:cNvPr id="4" name="Date Placeholder 3">
            <a:extLst>
              <a:ext uri="{FF2B5EF4-FFF2-40B4-BE49-F238E27FC236}">
                <a16:creationId xmlns:a16="http://schemas.microsoft.com/office/drawing/2014/main" id="{D9A50A61-209F-2F7E-02BC-FF4B19DE6D46}"/>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7995EA28-4134-50DF-B025-B7D4043C4224}"/>
              </a:ext>
            </a:extLst>
          </p:cNvPr>
          <p:cNvSpPr>
            <a:spLocks noGrp="1"/>
          </p:cNvSpPr>
          <p:nvPr>
            <p:ph type="sldNum" sz="quarter" idx="12"/>
          </p:nvPr>
        </p:nvSpPr>
        <p:spPr/>
        <p:txBody>
          <a:bodyPr/>
          <a:lstStyle/>
          <a:p>
            <a:fld id="{D4F24A5E-B0D2-394D-9970-9AE06BCB59C1}" type="slidenum">
              <a:rPr lang="en-US" smtClean="0"/>
              <a:t>32</a:t>
            </a:fld>
            <a:endParaRPr lang="en-US"/>
          </a:p>
        </p:txBody>
      </p:sp>
      <mc:AlternateContent xmlns:mc="http://schemas.openxmlformats.org/markup-compatibility/2006" xmlns:a14="http://schemas.microsoft.com/office/drawing/2010/main">
        <mc:Choice Requires="a14">
          <p:sp>
            <p:nvSpPr>
              <p:cNvPr id="30" name="Content Placeholder 2">
                <a:extLst>
                  <a:ext uri="{FF2B5EF4-FFF2-40B4-BE49-F238E27FC236}">
                    <a16:creationId xmlns:a16="http://schemas.microsoft.com/office/drawing/2014/main" id="{E9934673-ACE3-1D35-13FC-66B6CC86FF81}"/>
                  </a:ext>
                </a:extLst>
              </p:cNvPr>
              <p:cNvSpPr txBox="1">
                <a:spLocks noGrp="1"/>
              </p:cNvSpPr>
              <p:nvPr>
                <p:ph idx="1"/>
              </p:nvPr>
            </p:nvSpPr>
            <p:spPr>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2400" dirty="0"/>
                  <a:t>To use a </a:t>
                </a:r>
                <a:r>
                  <a:rPr lang="en-US" sz="2400" b="1" dirty="0"/>
                  <a:t>decoupled attention mechanism</a:t>
                </a:r>
                <a:r>
                  <a:rPr lang="en-US" sz="2400" dirty="0"/>
                  <a:t>, it is implemented with properties:</a:t>
                </a:r>
                <a:endParaRPr lang="en-CA" sz="2400" b="0" i="1" dirty="0">
                  <a:latin typeface="Cambria Math" panose="02040503050406030204" pitchFamily="18" charset="0"/>
                </a:endParaRPr>
              </a:p>
              <a:p>
                <a:pPr marL="457200" indent="-457200">
                  <a:spcAft>
                    <a:spcPts val="1200"/>
                  </a:spcAft>
                  <a:buFont typeface="+mj-lt"/>
                  <a:buAutoNum type="arabicPeriod"/>
                </a:pPr>
                <a:r>
                  <a:rPr lang="en-CA" sz="2400" dirty="0"/>
                  <a:t> </a:t>
                </a:r>
                <a14:m>
                  <m:oMath xmlns:m="http://schemas.openxmlformats.org/officeDocument/2006/math">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𝑓</m:t>
                        </m:r>
                      </m:e>
                      <m:sub>
                        <m:r>
                          <m:rPr>
                            <m:nor/>
                          </m:rPr>
                          <a:rPr lang="en-CA" sz="2400" b="0" i="0" smtClean="0">
                            <a:latin typeface="Cambria Math" panose="02040503050406030204" pitchFamily="18" charset="0"/>
                          </a:rPr>
                          <m:t>att</m:t>
                        </m:r>
                      </m:sub>
                    </m:sSub>
                    <m:d>
                      <m:dPr>
                        <m:ctrlPr>
                          <a:rPr lang="en-CA" sz="2400" b="0" i="1" smtClean="0">
                            <a:latin typeface="Cambria Math" panose="02040503050406030204" pitchFamily="18" charset="0"/>
                          </a:rPr>
                        </m:ctrlPr>
                      </m:dPr>
                      <m:e>
                        <m:r>
                          <a:rPr lang="en-CA" sz="2400" b="0" i="1" smtClean="0">
                            <a:latin typeface="Cambria Math" panose="02040503050406030204" pitchFamily="18" charset="0"/>
                            <a:ea typeface="Cambria Math" panose="02040503050406030204" pitchFamily="18" charset="0"/>
                          </a:rPr>
                          <m:t>∙</m:t>
                        </m:r>
                      </m:e>
                    </m:d>
                    <m:r>
                      <a:rPr lang="en-CA" sz="2400" b="0" i="1" smtClean="0">
                        <a:latin typeface="Cambria Math" panose="02040503050406030204" pitchFamily="18" charset="0"/>
                        <a:ea typeface="Cambria Math" panose="02040503050406030204" pitchFamily="18" charset="0"/>
                      </a:rPr>
                      <m:t>= </m:t>
                    </m:r>
                  </m:oMath>
                </a14:m>
                <a:r>
                  <a:rPr lang="en-US" sz="2400" b="1" dirty="0"/>
                  <a:t>scaled dot-product attention</a:t>
                </a:r>
              </a:p>
              <a:p>
                <a:pPr lvl="1">
                  <a:spcBef>
                    <a:spcPts val="0"/>
                  </a:spcBef>
                  <a:spcAft>
                    <a:spcPts val="500"/>
                  </a:spcAft>
                </a:pPr>
                <a:r>
                  <a:rPr lang="en-US" dirty="0"/>
                  <a:t>Good representation of compatibility</a:t>
                </a:r>
              </a:p>
              <a:p>
                <a:pPr lvl="1">
                  <a:spcBef>
                    <a:spcPts val="0"/>
                  </a:spcBef>
                  <a:spcAft>
                    <a:spcPts val="500"/>
                  </a:spcAft>
                </a:pPr>
                <a:r>
                  <a:rPr lang="en-US" dirty="0"/>
                  <a:t>Fast and interpretable computation</a:t>
                </a:r>
              </a:p>
              <a:p>
                <a:pPr lvl="1">
                  <a:spcBef>
                    <a:spcPts val="0"/>
                  </a:spcBef>
                  <a:spcAft>
                    <a:spcPts val="500"/>
                  </a:spcAft>
                </a:pPr>
                <a:r>
                  <a:rPr lang="en-US" dirty="0"/>
                  <a:t>Parallelizable evaluation across all queries (can leverage GPUs)</a:t>
                </a:r>
              </a:p>
              <a:p>
                <a:pPr lvl="1">
                  <a:spcBef>
                    <a:spcPts val="0"/>
                  </a:spcBef>
                  <a:spcAft>
                    <a:spcPts val="500"/>
                  </a:spcAft>
                </a:pPr>
                <a:r>
                  <a:rPr lang="en-US" dirty="0"/>
                  <a:t>Scaled dot-products for stable </a:t>
                </a:r>
                <a:r>
                  <a:rPr lang="en-US" dirty="0" err="1"/>
                  <a:t>softmax</a:t>
                </a:r>
                <a:r>
                  <a:rPr lang="en-US" dirty="0"/>
                  <a:t> gradients in high dimensions (prevents large magnitudes)</a:t>
                </a:r>
              </a:p>
              <a:p>
                <a:pPr lvl="1">
                  <a:spcBef>
                    <a:spcPts val="0"/>
                  </a:spcBef>
                  <a:spcAft>
                    <a:spcPts val="500"/>
                  </a:spcAft>
                </a:pPr>
                <a:endParaRPr lang="en-US" dirty="0"/>
              </a:p>
              <a:p>
                <a:pPr marL="457200" indent="-457200">
                  <a:spcAft>
                    <a:spcPts val="600"/>
                  </a:spcAft>
                  <a:buFont typeface="+mj-lt"/>
                  <a:buAutoNum type="arabicPeriod" startAt="2"/>
                </a:pPr>
                <a:r>
                  <a:rPr lang="en-US" sz="2400" dirty="0"/>
                  <a:t>Imposed a </a:t>
                </a:r>
                <a:r>
                  <a:rPr lang="en-US" sz="2400" b="1" dirty="0"/>
                  <a:t>common dimension </a:t>
                </a:r>
                <a:r>
                  <a:rPr lang="en-US" sz="2400" dirty="0"/>
                  <a:t>for keys, values, and queries</a:t>
                </a:r>
              </a:p>
              <a:p>
                <a:pPr lvl="1"/>
                <a:r>
                  <a:rPr lang="en-US" dirty="0"/>
                  <a:t>Requirement for dot-product</a:t>
                </a:r>
              </a:p>
              <a:p>
                <a:pPr lvl="1"/>
                <a:r>
                  <a:rPr lang="en-US" dirty="0"/>
                  <a:t>Simplifies architecture with predictable attention output shape </a:t>
                </a:r>
              </a:p>
              <a:p>
                <a:pPr lvl="1"/>
                <a:r>
                  <a:rPr lang="en-US" dirty="0"/>
                  <a:t>Provides consistent hidden state dimensions for easier model analysis</a:t>
                </a:r>
              </a:p>
            </p:txBody>
          </p:sp>
        </mc:Choice>
        <mc:Fallback xmlns="">
          <p:sp>
            <p:nvSpPr>
              <p:cNvPr id="30" name="Content Placeholder 2">
                <a:extLst>
                  <a:ext uri="{FF2B5EF4-FFF2-40B4-BE49-F238E27FC236}">
                    <a16:creationId xmlns:a16="http://schemas.microsoft.com/office/drawing/2014/main" id="{E9934673-ACE3-1D35-13FC-66B6CC86FF81}"/>
                  </a:ext>
                </a:extLst>
              </p:cNvPr>
              <p:cNvSpPr txBox="1">
                <a:spLocks noGrp="1" noRot="1" noChangeAspect="1" noMove="1" noResize="1" noEditPoints="1" noAdjustHandles="1" noChangeArrowheads="1" noChangeShapeType="1" noTextEdit="1"/>
              </p:cNvSpPr>
              <p:nvPr>
                <p:ph idx="1"/>
              </p:nvPr>
            </p:nvSpPr>
            <p:spPr>
              <a:prstGeom prst="rect">
                <a:avLst/>
              </a:prstGeom>
              <a:blipFill>
                <a:blip r:embed="rId3"/>
                <a:stretch>
                  <a:fillRect l="-928" t="-2357" r="-1159"/>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FB031247-AC6E-7B59-2C2F-E9BF8C464A1F}"/>
              </a:ext>
            </a:extLst>
          </p:cNvPr>
          <p:cNvSpPr txBox="1"/>
          <p:nvPr/>
        </p:nvSpPr>
        <p:spPr>
          <a:xfrm>
            <a:off x="838200" y="6171561"/>
            <a:ext cx="10620364" cy="261610"/>
          </a:xfrm>
          <a:prstGeom prst="rect">
            <a:avLst/>
          </a:prstGeom>
          <a:noFill/>
        </p:spPr>
        <p:txBody>
          <a:bodyPr wrap="square">
            <a:spAutoFit/>
          </a:bodyPr>
          <a:lstStyle/>
          <a:p>
            <a:pPr>
              <a:spcBef>
                <a:spcPts val="0"/>
              </a:spcBef>
              <a:spcAft>
                <a:spcPts val="0"/>
              </a:spcAft>
            </a:pPr>
            <a:r>
              <a:rPr lang="en-CA" sz="1100">
                <a:effectLst/>
              </a:rPr>
              <a:t>A. Vaswani </a:t>
            </a:r>
            <a:r>
              <a:rPr lang="en-CA" sz="1100" i="1">
                <a:effectLst/>
              </a:rPr>
              <a:t>et al.</a:t>
            </a:r>
            <a:r>
              <a:rPr lang="en-CA" sz="1100">
                <a:effectLst/>
              </a:rPr>
              <a:t>, “Attention is All you Need,” in </a:t>
            </a:r>
            <a:r>
              <a:rPr lang="en-CA" sz="1100" i="1">
                <a:effectLst/>
              </a:rPr>
              <a:t>Advances in Neural Information Processing Systems (</a:t>
            </a:r>
            <a:r>
              <a:rPr lang="en-CA" sz="1100" i="1" err="1">
                <a:effectLst/>
              </a:rPr>
              <a:t>NeurIPS</a:t>
            </a:r>
            <a:r>
              <a:rPr lang="en-CA" sz="1100" i="1">
                <a:effectLst/>
              </a:rPr>
              <a:t>)</a:t>
            </a:r>
            <a:r>
              <a:rPr lang="en-CA" sz="1100">
                <a:effectLst/>
              </a:rPr>
              <a:t>, 2017.</a:t>
            </a:r>
          </a:p>
        </p:txBody>
      </p:sp>
    </p:spTree>
    <p:extLst>
      <p:ext uri="{BB962C8B-B14F-4D97-AF65-F5344CB8AC3E}">
        <p14:creationId xmlns:p14="http://schemas.microsoft.com/office/powerpoint/2010/main" val="29918287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EE9F1-B9A5-8959-4B24-CB8F6B29129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8656BD-34D5-88A6-3F66-5129F5BFA11A}"/>
              </a:ext>
            </a:extLst>
          </p:cNvPr>
          <p:cNvSpPr txBox="1">
            <a:spLocks/>
          </p:cNvSpPr>
          <p:nvPr/>
        </p:nvSpPr>
        <p:spPr>
          <a:xfrm>
            <a:off x="837362" y="1030059"/>
            <a:ext cx="3407400" cy="15403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solidFill>
                  <a:srgbClr val="C00000"/>
                </a:solidFill>
              </a:rPr>
              <a:t>Scaled Dot-Product Attention</a:t>
            </a:r>
            <a:endParaRPr lang="en-US" sz="2000" b="1"/>
          </a:p>
          <a:p>
            <a:r>
              <a:rPr lang="en-US" sz="1800"/>
              <a:t>Faster</a:t>
            </a:r>
          </a:p>
          <a:p>
            <a:r>
              <a:rPr lang="en-US" sz="1800"/>
              <a:t>More space-efficient</a:t>
            </a:r>
          </a:p>
        </p:txBody>
      </p:sp>
      <mc:AlternateContent xmlns:mc="http://schemas.openxmlformats.org/markup-compatibility/2006" xmlns:a14="http://schemas.microsoft.com/office/drawing/2010/main">
        <mc:Choice Requires="a14">
          <p:sp>
            <p:nvSpPr>
              <p:cNvPr id="34" name="Rounded Rectangle 33">
                <a:extLst>
                  <a:ext uri="{FF2B5EF4-FFF2-40B4-BE49-F238E27FC236}">
                    <a16:creationId xmlns:a16="http://schemas.microsoft.com/office/drawing/2014/main" id="{C4CD4420-5332-F0B4-ADC2-B000854E57DE}"/>
                  </a:ext>
                </a:extLst>
              </p:cNvPr>
              <p:cNvSpPr/>
              <p:nvPr/>
            </p:nvSpPr>
            <p:spPr>
              <a:xfrm>
                <a:off x="5218145" y="833946"/>
                <a:ext cx="470516" cy="470517"/>
              </a:xfrm>
              <a:prstGeom prst="roundRect">
                <a:avLst/>
              </a:prstGeom>
              <a:solidFill>
                <a:srgbClr val="FF50C6">
                  <a:alpha val="42000"/>
                </a:srgbClr>
              </a:solidFill>
              <a:ln>
                <a:solidFill>
                  <a:srgbClr val="CA3F9E">
                    <a:alpha val="70000"/>
                  </a:srgb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𝒐</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34" name="Rounded Rectangle 33">
                <a:extLst>
                  <a:ext uri="{FF2B5EF4-FFF2-40B4-BE49-F238E27FC236}">
                    <a16:creationId xmlns:a16="http://schemas.microsoft.com/office/drawing/2014/main" id="{C4CD4420-5332-F0B4-ADC2-B000854E57DE}"/>
                  </a:ext>
                </a:extLst>
              </p:cNvPr>
              <p:cNvSpPr>
                <a:spLocks noRot="1" noChangeAspect="1" noMove="1" noResize="1" noEditPoints="1" noAdjustHandles="1" noChangeArrowheads="1" noChangeShapeType="1" noTextEdit="1"/>
              </p:cNvSpPr>
              <p:nvPr/>
            </p:nvSpPr>
            <p:spPr>
              <a:xfrm>
                <a:off x="5218145" y="833946"/>
                <a:ext cx="470516" cy="470517"/>
              </a:xfrm>
              <a:prstGeom prst="roundRect">
                <a:avLst/>
              </a:prstGeom>
              <a:blipFill>
                <a:blip r:embed="rId3"/>
                <a:stretch>
                  <a:fillRect/>
                </a:stretch>
              </a:blipFill>
              <a:ln>
                <a:solidFill>
                  <a:srgbClr val="CA3F9E">
                    <a:alpha val="70000"/>
                  </a:srgb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ounded Rectangle 34">
                <a:extLst>
                  <a:ext uri="{FF2B5EF4-FFF2-40B4-BE49-F238E27FC236}">
                    <a16:creationId xmlns:a16="http://schemas.microsoft.com/office/drawing/2014/main" id="{3E63F880-9512-1218-B715-281C77A63390}"/>
                  </a:ext>
                </a:extLst>
              </p:cNvPr>
              <p:cNvSpPr/>
              <p:nvPr/>
            </p:nvSpPr>
            <p:spPr>
              <a:xfrm>
                <a:off x="5938757" y="823217"/>
                <a:ext cx="470516" cy="470517"/>
              </a:xfrm>
              <a:prstGeom prst="roundRect">
                <a:avLst/>
              </a:prstGeom>
              <a:solidFill>
                <a:srgbClr val="FF50C6">
                  <a:alpha val="42000"/>
                </a:srgbClr>
              </a:solidFill>
              <a:ln>
                <a:solidFill>
                  <a:srgbClr val="CA3F9E">
                    <a:alpha val="70000"/>
                  </a:srgb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𝒐</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35" name="Rounded Rectangle 34">
                <a:extLst>
                  <a:ext uri="{FF2B5EF4-FFF2-40B4-BE49-F238E27FC236}">
                    <a16:creationId xmlns:a16="http://schemas.microsoft.com/office/drawing/2014/main" id="{3E63F880-9512-1218-B715-281C77A63390}"/>
                  </a:ext>
                </a:extLst>
              </p:cNvPr>
              <p:cNvSpPr>
                <a:spLocks noRot="1" noChangeAspect="1" noMove="1" noResize="1" noEditPoints="1" noAdjustHandles="1" noChangeArrowheads="1" noChangeShapeType="1" noTextEdit="1"/>
              </p:cNvSpPr>
              <p:nvPr/>
            </p:nvSpPr>
            <p:spPr>
              <a:xfrm>
                <a:off x="5938757" y="823217"/>
                <a:ext cx="470516" cy="470517"/>
              </a:xfrm>
              <a:prstGeom prst="roundRect">
                <a:avLst/>
              </a:prstGeom>
              <a:blipFill>
                <a:blip r:embed="rId4"/>
                <a:stretch>
                  <a:fillRect/>
                </a:stretch>
              </a:blipFill>
              <a:ln>
                <a:solidFill>
                  <a:srgbClr val="CA3F9E">
                    <a:alpha val="70000"/>
                  </a:srgb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ounded Rectangle 35">
                <a:extLst>
                  <a:ext uri="{FF2B5EF4-FFF2-40B4-BE49-F238E27FC236}">
                    <a16:creationId xmlns:a16="http://schemas.microsoft.com/office/drawing/2014/main" id="{FFCFBE62-D4BC-ECC5-E075-35EFDC107910}"/>
                  </a:ext>
                </a:extLst>
              </p:cNvPr>
              <p:cNvSpPr/>
              <p:nvPr/>
            </p:nvSpPr>
            <p:spPr>
              <a:xfrm>
                <a:off x="6670101" y="823216"/>
                <a:ext cx="470516" cy="470517"/>
              </a:xfrm>
              <a:prstGeom prst="roundRect">
                <a:avLst/>
              </a:prstGeom>
              <a:solidFill>
                <a:srgbClr val="FF50C6">
                  <a:alpha val="42000"/>
                </a:srgbClr>
              </a:solidFill>
              <a:ln>
                <a:solidFill>
                  <a:srgbClr val="CA3F9E">
                    <a:alpha val="70000"/>
                  </a:srgb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𝒐</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36" name="Rounded Rectangle 35">
                <a:extLst>
                  <a:ext uri="{FF2B5EF4-FFF2-40B4-BE49-F238E27FC236}">
                    <a16:creationId xmlns:a16="http://schemas.microsoft.com/office/drawing/2014/main" id="{FFCFBE62-D4BC-ECC5-E075-35EFDC107910}"/>
                  </a:ext>
                </a:extLst>
              </p:cNvPr>
              <p:cNvSpPr>
                <a:spLocks noRot="1" noChangeAspect="1" noMove="1" noResize="1" noEditPoints="1" noAdjustHandles="1" noChangeArrowheads="1" noChangeShapeType="1" noTextEdit="1"/>
              </p:cNvSpPr>
              <p:nvPr/>
            </p:nvSpPr>
            <p:spPr>
              <a:xfrm>
                <a:off x="6670101" y="823216"/>
                <a:ext cx="470516" cy="470517"/>
              </a:xfrm>
              <a:prstGeom prst="roundRect">
                <a:avLst/>
              </a:prstGeom>
              <a:blipFill>
                <a:blip r:embed="rId5"/>
                <a:stretch>
                  <a:fillRect/>
                </a:stretch>
              </a:blipFill>
              <a:ln>
                <a:solidFill>
                  <a:srgbClr val="CA3F9E">
                    <a:alpha val="70000"/>
                  </a:srgb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81DB9FC-0DB5-EA5C-7901-D5F878006F5A}"/>
                  </a:ext>
                </a:extLst>
              </p:cNvPr>
              <p:cNvSpPr txBox="1"/>
              <p:nvPr/>
            </p:nvSpPr>
            <p:spPr>
              <a:xfrm>
                <a:off x="7261200" y="5472570"/>
                <a:ext cx="2883025" cy="970779"/>
              </a:xfrm>
              <a:prstGeom prst="rect">
                <a:avLst/>
              </a:prstGeom>
              <a:noFill/>
            </p:spPr>
            <p:txBody>
              <a:bodyPr wrap="square" rtlCol="0">
                <a:spAutoFit/>
              </a:bodyPr>
              <a:lstStyle/>
              <a:p>
                <a:r>
                  <a:rPr lang="en-US" dirty="0"/>
                  <a:t>Keys: </a:t>
                </a:r>
                <a14:m>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𝒌</m:t>
                        </m:r>
                      </m:e>
                      <m:sub>
                        <m:r>
                          <a:rPr lang="en-CA" b="1" i="1" smtClean="0">
                            <a:latin typeface="Cambria Math" panose="02040503050406030204" pitchFamily="18" charset="0"/>
                          </a:rPr>
                          <m:t>𝒊</m:t>
                        </m:r>
                      </m:sub>
                    </m:sSub>
                    <m:r>
                      <a:rPr lang="en-CA" b="1" i="1" smtClean="0">
                        <a:latin typeface="Cambria Math" panose="02040503050406030204" pitchFamily="18" charset="0"/>
                      </a:rPr>
                      <m:t>∈</m:t>
                    </m:r>
                    <m:sSup>
                      <m:sSupPr>
                        <m:ctrlPr>
                          <a:rPr lang="en-CA" i="1" smtClean="0">
                            <a:latin typeface="Cambria Math" panose="02040503050406030204" pitchFamily="18" charset="0"/>
                          </a:rPr>
                        </m:ctrlPr>
                      </m:sSupPr>
                      <m:e>
                        <m:r>
                          <a:rPr lang="en-CA" i="1" smtClean="0">
                            <a:latin typeface="Cambria Math" panose="02040503050406030204" pitchFamily="18" charset="0"/>
                          </a:rPr>
                          <m:t>ℝ</m:t>
                        </m:r>
                      </m:e>
                      <m:sup>
                        <m:sSub>
                          <m:sSubPr>
                            <m:ctrlPr>
                              <a:rPr lang="en-CA" b="0" i="1" smtClean="0">
                                <a:solidFill>
                                  <a:srgbClr val="C00000"/>
                                </a:solidFill>
                                <a:latin typeface="Cambria Math" panose="02040503050406030204" pitchFamily="18" charset="0"/>
                              </a:rPr>
                            </m:ctrlPr>
                          </m:sSubPr>
                          <m:e>
                            <m:r>
                              <a:rPr lang="en-CA" b="0" i="1" smtClean="0">
                                <a:solidFill>
                                  <a:srgbClr val="C00000"/>
                                </a:solidFill>
                                <a:latin typeface="Cambria Math" panose="02040503050406030204" pitchFamily="18" charset="0"/>
                              </a:rPr>
                              <m:t>𝑑</m:t>
                            </m:r>
                          </m:e>
                          <m:sub>
                            <m:r>
                              <a:rPr lang="en-CA" b="0" i="1" smtClean="0">
                                <a:solidFill>
                                  <a:srgbClr val="C00000"/>
                                </a:solidFill>
                                <a:latin typeface="Cambria Math" panose="02040503050406030204" pitchFamily="18" charset="0"/>
                              </a:rPr>
                              <m:t>𝑘</m:t>
                            </m:r>
                          </m:sub>
                        </m:sSub>
                      </m:sup>
                    </m:sSup>
                  </m:oMath>
                </a14:m>
                <a:endParaRPr lang="en-CA" b="1" dirty="0"/>
              </a:p>
              <a:p>
                <a:r>
                  <a:rPr lang="en-US" dirty="0"/>
                  <a:t>Values: </a:t>
                </a:r>
                <a14:m>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𝒗</m:t>
                        </m:r>
                      </m:e>
                      <m:sub>
                        <m:r>
                          <a:rPr lang="en-CA" b="1" i="1" smtClean="0">
                            <a:latin typeface="Cambria Math" panose="02040503050406030204" pitchFamily="18" charset="0"/>
                          </a:rPr>
                          <m:t>𝒊</m:t>
                        </m:r>
                      </m:sub>
                    </m:sSub>
                    <m:r>
                      <a:rPr lang="en-CA" b="1" i="1" smtClean="0">
                        <a:latin typeface="Cambria Math" panose="02040503050406030204" pitchFamily="18" charset="0"/>
                      </a:rPr>
                      <m:t>∈</m:t>
                    </m:r>
                    <m:sSup>
                      <m:sSupPr>
                        <m:ctrlPr>
                          <a:rPr lang="en-CA" i="1">
                            <a:latin typeface="Cambria Math" panose="02040503050406030204" pitchFamily="18" charset="0"/>
                          </a:rPr>
                        </m:ctrlPr>
                      </m:sSupPr>
                      <m:e>
                        <m:r>
                          <a:rPr lang="en-CA" i="1">
                            <a:latin typeface="Cambria Math" panose="02040503050406030204" pitchFamily="18" charset="0"/>
                          </a:rPr>
                          <m:t>ℝ</m:t>
                        </m:r>
                      </m:e>
                      <m:sup>
                        <m:sSub>
                          <m:sSubPr>
                            <m:ctrlPr>
                              <a:rPr lang="en-CA" b="0" i="1" smtClean="0">
                                <a:solidFill>
                                  <a:srgbClr val="C00000"/>
                                </a:solidFill>
                                <a:latin typeface="Cambria Math" panose="02040503050406030204" pitchFamily="18" charset="0"/>
                              </a:rPr>
                            </m:ctrlPr>
                          </m:sSubPr>
                          <m:e>
                            <m:r>
                              <a:rPr lang="en-CA" i="1">
                                <a:solidFill>
                                  <a:srgbClr val="C00000"/>
                                </a:solidFill>
                                <a:latin typeface="Cambria Math" panose="02040503050406030204" pitchFamily="18" charset="0"/>
                              </a:rPr>
                              <m:t>𝑑</m:t>
                            </m:r>
                          </m:e>
                          <m:sub>
                            <m:r>
                              <a:rPr lang="en-CA" b="0" i="1" smtClean="0">
                                <a:solidFill>
                                  <a:srgbClr val="C00000"/>
                                </a:solidFill>
                                <a:latin typeface="Cambria Math" panose="02040503050406030204" pitchFamily="18" charset="0"/>
                              </a:rPr>
                              <m:t>𝑘</m:t>
                            </m:r>
                          </m:sub>
                        </m:sSub>
                      </m:sup>
                    </m:sSup>
                  </m:oMath>
                </a14:m>
                <a:endParaRPr lang="en-US" dirty="0"/>
              </a:p>
              <a:p>
                <a:r>
                  <a:rPr lang="en-US" dirty="0"/>
                  <a:t>Query: </a:t>
                </a:r>
                <a14:m>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𝒒</m:t>
                        </m:r>
                      </m:e>
                      <m:sub>
                        <m:r>
                          <a:rPr lang="en-CA" b="1" i="1" smtClean="0">
                            <a:latin typeface="Cambria Math" panose="02040503050406030204" pitchFamily="18" charset="0"/>
                          </a:rPr>
                          <m:t>𝒋</m:t>
                        </m:r>
                      </m:sub>
                    </m:sSub>
                    <m:r>
                      <a:rPr lang="en-CA" b="1" i="1" smtClean="0">
                        <a:latin typeface="Cambria Math" panose="02040503050406030204" pitchFamily="18" charset="0"/>
                      </a:rPr>
                      <m:t>∈</m:t>
                    </m:r>
                    <m:sSup>
                      <m:sSupPr>
                        <m:ctrlPr>
                          <a:rPr lang="en-CA" i="1">
                            <a:latin typeface="Cambria Math" panose="02040503050406030204" pitchFamily="18" charset="0"/>
                          </a:rPr>
                        </m:ctrlPr>
                      </m:sSupPr>
                      <m:e>
                        <m:r>
                          <a:rPr lang="en-CA" i="1">
                            <a:latin typeface="Cambria Math" panose="02040503050406030204" pitchFamily="18" charset="0"/>
                          </a:rPr>
                          <m:t>ℝ</m:t>
                        </m:r>
                      </m:e>
                      <m:sup>
                        <m:sSub>
                          <m:sSubPr>
                            <m:ctrlPr>
                              <a:rPr lang="en-CA" b="0" i="1" smtClean="0">
                                <a:solidFill>
                                  <a:srgbClr val="C00000"/>
                                </a:solidFill>
                                <a:latin typeface="Cambria Math" panose="02040503050406030204" pitchFamily="18" charset="0"/>
                              </a:rPr>
                            </m:ctrlPr>
                          </m:sSubPr>
                          <m:e>
                            <m:r>
                              <a:rPr lang="en-CA" i="1">
                                <a:solidFill>
                                  <a:srgbClr val="C00000"/>
                                </a:solidFill>
                                <a:latin typeface="Cambria Math" panose="02040503050406030204" pitchFamily="18" charset="0"/>
                              </a:rPr>
                              <m:t>𝑑</m:t>
                            </m:r>
                          </m:e>
                          <m:sub>
                            <m:r>
                              <a:rPr lang="en-CA" b="0" i="1" smtClean="0">
                                <a:solidFill>
                                  <a:srgbClr val="C00000"/>
                                </a:solidFill>
                                <a:latin typeface="Cambria Math" panose="02040503050406030204" pitchFamily="18" charset="0"/>
                              </a:rPr>
                              <m:t>𝑘</m:t>
                            </m:r>
                          </m:sub>
                        </m:sSub>
                      </m:sup>
                    </m:sSup>
                  </m:oMath>
                </a14:m>
                <a:endParaRPr lang="en-US" dirty="0"/>
              </a:p>
            </p:txBody>
          </p:sp>
        </mc:Choice>
        <mc:Fallback xmlns="">
          <p:sp>
            <p:nvSpPr>
              <p:cNvPr id="10" name="TextBox 9">
                <a:extLst>
                  <a:ext uri="{FF2B5EF4-FFF2-40B4-BE49-F238E27FC236}">
                    <a16:creationId xmlns:a16="http://schemas.microsoft.com/office/drawing/2014/main" id="{181DB9FC-0DB5-EA5C-7901-D5F878006F5A}"/>
                  </a:ext>
                </a:extLst>
              </p:cNvPr>
              <p:cNvSpPr txBox="1">
                <a:spLocks noRot="1" noChangeAspect="1" noMove="1" noResize="1" noEditPoints="1" noAdjustHandles="1" noChangeArrowheads="1" noChangeShapeType="1" noTextEdit="1"/>
              </p:cNvSpPr>
              <p:nvPr/>
            </p:nvSpPr>
            <p:spPr>
              <a:xfrm>
                <a:off x="7261200" y="5472570"/>
                <a:ext cx="2883025" cy="970779"/>
              </a:xfrm>
              <a:prstGeom prst="rect">
                <a:avLst/>
              </a:prstGeom>
              <a:blipFill>
                <a:blip r:embed="rId6"/>
                <a:stretch>
                  <a:fillRect l="-1691" t="-3145" b="-6918"/>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F96BC599-501C-3E2A-B692-79ECF6A596C6}"/>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745E0217-C8D7-1CF6-71F1-29D784783F9B}"/>
              </a:ext>
            </a:extLst>
          </p:cNvPr>
          <p:cNvSpPr>
            <a:spLocks noGrp="1"/>
          </p:cNvSpPr>
          <p:nvPr>
            <p:ph type="sldNum" sz="quarter" idx="12"/>
          </p:nvPr>
        </p:nvSpPr>
        <p:spPr/>
        <p:txBody>
          <a:bodyPr/>
          <a:lstStyle/>
          <a:p>
            <a:fld id="{D4F24A5E-B0D2-394D-9970-9AE06BCB59C1}" type="slidenum">
              <a:rPr lang="en-US" smtClean="0"/>
              <a:t>33</a:t>
            </a:fld>
            <a:endParaRPr lang="en-US"/>
          </a:p>
        </p:txBody>
      </p:sp>
      <mc:AlternateContent xmlns:mc="http://schemas.openxmlformats.org/markup-compatibility/2006" xmlns:a14="http://schemas.microsoft.com/office/drawing/2010/main">
        <mc:Choice Requires="a14">
          <p:sp>
            <p:nvSpPr>
              <p:cNvPr id="41" name="Rounded Rectangle 40">
                <a:extLst>
                  <a:ext uri="{FF2B5EF4-FFF2-40B4-BE49-F238E27FC236}">
                    <a16:creationId xmlns:a16="http://schemas.microsoft.com/office/drawing/2014/main" id="{CB103530-E0CB-B7E2-D025-15D6D1153DEA}"/>
                  </a:ext>
                </a:extLst>
              </p:cNvPr>
              <p:cNvSpPr/>
              <p:nvPr/>
            </p:nvSpPr>
            <p:spPr>
              <a:xfrm>
                <a:off x="3710762" y="4119802"/>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41" name="Rounded Rectangle 40">
                <a:extLst>
                  <a:ext uri="{FF2B5EF4-FFF2-40B4-BE49-F238E27FC236}">
                    <a16:creationId xmlns:a16="http://schemas.microsoft.com/office/drawing/2014/main" id="{CB103530-E0CB-B7E2-D025-15D6D1153DEA}"/>
                  </a:ext>
                </a:extLst>
              </p:cNvPr>
              <p:cNvSpPr>
                <a:spLocks noRot="1" noChangeAspect="1" noMove="1" noResize="1" noEditPoints="1" noAdjustHandles="1" noChangeArrowheads="1" noChangeShapeType="1" noTextEdit="1"/>
              </p:cNvSpPr>
              <p:nvPr/>
            </p:nvSpPr>
            <p:spPr>
              <a:xfrm>
                <a:off x="3710762" y="4119802"/>
                <a:ext cx="470516" cy="470517"/>
              </a:xfrm>
              <a:prstGeom prst="roundRect">
                <a:avLst/>
              </a:prstGeom>
              <a:blipFill>
                <a:blip r:embed="rId7"/>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ounded Rectangle 41">
                <a:extLst>
                  <a:ext uri="{FF2B5EF4-FFF2-40B4-BE49-F238E27FC236}">
                    <a16:creationId xmlns:a16="http://schemas.microsoft.com/office/drawing/2014/main" id="{973D2BB4-1C67-A21F-ADF5-90C35D5617C0}"/>
                  </a:ext>
                </a:extLst>
              </p:cNvPr>
              <p:cNvSpPr/>
              <p:nvPr/>
            </p:nvSpPr>
            <p:spPr>
              <a:xfrm>
                <a:off x="3710762" y="4672970"/>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42" name="Rounded Rectangle 41">
                <a:extLst>
                  <a:ext uri="{FF2B5EF4-FFF2-40B4-BE49-F238E27FC236}">
                    <a16:creationId xmlns:a16="http://schemas.microsoft.com/office/drawing/2014/main" id="{973D2BB4-1C67-A21F-ADF5-90C35D5617C0}"/>
                  </a:ext>
                </a:extLst>
              </p:cNvPr>
              <p:cNvSpPr>
                <a:spLocks noRot="1" noChangeAspect="1" noMove="1" noResize="1" noEditPoints="1" noAdjustHandles="1" noChangeArrowheads="1" noChangeShapeType="1" noTextEdit="1"/>
              </p:cNvSpPr>
              <p:nvPr/>
            </p:nvSpPr>
            <p:spPr>
              <a:xfrm>
                <a:off x="3710762" y="4672970"/>
                <a:ext cx="470516" cy="470517"/>
              </a:xfrm>
              <a:prstGeom prst="roundRect">
                <a:avLst/>
              </a:prstGeom>
              <a:blipFill>
                <a:blip r:embed="rId8"/>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ounded Rectangle 42">
                <a:extLst>
                  <a:ext uri="{FF2B5EF4-FFF2-40B4-BE49-F238E27FC236}">
                    <a16:creationId xmlns:a16="http://schemas.microsoft.com/office/drawing/2014/main" id="{860A640C-3B18-098C-6689-9DEF4DC82296}"/>
                  </a:ext>
                </a:extLst>
              </p:cNvPr>
              <p:cNvSpPr/>
              <p:nvPr/>
            </p:nvSpPr>
            <p:spPr>
              <a:xfrm>
                <a:off x="3710762" y="5226138"/>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43" name="Rounded Rectangle 42">
                <a:extLst>
                  <a:ext uri="{FF2B5EF4-FFF2-40B4-BE49-F238E27FC236}">
                    <a16:creationId xmlns:a16="http://schemas.microsoft.com/office/drawing/2014/main" id="{860A640C-3B18-098C-6689-9DEF4DC82296}"/>
                  </a:ext>
                </a:extLst>
              </p:cNvPr>
              <p:cNvSpPr>
                <a:spLocks noRot="1" noChangeAspect="1" noMove="1" noResize="1" noEditPoints="1" noAdjustHandles="1" noChangeArrowheads="1" noChangeShapeType="1" noTextEdit="1"/>
              </p:cNvSpPr>
              <p:nvPr/>
            </p:nvSpPr>
            <p:spPr>
              <a:xfrm>
                <a:off x="3710762" y="5226138"/>
                <a:ext cx="470516" cy="470517"/>
              </a:xfrm>
              <a:prstGeom prst="roundRect">
                <a:avLst/>
              </a:prstGeom>
              <a:blipFill>
                <a:blip r:embed="rId9"/>
                <a:stretch>
                  <a:fillRect/>
                </a:stretch>
              </a:blipFill>
              <a:ln>
                <a:solidFill>
                  <a:schemeClr val="accent4">
                    <a:lumMod val="75000"/>
                  </a:schemeClr>
                </a:solidFill>
              </a:ln>
            </p:spPr>
            <p:txBody>
              <a:bodyPr/>
              <a:lstStyle/>
              <a:p>
                <a:r>
                  <a:rPr lang="en-US">
                    <a:noFill/>
                  </a:rPr>
                  <a:t> </a:t>
                </a:r>
              </a:p>
            </p:txBody>
          </p:sp>
        </mc:Fallback>
      </mc:AlternateContent>
      <p:cxnSp>
        <p:nvCxnSpPr>
          <p:cNvPr id="63" name="Straight Arrow Connector 62">
            <a:extLst>
              <a:ext uri="{FF2B5EF4-FFF2-40B4-BE49-F238E27FC236}">
                <a16:creationId xmlns:a16="http://schemas.microsoft.com/office/drawing/2014/main" id="{25A09755-FB98-3AE3-924C-DA3180BC0E20}"/>
              </a:ext>
            </a:extLst>
          </p:cNvPr>
          <p:cNvCxnSpPr>
            <a:cxnSpLocks/>
            <a:stCxn id="43" idx="3"/>
          </p:cNvCxnSpPr>
          <p:nvPr/>
        </p:nvCxnSpPr>
        <p:spPr>
          <a:xfrm flipV="1">
            <a:off x="4181278" y="5461290"/>
            <a:ext cx="1036867" cy="1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2190789F-DB0C-40A3-6384-E7541B735155}"/>
              </a:ext>
            </a:extLst>
          </p:cNvPr>
          <p:cNvCxnSpPr>
            <a:cxnSpLocks/>
            <a:stCxn id="41" idx="3"/>
          </p:cNvCxnSpPr>
          <p:nvPr/>
        </p:nvCxnSpPr>
        <p:spPr>
          <a:xfrm>
            <a:off x="4181278" y="4355061"/>
            <a:ext cx="1036867" cy="170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9F6DE6E2-0305-FFB2-751B-9E95E1713A06}"/>
              </a:ext>
            </a:extLst>
          </p:cNvPr>
          <p:cNvCxnSpPr>
            <a:cxnSpLocks/>
            <a:stCxn id="42" idx="3"/>
          </p:cNvCxnSpPr>
          <p:nvPr/>
        </p:nvCxnSpPr>
        <p:spPr>
          <a:xfrm flipV="1">
            <a:off x="4181278" y="4906890"/>
            <a:ext cx="1036867" cy="133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098A9D0D-14EB-60A2-F317-93BEE305B2B7}"/>
              </a:ext>
            </a:extLst>
          </p:cNvPr>
          <p:cNvSpPr/>
          <p:nvPr/>
        </p:nvSpPr>
        <p:spPr>
          <a:xfrm>
            <a:off x="5102455" y="3678983"/>
            <a:ext cx="2160000" cy="2536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t>softmax</a:t>
            </a:r>
            <a:endParaRPr lang="en-US"/>
          </a:p>
        </p:txBody>
      </p:sp>
      <p:sp>
        <p:nvSpPr>
          <p:cNvPr id="101" name="Rectangle 100">
            <a:extLst>
              <a:ext uri="{FF2B5EF4-FFF2-40B4-BE49-F238E27FC236}">
                <a16:creationId xmlns:a16="http://schemas.microsoft.com/office/drawing/2014/main" id="{C62146A0-283D-F357-C3C9-62B1423211BA}"/>
              </a:ext>
            </a:extLst>
          </p:cNvPr>
          <p:cNvSpPr/>
          <p:nvPr/>
        </p:nvSpPr>
        <p:spPr>
          <a:xfrm>
            <a:off x="5102455" y="1516613"/>
            <a:ext cx="2160000" cy="2536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t>mul</a:t>
            </a:r>
            <a:r>
              <a:rPr lang="en-US"/>
              <a:t> + add</a:t>
            </a:r>
          </a:p>
        </p:txBody>
      </p:sp>
      <p:sp>
        <p:nvSpPr>
          <p:cNvPr id="132" name="TextBox 131">
            <a:extLst>
              <a:ext uri="{FF2B5EF4-FFF2-40B4-BE49-F238E27FC236}">
                <a16:creationId xmlns:a16="http://schemas.microsoft.com/office/drawing/2014/main" id="{420F079B-BE21-9893-25D0-13767F36C52A}"/>
              </a:ext>
            </a:extLst>
          </p:cNvPr>
          <p:cNvSpPr txBox="1"/>
          <p:nvPr/>
        </p:nvSpPr>
        <p:spPr>
          <a:xfrm>
            <a:off x="2369203" y="2548599"/>
            <a:ext cx="1146447" cy="369332"/>
          </a:xfrm>
          <a:prstGeom prst="rect">
            <a:avLst/>
          </a:prstGeom>
          <a:noFill/>
        </p:spPr>
        <p:txBody>
          <a:bodyPr wrap="square" rtlCol="0">
            <a:spAutoFit/>
          </a:bodyPr>
          <a:lstStyle/>
          <a:p>
            <a:pPr algn="ctr"/>
            <a:r>
              <a:rPr lang="en-US"/>
              <a:t>Attention</a:t>
            </a:r>
          </a:p>
        </p:txBody>
      </p:sp>
      <p:cxnSp>
        <p:nvCxnSpPr>
          <p:cNvPr id="111" name="Elbow Connector 110">
            <a:extLst>
              <a:ext uri="{FF2B5EF4-FFF2-40B4-BE49-F238E27FC236}">
                <a16:creationId xmlns:a16="http://schemas.microsoft.com/office/drawing/2014/main" id="{3DB0E581-4271-5222-7A61-16267AB2183D}"/>
              </a:ext>
            </a:extLst>
          </p:cNvPr>
          <p:cNvCxnSpPr>
            <a:cxnSpLocks/>
            <a:stCxn id="15" idx="0"/>
            <a:endCxn id="101" idx="1"/>
          </p:cNvCxnSpPr>
          <p:nvPr/>
        </p:nvCxnSpPr>
        <p:spPr>
          <a:xfrm rot="5400000" flipH="1" flipV="1">
            <a:off x="4367873" y="1222416"/>
            <a:ext cx="313566" cy="1155597"/>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28A593CF-FDF9-A8D8-200A-C8382C2360CE}"/>
              </a:ext>
            </a:extLst>
          </p:cNvPr>
          <p:cNvSpPr txBox="1">
            <a:spLocks/>
          </p:cNvSpPr>
          <p:nvPr/>
        </p:nvSpPr>
        <p:spPr>
          <a:xfrm>
            <a:off x="960500" y="1137850"/>
            <a:ext cx="2985519" cy="13691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p>
        </p:txBody>
      </p:sp>
      <mc:AlternateContent xmlns:mc="http://schemas.openxmlformats.org/markup-compatibility/2006" xmlns:a14="http://schemas.microsoft.com/office/drawing/2010/main">
        <mc:Choice Requires="a14">
          <p:sp>
            <p:nvSpPr>
              <p:cNvPr id="15" name="Rounded Rectangle 14">
                <a:extLst>
                  <a:ext uri="{FF2B5EF4-FFF2-40B4-BE49-F238E27FC236}">
                    <a16:creationId xmlns:a16="http://schemas.microsoft.com/office/drawing/2014/main" id="{0104AEDD-FAF0-AD31-BA94-D86BE3BE0DD5}"/>
                  </a:ext>
                </a:extLst>
              </p:cNvPr>
              <p:cNvSpPr/>
              <p:nvPr/>
            </p:nvSpPr>
            <p:spPr>
              <a:xfrm>
                <a:off x="3711600" y="1956997"/>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15" name="Rounded Rectangle 14">
                <a:extLst>
                  <a:ext uri="{FF2B5EF4-FFF2-40B4-BE49-F238E27FC236}">
                    <a16:creationId xmlns:a16="http://schemas.microsoft.com/office/drawing/2014/main" id="{0104AEDD-FAF0-AD31-BA94-D86BE3BE0DD5}"/>
                  </a:ext>
                </a:extLst>
              </p:cNvPr>
              <p:cNvSpPr>
                <a:spLocks noRot="1" noChangeAspect="1" noMove="1" noResize="1" noEditPoints="1" noAdjustHandles="1" noChangeArrowheads="1" noChangeShapeType="1" noTextEdit="1"/>
              </p:cNvSpPr>
              <p:nvPr/>
            </p:nvSpPr>
            <p:spPr>
              <a:xfrm>
                <a:off x="3711600" y="1956997"/>
                <a:ext cx="470516" cy="470517"/>
              </a:xfrm>
              <a:prstGeom prst="roundRect">
                <a:avLst/>
              </a:prstGeom>
              <a:blipFill>
                <a:blip r:embed="rId10"/>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ounded Rectangle 16">
                <a:extLst>
                  <a:ext uri="{FF2B5EF4-FFF2-40B4-BE49-F238E27FC236}">
                    <a16:creationId xmlns:a16="http://schemas.microsoft.com/office/drawing/2014/main" id="{DA996AB0-40D9-8F28-7C2D-D7B55227B722}"/>
                  </a:ext>
                </a:extLst>
              </p:cNvPr>
              <p:cNvSpPr/>
              <p:nvPr/>
            </p:nvSpPr>
            <p:spPr>
              <a:xfrm>
                <a:off x="3711600" y="2510165"/>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17" name="Rounded Rectangle 16">
                <a:extLst>
                  <a:ext uri="{FF2B5EF4-FFF2-40B4-BE49-F238E27FC236}">
                    <a16:creationId xmlns:a16="http://schemas.microsoft.com/office/drawing/2014/main" id="{DA996AB0-40D9-8F28-7C2D-D7B55227B722}"/>
                  </a:ext>
                </a:extLst>
              </p:cNvPr>
              <p:cNvSpPr>
                <a:spLocks noRot="1" noChangeAspect="1" noMove="1" noResize="1" noEditPoints="1" noAdjustHandles="1" noChangeArrowheads="1" noChangeShapeType="1" noTextEdit="1"/>
              </p:cNvSpPr>
              <p:nvPr/>
            </p:nvSpPr>
            <p:spPr>
              <a:xfrm>
                <a:off x="3711600" y="2510165"/>
                <a:ext cx="470516" cy="470517"/>
              </a:xfrm>
              <a:prstGeom prst="roundRect">
                <a:avLst/>
              </a:prstGeom>
              <a:blipFill>
                <a:blip r:embed="rId11"/>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ounded Rectangle 17">
                <a:extLst>
                  <a:ext uri="{FF2B5EF4-FFF2-40B4-BE49-F238E27FC236}">
                    <a16:creationId xmlns:a16="http://schemas.microsoft.com/office/drawing/2014/main" id="{424A04B2-1BA2-ACD4-AB26-177259E710F4}"/>
                  </a:ext>
                </a:extLst>
              </p:cNvPr>
              <p:cNvSpPr/>
              <p:nvPr/>
            </p:nvSpPr>
            <p:spPr>
              <a:xfrm>
                <a:off x="3711600" y="3063333"/>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18" name="Rounded Rectangle 17">
                <a:extLst>
                  <a:ext uri="{FF2B5EF4-FFF2-40B4-BE49-F238E27FC236}">
                    <a16:creationId xmlns:a16="http://schemas.microsoft.com/office/drawing/2014/main" id="{424A04B2-1BA2-ACD4-AB26-177259E710F4}"/>
                  </a:ext>
                </a:extLst>
              </p:cNvPr>
              <p:cNvSpPr>
                <a:spLocks noRot="1" noChangeAspect="1" noMove="1" noResize="1" noEditPoints="1" noAdjustHandles="1" noChangeArrowheads="1" noChangeShapeType="1" noTextEdit="1"/>
              </p:cNvSpPr>
              <p:nvPr/>
            </p:nvSpPr>
            <p:spPr>
              <a:xfrm>
                <a:off x="3711600" y="3063333"/>
                <a:ext cx="470516" cy="470517"/>
              </a:xfrm>
              <a:prstGeom prst="roundRect">
                <a:avLst/>
              </a:prstGeom>
              <a:blipFill>
                <a:blip r:embed="rId12"/>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ounded Rectangle 10">
                <a:extLst>
                  <a:ext uri="{FF2B5EF4-FFF2-40B4-BE49-F238E27FC236}">
                    <a16:creationId xmlns:a16="http://schemas.microsoft.com/office/drawing/2014/main" id="{D25FB43C-3C92-0AD2-404E-6355AB927683}"/>
                  </a:ext>
                </a:extLst>
              </p:cNvPr>
              <p:cNvSpPr/>
              <p:nvPr/>
            </p:nvSpPr>
            <p:spPr>
              <a:xfrm>
                <a:off x="5216627" y="4121020"/>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11</m:t>
                          </m:r>
                        </m:sub>
                      </m:sSub>
                    </m:oMath>
                  </m:oMathPara>
                </a14:m>
                <a:endParaRPr lang="en-US">
                  <a:solidFill>
                    <a:schemeClr val="tx1"/>
                  </a:solidFill>
                </a:endParaRPr>
              </a:p>
            </p:txBody>
          </p:sp>
        </mc:Choice>
        <mc:Fallback xmlns="">
          <p:sp>
            <p:nvSpPr>
              <p:cNvPr id="11" name="Rounded Rectangle 10">
                <a:extLst>
                  <a:ext uri="{FF2B5EF4-FFF2-40B4-BE49-F238E27FC236}">
                    <a16:creationId xmlns:a16="http://schemas.microsoft.com/office/drawing/2014/main" id="{D25FB43C-3C92-0AD2-404E-6355AB927683}"/>
                  </a:ext>
                </a:extLst>
              </p:cNvPr>
              <p:cNvSpPr>
                <a:spLocks noRot="1" noChangeAspect="1" noMove="1" noResize="1" noEditPoints="1" noAdjustHandles="1" noChangeArrowheads="1" noChangeShapeType="1" noTextEdit="1"/>
              </p:cNvSpPr>
              <p:nvPr/>
            </p:nvSpPr>
            <p:spPr>
              <a:xfrm>
                <a:off x="5216627" y="4121020"/>
                <a:ext cx="470516" cy="470517"/>
              </a:xfrm>
              <a:prstGeom prst="roundRect">
                <a:avLst/>
              </a:prstGeom>
              <a:blipFill>
                <a:blip r:embed="rId13"/>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ounded Rectangle 11">
                <a:extLst>
                  <a:ext uri="{FF2B5EF4-FFF2-40B4-BE49-F238E27FC236}">
                    <a16:creationId xmlns:a16="http://schemas.microsoft.com/office/drawing/2014/main" id="{6D7068AC-5C85-47CC-CF68-8E45DA676907}"/>
                  </a:ext>
                </a:extLst>
              </p:cNvPr>
              <p:cNvSpPr/>
              <p:nvPr/>
            </p:nvSpPr>
            <p:spPr>
              <a:xfrm>
                <a:off x="5214906" y="4673159"/>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21</m:t>
                          </m:r>
                        </m:sub>
                      </m:sSub>
                    </m:oMath>
                  </m:oMathPara>
                </a14:m>
                <a:endParaRPr lang="en-US">
                  <a:solidFill>
                    <a:schemeClr val="tx1"/>
                  </a:solidFill>
                </a:endParaRPr>
              </a:p>
            </p:txBody>
          </p:sp>
        </mc:Choice>
        <mc:Fallback xmlns="">
          <p:sp>
            <p:nvSpPr>
              <p:cNvPr id="12" name="Rounded Rectangle 11">
                <a:extLst>
                  <a:ext uri="{FF2B5EF4-FFF2-40B4-BE49-F238E27FC236}">
                    <a16:creationId xmlns:a16="http://schemas.microsoft.com/office/drawing/2014/main" id="{6D7068AC-5C85-47CC-CF68-8E45DA676907}"/>
                  </a:ext>
                </a:extLst>
              </p:cNvPr>
              <p:cNvSpPr>
                <a:spLocks noRot="1" noChangeAspect="1" noMove="1" noResize="1" noEditPoints="1" noAdjustHandles="1" noChangeArrowheads="1" noChangeShapeType="1" noTextEdit="1"/>
              </p:cNvSpPr>
              <p:nvPr/>
            </p:nvSpPr>
            <p:spPr>
              <a:xfrm>
                <a:off x="5214906" y="4673159"/>
                <a:ext cx="470516" cy="470517"/>
              </a:xfrm>
              <a:prstGeom prst="roundRect">
                <a:avLst/>
              </a:prstGeom>
              <a:blipFill>
                <a:blip r:embed="rId14"/>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ounded Rectangle 12">
                <a:extLst>
                  <a:ext uri="{FF2B5EF4-FFF2-40B4-BE49-F238E27FC236}">
                    <a16:creationId xmlns:a16="http://schemas.microsoft.com/office/drawing/2014/main" id="{8914A271-5C4F-A6B3-808C-543633D51F73}"/>
                  </a:ext>
                </a:extLst>
              </p:cNvPr>
              <p:cNvSpPr/>
              <p:nvPr/>
            </p:nvSpPr>
            <p:spPr>
              <a:xfrm>
                <a:off x="5216627" y="5226326"/>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31</m:t>
                          </m:r>
                        </m:sub>
                      </m:sSub>
                    </m:oMath>
                  </m:oMathPara>
                </a14:m>
                <a:endParaRPr lang="en-US">
                  <a:solidFill>
                    <a:schemeClr val="tx1"/>
                  </a:solidFill>
                </a:endParaRPr>
              </a:p>
            </p:txBody>
          </p:sp>
        </mc:Choice>
        <mc:Fallback xmlns="">
          <p:sp>
            <p:nvSpPr>
              <p:cNvPr id="13" name="Rounded Rectangle 12">
                <a:extLst>
                  <a:ext uri="{FF2B5EF4-FFF2-40B4-BE49-F238E27FC236}">
                    <a16:creationId xmlns:a16="http://schemas.microsoft.com/office/drawing/2014/main" id="{8914A271-5C4F-A6B3-808C-543633D51F73}"/>
                  </a:ext>
                </a:extLst>
              </p:cNvPr>
              <p:cNvSpPr>
                <a:spLocks noRot="1" noChangeAspect="1" noMove="1" noResize="1" noEditPoints="1" noAdjustHandles="1" noChangeArrowheads="1" noChangeShapeType="1" noTextEdit="1"/>
              </p:cNvSpPr>
              <p:nvPr/>
            </p:nvSpPr>
            <p:spPr>
              <a:xfrm>
                <a:off x="5216627" y="5226326"/>
                <a:ext cx="470516" cy="470517"/>
              </a:xfrm>
              <a:prstGeom prst="roundRect">
                <a:avLst/>
              </a:prstGeom>
              <a:blipFill>
                <a:blip r:embed="rId15"/>
                <a:stretch>
                  <a:fillRect/>
                </a:stretch>
              </a:blipFill>
              <a:ln>
                <a:solidFill>
                  <a:srgbClr val="BBAAE6"/>
                </a:solidFill>
              </a:ln>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18E99018-BE4B-9AFF-0C0A-C251848DCDA1}"/>
              </a:ext>
            </a:extLst>
          </p:cNvPr>
          <p:cNvCxnSpPr>
            <a:cxnSpLocks/>
            <a:stCxn id="11" idx="0"/>
          </p:cNvCxnSpPr>
          <p:nvPr/>
        </p:nvCxnSpPr>
        <p:spPr>
          <a:xfrm flipV="1">
            <a:off x="5451885" y="3941735"/>
            <a:ext cx="0" cy="17928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ADF42FC-EAC0-EE64-963B-E423B4ADB98C}"/>
              </a:ext>
            </a:extLst>
          </p:cNvPr>
          <p:cNvCxnSpPr>
            <a:cxnSpLocks/>
            <a:endCxn id="32" idx="2"/>
          </p:cNvCxnSpPr>
          <p:nvPr/>
        </p:nvCxnSpPr>
        <p:spPr>
          <a:xfrm flipV="1">
            <a:off x="5451885" y="3530517"/>
            <a:ext cx="0" cy="14753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Rounded Rectangle 21">
                <a:extLst>
                  <a:ext uri="{FF2B5EF4-FFF2-40B4-BE49-F238E27FC236}">
                    <a16:creationId xmlns:a16="http://schemas.microsoft.com/office/drawing/2014/main" id="{6E106DF0-8352-5AE4-9A22-DA6E723F642D}"/>
                  </a:ext>
                </a:extLst>
              </p:cNvPr>
              <p:cNvSpPr/>
              <p:nvPr/>
            </p:nvSpPr>
            <p:spPr>
              <a:xfrm>
                <a:off x="5214906" y="5949184"/>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22" name="Rounded Rectangle 21">
                <a:extLst>
                  <a:ext uri="{FF2B5EF4-FFF2-40B4-BE49-F238E27FC236}">
                    <a16:creationId xmlns:a16="http://schemas.microsoft.com/office/drawing/2014/main" id="{6E106DF0-8352-5AE4-9A22-DA6E723F642D}"/>
                  </a:ext>
                </a:extLst>
              </p:cNvPr>
              <p:cNvSpPr>
                <a:spLocks noRot="1" noChangeAspect="1" noMove="1" noResize="1" noEditPoints="1" noAdjustHandles="1" noChangeArrowheads="1" noChangeShapeType="1" noTextEdit="1"/>
              </p:cNvSpPr>
              <p:nvPr/>
            </p:nvSpPr>
            <p:spPr>
              <a:xfrm>
                <a:off x="5214906" y="5949184"/>
                <a:ext cx="470516" cy="470517"/>
              </a:xfrm>
              <a:prstGeom prst="roundRect">
                <a:avLst/>
              </a:prstGeom>
              <a:blipFill>
                <a:blip r:embed="rId16"/>
                <a:stretch>
                  <a:fillRect/>
                </a:stretch>
              </a:blipFill>
              <a:ln>
                <a:solidFill>
                  <a:schemeClr val="accent2">
                    <a:lumMod val="75000"/>
                  </a:schemeClr>
                </a:solidFill>
              </a:ln>
            </p:spPr>
            <p:txBody>
              <a:bodyPr/>
              <a:lstStyle/>
              <a:p>
                <a:r>
                  <a:rPr lang="en-US">
                    <a:noFill/>
                  </a:rPr>
                  <a:t> </a:t>
                </a:r>
              </a:p>
            </p:txBody>
          </p:sp>
        </mc:Fallback>
      </mc:AlternateContent>
      <p:cxnSp>
        <p:nvCxnSpPr>
          <p:cNvPr id="23" name="Straight Arrow Connector 22">
            <a:extLst>
              <a:ext uri="{FF2B5EF4-FFF2-40B4-BE49-F238E27FC236}">
                <a16:creationId xmlns:a16="http://schemas.microsoft.com/office/drawing/2014/main" id="{7935C671-D588-6D48-A591-6FACB8949668}"/>
              </a:ext>
            </a:extLst>
          </p:cNvPr>
          <p:cNvCxnSpPr>
            <a:cxnSpLocks/>
            <a:stCxn id="22" idx="0"/>
            <a:endCxn id="13" idx="2"/>
          </p:cNvCxnSpPr>
          <p:nvPr/>
        </p:nvCxnSpPr>
        <p:spPr>
          <a:xfrm flipV="1">
            <a:off x="5450164" y="5696843"/>
            <a:ext cx="1721" cy="2523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Rounded Rectangle 23">
                <a:extLst>
                  <a:ext uri="{FF2B5EF4-FFF2-40B4-BE49-F238E27FC236}">
                    <a16:creationId xmlns:a16="http://schemas.microsoft.com/office/drawing/2014/main" id="{E0F9FC35-081C-3DCC-291B-7CEFB05DA50F}"/>
                  </a:ext>
                </a:extLst>
              </p:cNvPr>
              <p:cNvSpPr/>
              <p:nvPr/>
            </p:nvSpPr>
            <p:spPr>
              <a:xfrm>
                <a:off x="5943574" y="4109876"/>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12</m:t>
                          </m:r>
                        </m:sub>
                      </m:sSub>
                    </m:oMath>
                  </m:oMathPara>
                </a14:m>
                <a:endParaRPr lang="en-US">
                  <a:solidFill>
                    <a:schemeClr val="tx1"/>
                  </a:solidFill>
                </a:endParaRPr>
              </a:p>
            </p:txBody>
          </p:sp>
        </mc:Choice>
        <mc:Fallback xmlns="">
          <p:sp>
            <p:nvSpPr>
              <p:cNvPr id="24" name="Rounded Rectangle 23">
                <a:extLst>
                  <a:ext uri="{FF2B5EF4-FFF2-40B4-BE49-F238E27FC236}">
                    <a16:creationId xmlns:a16="http://schemas.microsoft.com/office/drawing/2014/main" id="{E0F9FC35-081C-3DCC-291B-7CEFB05DA50F}"/>
                  </a:ext>
                </a:extLst>
              </p:cNvPr>
              <p:cNvSpPr>
                <a:spLocks noRot="1" noChangeAspect="1" noMove="1" noResize="1" noEditPoints="1" noAdjustHandles="1" noChangeArrowheads="1" noChangeShapeType="1" noTextEdit="1"/>
              </p:cNvSpPr>
              <p:nvPr/>
            </p:nvSpPr>
            <p:spPr>
              <a:xfrm>
                <a:off x="5943574" y="4109876"/>
                <a:ext cx="470516" cy="470517"/>
              </a:xfrm>
              <a:prstGeom prst="roundRect">
                <a:avLst/>
              </a:prstGeom>
              <a:blipFill>
                <a:blip r:embed="rId17"/>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ounded Rectangle 24">
                <a:extLst>
                  <a:ext uri="{FF2B5EF4-FFF2-40B4-BE49-F238E27FC236}">
                    <a16:creationId xmlns:a16="http://schemas.microsoft.com/office/drawing/2014/main" id="{377DB8E4-8EB6-FCA2-708B-4BBE2A0B0F6A}"/>
                  </a:ext>
                </a:extLst>
              </p:cNvPr>
              <p:cNvSpPr/>
              <p:nvPr/>
            </p:nvSpPr>
            <p:spPr>
              <a:xfrm>
                <a:off x="5938757" y="4670943"/>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22</m:t>
                          </m:r>
                        </m:sub>
                      </m:sSub>
                    </m:oMath>
                  </m:oMathPara>
                </a14:m>
                <a:endParaRPr lang="en-US">
                  <a:solidFill>
                    <a:schemeClr val="tx1"/>
                  </a:solidFill>
                </a:endParaRPr>
              </a:p>
            </p:txBody>
          </p:sp>
        </mc:Choice>
        <mc:Fallback xmlns="">
          <p:sp>
            <p:nvSpPr>
              <p:cNvPr id="25" name="Rounded Rectangle 24">
                <a:extLst>
                  <a:ext uri="{FF2B5EF4-FFF2-40B4-BE49-F238E27FC236}">
                    <a16:creationId xmlns:a16="http://schemas.microsoft.com/office/drawing/2014/main" id="{377DB8E4-8EB6-FCA2-708B-4BBE2A0B0F6A}"/>
                  </a:ext>
                </a:extLst>
              </p:cNvPr>
              <p:cNvSpPr>
                <a:spLocks noRot="1" noChangeAspect="1" noMove="1" noResize="1" noEditPoints="1" noAdjustHandles="1" noChangeArrowheads="1" noChangeShapeType="1" noTextEdit="1"/>
              </p:cNvSpPr>
              <p:nvPr/>
            </p:nvSpPr>
            <p:spPr>
              <a:xfrm>
                <a:off x="5938757" y="4670943"/>
                <a:ext cx="470516" cy="470517"/>
              </a:xfrm>
              <a:prstGeom prst="roundRect">
                <a:avLst/>
              </a:prstGeom>
              <a:blipFill>
                <a:blip r:embed="rId18"/>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ounded Rectangle 25">
                <a:extLst>
                  <a:ext uri="{FF2B5EF4-FFF2-40B4-BE49-F238E27FC236}">
                    <a16:creationId xmlns:a16="http://schemas.microsoft.com/office/drawing/2014/main" id="{7383FA54-7941-B9B8-F4A2-38E84F1F6D39}"/>
                  </a:ext>
                </a:extLst>
              </p:cNvPr>
              <p:cNvSpPr/>
              <p:nvPr/>
            </p:nvSpPr>
            <p:spPr>
              <a:xfrm>
                <a:off x="5943574" y="5224110"/>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32</m:t>
                          </m:r>
                        </m:sub>
                      </m:sSub>
                    </m:oMath>
                  </m:oMathPara>
                </a14:m>
                <a:endParaRPr lang="en-US">
                  <a:solidFill>
                    <a:schemeClr val="tx1"/>
                  </a:solidFill>
                </a:endParaRPr>
              </a:p>
            </p:txBody>
          </p:sp>
        </mc:Choice>
        <mc:Fallback xmlns="">
          <p:sp>
            <p:nvSpPr>
              <p:cNvPr id="26" name="Rounded Rectangle 25">
                <a:extLst>
                  <a:ext uri="{FF2B5EF4-FFF2-40B4-BE49-F238E27FC236}">
                    <a16:creationId xmlns:a16="http://schemas.microsoft.com/office/drawing/2014/main" id="{7383FA54-7941-B9B8-F4A2-38E84F1F6D39}"/>
                  </a:ext>
                </a:extLst>
              </p:cNvPr>
              <p:cNvSpPr>
                <a:spLocks noRot="1" noChangeAspect="1" noMove="1" noResize="1" noEditPoints="1" noAdjustHandles="1" noChangeArrowheads="1" noChangeShapeType="1" noTextEdit="1"/>
              </p:cNvSpPr>
              <p:nvPr/>
            </p:nvSpPr>
            <p:spPr>
              <a:xfrm>
                <a:off x="5943574" y="5224110"/>
                <a:ext cx="470516" cy="470517"/>
              </a:xfrm>
              <a:prstGeom prst="roundRect">
                <a:avLst/>
              </a:prstGeom>
              <a:blipFill>
                <a:blip r:embed="rId19"/>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ounded Rectangle 26">
                <a:extLst>
                  <a:ext uri="{FF2B5EF4-FFF2-40B4-BE49-F238E27FC236}">
                    <a16:creationId xmlns:a16="http://schemas.microsoft.com/office/drawing/2014/main" id="{D7BDADCE-CBF9-DB1A-7D6D-7C36D7023D42}"/>
                  </a:ext>
                </a:extLst>
              </p:cNvPr>
              <p:cNvSpPr/>
              <p:nvPr/>
            </p:nvSpPr>
            <p:spPr>
              <a:xfrm>
                <a:off x="6674918" y="4109876"/>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13</m:t>
                          </m:r>
                        </m:sub>
                      </m:sSub>
                    </m:oMath>
                  </m:oMathPara>
                </a14:m>
                <a:endParaRPr lang="en-US">
                  <a:solidFill>
                    <a:schemeClr val="tx1"/>
                  </a:solidFill>
                </a:endParaRPr>
              </a:p>
            </p:txBody>
          </p:sp>
        </mc:Choice>
        <mc:Fallback xmlns="">
          <p:sp>
            <p:nvSpPr>
              <p:cNvPr id="27" name="Rounded Rectangle 26">
                <a:extLst>
                  <a:ext uri="{FF2B5EF4-FFF2-40B4-BE49-F238E27FC236}">
                    <a16:creationId xmlns:a16="http://schemas.microsoft.com/office/drawing/2014/main" id="{D7BDADCE-CBF9-DB1A-7D6D-7C36D7023D42}"/>
                  </a:ext>
                </a:extLst>
              </p:cNvPr>
              <p:cNvSpPr>
                <a:spLocks noRot="1" noChangeAspect="1" noMove="1" noResize="1" noEditPoints="1" noAdjustHandles="1" noChangeArrowheads="1" noChangeShapeType="1" noTextEdit="1"/>
              </p:cNvSpPr>
              <p:nvPr/>
            </p:nvSpPr>
            <p:spPr>
              <a:xfrm>
                <a:off x="6674918" y="4109876"/>
                <a:ext cx="470516" cy="470517"/>
              </a:xfrm>
              <a:prstGeom prst="roundRect">
                <a:avLst/>
              </a:prstGeom>
              <a:blipFill>
                <a:blip r:embed="rId20"/>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ounded Rectangle 27">
                <a:extLst>
                  <a:ext uri="{FF2B5EF4-FFF2-40B4-BE49-F238E27FC236}">
                    <a16:creationId xmlns:a16="http://schemas.microsoft.com/office/drawing/2014/main" id="{F0E4B8A2-1300-1DFE-28C6-E72513D780F2}"/>
                  </a:ext>
                </a:extLst>
              </p:cNvPr>
              <p:cNvSpPr/>
              <p:nvPr/>
            </p:nvSpPr>
            <p:spPr>
              <a:xfrm>
                <a:off x="6670101" y="4670943"/>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23</m:t>
                          </m:r>
                        </m:sub>
                      </m:sSub>
                    </m:oMath>
                  </m:oMathPara>
                </a14:m>
                <a:endParaRPr lang="en-US">
                  <a:solidFill>
                    <a:schemeClr val="tx1"/>
                  </a:solidFill>
                </a:endParaRPr>
              </a:p>
            </p:txBody>
          </p:sp>
        </mc:Choice>
        <mc:Fallback xmlns="">
          <p:sp>
            <p:nvSpPr>
              <p:cNvPr id="28" name="Rounded Rectangle 27">
                <a:extLst>
                  <a:ext uri="{FF2B5EF4-FFF2-40B4-BE49-F238E27FC236}">
                    <a16:creationId xmlns:a16="http://schemas.microsoft.com/office/drawing/2014/main" id="{F0E4B8A2-1300-1DFE-28C6-E72513D780F2}"/>
                  </a:ext>
                </a:extLst>
              </p:cNvPr>
              <p:cNvSpPr>
                <a:spLocks noRot="1" noChangeAspect="1" noMove="1" noResize="1" noEditPoints="1" noAdjustHandles="1" noChangeArrowheads="1" noChangeShapeType="1" noTextEdit="1"/>
              </p:cNvSpPr>
              <p:nvPr/>
            </p:nvSpPr>
            <p:spPr>
              <a:xfrm>
                <a:off x="6670101" y="4670943"/>
                <a:ext cx="470516" cy="470517"/>
              </a:xfrm>
              <a:prstGeom prst="roundRect">
                <a:avLst/>
              </a:prstGeom>
              <a:blipFill>
                <a:blip r:embed="rId21"/>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ounded Rectangle 28">
                <a:extLst>
                  <a:ext uri="{FF2B5EF4-FFF2-40B4-BE49-F238E27FC236}">
                    <a16:creationId xmlns:a16="http://schemas.microsoft.com/office/drawing/2014/main" id="{9D26CBCB-0529-92E3-EBDC-CA1D037BE264}"/>
                  </a:ext>
                </a:extLst>
              </p:cNvPr>
              <p:cNvSpPr/>
              <p:nvPr/>
            </p:nvSpPr>
            <p:spPr>
              <a:xfrm>
                <a:off x="6674918" y="5224110"/>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33</m:t>
                          </m:r>
                        </m:sub>
                      </m:sSub>
                    </m:oMath>
                  </m:oMathPara>
                </a14:m>
                <a:endParaRPr lang="en-US">
                  <a:solidFill>
                    <a:schemeClr val="tx1"/>
                  </a:solidFill>
                </a:endParaRPr>
              </a:p>
            </p:txBody>
          </p:sp>
        </mc:Choice>
        <mc:Fallback xmlns="">
          <p:sp>
            <p:nvSpPr>
              <p:cNvPr id="29" name="Rounded Rectangle 28">
                <a:extLst>
                  <a:ext uri="{FF2B5EF4-FFF2-40B4-BE49-F238E27FC236}">
                    <a16:creationId xmlns:a16="http://schemas.microsoft.com/office/drawing/2014/main" id="{9D26CBCB-0529-92E3-EBDC-CA1D037BE264}"/>
                  </a:ext>
                </a:extLst>
              </p:cNvPr>
              <p:cNvSpPr>
                <a:spLocks noRot="1" noChangeAspect="1" noMove="1" noResize="1" noEditPoints="1" noAdjustHandles="1" noChangeArrowheads="1" noChangeShapeType="1" noTextEdit="1"/>
              </p:cNvSpPr>
              <p:nvPr/>
            </p:nvSpPr>
            <p:spPr>
              <a:xfrm>
                <a:off x="6674918" y="5224110"/>
                <a:ext cx="470516" cy="470517"/>
              </a:xfrm>
              <a:prstGeom prst="roundRect">
                <a:avLst/>
              </a:prstGeom>
              <a:blipFill>
                <a:blip r:embed="rId22"/>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ounded Rectangle 29">
                <a:extLst>
                  <a:ext uri="{FF2B5EF4-FFF2-40B4-BE49-F238E27FC236}">
                    <a16:creationId xmlns:a16="http://schemas.microsoft.com/office/drawing/2014/main" id="{C0524670-6174-7441-214F-28CEC5CDD358}"/>
                  </a:ext>
                </a:extLst>
              </p:cNvPr>
              <p:cNvSpPr/>
              <p:nvPr/>
            </p:nvSpPr>
            <p:spPr>
              <a:xfrm>
                <a:off x="5216627" y="1942657"/>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11</m:t>
                          </m:r>
                        </m:sub>
                      </m:sSub>
                    </m:oMath>
                  </m:oMathPara>
                </a14:m>
                <a:endParaRPr lang="en-US">
                  <a:solidFill>
                    <a:schemeClr val="tx1"/>
                  </a:solidFill>
                </a:endParaRPr>
              </a:p>
            </p:txBody>
          </p:sp>
        </mc:Choice>
        <mc:Fallback xmlns="">
          <p:sp>
            <p:nvSpPr>
              <p:cNvPr id="30" name="Rounded Rectangle 29">
                <a:extLst>
                  <a:ext uri="{FF2B5EF4-FFF2-40B4-BE49-F238E27FC236}">
                    <a16:creationId xmlns:a16="http://schemas.microsoft.com/office/drawing/2014/main" id="{C0524670-6174-7441-214F-28CEC5CDD358}"/>
                  </a:ext>
                </a:extLst>
              </p:cNvPr>
              <p:cNvSpPr>
                <a:spLocks noRot="1" noChangeAspect="1" noMove="1" noResize="1" noEditPoints="1" noAdjustHandles="1" noChangeArrowheads="1" noChangeShapeType="1" noTextEdit="1"/>
              </p:cNvSpPr>
              <p:nvPr/>
            </p:nvSpPr>
            <p:spPr>
              <a:xfrm>
                <a:off x="5216627" y="1942657"/>
                <a:ext cx="470516" cy="470517"/>
              </a:xfrm>
              <a:prstGeom prst="roundRect">
                <a:avLst/>
              </a:prstGeom>
              <a:blipFill>
                <a:blip r:embed="rId23"/>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ounded Rectangle 30">
                <a:extLst>
                  <a:ext uri="{FF2B5EF4-FFF2-40B4-BE49-F238E27FC236}">
                    <a16:creationId xmlns:a16="http://schemas.microsoft.com/office/drawing/2014/main" id="{FC89E0D7-F42A-C387-0F06-28264F0B8E22}"/>
                  </a:ext>
                </a:extLst>
              </p:cNvPr>
              <p:cNvSpPr/>
              <p:nvPr/>
            </p:nvSpPr>
            <p:spPr>
              <a:xfrm>
                <a:off x="5216400" y="2505600"/>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2</m:t>
                          </m:r>
                          <m:r>
                            <a:rPr lang="en-CA" i="1">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31" name="Rounded Rectangle 30">
                <a:extLst>
                  <a:ext uri="{FF2B5EF4-FFF2-40B4-BE49-F238E27FC236}">
                    <a16:creationId xmlns:a16="http://schemas.microsoft.com/office/drawing/2014/main" id="{FC89E0D7-F42A-C387-0F06-28264F0B8E22}"/>
                  </a:ext>
                </a:extLst>
              </p:cNvPr>
              <p:cNvSpPr>
                <a:spLocks noRot="1" noChangeAspect="1" noMove="1" noResize="1" noEditPoints="1" noAdjustHandles="1" noChangeArrowheads="1" noChangeShapeType="1" noTextEdit="1"/>
              </p:cNvSpPr>
              <p:nvPr/>
            </p:nvSpPr>
            <p:spPr>
              <a:xfrm>
                <a:off x="5216400" y="2505600"/>
                <a:ext cx="470516" cy="470517"/>
              </a:xfrm>
              <a:prstGeom prst="roundRect">
                <a:avLst/>
              </a:prstGeom>
              <a:blipFill>
                <a:blip r:embed="rId24"/>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ounded Rectangle 31">
                <a:extLst>
                  <a:ext uri="{FF2B5EF4-FFF2-40B4-BE49-F238E27FC236}">
                    <a16:creationId xmlns:a16="http://schemas.microsoft.com/office/drawing/2014/main" id="{520CFF88-5A05-9356-333D-9BA7BDAB036A}"/>
                  </a:ext>
                </a:extLst>
              </p:cNvPr>
              <p:cNvSpPr/>
              <p:nvPr/>
            </p:nvSpPr>
            <p:spPr>
              <a:xfrm>
                <a:off x="5216627" y="3060000"/>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3</m:t>
                          </m:r>
                          <m:r>
                            <a:rPr lang="en-CA" i="1">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32" name="Rounded Rectangle 31">
                <a:extLst>
                  <a:ext uri="{FF2B5EF4-FFF2-40B4-BE49-F238E27FC236}">
                    <a16:creationId xmlns:a16="http://schemas.microsoft.com/office/drawing/2014/main" id="{520CFF88-5A05-9356-333D-9BA7BDAB036A}"/>
                  </a:ext>
                </a:extLst>
              </p:cNvPr>
              <p:cNvSpPr>
                <a:spLocks noRot="1" noChangeAspect="1" noMove="1" noResize="1" noEditPoints="1" noAdjustHandles="1" noChangeArrowheads="1" noChangeShapeType="1" noTextEdit="1"/>
              </p:cNvSpPr>
              <p:nvPr/>
            </p:nvSpPr>
            <p:spPr>
              <a:xfrm>
                <a:off x="5216627" y="3060000"/>
                <a:ext cx="470516" cy="470517"/>
              </a:xfrm>
              <a:prstGeom prst="roundRect">
                <a:avLst/>
              </a:prstGeom>
              <a:blipFill>
                <a:blip r:embed="rId25"/>
                <a:stretch>
                  <a:fillRect/>
                </a:stretch>
              </a:blipFill>
              <a:ln>
                <a:solidFill>
                  <a:srgbClr val="BBAAE6"/>
                </a:solidFill>
              </a:ln>
            </p:spPr>
            <p:txBody>
              <a:bodyPr/>
              <a:lstStyle/>
              <a:p>
                <a:r>
                  <a:rPr lang="en-US">
                    <a:noFill/>
                  </a:rPr>
                  <a:t> </a:t>
                </a:r>
              </a:p>
            </p:txBody>
          </p:sp>
        </mc:Fallback>
      </mc:AlternateContent>
      <p:cxnSp>
        <p:nvCxnSpPr>
          <p:cNvPr id="33" name="Straight Arrow Connector 32">
            <a:extLst>
              <a:ext uri="{FF2B5EF4-FFF2-40B4-BE49-F238E27FC236}">
                <a16:creationId xmlns:a16="http://schemas.microsoft.com/office/drawing/2014/main" id="{919CFAE1-0086-954B-3BEC-25E630A68C69}"/>
              </a:ext>
            </a:extLst>
          </p:cNvPr>
          <p:cNvCxnSpPr>
            <a:cxnSpLocks/>
            <a:stCxn id="30" idx="0"/>
          </p:cNvCxnSpPr>
          <p:nvPr/>
        </p:nvCxnSpPr>
        <p:spPr>
          <a:xfrm flipV="1">
            <a:off x="5451885" y="1763372"/>
            <a:ext cx="0" cy="17928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Rounded Rectangle 36">
                <a:extLst>
                  <a:ext uri="{FF2B5EF4-FFF2-40B4-BE49-F238E27FC236}">
                    <a16:creationId xmlns:a16="http://schemas.microsoft.com/office/drawing/2014/main" id="{4B778824-A777-D73F-7E04-31D10BACF5B2}"/>
                  </a:ext>
                </a:extLst>
              </p:cNvPr>
              <p:cNvSpPr/>
              <p:nvPr/>
            </p:nvSpPr>
            <p:spPr>
              <a:xfrm>
                <a:off x="5943574" y="1941588"/>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i="1">
                              <a:solidFill>
                                <a:schemeClr val="tx1"/>
                              </a:solidFill>
                              <a:latin typeface="Cambria Math" panose="02040503050406030204" pitchFamily="18" charset="0"/>
                            </a:rPr>
                            <m:t>1</m:t>
                          </m:r>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37" name="Rounded Rectangle 36">
                <a:extLst>
                  <a:ext uri="{FF2B5EF4-FFF2-40B4-BE49-F238E27FC236}">
                    <a16:creationId xmlns:a16="http://schemas.microsoft.com/office/drawing/2014/main" id="{4B778824-A777-D73F-7E04-31D10BACF5B2}"/>
                  </a:ext>
                </a:extLst>
              </p:cNvPr>
              <p:cNvSpPr>
                <a:spLocks noRot="1" noChangeAspect="1" noMove="1" noResize="1" noEditPoints="1" noAdjustHandles="1" noChangeArrowheads="1" noChangeShapeType="1" noTextEdit="1"/>
              </p:cNvSpPr>
              <p:nvPr/>
            </p:nvSpPr>
            <p:spPr>
              <a:xfrm>
                <a:off x="5943574" y="1941588"/>
                <a:ext cx="470516" cy="470517"/>
              </a:xfrm>
              <a:prstGeom prst="roundRect">
                <a:avLst/>
              </a:prstGeom>
              <a:blipFill>
                <a:blip r:embed="rId26"/>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ounded Rectangle 37">
                <a:extLst>
                  <a:ext uri="{FF2B5EF4-FFF2-40B4-BE49-F238E27FC236}">
                    <a16:creationId xmlns:a16="http://schemas.microsoft.com/office/drawing/2014/main" id="{23154230-4AB9-2FFD-6358-7416FB589305}"/>
                  </a:ext>
                </a:extLst>
              </p:cNvPr>
              <p:cNvSpPr/>
              <p:nvPr/>
            </p:nvSpPr>
            <p:spPr>
              <a:xfrm>
                <a:off x="5938757" y="2505600"/>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2</m:t>
                          </m:r>
                          <m:r>
                            <a:rPr lang="en-CA" i="1">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38" name="Rounded Rectangle 37">
                <a:extLst>
                  <a:ext uri="{FF2B5EF4-FFF2-40B4-BE49-F238E27FC236}">
                    <a16:creationId xmlns:a16="http://schemas.microsoft.com/office/drawing/2014/main" id="{23154230-4AB9-2FFD-6358-7416FB589305}"/>
                  </a:ext>
                </a:extLst>
              </p:cNvPr>
              <p:cNvSpPr>
                <a:spLocks noRot="1" noChangeAspect="1" noMove="1" noResize="1" noEditPoints="1" noAdjustHandles="1" noChangeArrowheads="1" noChangeShapeType="1" noTextEdit="1"/>
              </p:cNvSpPr>
              <p:nvPr/>
            </p:nvSpPr>
            <p:spPr>
              <a:xfrm>
                <a:off x="5938757" y="2505600"/>
                <a:ext cx="470516" cy="470517"/>
              </a:xfrm>
              <a:prstGeom prst="roundRect">
                <a:avLst/>
              </a:prstGeom>
              <a:blipFill>
                <a:blip r:embed="rId27"/>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Rounded Rectangle 38">
                <a:extLst>
                  <a:ext uri="{FF2B5EF4-FFF2-40B4-BE49-F238E27FC236}">
                    <a16:creationId xmlns:a16="http://schemas.microsoft.com/office/drawing/2014/main" id="{7871DDA1-BD1E-607B-5EC3-93C64AA19807}"/>
                  </a:ext>
                </a:extLst>
              </p:cNvPr>
              <p:cNvSpPr/>
              <p:nvPr/>
            </p:nvSpPr>
            <p:spPr>
              <a:xfrm>
                <a:off x="5943574" y="3055822"/>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3</m:t>
                          </m:r>
                          <m:r>
                            <a:rPr lang="en-CA" i="1">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39" name="Rounded Rectangle 38">
                <a:extLst>
                  <a:ext uri="{FF2B5EF4-FFF2-40B4-BE49-F238E27FC236}">
                    <a16:creationId xmlns:a16="http://schemas.microsoft.com/office/drawing/2014/main" id="{7871DDA1-BD1E-607B-5EC3-93C64AA19807}"/>
                  </a:ext>
                </a:extLst>
              </p:cNvPr>
              <p:cNvSpPr>
                <a:spLocks noRot="1" noChangeAspect="1" noMove="1" noResize="1" noEditPoints="1" noAdjustHandles="1" noChangeArrowheads="1" noChangeShapeType="1" noTextEdit="1"/>
              </p:cNvSpPr>
              <p:nvPr/>
            </p:nvSpPr>
            <p:spPr>
              <a:xfrm>
                <a:off x="5943574" y="3055822"/>
                <a:ext cx="470516" cy="470517"/>
              </a:xfrm>
              <a:prstGeom prst="roundRect">
                <a:avLst/>
              </a:prstGeom>
              <a:blipFill>
                <a:blip r:embed="rId28"/>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ounded Rectangle 39">
                <a:extLst>
                  <a:ext uri="{FF2B5EF4-FFF2-40B4-BE49-F238E27FC236}">
                    <a16:creationId xmlns:a16="http://schemas.microsoft.com/office/drawing/2014/main" id="{36B9916F-D964-6488-C115-7F461F1E8A21}"/>
                  </a:ext>
                </a:extLst>
              </p:cNvPr>
              <p:cNvSpPr/>
              <p:nvPr/>
            </p:nvSpPr>
            <p:spPr>
              <a:xfrm>
                <a:off x="6674918" y="1940441"/>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i="1">
                              <a:solidFill>
                                <a:schemeClr val="tx1"/>
                              </a:solidFill>
                              <a:latin typeface="Cambria Math" panose="02040503050406030204" pitchFamily="18" charset="0"/>
                            </a:rPr>
                            <m:t>1</m:t>
                          </m:r>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40" name="Rounded Rectangle 39">
                <a:extLst>
                  <a:ext uri="{FF2B5EF4-FFF2-40B4-BE49-F238E27FC236}">
                    <a16:creationId xmlns:a16="http://schemas.microsoft.com/office/drawing/2014/main" id="{36B9916F-D964-6488-C115-7F461F1E8A21}"/>
                  </a:ext>
                </a:extLst>
              </p:cNvPr>
              <p:cNvSpPr>
                <a:spLocks noRot="1" noChangeAspect="1" noMove="1" noResize="1" noEditPoints="1" noAdjustHandles="1" noChangeArrowheads="1" noChangeShapeType="1" noTextEdit="1"/>
              </p:cNvSpPr>
              <p:nvPr/>
            </p:nvSpPr>
            <p:spPr>
              <a:xfrm>
                <a:off x="6674918" y="1940441"/>
                <a:ext cx="470516" cy="470517"/>
              </a:xfrm>
              <a:prstGeom prst="roundRect">
                <a:avLst/>
              </a:prstGeom>
              <a:blipFill>
                <a:blip r:embed="rId29"/>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ounded Rectangle 43">
                <a:extLst>
                  <a:ext uri="{FF2B5EF4-FFF2-40B4-BE49-F238E27FC236}">
                    <a16:creationId xmlns:a16="http://schemas.microsoft.com/office/drawing/2014/main" id="{E78AFCCB-8909-8DCB-F63D-C3BA74803237}"/>
                  </a:ext>
                </a:extLst>
              </p:cNvPr>
              <p:cNvSpPr/>
              <p:nvPr/>
            </p:nvSpPr>
            <p:spPr>
              <a:xfrm>
                <a:off x="6670101" y="2505600"/>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23</m:t>
                          </m:r>
                        </m:sub>
                      </m:sSub>
                    </m:oMath>
                  </m:oMathPara>
                </a14:m>
                <a:endParaRPr lang="en-US">
                  <a:solidFill>
                    <a:schemeClr val="tx1"/>
                  </a:solidFill>
                </a:endParaRPr>
              </a:p>
            </p:txBody>
          </p:sp>
        </mc:Choice>
        <mc:Fallback xmlns="">
          <p:sp>
            <p:nvSpPr>
              <p:cNvPr id="44" name="Rounded Rectangle 43">
                <a:extLst>
                  <a:ext uri="{FF2B5EF4-FFF2-40B4-BE49-F238E27FC236}">
                    <a16:creationId xmlns:a16="http://schemas.microsoft.com/office/drawing/2014/main" id="{E78AFCCB-8909-8DCB-F63D-C3BA74803237}"/>
                  </a:ext>
                </a:extLst>
              </p:cNvPr>
              <p:cNvSpPr>
                <a:spLocks noRot="1" noChangeAspect="1" noMove="1" noResize="1" noEditPoints="1" noAdjustHandles="1" noChangeArrowheads="1" noChangeShapeType="1" noTextEdit="1"/>
              </p:cNvSpPr>
              <p:nvPr/>
            </p:nvSpPr>
            <p:spPr>
              <a:xfrm>
                <a:off x="6670101" y="2505600"/>
                <a:ext cx="470516" cy="470517"/>
              </a:xfrm>
              <a:prstGeom prst="roundRect">
                <a:avLst/>
              </a:prstGeom>
              <a:blipFill>
                <a:blip r:embed="rId30"/>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Rounded Rectangle 44">
                <a:extLst>
                  <a:ext uri="{FF2B5EF4-FFF2-40B4-BE49-F238E27FC236}">
                    <a16:creationId xmlns:a16="http://schemas.microsoft.com/office/drawing/2014/main" id="{10BEB598-4E57-7479-291B-4560146C7CD4}"/>
                  </a:ext>
                </a:extLst>
              </p:cNvPr>
              <p:cNvSpPr/>
              <p:nvPr/>
            </p:nvSpPr>
            <p:spPr>
              <a:xfrm>
                <a:off x="6674918" y="3054675"/>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3</m:t>
                          </m:r>
                          <m:r>
                            <a:rPr lang="en-CA" i="1">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45" name="Rounded Rectangle 44">
                <a:extLst>
                  <a:ext uri="{FF2B5EF4-FFF2-40B4-BE49-F238E27FC236}">
                    <a16:creationId xmlns:a16="http://schemas.microsoft.com/office/drawing/2014/main" id="{10BEB598-4E57-7479-291B-4560146C7CD4}"/>
                  </a:ext>
                </a:extLst>
              </p:cNvPr>
              <p:cNvSpPr>
                <a:spLocks noRot="1" noChangeAspect="1" noMove="1" noResize="1" noEditPoints="1" noAdjustHandles="1" noChangeArrowheads="1" noChangeShapeType="1" noTextEdit="1"/>
              </p:cNvSpPr>
              <p:nvPr/>
            </p:nvSpPr>
            <p:spPr>
              <a:xfrm>
                <a:off x="6674918" y="3054675"/>
                <a:ext cx="470516" cy="470517"/>
              </a:xfrm>
              <a:prstGeom prst="roundRect">
                <a:avLst/>
              </a:prstGeom>
              <a:blipFill>
                <a:blip r:embed="rId31"/>
                <a:stretch>
                  <a:fillRect/>
                </a:stretch>
              </a:blipFill>
              <a:ln>
                <a:solidFill>
                  <a:srgbClr val="BBAAE6"/>
                </a:solidFill>
              </a:ln>
            </p:spPr>
            <p:txBody>
              <a:bodyPr/>
              <a:lstStyle/>
              <a:p>
                <a:r>
                  <a:rPr lang="en-US">
                    <a:noFill/>
                  </a:rPr>
                  <a:t> </a:t>
                </a:r>
              </a:p>
            </p:txBody>
          </p:sp>
        </mc:Fallback>
      </mc:AlternateContent>
      <p:cxnSp>
        <p:nvCxnSpPr>
          <p:cNvPr id="46" name="Straight Arrow Connector 45">
            <a:extLst>
              <a:ext uri="{FF2B5EF4-FFF2-40B4-BE49-F238E27FC236}">
                <a16:creationId xmlns:a16="http://schemas.microsoft.com/office/drawing/2014/main" id="{564A6D83-0F1D-FE81-429B-F8E37EFA6C40}"/>
              </a:ext>
            </a:extLst>
          </p:cNvPr>
          <p:cNvCxnSpPr>
            <a:cxnSpLocks/>
            <a:stCxn id="24" idx="0"/>
          </p:cNvCxnSpPr>
          <p:nvPr/>
        </p:nvCxnSpPr>
        <p:spPr>
          <a:xfrm flipV="1">
            <a:off x="6178832" y="3932807"/>
            <a:ext cx="384" cy="17706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FA0B1CD0-8E58-0A4E-49B7-25A12969E560}"/>
              </a:ext>
            </a:extLst>
          </p:cNvPr>
          <p:cNvCxnSpPr>
            <a:cxnSpLocks/>
            <a:endCxn id="39" idx="2"/>
          </p:cNvCxnSpPr>
          <p:nvPr/>
        </p:nvCxnSpPr>
        <p:spPr>
          <a:xfrm flipH="1" flipV="1">
            <a:off x="6178832" y="3526339"/>
            <a:ext cx="384" cy="1528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1297B21B-7443-FDA4-4E8C-32F981F57036}"/>
              </a:ext>
            </a:extLst>
          </p:cNvPr>
          <p:cNvCxnSpPr>
            <a:cxnSpLocks/>
            <a:stCxn id="37" idx="0"/>
          </p:cNvCxnSpPr>
          <p:nvPr/>
        </p:nvCxnSpPr>
        <p:spPr>
          <a:xfrm flipV="1">
            <a:off x="6178832" y="1770437"/>
            <a:ext cx="384" cy="17115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BC2DD55D-D113-58C0-8551-B6289C9DED5A}"/>
              </a:ext>
            </a:extLst>
          </p:cNvPr>
          <p:cNvCxnSpPr>
            <a:cxnSpLocks/>
            <a:stCxn id="40" idx="0"/>
          </p:cNvCxnSpPr>
          <p:nvPr/>
        </p:nvCxnSpPr>
        <p:spPr>
          <a:xfrm flipV="1">
            <a:off x="6910176" y="1774662"/>
            <a:ext cx="0" cy="16577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CB1D43C8-A3B3-B6BE-C03D-460CA995984C}"/>
              </a:ext>
            </a:extLst>
          </p:cNvPr>
          <p:cNvCxnSpPr>
            <a:cxnSpLocks/>
            <a:endCxn id="45" idx="2"/>
          </p:cNvCxnSpPr>
          <p:nvPr/>
        </p:nvCxnSpPr>
        <p:spPr>
          <a:xfrm flipV="1">
            <a:off x="6910176" y="3525192"/>
            <a:ext cx="0" cy="1478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C2D6BD6F-CB27-3A82-EE54-C984126AC641}"/>
              </a:ext>
            </a:extLst>
          </p:cNvPr>
          <p:cNvCxnSpPr>
            <a:cxnSpLocks/>
            <a:stCxn id="27" idx="0"/>
          </p:cNvCxnSpPr>
          <p:nvPr/>
        </p:nvCxnSpPr>
        <p:spPr>
          <a:xfrm flipV="1">
            <a:off x="6910176" y="3920473"/>
            <a:ext cx="0" cy="1894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Rounded Rectangle 53">
                <a:extLst>
                  <a:ext uri="{FF2B5EF4-FFF2-40B4-BE49-F238E27FC236}">
                    <a16:creationId xmlns:a16="http://schemas.microsoft.com/office/drawing/2014/main" id="{25978E96-6B5C-3D95-E882-0405B0A5043F}"/>
                  </a:ext>
                </a:extLst>
              </p:cNvPr>
              <p:cNvSpPr/>
              <p:nvPr/>
            </p:nvSpPr>
            <p:spPr>
              <a:xfrm>
                <a:off x="5942106" y="5949631"/>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54" name="Rounded Rectangle 53">
                <a:extLst>
                  <a:ext uri="{FF2B5EF4-FFF2-40B4-BE49-F238E27FC236}">
                    <a16:creationId xmlns:a16="http://schemas.microsoft.com/office/drawing/2014/main" id="{25978E96-6B5C-3D95-E882-0405B0A5043F}"/>
                  </a:ext>
                </a:extLst>
              </p:cNvPr>
              <p:cNvSpPr>
                <a:spLocks noRot="1" noChangeAspect="1" noMove="1" noResize="1" noEditPoints="1" noAdjustHandles="1" noChangeArrowheads="1" noChangeShapeType="1" noTextEdit="1"/>
              </p:cNvSpPr>
              <p:nvPr/>
            </p:nvSpPr>
            <p:spPr>
              <a:xfrm>
                <a:off x="5942106" y="5949631"/>
                <a:ext cx="470516" cy="470517"/>
              </a:xfrm>
              <a:prstGeom prst="roundRect">
                <a:avLst/>
              </a:prstGeom>
              <a:blipFill>
                <a:blip r:embed="rId32"/>
                <a:stretch>
                  <a:fillRect/>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Rounded Rectangle 57">
                <a:extLst>
                  <a:ext uri="{FF2B5EF4-FFF2-40B4-BE49-F238E27FC236}">
                    <a16:creationId xmlns:a16="http://schemas.microsoft.com/office/drawing/2014/main" id="{7859216E-15F1-B1ED-4703-FC3B23E43D5A}"/>
                  </a:ext>
                </a:extLst>
              </p:cNvPr>
              <p:cNvSpPr/>
              <p:nvPr/>
            </p:nvSpPr>
            <p:spPr>
              <a:xfrm>
                <a:off x="6676382" y="5949631"/>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58" name="Rounded Rectangle 57">
                <a:extLst>
                  <a:ext uri="{FF2B5EF4-FFF2-40B4-BE49-F238E27FC236}">
                    <a16:creationId xmlns:a16="http://schemas.microsoft.com/office/drawing/2014/main" id="{7859216E-15F1-B1ED-4703-FC3B23E43D5A}"/>
                  </a:ext>
                </a:extLst>
              </p:cNvPr>
              <p:cNvSpPr>
                <a:spLocks noRot="1" noChangeAspect="1" noMove="1" noResize="1" noEditPoints="1" noAdjustHandles="1" noChangeArrowheads="1" noChangeShapeType="1" noTextEdit="1"/>
              </p:cNvSpPr>
              <p:nvPr/>
            </p:nvSpPr>
            <p:spPr>
              <a:xfrm>
                <a:off x="6676382" y="5949631"/>
                <a:ext cx="470516" cy="470517"/>
              </a:xfrm>
              <a:prstGeom prst="roundRect">
                <a:avLst/>
              </a:prstGeom>
              <a:blipFill>
                <a:blip r:embed="rId33"/>
                <a:stretch>
                  <a:fillRect/>
                </a:stretch>
              </a:blipFill>
              <a:ln>
                <a:solidFill>
                  <a:schemeClr val="accent2">
                    <a:lumMod val="75000"/>
                  </a:schemeClr>
                </a:solidFill>
              </a:ln>
            </p:spPr>
            <p:txBody>
              <a:bodyPr/>
              <a:lstStyle/>
              <a:p>
                <a:r>
                  <a:rPr lang="en-US">
                    <a:noFill/>
                  </a:rPr>
                  <a:t> </a:t>
                </a:r>
              </a:p>
            </p:txBody>
          </p:sp>
        </mc:Fallback>
      </mc:AlternateContent>
      <p:cxnSp>
        <p:nvCxnSpPr>
          <p:cNvPr id="59" name="Straight Arrow Connector 58">
            <a:extLst>
              <a:ext uri="{FF2B5EF4-FFF2-40B4-BE49-F238E27FC236}">
                <a16:creationId xmlns:a16="http://schemas.microsoft.com/office/drawing/2014/main" id="{281749B8-88BC-2D16-6ED4-298761AA1DB1}"/>
              </a:ext>
            </a:extLst>
          </p:cNvPr>
          <p:cNvCxnSpPr>
            <a:cxnSpLocks/>
            <a:stCxn id="54" idx="0"/>
            <a:endCxn id="26" idx="2"/>
          </p:cNvCxnSpPr>
          <p:nvPr/>
        </p:nvCxnSpPr>
        <p:spPr>
          <a:xfrm flipV="1">
            <a:off x="6177364" y="5694627"/>
            <a:ext cx="1468" cy="2550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EA2A67DA-7CB2-C49E-FD8B-2950FE4B36CE}"/>
              </a:ext>
            </a:extLst>
          </p:cNvPr>
          <p:cNvCxnSpPr>
            <a:cxnSpLocks/>
            <a:stCxn id="58" idx="0"/>
            <a:endCxn id="29" idx="2"/>
          </p:cNvCxnSpPr>
          <p:nvPr/>
        </p:nvCxnSpPr>
        <p:spPr>
          <a:xfrm flipH="1" flipV="1">
            <a:off x="6910176" y="5694627"/>
            <a:ext cx="1464" cy="2550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B5F280F4-5D55-677A-9929-20E50F818E07}"/>
                  </a:ext>
                </a:extLst>
              </p:cNvPr>
              <p:cNvSpPr txBox="1"/>
              <p:nvPr/>
            </p:nvSpPr>
            <p:spPr>
              <a:xfrm>
                <a:off x="7261200" y="882668"/>
                <a:ext cx="2887417" cy="705321"/>
              </a:xfrm>
              <a:prstGeom prst="rect">
                <a:avLst/>
              </a:prstGeom>
              <a:noFill/>
            </p:spPr>
            <p:txBody>
              <a:bodyPr wrap="square" rtlCol="0">
                <a:spAutoFit/>
              </a:bodyPr>
              <a:lstStyle/>
              <a:p>
                <a:r>
                  <a:rPr lang="en-US"/>
                  <a:t>Output vectors </a:t>
                </a:r>
                <a:endParaRPr lang="en-CA" b="1" i="1">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𝒐</m:t>
                          </m:r>
                        </m:e>
                        <m:sub>
                          <m:r>
                            <a:rPr lang="en-CA" b="1" i="1" smtClean="0">
                              <a:latin typeface="Cambria Math" panose="02040503050406030204" pitchFamily="18" charset="0"/>
                            </a:rPr>
                            <m:t>𝒋</m:t>
                          </m:r>
                        </m:sub>
                      </m:sSub>
                      <m:r>
                        <a:rPr lang="en-CA" b="0" i="1" smtClean="0">
                          <a:latin typeface="Cambria Math" panose="02040503050406030204" pitchFamily="18" charset="0"/>
                        </a:rPr>
                        <m:t>∈</m:t>
                      </m:r>
                      <m:sSup>
                        <m:sSupPr>
                          <m:ctrlPr>
                            <a:rPr lang="en-CA" b="0" i="1" smtClean="0">
                              <a:latin typeface="Cambria Math" panose="02040503050406030204" pitchFamily="18" charset="0"/>
                            </a:rPr>
                          </m:ctrlPr>
                        </m:sSupPr>
                        <m:e>
                          <m:r>
                            <a:rPr lang="en-CA" b="0" i="1" smtClean="0">
                              <a:latin typeface="Cambria Math" panose="02040503050406030204" pitchFamily="18" charset="0"/>
                            </a:rPr>
                            <m:t>ℝ</m:t>
                          </m:r>
                        </m:e>
                        <m:sup>
                          <m:sSub>
                            <m:sSubPr>
                              <m:ctrlPr>
                                <a:rPr lang="en-CA" b="0" i="1" smtClean="0">
                                  <a:solidFill>
                                    <a:srgbClr val="C00000"/>
                                  </a:solidFill>
                                  <a:latin typeface="Cambria Math" panose="02040503050406030204" pitchFamily="18" charset="0"/>
                                </a:rPr>
                              </m:ctrlPr>
                            </m:sSubPr>
                            <m:e>
                              <m:r>
                                <a:rPr lang="en-CA" b="0" i="1" smtClean="0">
                                  <a:solidFill>
                                    <a:srgbClr val="C00000"/>
                                  </a:solidFill>
                                  <a:latin typeface="Cambria Math" panose="02040503050406030204" pitchFamily="18" charset="0"/>
                                </a:rPr>
                                <m:t>𝑑</m:t>
                              </m:r>
                            </m:e>
                            <m:sub>
                              <m:r>
                                <a:rPr lang="en-CA" b="0" i="1" smtClean="0">
                                  <a:solidFill>
                                    <a:srgbClr val="C00000"/>
                                  </a:solidFill>
                                  <a:latin typeface="Cambria Math" panose="02040503050406030204" pitchFamily="18" charset="0"/>
                                </a:rPr>
                                <m:t>𝑘</m:t>
                              </m:r>
                            </m:sub>
                          </m:sSub>
                        </m:sup>
                      </m:sSup>
                    </m:oMath>
                  </m:oMathPara>
                </a14:m>
                <a:endParaRPr lang="en-US" b="1"/>
              </a:p>
            </p:txBody>
          </p:sp>
        </mc:Choice>
        <mc:Fallback xmlns="">
          <p:sp>
            <p:nvSpPr>
              <p:cNvPr id="68" name="TextBox 67">
                <a:extLst>
                  <a:ext uri="{FF2B5EF4-FFF2-40B4-BE49-F238E27FC236}">
                    <a16:creationId xmlns:a16="http://schemas.microsoft.com/office/drawing/2014/main" id="{B5F280F4-5D55-677A-9929-20E50F818E07}"/>
                  </a:ext>
                </a:extLst>
              </p:cNvPr>
              <p:cNvSpPr txBox="1">
                <a:spLocks noRot="1" noChangeAspect="1" noMove="1" noResize="1" noEditPoints="1" noAdjustHandles="1" noChangeArrowheads="1" noChangeShapeType="1" noTextEdit="1"/>
              </p:cNvSpPr>
              <p:nvPr/>
            </p:nvSpPr>
            <p:spPr>
              <a:xfrm>
                <a:off x="7261200" y="882668"/>
                <a:ext cx="2887417" cy="705321"/>
              </a:xfrm>
              <a:prstGeom prst="rect">
                <a:avLst/>
              </a:prstGeom>
              <a:blipFill>
                <a:blip r:embed="rId34"/>
                <a:stretch>
                  <a:fillRect l="-1688" t="-5217" b="-870"/>
                </a:stretch>
              </a:blipFill>
            </p:spPr>
            <p:txBody>
              <a:bodyPr/>
              <a:lstStyle/>
              <a:p>
                <a:r>
                  <a:rPr lang="en-US">
                    <a:noFill/>
                  </a:rPr>
                  <a:t> </a:t>
                </a:r>
              </a:p>
            </p:txBody>
          </p:sp>
        </mc:Fallback>
      </mc:AlternateContent>
      <p:cxnSp>
        <p:nvCxnSpPr>
          <p:cNvPr id="70" name="Straight Arrow Connector 69">
            <a:extLst>
              <a:ext uri="{FF2B5EF4-FFF2-40B4-BE49-F238E27FC236}">
                <a16:creationId xmlns:a16="http://schemas.microsoft.com/office/drawing/2014/main" id="{97376CFF-1406-582D-54D7-68B2BF3FACA1}"/>
              </a:ext>
            </a:extLst>
          </p:cNvPr>
          <p:cNvCxnSpPr>
            <a:cxnSpLocks/>
          </p:cNvCxnSpPr>
          <p:nvPr/>
        </p:nvCxnSpPr>
        <p:spPr>
          <a:xfrm flipV="1">
            <a:off x="5450164" y="1304652"/>
            <a:ext cx="0" cy="2185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9236372E-EF5D-6DF0-348A-F14AD23AEC97}"/>
              </a:ext>
            </a:extLst>
          </p:cNvPr>
          <p:cNvCxnSpPr>
            <a:cxnSpLocks/>
          </p:cNvCxnSpPr>
          <p:nvPr/>
        </p:nvCxnSpPr>
        <p:spPr>
          <a:xfrm flipV="1">
            <a:off x="6174015" y="1297871"/>
            <a:ext cx="0" cy="2185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30B5C6A6-8F75-793C-F5E9-2B576CF79D04}"/>
              </a:ext>
            </a:extLst>
          </p:cNvPr>
          <p:cNvCxnSpPr>
            <a:cxnSpLocks/>
          </p:cNvCxnSpPr>
          <p:nvPr/>
        </p:nvCxnSpPr>
        <p:spPr>
          <a:xfrm flipV="1">
            <a:off x="6910176" y="1296724"/>
            <a:ext cx="0" cy="2185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751020B-60EA-DF88-987C-43739799FA17}"/>
              </a:ext>
            </a:extLst>
          </p:cNvPr>
          <p:cNvSpPr txBox="1"/>
          <p:nvPr/>
        </p:nvSpPr>
        <p:spPr>
          <a:xfrm>
            <a:off x="2369205" y="4170394"/>
            <a:ext cx="1146445" cy="369332"/>
          </a:xfrm>
          <a:prstGeom prst="rect">
            <a:avLst/>
          </a:prstGeom>
          <a:noFill/>
        </p:spPr>
        <p:txBody>
          <a:bodyPr wrap="square" rtlCol="0">
            <a:spAutoFit/>
          </a:bodyPr>
          <a:lstStyle/>
          <a:p>
            <a:pPr algn="ctr"/>
            <a:r>
              <a:rPr lang="en-CA"/>
              <a:t>Alignment</a:t>
            </a:r>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5CFB53A-2C93-1880-C31D-21716837AAA9}"/>
                  </a:ext>
                </a:extLst>
              </p:cNvPr>
              <p:cNvSpPr txBox="1"/>
              <p:nvPr/>
            </p:nvSpPr>
            <p:spPr>
              <a:xfrm>
                <a:off x="7261200" y="4068554"/>
                <a:ext cx="2887417" cy="1023678"/>
              </a:xfrm>
              <a:prstGeom prst="rect">
                <a:avLst/>
              </a:prstGeom>
              <a:noFill/>
            </p:spPr>
            <p:txBody>
              <a:bodyPr wrap="square" rtlCol="0">
                <a:spAutoFit/>
              </a:bodyPr>
              <a:lstStyle/>
              <a:p>
                <a:r>
                  <a:rPr lang="en-US"/>
                  <a:t>Alignment scores</a:t>
                </a:r>
              </a:p>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𝑒</m:t>
                          </m:r>
                        </m:e>
                        <m:sub>
                          <m:r>
                            <a:rPr lang="en-CA" b="0" i="1" smtClean="0">
                              <a:latin typeface="Cambria Math" panose="02040503050406030204" pitchFamily="18" charset="0"/>
                            </a:rPr>
                            <m:t>𝑖𝑗</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m:rPr>
                              <m:nor/>
                            </m:rPr>
                            <a:rPr lang="en-CA" b="0" i="0" smtClean="0">
                              <a:latin typeface="Cambria Math" panose="02040503050406030204" pitchFamily="18" charset="0"/>
                            </a:rPr>
                            <m:t>att</m:t>
                          </m:r>
                        </m:sub>
                      </m:sSub>
                      <m:d>
                        <m:dPr>
                          <m:ctrlPr>
                            <a:rPr lang="en-CA" b="0" i="1" smtClean="0">
                              <a:latin typeface="Cambria Math" panose="02040503050406030204" pitchFamily="18" charset="0"/>
                            </a:rPr>
                          </m:ctrlPr>
                        </m:dPr>
                        <m:e>
                          <m:sSub>
                            <m:sSubPr>
                              <m:ctrlPr>
                                <a:rPr lang="en-CA" b="1" i="1" smtClean="0">
                                  <a:latin typeface="Cambria Math" panose="02040503050406030204" pitchFamily="18" charset="0"/>
                                </a:rPr>
                              </m:ctrlPr>
                            </m:sSubPr>
                            <m:e>
                              <m:r>
                                <a:rPr lang="en-CA" b="1" i="1" smtClean="0">
                                  <a:latin typeface="Cambria Math" panose="02040503050406030204" pitchFamily="18" charset="0"/>
                                </a:rPr>
                                <m:t>𝒒</m:t>
                              </m:r>
                            </m:e>
                            <m:sub>
                              <m:r>
                                <a:rPr lang="en-CA" b="1" i="1" smtClean="0">
                                  <a:latin typeface="Cambria Math" panose="02040503050406030204" pitchFamily="18" charset="0"/>
                                </a:rPr>
                                <m:t>𝒋</m:t>
                              </m:r>
                            </m:sub>
                          </m:sSub>
                          <m:r>
                            <a:rPr lang="en-CA" b="0" i="1" smtClean="0">
                              <a:latin typeface="Cambria Math" panose="02040503050406030204" pitchFamily="18" charset="0"/>
                            </a:rPr>
                            <m:t>,</m:t>
                          </m:r>
                          <m:sSub>
                            <m:sSubPr>
                              <m:ctrlPr>
                                <a:rPr lang="en-CA" b="1" i="1" smtClean="0">
                                  <a:latin typeface="Cambria Math" panose="02040503050406030204" pitchFamily="18" charset="0"/>
                                </a:rPr>
                              </m:ctrlPr>
                            </m:sSubPr>
                            <m:e>
                              <m:r>
                                <a:rPr lang="en-CA" b="1" i="1" smtClean="0">
                                  <a:latin typeface="Cambria Math" panose="02040503050406030204" pitchFamily="18" charset="0"/>
                                </a:rPr>
                                <m:t>𝒌</m:t>
                              </m:r>
                            </m:e>
                            <m:sub>
                              <m:r>
                                <a:rPr lang="en-CA" b="1" i="1" smtClean="0">
                                  <a:latin typeface="Cambria Math" panose="02040503050406030204" pitchFamily="18" charset="0"/>
                                </a:rPr>
                                <m:t>𝒊</m:t>
                              </m:r>
                            </m:sub>
                          </m:sSub>
                        </m:e>
                      </m:d>
                      <m:r>
                        <a:rPr lang="en-CA" b="0" i="1" smtClean="0">
                          <a:latin typeface="Cambria Math" panose="02040503050406030204" pitchFamily="18" charset="0"/>
                        </a:rPr>
                        <m:t>=</m:t>
                      </m:r>
                      <m:f>
                        <m:fPr>
                          <m:ctrlPr>
                            <a:rPr lang="en-CA" b="1" i="1" smtClean="0">
                              <a:solidFill>
                                <a:srgbClr val="C00000"/>
                              </a:solidFill>
                              <a:latin typeface="Cambria Math" panose="02040503050406030204" pitchFamily="18" charset="0"/>
                            </a:rPr>
                          </m:ctrlPr>
                        </m:fPr>
                        <m:num>
                          <m:sSub>
                            <m:sSubPr>
                              <m:ctrlPr>
                                <a:rPr lang="en-CA" b="1" i="1">
                                  <a:solidFill>
                                    <a:srgbClr val="C00000"/>
                                  </a:solidFill>
                                  <a:latin typeface="Cambria Math" panose="02040503050406030204" pitchFamily="18" charset="0"/>
                                </a:rPr>
                              </m:ctrlPr>
                            </m:sSubPr>
                            <m:e>
                              <m:r>
                                <a:rPr lang="en-CA" b="1" i="1">
                                  <a:solidFill>
                                    <a:srgbClr val="C00000"/>
                                  </a:solidFill>
                                  <a:latin typeface="Cambria Math" panose="02040503050406030204" pitchFamily="18" charset="0"/>
                                </a:rPr>
                                <m:t>𝒒</m:t>
                              </m:r>
                            </m:e>
                            <m:sub>
                              <m:r>
                                <a:rPr lang="en-CA" b="1" i="1">
                                  <a:solidFill>
                                    <a:srgbClr val="C00000"/>
                                  </a:solidFill>
                                  <a:latin typeface="Cambria Math" panose="02040503050406030204" pitchFamily="18" charset="0"/>
                                </a:rPr>
                                <m:t>𝒋</m:t>
                              </m:r>
                            </m:sub>
                          </m:sSub>
                          <m:r>
                            <a:rPr lang="en-CA" b="1" i="1">
                              <a:solidFill>
                                <a:srgbClr val="C00000"/>
                              </a:solidFill>
                              <a:latin typeface="Cambria Math" panose="02040503050406030204" pitchFamily="18" charset="0"/>
                            </a:rPr>
                            <m:t>⋅</m:t>
                          </m:r>
                          <m:sSub>
                            <m:sSubPr>
                              <m:ctrlPr>
                                <a:rPr lang="en-CA" b="1" i="1" smtClean="0">
                                  <a:solidFill>
                                    <a:srgbClr val="C00000"/>
                                  </a:solidFill>
                                  <a:latin typeface="Cambria Math" panose="02040503050406030204" pitchFamily="18" charset="0"/>
                                </a:rPr>
                              </m:ctrlPr>
                            </m:sSubPr>
                            <m:e>
                              <m:r>
                                <a:rPr lang="en-CA" b="1" i="1" smtClean="0">
                                  <a:solidFill>
                                    <a:srgbClr val="C00000"/>
                                  </a:solidFill>
                                  <a:latin typeface="Cambria Math" panose="02040503050406030204" pitchFamily="18" charset="0"/>
                                </a:rPr>
                                <m:t>𝒌</m:t>
                              </m:r>
                            </m:e>
                            <m:sub>
                              <m:r>
                                <a:rPr lang="en-CA" b="1" i="1" smtClean="0">
                                  <a:solidFill>
                                    <a:srgbClr val="C00000"/>
                                  </a:solidFill>
                                  <a:latin typeface="Cambria Math" panose="02040503050406030204" pitchFamily="18" charset="0"/>
                                </a:rPr>
                                <m:t>𝒊</m:t>
                              </m:r>
                            </m:sub>
                          </m:sSub>
                        </m:num>
                        <m:den>
                          <m:rad>
                            <m:radPr>
                              <m:degHide m:val="on"/>
                              <m:ctrlPr>
                                <a:rPr lang="en-CA" b="1" i="1" smtClean="0">
                                  <a:solidFill>
                                    <a:srgbClr val="C00000"/>
                                  </a:solidFill>
                                  <a:latin typeface="Cambria Math" panose="02040503050406030204" pitchFamily="18" charset="0"/>
                                </a:rPr>
                              </m:ctrlPr>
                            </m:radPr>
                            <m:deg/>
                            <m:e>
                              <m:sSub>
                                <m:sSubPr>
                                  <m:ctrlPr>
                                    <a:rPr lang="en-CA" b="1" i="1" smtClean="0">
                                      <a:solidFill>
                                        <a:srgbClr val="C00000"/>
                                      </a:solidFill>
                                      <a:latin typeface="Cambria Math" panose="02040503050406030204" pitchFamily="18" charset="0"/>
                                    </a:rPr>
                                  </m:ctrlPr>
                                </m:sSubPr>
                                <m:e>
                                  <m:r>
                                    <a:rPr lang="en-CA" b="1" i="1" smtClean="0">
                                      <a:solidFill>
                                        <a:srgbClr val="C00000"/>
                                      </a:solidFill>
                                      <a:latin typeface="Cambria Math" panose="02040503050406030204" pitchFamily="18" charset="0"/>
                                    </a:rPr>
                                    <m:t>𝒅</m:t>
                                  </m:r>
                                </m:e>
                                <m:sub>
                                  <m:r>
                                    <a:rPr lang="en-CA" b="1" i="1" smtClean="0">
                                      <a:solidFill>
                                        <a:srgbClr val="C00000"/>
                                      </a:solidFill>
                                      <a:latin typeface="Cambria Math" panose="02040503050406030204" pitchFamily="18" charset="0"/>
                                    </a:rPr>
                                    <m:t>𝒌</m:t>
                                  </m:r>
                                </m:sub>
                              </m:sSub>
                            </m:e>
                          </m:rad>
                        </m:den>
                      </m:f>
                    </m:oMath>
                  </m:oMathPara>
                </a14:m>
                <a:endParaRPr lang="en-US"/>
              </a:p>
            </p:txBody>
          </p:sp>
        </mc:Choice>
        <mc:Fallback xmlns="">
          <p:sp>
            <p:nvSpPr>
              <p:cNvPr id="8" name="TextBox 7">
                <a:extLst>
                  <a:ext uri="{FF2B5EF4-FFF2-40B4-BE49-F238E27FC236}">
                    <a16:creationId xmlns:a16="http://schemas.microsoft.com/office/drawing/2014/main" id="{55CFB53A-2C93-1880-C31D-21716837AAA9}"/>
                  </a:ext>
                </a:extLst>
              </p:cNvPr>
              <p:cNvSpPr txBox="1">
                <a:spLocks noRot="1" noChangeAspect="1" noMove="1" noResize="1" noEditPoints="1" noAdjustHandles="1" noChangeArrowheads="1" noChangeShapeType="1" noTextEdit="1"/>
              </p:cNvSpPr>
              <p:nvPr/>
            </p:nvSpPr>
            <p:spPr>
              <a:xfrm>
                <a:off x="7261200" y="4068554"/>
                <a:ext cx="2887417" cy="1023678"/>
              </a:xfrm>
              <a:prstGeom prst="rect">
                <a:avLst/>
              </a:prstGeom>
              <a:blipFill>
                <a:blip r:embed="rId35"/>
                <a:stretch>
                  <a:fillRect l="-1688" t="-29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93DF2AC0-B4A1-A516-8C94-CEC59355EFB2}"/>
                  </a:ext>
                </a:extLst>
              </p:cNvPr>
              <p:cNvSpPr txBox="1"/>
              <p:nvPr/>
            </p:nvSpPr>
            <p:spPr>
              <a:xfrm>
                <a:off x="7261200" y="5090036"/>
                <a:ext cx="2887418" cy="369332"/>
              </a:xfrm>
              <a:prstGeom prst="rect">
                <a:avLst/>
              </a:prstGeom>
              <a:noFill/>
            </p:spPr>
            <p:txBody>
              <a:bodyPr wrap="square">
                <a:spAutoFit/>
              </a:bodyPr>
              <a:lstStyle/>
              <a:p>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m:rPr>
                            <m:nor/>
                          </m:rPr>
                          <a:rPr lang="en-CA" b="0" i="0" smtClean="0">
                            <a:latin typeface="Cambria Math" panose="02040503050406030204" pitchFamily="18" charset="0"/>
                          </a:rPr>
                          <m:t>att</m:t>
                        </m:r>
                      </m:sub>
                    </m:sSub>
                    <m:d>
                      <m:dPr>
                        <m:ctrlPr>
                          <a:rPr lang="en-CA" b="0" i="1" smtClean="0">
                            <a:latin typeface="Cambria Math" panose="02040503050406030204" pitchFamily="18" charset="0"/>
                          </a:rPr>
                        </m:ctrlPr>
                      </m:dPr>
                      <m:e>
                        <m:r>
                          <a:rPr lang="en-CA" b="0" i="1" smtClean="0">
                            <a:latin typeface="Cambria Math" panose="02040503050406030204" pitchFamily="18" charset="0"/>
                            <a:ea typeface="Cambria Math" panose="02040503050406030204" pitchFamily="18" charset="0"/>
                          </a:rPr>
                          <m:t>∙</m:t>
                        </m:r>
                      </m:e>
                    </m:d>
                    <m:r>
                      <a:rPr lang="en-CA" b="0" i="0" smtClean="0">
                        <a:latin typeface="Cambria Math" panose="02040503050406030204" pitchFamily="18" charset="0"/>
                        <a:ea typeface="Cambria Math" panose="02040503050406030204" pitchFamily="18" charset="0"/>
                      </a:rPr>
                      <m:t>=</m:t>
                    </m:r>
                  </m:oMath>
                </a14:m>
                <a:r>
                  <a:rPr lang="en-US">
                    <a:solidFill>
                      <a:srgbClr val="C00000"/>
                    </a:solidFill>
                  </a:rPr>
                  <a:t> scaled dot-product</a:t>
                </a:r>
              </a:p>
            </p:txBody>
          </p:sp>
        </mc:Choice>
        <mc:Fallback xmlns="">
          <p:sp>
            <p:nvSpPr>
              <p:cNvPr id="19" name="TextBox 18">
                <a:extLst>
                  <a:ext uri="{FF2B5EF4-FFF2-40B4-BE49-F238E27FC236}">
                    <a16:creationId xmlns:a16="http://schemas.microsoft.com/office/drawing/2014/main" id="{93DF2AC0-B4A1-A516-8C94-CEC59355EFB2}"/>
                  </a:ext>
                </a:extLst>
              </p:cNvPr>
              <p:cNvSpPr txBox="1">
                <a:spLocks noRot="1" noChangeAspect="1" noMove="1" noResize="1" noEditPoints="1" noAdjustHandles="1" noChangeArrowheads="1" noChangeShapeType="1" noTextEdit="1"/>
              </p:cNvSpPr>
              <p:nvPr/>
            </p:nvSpPr>
            <p:spPr>
              <a:xfrm>
                <a:off x="7261200" y="5090036"/>
                <a:ext cx="2887418" cy="369332"/>
              </a:xfrm>
              <a:prstGeom prst="rect">
                <a:avLst/>
              </a:prstGeom>
              <a:blipFill>
                <a:blip r:embed="rId36"/>
                <a:stretch>
                  <a:fillRect l="-633" t="-9836" r="-1688" b="-24590"/>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66F20488-8BF2-21AF-D5AF-83891DD98EBD}"/>
              </a:ext>
            </a:extLst>
          </p:cNvPr>
          <p:cNvSpPr txBox="1"/>
          <p:nvPr/>
        </p:nvSpPr>
        <p:spPr>
          <a:xfrm>
            <a:off x="9022080" y="5307337"/>
            <a:ext cx="317762" cy="1107996"/>
          </a:xfrm>
          <a:prstGeom prst="rect">
            <a:avLst/>
          </a:prstGeom>
          <a:noFill/>
        </p:spPr>
        <p:txBody>
          <a:bodyPr wrap="square" rtlCol="0">
            <a:spAutoFit/>
          </a:bodyPr>
          <a:lstStyle/>
          <a:p>
            <a:r>
              <a:rPr lang="en-US" sz="6600" dirty="0">
                <a:solidFill>
                  <a:srgbClr val="C00000"/>
                </a:solidFill>
                <a:latin typeface="Cambria Math" panose="02040503050406030204" pitchFamily="18" charset="0"/>
                <a:ea typeface="Cambria Math" panose="02040503050406030204" pitchFamily="18" charset="0"/>
              </a:rPr>
              <a:t>}</a:t>
            </a:r>
          </a:p>
        </p:txBody>
      </p:sp>
      <p:sp>
        <p:nvSpPr>
          <p:cNvPr id="50" name="TextBox 49">
            <a:extLst>
              <a:ext uri="{FF2B5EF4-FFF2-40B4-BE49-F238E27FC236}">
                <a16:creationId xmlns:a16="http://schemas.microsoft.com/office/drawing/2014/main" id="{4583FC8C-100D-912A-3D0D-5B7D20072B66}"/>
              </a:ext>
            </a:extLst>
          </p:cNvPr>
          <p:cNvSpPr txBox="1"/>
          <p:nvPr/>
        </p:nvSpPr>
        <p:spPr>
          <a:xfrm>
            <a:off x="9602867" y="5624563"/>
            <a:ext cx="1750933" cy="646331"/>
          </a:xfrm>
          <a:prstGeom prst="rect">
            <a:avLst/>
          </a:prstGeom>
          <a:noFill/>
        </p:spPr>
        <p:txBody>
          <a:bodyPr wrap="square" rtlCol="0">
            <a:spAutoFit/>
          </a:bodyPr>
          <a:lstStyle/>
          <a:p>
            <a:r>
              <a:rPr lang="en-US" dirty="0">
                <a:solidFill>
                  <a:srgbClr val="C00000"/>
                </a:solidFill>
              </a:rPr>
              <a:t>Share the same dimension</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B704DE8-559D-D667-739E-246D2697043F}"/>
                  </a:ext>
                </a:extLst>
              </p:cNvPr>
              <p:cNvSpPr txBox="1"/>
              <p:nvPr/>
            </p:nvSpPr>
            <p:spPr>
              <a:xfrm>
                <a:off x="7261199" y="2539947"/>
                <a:ext cx="2887200" cy="672620"/>
              </a:xfrm>
              <a:prstGeom prst="rect">
                <a:avLst/>
              </a:prstGeom>
              <a:noFill/>
            </p:spPr>
            <p:txBody>
              <a:bodyPr wrap="square" rtlCol="0">
                <a:spAutoFit/>
              </a:bodyPr>
              <a:lstStyle/>
              <a:p>
                <a:r>
                  <a:rPr lang="en-US"/>
                  <a:t>Attention weights</a:t>
                </a:r>
              </a:p>
              <a:p>
                <a:pPr/>
                <a14:m>
                  <m:oMathPara xmlns:m="http://schemas.openxmlformats.org/officeDocument/2006/math">
                    <m:oMathParaPr>
                      <m:jc m:val="centerGroup"/>
                    </m:oMathParaPr>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𝜶</m:t>
                          </m:r>
                        </m:e>
                        <m:sub>
                          <m:r>
                            <a:rPr lang="en-CA" b="1" i="1" smtClean="0">
                              <a:latin typeface="Cambria Math" panose="02040503050406030204" pitchFamily="18" charset="0"/>
                            </a:rPr>
                            <m:t>𝒋</m:t>
                          </m:r>
                        </m:sub>
                      </m:sSub>
                      <m:r>
                        <a:rPr lang="en-CA" b="0" i="1" smtClean="0">
                          <a:latin typeface="Cambria Math" panose="02040503050406030204" pitchFamily="18" charset="0"/>
                        </a:rPr>
                        <m:t>=</m:t>
                      </m:r>
                      <m:r>
                        <m:rPr>
                          <m:nor/>
                        </m:rPr>
                        <a:rPr lang="en-CA" b="0" i="0" smtClean="0">
                          <a:latin typeface="Cambria Math" panose="02040503050406030204" pitchFamily="18" charset="0"/>
                        </a:rPr>
                        <m:t> </m:t>
                      </m:r>
                      <m:r>
                        <m:rPr>
                          <m:nor/>
                        </m:rPr>
                        <a:rPr lang="en-CA" b="0" i="0" smtClean="0">
                          <a:latin typeface="Cambria Math" panose="02040503050406030204" pitchFamily="18" charset="0"/>
                        </a:rPr>
                        <m:t>softmax</m:t>
                      </m:r>
                      <m:r>
                        <a:rPr lang="en-CA" b="1" i="1" smtClean="0">
                          <a:latin typeface="Cambria Math" panose="02040503050406030204" pitchFamily="18" charset="0"/>
                        </a:rPr>
                        <m:t>(</m:t>
                      </m:r>
                      <m:sSub>
                        <m:sSubPr>
                          <m:ctrlPr>
                            <a:rPr lang="en-CA" b="1" i="1" smtClean="0">
                              <a:latin typeface="Cambria Math" panose="02040503050406030204" pitchFamily="18" charset="0"/>
                            </a:rPr>
                          </m:ctrlPr>
                        </m:sSubPr>
                        <m:e>
                          <m:r>
                            <a:rPr lang="en-CA" b="1" i="1" smtClean="0">
                              <a:latin typeface="Cambria Math" panose="02040503050406030204" pitchFamily="18" charset="0"/>
                            </a:rPr>
                            <m:t>𝒆</m:t>
                          </m:r>
                        </m:e>
                        <m:sub>
                          <m:r>
                            <a:rPr lang="en-CA" b="1" i="1" smtClean="0">
                              <a:latin typeface="Cambria Math" panose="02040503050406030204" pitchFamily="18" charset="0"/>
                            </a:rPr>
                            <m:t>𝒋</m:t>
                          </m:r>
                        </m:sub>
                      </m:sSub>
                      <m:r>
                        <a:rPr lang="en-CA" b="1" i="1" smtClean="0">
                          <a:latin typeface="Cambria Math" panose="02040503050406030204" pitchFamily="18" charset="0"/>
                        </a:rPr>
                        <m:t>)</m:t>
                      </m:r>
                    </m:oMath>
                  </m:oMathPara>
                </a14:m>
                <a:endParaRPr lang="en-US" b="1"/>
              </a:p>
            </p:txBody>
          </p:sp>
        </mc:Choice>
        <mc:Fallback xmlns="">
          <p:sp>
            <p:nvSpPr>
              <p:cNvPr id="20" name="TextBox 19">
                <a:extLst>
                  <a:ext uri="{FF2B5EF4-FFF2-40B4-BE49-F238E27FC236}">
                    <a16:creationId xmlns:a16="http://schemas.microsoft.com/office/drawing/2014/main" id="{1B704DE8-559D-D667-739E-246D2697043F}"/>
                  </a:ext>
                </a:extLst>
              </p:cNvPr>
              <p:cNvSpPr txBox="1">
                <a:spLocks noRot="1" noChangeAspect="1" noMove="1" noResize="1" noEditPoints="1" noAdjustHandles="1" noChangeArrowheads="1" noChangeShapeType="1" noTextEdit="1"/>
              </p:cNvSpPr>
              <p:nvPr/>
            </p:nvSpPr>
            <p:spPr>
              <a:xfrm>
                <a:off x="7261199" y="2539947"/>
                <a:ext cx="2887200" cy="672620"/>
              </a:xfrm>
              <a:prstGeom prst="rect">
                <a:avLst/>
              </a:prstGeom>
              <a:blipFill>
                <a:blip r:embed="rId37"/>
                <a:stretch>
                  <a:fillRect l="-1688" t="-5455" b="-4545"/>
                </a:stretch>
              </a:blipFill>
            </p:spPr>
            <p:txBody>
              <a:bodyPr/>
              <a:lstStyle/>
              <a:p>
                <a:r>
                  <a:rPr lang="en-US">
                    <a:noFill/>
                  </a:rPr>
                  <a:t> </a:t>
                </a:r>
              </a:p>
            </p:txBody>
          </p:sp>
        </mc:Fallback>
      </mc:AlternateContent>
      <p:sp>
        <p:nvSpPr>
          <p:cNvPr id="55" name="Title 54">
            <a:extLst>
              <a:ext uri="{FF2B5EF4-FFF2-40B4-BE49-F238E27FC236}">
                <a16:creationId xmlns:a16="http://schemas.microsoft.com/office/drawing/2014/main" id="{767D76A1-C4D8-CF4A-34C8-314FE55BBC14}"/>
              </a:ext>
            </a:extLst>
          </p:cNvPr>
          <p:cNvSpPr>
            <a:spLocks noGrp="1"/>
          </p:cNvSpPr>
          <p:nvPr>
            <p:ph type="title"/>
          </p:nvPr>
        </p:nvSpPr>
        <p:spPr/>
        <p:txBody>
          <a:bodyPr/>
          <a:lstStyle/>
          <a:p>
            <a:r>
              <a:rPr lang="en-US" dirty="0"/>
              <a:t>Attention in Attention is All you Need</a:t>
            </a:r>
          </a:p>
        </p:txBody>
      </p:sp>
    </p:spTree>
    <p:extLst>
      <p:ext uri="{BB962C8B-B14F-4D97-AF65-F5344CB8AC3E}">
        <p14:creationId xmlns:p14="http://schemas.microsoft.com/office/powerpoint/2010/main" val="38549566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CE399-A576-A673-FD91-95B4A0826B79}"/>
            </a:ext>
          </a:extLst>
        </p:cNvPr>
        <p:cNvGrpSpPr/>
        <p:nvPr/>
      </p:nvGrpSpPr>
      <p:grpSpPr>
        <a:xfrm>
          <a:off x="0" y="0"/>
          <a:ext cx="0" cy="0"/>
          <a:chOff x="0" y="0"/>
          <a:chExt cx="0" cy="0"/>
        </a:xfrm>
      </p:grpSpPr>
      <p:sp>
        <p:nvSpPr>
          <p:cNvPr id="52" name="Title 1">
            <a:extLst>
              <a:ext uri="{FF2B5EF4-FFF2-40B4-BE49-F238E27FC236}">
                <a16:creationId xmlns:a16="http://schemas.microsoft.com/office/drawing/2014/main" id="{776C7B80-D372-B25A-CBED-5EFD2AA810B5}"/>
              </a:ext>
            </a:extLst>
          </p:cNvPr>
          <p:cNvSpPr txBox="1">
            <a:spLocks/>
          </p:cNvSpPr>
          <p:nvPr/>
        </p:nvSpPr>
        <p:spPr>
          <a:xfrm>
            <a:off x="838200" y="136525"/>
            <a:ext cx="10515600" cy="9021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dirty="0"/>
              <a:t>Attention in Attention is All you Need</a:t>
            </a:r>
          </a:p>
        </p:txBody>
      </p:sp>
      <mc:AlternateContent xmlns:mc="http://schemas.openxmlformats.org/markup-compatibility/2006" xmlns:a14="http://schemas.microsoft.com/office/drawing/2010/main">
        <mc:Choice Requires="a14">
          <p:sp>
            <p:nvSpPr>
              <p:cNvPr id="13" name="Rounded Rectangle 12">
                <a:extLst>
                  <a:ext uri="{FF2B5EF4-FFF2-40B4-BE49-F238E27FC236}">
                    <a16:creationId xmlns:a16="http://schemas.microsoft.com/office/drawing/2014/main" id="{7247668E-3D56-56D1-7D29-E1AA18ED347D}"/>
                  </a:ext>
                </a:extLst>
              </p:cNvPr>
              <p:cNvSpPr/>
              <p:nvPr/>
            </p:nvSpPr>
            <p:spPr>
              <a:xfrm>
                <a:off x="5938757" y="823217"/>
                <a:ext cx="470516" cy="470517"/>
              </a:xfrm>
              <a:prstGeom prst="roundRect">
                <a:avLst/>
              </a:prstGeom>
              <a:solidFill>
                <a:srgbClr val="FF50C6">
                  <a:alpha val="42000"/>
                </a:srgbClr>
              </a:solidFill>
              <a:ln>
                <a:solidFill>
                  <a:srgbClr val="CA3F9E">
                    <a:alpha val="70000"/>
                  </a:srgb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r>
                        <a:rPr lang="en-CA" b="0" i="1" smtClean="0">
                          <a:solidFill>
                            <a:schemeClr val="tx1"/>
                          </a:solidFill>
                          <a:latin typeface="Cambria Math" panose="02040503050406030204" pitchFamily="18" charset="0"/>
                        </a:rPr>
                        <m:t>𝑂</m:t>
                      </m:r>
                    </m:oMath>
                  </m:oMathPara>
                </a14:m>
                <a:endParaRPr lang="en-US">
                  <a:solidFill>
                    <a:schemeClr val="tx1"/>
                  </a:solidFill>
                </a:endParaRPr>
              </a:p>
            </p:txBody>
          </p:sp>
        </mc:Choice>
        <mc:Fallback xmlns="">
          <p:sp>
            <p:nvSpPr>
              <p:cNvPr id="13" name="Rounded Rectangle 12">
                <a:extLst>
                  <a:ext uri="{FF2B5EF4-FFF2-40B4-BE49-F238E27FC236}">
                    <a16:creationId xmlns:a16="http://schemas.microsoft.com/office/drawing/2014/main" id="{7247668E-3D56-56D1-7D29-E1AA18ED347D}"/>
                  </a:ext>
                </a:extLst>
              </p:cNvPr>
              <p:cNvSpPr>
                <a:spLocks noRot="1" noChangeAspect="1" noMove="1" noResize="1" noEditPoints="1" noAdjustHandles="1" noChangeArrowheads="1" noChangeShapeType="1" noTextEdit="1"/>
              </p:cNvSpPr>
              <p:nvPr/>
            </p:nvSpPr>
            <p:spPr>
              <a:xfrm>
                <a:off x="5938757" y="823217"/>
                <a:ext cx="470516" cy="470517"/>
              </a:xfrm>
              <a:prstGeom prst="roundRect">
                <a:avLst/>
              </a:prstGeom>
              <a:blipFill>
                <a:blip r:embed="rId3"/>
                <a:stretch>
                  <a:fillRect/>
                </a:stretch>
              </a:blipFill>
              <a:ln>
                <a:solidFill>
                  <a:srgbClr val="CA3F9E">
                    <a:alpha val="70000"/>
                  </a:srgb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B8B0A7C-5472-CD02-183D-BD327001F43E}"/>
                  </a:ext>
                </a:extLst>
              </p:cNvPr>
              <p:cNvSpPr txBox="1"/>
              <p:nvPr/>
            </p:nvSpPr>
            <p:spPr>
              <a:xfrm>
                <a:off x="7261200" y="5472570"/>
                <a:ext cx="2883025" cy="938142"/>
              </a:xfrm>
              <a:prstGeom prst="rect">
                <a:avLst/>
              </a:prstGeom>
              <a:noFill/>
            </p:spPr>
            <p:txBody>
              <a:bodyPr wrap="square" rtlCol="0">
                <a:spAutoFit/>
              </a:bodyPr>
              <a:lstStyle/>
              <a:p>
                <a:r>
                  <a:rPr lang="en-US" dirty="0">
                    <a:solidFill>
                      <a:schemeClr val="tx1"/>
                    </a:solidFill>
                  </a:rPr>
                  <a:t>Keys: </a:t>
                </a:r>
                <a14:m>
                  <m:oMath xmlns:m="http://schemas.openxmlformats.org/officeDocument/2006/math">
                    <m:r>
                      <a:rPr lang="en-CA" b="0" i="1" smtClean="0">
                        <a:solidFill>
                          <a:schemeClr val="tx1"/>
                        </a:solidFill>
                        <a:latin typeface="Cambria Math" panose="02040503050406030204" pitchFamily="18" charset="0"/>
                      </a:rPr>
                      <m:t>𝐾</m:t>
                    </m:r>
                    <m:r>
                      <a:rPr lang="en-CA" b="1" i="1" smtClean="0">
                        <a:solidFill>
                          <a:schemeClr val="tx1"/>
                        </a:solidFill>
                        <a:latin typeface="Cambria Math" panose="02040503050406030204" pitchFamily="18" charset="0"/>
                      </a:rPr>
                      <m:t>∈</m:t>
                    </m:r>
                    <m:sSup>
                      <m:sSupPr>
                        <m:ctrlPr>
                          <a:rPr lang="en-CA" b="1" i="1" smtClean="0">
                            <a:solidFill>
                              <a:schemeClr val="tx1"/>
                            </a:solidFill>
                            <a:latin typeface="Cambria Math" panose="02040503050406030204" pitchFamily="18" charset="0"/>
                          </a:rPr>
                        </m:ctrlPr>
                      </m:sSupPr>
                      <m:e>
                        <m:r>
                          <a:rPr lang="en-CA" b="1" i="1" smtClean="0">
                            <a:solidFill>
                              <a:schemeClr val="tx1"/>
                            </a:solidFill>
                            <a:latin typeface="Cambria Math" panose="02040503050406030204" pitchFamily="18" charset="0"/>
                          </a:rPr>
                          <m:t>ℝ</m:t>
                        </m:r>
                      </m:e>
                      <m:sup>
                        <m:r>
                          <a:rPr lang="en-CA" b="0" i="1" smtClean="0">
                            <a:solidFill>
                              <a:schemeClr val="tx1"/>
                            </a:solidFill>
                            <a:latin typeface="Cambria Math" panose="02040503050406030204" pitchFamily="18" charset="0"/>
                          </a:rPr>
                          <m:t>𝑁</m:t>
                        </m:r>
                        <m:r>
                          <a:rPr lang="en-CA" b="0" i="1" smtClean="0">
                            <a:solidFill>
                              <a:schemeClr val="tx1"/>
                            </a:solidFill>
                            <a:latin typeface="Cambria Math" panose="02040503050406030204" pitchFamily="18" charset="0"/>
                            <a:ea typeface="Cambria Math" panose="02040503050406030204" pitchFamily="18" charset="0"/>
                          </a:rPr>
                          <m:t>×</m:t>
                        </m:r>
                        <m:sSub>
                          <m:sSubPr>
                            <m:ctrlPr>
                              <a:rPr lang="en-CA" i="1" smtClean="0">
                                <a:solidFill>
                                  <a:schemeClr val="tx1"/>
                                </a:solidFill>
                                <a:latin typeface="Cambria Math" panose="02040503050406030204" pitchFamily="18" charset="0"/>
                                <a:ea typeface="Cambria Math" panose="02040503050406030204" pitchFamily="18" charset="0"/>
                              </a:rPr>
                            </m:ctrlPr>
                          </m:sSubPr>
                          <m:e>
                            <m:r>
                              <a:rPr lang="en-CA" b="0" i="1" smtClean="0">
                                <a:solidFill>
                                  <a:schemeClr val="tx1"/>
                                </a:solidFill>
                                <a:latin typeface="Cambria Math" panose="02040503050406030204" pitchFamily="18" charset="0"/>
                                <a:ea typeface="Cambria Math" panose="02040503050406030204" pitchFamily="18" charset="0"/>
                              </a:rPr>
                              <m:t>𝑑</m:t>
                            </m:r>
                          </m:e>
                          <m:sub>
                            <m:r>
                              <a:rPr lang="en-CA" b="0" i="1" smtClean="0">
                                <a:solidFill>
                                  <a:schemeClr val="tx1"/>
                                </a:solidFill>
                                <a:latin typeface="Cambria Math" panose="02040503050406030204" pitchFamily="18" charset="0"/>
                                <a:ea typeface="Cambria Math" panose="02040503050406030204" pitchFamily="18" charset="0"/>
                              </a:rPr>
                              <m:t>𝑘</m:t>
                            </m:r>
                          </m:sub>
                        </m:sSub>
                      </m:sup>
                    </m:sSup>
                  </m:oMath>
                </a14:m>
                <a:endParaRPr lang="en-CA" b="1" dirty="0">
                  <a:solidFill>
                    <a:schemeClr val="tx1"/>
                  </a:solidFill>
                </a:endParaRPr>
              </a:p>
              <a:p>
                <a:r>
                  <a:rPr lang="en-US" dirty="0">
                    <a:solidFill>
                      <a:schemeClr val="tx1"/>
                    </a:solidFill>
                  </a:rPr>
                  <a:t>Values: </a:t>
                </a:r>
                <a14:m>
                  <m:oMath xmlns:m="http://schemas.openxmlformats.org/officeDocument/2006/math">
                    <m:r>
                      <a:rPr lang="en-CA" i="1">
                        <a:solidFill>
                          <a:schemeClr val="tx1"/>
                        </a:solidFill>
                        <a:latin typeface="Cambria Math" panose="02040503050406030204" pitchFamily="18" charset="0"/>
                      </a:rPr>
                      <m:t>𝑉</m:t>
                    </m:r>
                    <m:r>
                      <a:rPr lang="en-CA" b="1" i="1" smtClean="0">
                        <a:solidFill>
                          <a:schemeClr val="tx1"/>
                        </a:solidFill>
                        <a:latin typeface="Cambria Math" panose="02040503050406030204" pitchFamily="18" charset="0"/>
                      </a:rPr>
                      <m:t>∈</m:t>
                    </m:r>
                    <m:sSup>
                      <m:sSupPr>
                        <m:ctrlPr>
                          <a:rPr lang="en-CA" i="1">
                            <a:solidFill>
                              <a:schemeClr val="tx1"/>
                            </a:solidFill>
                            <a:latin typeface="Cambria Math" panose="02040503050406030204" pitchFamily="18" charset="0"/>
                          </a:rPr>
                        </m:ctrlPr>
                      </m:sSupPr>
                      <m:e>
                        <m:r>
                          <a:rPr lang="en-CA" i="1">
                            <a:solidFill>
                              <a:schemeClr val="tx1"/>
                            </a:solidFill>
                            <a:latin typeface="Cambria Math" panose="02040503050406030204" pitchFamily="18" charset="0"/>
                          </a:rPr>
                          <m:t>ℝ</m:t>
                        </m:r>
                      </m:e>
                      <m:sup>
                        <m:r>
                          <a:rPr lang="en-CA" b="0" i="1" smtClean="0">
                            <a:solidFill>
                              <a:schemeClr val="tx1"/>
                            </a:solidFill>
                            <a:latin typeface="Cambria Math" panose="02040503050406030204" pitchFamily="18" charset="0"/>
                          </a:rPr>
                          <m:t>𝑁</m:t>
                        </m:r>
                        <m:r>
                          <a:rPr lang="en-CA" b="0" i="1" smtClean="0">
                            <a:solidFill>
                              <a:schemeClr val="tx1"/>
                            </a:solidFill>
                            <a:latin typeface="Cambria Math" panose="02040503050406030204" pitchFamily="18" charset="0"/>
                            <a:ea typeface="Cambria Math" panose="02040503050406030204" pitchFamily="18" charset="0"/>
                          </a:rPr>
                          <m:t>×</m:t>
                        </m:r>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𝑑</m:t>
                            </m:r>
                          </m:e>
                          <m:sub>
                            <m:r>
                              <a:rPr lang="en-CA" b="0" i="1" smtClean="0">
                                <a:solidFill>
                                  <a:schemeClr val="tx1"/>
                                </a:solidFill>
                                <a:latin typeface="Cambria Math" panose="02040503050406030204" pitchFamily="18" charset="0"/>
                              </a:rPr>
                              <m:t>𝑘</m:t>
                            </m:r>
                          </m:sub>
                        </m:sSub>
                      </m:sup>
                    </m:sSup>
                  </m:oMath>
                </a14:m>
                <a:endParaRPr lang="en-US" dirty="0">
                  <a:solidFill>
                    <a:schemeClr val="tx1"/>
                  </a:solidFill>
                </a:endParaRPr>
              </a:p>
              <a:p>
                <a:r>
                  <a:rPr lang="en-US" dirty="0">
                    <a:solidFill>
                      <a:schemeClr val="tx1"/>
                    </a:solidFill>
                  </a:rPr>
                  <a:t>Query: </a:t>
                </a:r>
                <a14:m>
                  <m:oMath xmlns:m="http://schemas.openxmlformats.org/officeDocument/2006/math">
                    <m:r>
                      <a:rPr lang="en-CA" b="0" i="1" smtClean="0">
                        <a:solidFill>
                          <a:schemeClr val="tx1"/>
                        </a:solidFill>
                        <a:latin typeface="Cambria Math" panose="02040503050406030204" pitchFamily="18" charset="0"/>
                      </a:rPr>
                      <m:t>𝑄</m:t>
                    </m:r>
                    <m:r>
                      <a:rPr lang="en-CA" b="1" i="1" smtClean="0">
                        <a:solidFill>
                          <a:schemeClr val="tx1"/>
                        </a:solidFill>
                        <a:latin typeface="Cambria Math" panose="02040503050406030204" pitchFamily="18" charset="0"/>
                      </a:rPr>
                      <m:t>∈</m:t>
                    </m:r>
                    <m:sSup>
                      <m:sSupPr>
                        <m:ctrlPr>
                          <a:rPr lang="en-CA" i="1">
                            <a:solidFill>
                              <a:schemeClr val="tx1"/>
                            </a:solidFill>
                            <a:latin typeface="Cambria Math" panose="02040503050406030204" pitchFamily="18" charset="0"/>
                          </a:rPr>
                        </m:ctrlPr>
                      </m:sSupPr>
                      <m:e>
                        <m:r>
                          <a:rPr lang="en-CA" i="1">
                            <a:solidFill>
                              <a:schemeClr val="tx1"/>
                            </a:solidFill>
                            <a:latin typeface="Cambria Math" panose="02040503050406030204" pitchFamily="18" charset="0"/>
                          </a:rPr>
                          <m:t>ℝ</m:t>
                        </m:r>
                      </m:e>
                      <m:sup>
                        <m:r>
                          <a:rPr lang="en-CA" b="0" i="1" smtClean="0">
                            <a:solidFill>
                              <a:schemeClr val="tx1"/>
                            </a:solidFill>
                            <a:latin typeface="Cambria Math" panose="02040503050406030204" pitchFamily="18" charset="0"/>
                          </a:rPr>
                          <m:t>𝑇</m:t>
                        </m:r>
                        <m:r>
                          <a:rPr lang="en-CA" b="0" i="1" smtClean="0">
                            <a:solidFill>
                              <a:schemeClr val="tx1"/>
                            </a:solidFill>
                            <a:latin typeface="Cambria Math" panose="02040503050406030204" pitchFamily="18" charset="0"/>
                            <a:ea typeface="Cambria Math" panose="02040503050406030204" pitchFamily="18" charset="0"/>
                          </a:rPr>
                          <m:t>×</m:t>
                        </m:r>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𝑑</m:t>
                            </m:r>
                          </m:e>
                          <m:sub>
                            <m:r>
                              <a:rPr lang="en-CA" b="0" i="1" smtClean="0">
                                <a:solidFill>
                                  <a:schemeClr val="tx1"/>
                                </a:solidFill>
                                <a:latin typeface="Cambria Math" panose="02040503050406030204" pitchFamily="18" charset="0"/>
                              </a:rPr>
                              <m:t>𝑘</m:t>
                            </m:r>
                          </m:sub>
                        </m:sSub>
                      </m:sup>
                    </m:sSup>
                  </m:oMath>
                </a14:m>
                <a:endParaRPr lang="en-US" dirty="0">
                  <a:solidFill>
                    <a:schemeClr val="tx1"/>
                  </a:solidFill>
                </a:endParaRPr>
              </a:p>
            </p:txBody>
          </p:sp>
        </mc:Choice>
        <mc:Fallback xmlns="">
          <p:sp>
            <p:nvSpPr>
              <p:cNvPr id="23" name="TextBox 22">
                <a:extLst>
                  <a:ext uri="{FF2B5EF4-FFF2-40B4-BE49-F238E27FC236}">
                    <a16:creationId xmlns:a16="http://schemas.microsoft.com/office/drawing/2014/main" id="{FB8B0A7C-5472-CD02-183D-BD327001F43E}"/>
                  </a:ext>
                </a:extLst>
              </p:cNvPr>
              <p:cNvSpPr txBox="1">
                <a:spLocks noRot="1" noChangeAspect="1" noMove="1" noResize="1" noEditPoints="1" noAdjustHandles="1" noChangeArrowheads="1" noChangeShapeType="1" noTextEdit="1"/>
              </p:cNvSpPr>
              <p:nvPr/>
            </p:nvSpPr>
            <p:spPr>
              <a:xfrm>
                <a:off x="7261200" y="5472570"/>
                <a:ext cx="2883025" cy="938142"/>
              </a:xfrm>
              <a:prstGeom prst="rect">
                <a:avLst/>
              </a:prstGeom>
              <a:blipFill>
                <a:blip r:embed="rId4"/>
                <a:stretch>
                  <a:fillRect l="-1691" t="-3247" b="-97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45A732A-0859-643D-BBCB-9E64B627E590}"/>
                  </a:ext>
                </a:extLst>
              </p:cNvPr>
              <p:cNvSpPr txBox="1"/>
              <p:nvPr/>
            </p:nvSpPr>
            <p:spPr>
              <a:xfrm>
                <a:off x="7261199" y="882668"/>
                <a:ext cx="2951999" cy="374270"/>
              </a:xfrm>
              <a:prstGeom prst="rect">
                <a:avLst/>
              </a:prstGeom>
              <a:noFill/>
            </p:spPr>
            <p:txBody>
              <a:bodyPr wrap="square" rtlCol="0">
                <a:spAutoFit/>
              </a:bodyPr>
              <a:lstStyle/>
              <a:p>
                <a:r>
                  <a:rPr lang="en-US"/>
                  <a:t>Matrix of outputs</a:t>
                </a:r>
                <a:r>
                  <a:rPr lang="en-CA" b="1" i="1">
                    <a:latin typeface="Cambria Math" panose="02040503050406030204" pitchFamily="18" charset="0"/>
                  </a:rPr>
                  <a:t> </a:t>
                </a:r>
                <a:r>
                  <a:rPr lang="en-CA" i="1">
                    <a:latin typeface="Cambria Math" panose="02040503050406030204" pitchFamily="18" charset="0"/>
                  </a:rPr>
                  <a:t>O</a:t>
                </a:r>
                <a:r>
                  <a:rPr lang="en-CA" b="1" i="1">
                    <a:latin typeface="Cambria Math" panose="02040503050406030204" pitchFamily="18" charset="0"/>
                  </a:rPr>
                  <a:t> </a:t>
                </a:r>
                <a14:m>
                  <m:oMath xmlns:m="http://schemas.openxmlformats.org/officeDocument/2006/math">
                    <m:r>
                      <a:rPr lang="en-CA" b="0" i="1" smtClean="0">
                        <a:latin typeface="Cambria Math" panose="02040503050406030204" pitchFamily="18" charset="0"/>
                      </a:rPr>
                      <m:t>∈</m:t>
                    </m:r>
                    <m:sSup>
                      <m:sSupPr>
                        <m:ctrlPr>
                          <a:rPr lang="en-CA" b="0" i="1" smtClean="0">
                            <a:latin typeface="Cambria Math" panose="02040503050406030204" pitchFamily="18" charset="0"/>
                          </a:rPr>
                        </m:ctrlPr>
                      </m:sSupPr>
                      <m:e>
                        <m:r>
                          <a:rPr lang="en-CA" b="0" i="1" smtClean="0">
                            <a:latin typeface="Cambria Math" panose="02040503050406030204" pitchFamily="18" charset="0"/>
                          </a:rPr>
                          <m:t>ℝ</m:t>
                        </m:r>
                      </m:e>
                      <m:sup>
                        <m:r>
                          <a:rPr lang="en-CA" b="0" i="1" smtClean="0">
                            <a:latin typeface="Cambria Math" panose="02040503050406030204" pitchFamily="18" charset="0"/>
                          </a:rPr>
                          <m:t>𝑇</m:t>
                        </m:r>
                        <m:r>
                          <a:rPr lang="en-CA" b="0" i="1" smtClean="0">
                            <a:latin typeface="Cambria Math" panose="02040503050406030204" pitchFamily="18" charset="0"/>
                            <a:ea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𝑘</m:t>
                            </m:r>
                          </m:sub>
                        </m:sSub>
                      </m:sup>
                    </m:sSup>
                  </m:oMath>
                </a14:m>
                <a:endParaRPr lang="en-US" b="1"/>
              </a:p>
            </p:txBody>
          </p:sp>
        </mc:Choice>
        <mc:Fallback xmlns="">
          <p:sp>
            <p:nvSpPr>
              <p:cNvPr id="24" name="TextBox 23">
                <a:extLst>
                  <a:ext uri="{FF2B5EF4-FFF2-40B4-BE49-F238E27FC236}">
                    <a16:creationId xmlns:a16="http://schemas.microsoft.com/office/drawing/2014/main" id="{945A732A-0859-643D-BBCB-9E64B627E590}"/>
                  </a:ext>
                </a:extLst>
              </p:cNvPr>
              <p:cNvSpPr txBox="1">
                <a:spLocks noRot="1" noChangeAspect="1" noMove="1" noResize="1" noEditPoints="1" noAdjustHandles="1" noChangeArrowheads="1" noChangeShapeType="1" noTextEdit="1"/>
              </p:cNvSpPr>
              <p:nvPr/>
            </p:nvSpPr>
            <p:spPr>
              <a:xfrm>
                <a:off x="7261199" y="882668"/>
                <a:ext cx="2951999" cy="374270"/>
              </a:xfrm>
              <a:prstGeom prst="rect">
                <a:avLst/>
              </a:prstGeom>
              <a:blipFill>
                <a:blip r:embed="rId5"/>
                <a:stretch>
                  <a:fillRect l="-1653" t="-11475" b="-262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8448330-B3C0-4873-2356-A0783DDA37FD}"/>
                  </a:ext>
                </a:extLst>
              </p:cNvPr>
              <p:cNvSpPr txBox="1"/>
              <p:nvPr/>
            </p:nvSpPr>
            <p:spPr>
              <a:xfrm>
                <a:off x="7261199" y="4068554"/>
                <a:ext cx="2951999" cy="868892"/>
              </a:xfrm>
              <a:prstGeom prst="rect">
                <a:avLst/>
              </a:prstGeom>
              <a:noFill/>
            </p:spPr>
            <p:txBody>
              <a:bodyPr wrap="square" lIns="90000" rtlCol="0">
                <a:spAutoFit/>
              </a:bodyPr>
              <a:lstStyle/>
              <a:p>
                <a:r>
                  <a:rPr lang="en-US"/>
                  <a:t>Alignment scores</a:t>
                </a:r>
              </a:p>
              <a:p>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𝑒</m:t>
                        </m:r>
                      </m:e>
                      <m:sub>
                        <m:r>
                          <a:rPr lang="en-CA" b="0" i="1" smtClean="0">
                            <a:latin typeface="Cambria Math" panose="02040503050406030204" pitchFamily="18" charset="0"/>
                          </a:rPr>
                          <m:t>𝑗𝑖</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m:rPr>
                            <m:nor/>
                          </m:rPr>
                          <a:rPr lang="en-CA" b="0" i="0" smtClean="0">
                            <a:latin typeface="Cambria Math" panose="02040503050406030204" pitchFamily="18" charset="0"/>
                          </a:rPr>
                          <m:t>att</m:t>
                        </m:r>
                      </m:sub>
                    </m:sSub>
                    <m:d>
                      <m:dPr>
                        <m:ctrlPr>
                          <a:rPr lang="en-CA" b="0" i="1" smtClean="0">
                            <a:latin typeface="Cambria Math" panose="02040503050406030204" pitchFamily="18" charset="0"/>
                          </a:rPr>
                        </m:ctrlPr>
                      </m:dPr>
                      <m:e>
                        <m:sSub>
                          <m:sSubPr>
                            <m:ctrlPr>
                              <a:rPr lang="en-CA" b="1" i="1" smtClean="0">
                                <a:latin typeface="Cambria Math" panose="02040503050406030204" pitchFamily="18" charset="0"/>
                              </a:rPr>
                            </m:ctrlPr>
                          </m:sSubPr>
                          <m:e>
                            <m:r>
                              <a:rPr lang="en-CA" b="1" i="1" smtClean="0">
                                <a:latin typeface="Cambria Math" panose="02040503050406030204" pitchFamily="18" charset="0"/>
                              </a:rPr>
                              <m:t>𝒒</m:t>
                            </m:r>
                          </m:e>
                          <m:sub>
                            <m:r>
                              <a:rPr lang="en-CA" b="1" i="1" smtClean="0">
                                <a:latin typeface="Cambria Math" panose="02040503050406030204" pitchFamily="18" charset="0"/>
                              </a:rPr>
                              <m:t>𝒋</m:t>
                            </m:r>
                          </m:sub>
                        </m:sSub>
                        <m:r>
                          <a:rPr lang="en-CA" b="0" i="1" smtClean="0">
                            <a:latin typeface="Cambria Math" panose="02040503050406030204" pitchFamily="18" charset="0"/>
                          </a:rPr>
                          <m:t>,</m:t>
                        </m:r>
                        <m:sSub>
                          <m:sSubPr>
                            <m:ctrlPr>
                              <a:rPr lang="en-CA" b="1" i="1" smtClean="0">
                                <a:latin typeface="Cambria Math" panose="02040503050406030204" pitchFamily="18" charset="0"/>
                              </a:rPr>
                            </m:ctrlPr>
                          </m:sSubPr>
                          <m:e>
                            <m:r>
                              <a:rPr lang="en-CA" b="1" i="1" smtClean="0">
                                <a:latin typeface="Cambria Math" panose="02040503050406030204" pitchFamily="18" charset="0"/>
                              </a:rPr>
                              <m:t>𝒌</m:t>
                            </m:r>
                          </m:e>
                          <m:sub>
                            <m:r>
                              <a:rPr lang="en-CA" b="1" i="1" smtClean="0">
                                <a:latin typeface="Cambria Math" panose="02040503050406030204" pitchFamily="18" charset="0"/>
                              </a:rPr>
                              <m:t>𝒊</m:t>
                            </m:r>
                          </m:sub>
                        </m:sSub>
                      </m:e>
                    </m:d>
                    <m:r>
                      <a:rPr lang="en-CA" b="0" i="1" smtClean="0">
                        <a:latin typeface="Cambria Math" panose="02040503050406030204" pitchFamily="18" charset="0"/>
                      </a:rPr>
                      <m:t>=</m:t>
                    </m:r>
                    <m:f>
                      <m:fPr>
                        <m:ctrlPr>
                          <a:rPr lang="en-CA" b="1" i="1" smtClean="0">
                            <a:solidFill>
                              <a:schemeClr val="tx1"/>
                            </a:solidFill>
                            <a:latin typeface="Cambria Math" panose="02040503050406030204" pitchFamily="18" charset="0"/>
                          </a:rPr>
                        </m:ctrlPr>
                      </m:fPr>
                      <m:num>
                        <m:r>
                          <a:rPr lang="en-CA" b="0" i="1">
                            <a:solidFill>
                              <a:schemeClr val="tx1"/>
                            </a:solidFill>
                            <a:latin typeface="Cambria Math" panose="02040503050406030204" pitchFamily="18" charset="0"/>
                          </a:rPr>
                          <m:t>𝑄</m:t>
                        </m:r>
                        <m:r>
                          <a:rPr lang="en-CA" b="1" i="1">
                            <a:solidFill>
                              <a:schemeClr val="tx1"/>
                            </a:solidFill>
                            <a:latin typeface="Cambria Math" panose="02040503050406030204" pitchFamily="18" charset="0"/>
                          </a:rPr>
                          <m:t>⋅</m:t>
                        </m:r>
                        <m:sSup>
                          <m:sSupPr>
                            <m:ctrlPr>
                              <a:rPr lang="en-CA" i="1">
                                <a:solidFill>
                                  <a:schemeClr val="tx1"/>
                                </a:solidFill>
                                <a:latin typeface="Cambria Math" panose="02040503050406030204" pitchFamily="18" charset="0"/>
                              </a:rPr>
                            </m:ctrlPr>
                          </m:sSupPr>
                          <m:e>
                            <m:r>
                              <a:rPr lang="en-CA" b="0" i="1">
                                <a:solidFill>
                                  <a:schemeClr val="tx1"/>
                                </a:solidFill>
                                <a:latin typeface="Cambria Math" panose="02040503050406030204" pitchFamily="18" charset="0"/>
                              </a:rPr>
                              <m:t>𝐾</m:t>
                            </m:r>
                          </m:e>
                          <m:sup>
                            <m:r>
                              <a:rPr lang="en-CA" b="0" i="1">
                                <a:solidFill>
                                  <a:schemeClr val="tx1"/>
                                </a:solidFill>
                                <a:latin typeface="Cambria Math" panose="02040503050406030204" pitchFamily="18" charset="0"/>
                              </a:rPr>
                              <m:t>𝑇</m:t>
                            </m:r>
                          </m:sup>
                        </m:sSup>
                      </m:num>
                      <m:den>
                        <m:rad>
                          <m:radPr>
                            <m:degHide m:val="on"/>
                            <m:ctrlPr>
                              <a:rPr lang="en-CA" b="1" i="1">
                                <a:solidFill>
                                  <a:schemeClr val="tx1"/>
                                </a:solidFill>
                                <a:latin typeface="Cambria Math" panose="02040503050406030204" pitchFamily="18" charset="0"/>
                              </a:rPr>
                            </m:ctrlPr>
                          </m:radPr>
                          <m:deg/>
                          <m:e>
                            <m:sSub>
                              <m:sSubPr>
                                <m:ctrlPr>
                                  <a:rPr lang="en-CA" i="1">
                                    <a:solidFill>
                                      <a:schemeClr val="tx1"/>
                                    </a:solidFill>
                                    <a:latin typeface="Cambria Math" panose="02040503050406030204" pitchFamily="18" charset="0"/>
                                  </a:rPr>
                                </m:ctrlPr>
                              </m:sSubPr>
                              <m:e>
                                <m:r>
                                  <a:rPr lang="en-CA" b="0" i="1">
                                    <a:solidFill>
                                      <a:schemeClr val="tx1"/>
                                    </a:solidFill>
                                    <a:latin typeface="Cambria Math" panose="02040503050406030204" pitchFamily="18" charset="0"/>
                                  </a:rPr>
                                  <m:t>𝑑</m:t>
                                </m:r>
                              </m:e>
                              <m:sub>
                                <m:r>
                                  <a:rPr lang="en-CA" b="0" i="1">
                                    <a:solidFill>
                                      <a:schemeClr val="tx1"/>
                                    </a:solidFill>
                                    <a:latin typeface="Cambria Math" panose="02040503050406030204" pitchFamily="18" charset="0"/>
                                  </a:rPr>
                                  <m:t>𝑘</m:t>
                                </m:r>
                              </m:sub>
                            </m:sSub>
                          </m:e>
                        </m:rad>
                      </m:den>
                    </m:f>
                  </m:oMath>
                </a14:m>
                <a:r>
                  <a:rPr lang="en-US"/>
                  <a:t> [j, </a:t>
                </a:r>
                <a:r>
                  <a:rPr lang="en-US" err="1"/>
                  <a:t>i</a:t>
                </a:r>
                <a:r>
                  <a:rPr lang="en-US"/>
                  <a:t>]</a:t>
                </a:r>
              </a:p>
            </p:txBody>
          </p:sp>
        </mc:Choice>
        <mc:Fallback xmlns="">
          <p:sp>
            <p:nvSpPr>
              <p:cNvPr id="25" name="TextBox 24">
                <a:extLst>
                  <a:ext uri="{FF2B5EF4-FFF2-40B4-BE49-F238E27FC236}">
                    <a16:creationId xmlns:a16="http://schemas.microsoft.com/office/drawing/2014/main" id="{98448330-B3C0-4873-2356-A0783DDA37FD}"/>
                  </a:ext>
                </a:extLst>
              </p:cNvPr>
              <p:cNvSpPr txBox="1">
                <a:spLocks noRot="1" noChangeAspect="1" noMove="1" noResize="1" noEditPoints="1" noAdjustHandles="1" noChangeArrowheads="1" noChangeShapeType="1" noTextEdit="1"/>
              </p:cNvSpPr>
              <p:nvPr/>
            </p:nvSpPr>
            <p:spPr>
              <a:xfrm>
                <a:off x="7261199" y="4068554"/>
                <a:ext cx="2951999" cy="868892"/>
              </a:xfrm>
              <a:prstGeom prst="rect">
                <a:avLst/>
              </a:prstGeom>
              <a:blipFill>
                <a:blip r:embed="rId6"/>
                <a:stretch>
                  <a:fillRect l="-1860" t="-3497" r="-14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6249C796-2A52-F9AC-E67F-5D06A64AB29F}"/>
                  </a:ext>
                </a:extLst>
              </p:cNvPr>
              <p:cNvSpPr txBox="1"/>
              <p:nvPr/>
            </p:nvSpPr>
            <p:spPr>
              <a:xfrm>
                <a:off x="7261200" y="5090036"/>
                <a:ext cx="2916000" cy="369332"/>
              </a:xfrm>
              <a:prstGeom prst="rect">
                <a:avLst/>
              </a:prstGeom>
              <a:noFill/>
            </p:spPr>
            <p:txBody>
              <a:bodyPr wrap="square">
                <a:spAutoFit/>
              </a:bodyPr>
              <a:lstStyle/>
              <a:p>
                <a14:m>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𝑓</m:t>
                        </m:r>
                      </m:e>
                      <m:sub>
                        <m:r>
                          <m:rPr>
                            <m:nor/>
                          </m:rPr>
                          <a:rPr lang="en-CA" b="0" i="0" smtClean="0">
                            <a:solidFill>
                              <a:schemeClr val="tx1"/>
                            </a:solidFill>
                            <a:latin typeface="Cambria Math" panose="02040503050406030204" pitchFamily="18" charset="0"/>
                          </a:rPr>
                          <m:t>att</m:t>
                        </m:r>
                      </m:sub>
                    </m:sSub>
                    <m:d>
                      <m:dPr>
                        <m:ctrlPr>
                          <a:rPr lang="en-CA" b="0" i="1" smtClean="0">
                            <a:solidFill>
                              <a:schemeClr val="tx1"/>
                            </a:solidFill>
                            <a:latin typeface="Cambria Math" panose="02040503050406030204" pitchFamily="18" charset="0"/>
                          </a:rPr>
                        </m:ctrlPr>
                      </m:dPr>
                      <m:e>
                        <m:r>
                          <a:rPr lang="en-CA" b="0" i="1" smtClean="0">
                            <a:solidFill>
                              <a:schemeClr val="tx1"/>
                            </a:solidFill>
                            <a:latin typeface="Cambria Math" panose="02040503050406030204" pitchFamily="18" charset="0"/>
                            <a:ea typeface="Cambria Math" panose="02040503050406030204" pitchFamily="18" charset="0"/>
                          </a:rPr>
                          <m:t>∙</m:t>
                        </m:r>
                      </m:e>
                    </m:d>
                    <m:r>
                      <a:rPr lang="en-CA" b="0" i="0" smtClean="0">
                        <a:solidFill>
                          <a:schemeClr val="tx1"/>
                        </a:solidFill>
                        <a:latin typeface="Cambria Math" panose="02040503050406030204" pitchFamily="18" charset="0"/>
                        <a:ea typeface="Cambria Math" panose="02040503050406030204" pitchFamily="18" charset="0"/>
                      </a:rPr>
                      <m:t>=</m:t>
                    </m:r>
                  </m:oMath>
                </a14:m>
                <a:r>
                  <a:rPr lang="en-US">
                    <a:solidFill>
                      <a:schemeClr val="tx1"/>
                    </a:solidFill>
                  </a:rPr>
                  <a:t> scaled dot-product</a:t>
                </a:r>
              </a:p>
            </p:txBody>
          </p:sp>
        </mc:Choice>
        <mc:Fallback xmlns="">
          <p:sp>
            <p:nvSpPr>
              <p:cNvPr id="26" name="TextBox 25">
                <a:extLst>
                  <a:ext uri="{FF2B5EF4-FFF2-40B4-BE49-F238E27FC236}">
                    <a16:creationId xmlns:a16="http://schemas.microsoft.com/office/drawing/2014/main" id="{6249C796-2A52-F9AC-E67F-5D06A64AB29F}"/>
                  </a:ext>
                </a:extLst>
              </p:cNvPr>
              <p:cNvSpPr txBox="1">
                <a:spLocks noRot="1" noChangeAspect="1" noMove="1" noResize="1" noEditPoints="1" noAdjustHandles="1" noChangeArrowheads="1" noChangeShapeType="1" noTextEdit="1"/>
              </p:cNvSpPr>
              <p:nvPr/>
            </p:nvSpPr>
            <p:spPr>
              <a:xfrm>
                <a:off x="7261200" y="5090036"/>
                <a:ext cx="2916000" cy="369332"/>
              </a:xfrm>
              <a:prstGeom prst="rect">
                <a:avLst/>
              </a:prstGeom>
              <a:blipFill>
                <a:blip r:embed="rId7"/>
                <a:stretch>
                  <a:fillRect l="-628" t="-9836" r="-1046"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476E8EBC-02E0-E1EF-AC1B-3E7BC107CBEA}"/>
                  </a:ext>
                </a:extLst>
              </p:cNvPr>
              <p:cNvSpPr txBox="1"/>
              <p:nvPr/>
            </p:nvSpPr>
            <p:spPr>
              <a:xfrm>
                <a:off x="7261200" y="2137611"/>
                <a:ext cx="2951999" cy="1318566"/>
              </a:xfrm>
              <a:prstGeom prst="rect">
                <a:avLst/>
              </a:prstGeom>
              <a:noFill/>
            </p:spPr>
            <p:txBody>
              <a:bodyPr wrap="square" lIns="90000" rtlCol="0">
                <a:spAutoFit/>
              </a:bodyPr>
              <a:lstStyle/>
              <a:p>
                <a:r>
                  <a:rPr lang="en-US"/>
                  <a:t>Matrix containing attention weights</a:t>
                </a:r>
              </a:p>
              <a:p>
                <a:pPr/>
                <a14:m>
                  <m:oMathPara xmlns:m="http://schemas.openxmlformats.org/officeDocument/2006/math">
                    <m:oMathParaPr>
                      <m:jc m:val="centerGroup"/>
                    </m:oMathParaPr>
                    <m:oMath xmlns:m="http://schemas.openxmlformats.org/officeDocument/2006/math">
                      <m:r>
                        <a:rPr lang="en-CA" b="0" i="1" smtClean="0">
                          <a:solidFill>
                            <a:schemeClr val="tx1"/>
                          </a:solidFill>
                          <a:latin typeface="Cambria Math" panose="02040503050406030204" pitchFamily="18" charset="0"/>
                        </a:rPr>
                        <m:t>𝐴</m:t>
                      </m:r>
                      <m:d>
                        <m:dPr>
                          <m:begChr m:val="["/>
                          <m:endChr m:val="]"/>
                          <m:ctrlPr>
                            <a:rPr lang="en-CA" b="0" i="1" smtClean="0">
                              <a:solidFill>
                                <a:schemeClr val="tx1"/>
                              </a:solidFill>
                              <a:latin typeface="Cambria Math" panose="02040503050406030204" pitchFamily="18" charset="0"/>
                            </a:rPr>
                          </m:ctrlPr>
                        </m:dPr>
                        <m:e>
                          <m:r>
                            <a:rPr lang="en-CA" b="0" i="1" smtClean="0">
                              <a:solidFill>
                                <a:schemeClr val="tx1"/>
                              </a:solidFill>
                              <a:latin typeface="Cambria Math" panose="02040503050406030204" pitchFamily="18" charset="0"/>
                            </a:rPr>
                            <m:t>𝑗</m:t>
                          </m:r>
                          <m:r>
                            <a:rPr lang="en-CA" b="0" i="1" smtClean="0">
                              <a:solidFill>
                                <a:schemeClr val="tx1"/>
                              </a:solidFill>
                              <a:latin typeface="Cambria Math" panose="02040503050406030204" pitchFamily="18" charset="0"/>
                            </a:rPr>
                            <m:t>,</m:t>
                          </m:r>
                          <m:r>
                            <a:rPr lang="en-CA" b="0" i="1" smtClean="0">
                              <a:solidFill>
                                <a:schemeClr val="tx1"/>
                              </a:solidFill>
                              <a:latin typeface="Cambria Math" panose="02040503050406030204" pitchFamily="18" charset="0"/>
                            </a:rPr>
                            <m:t>𝑖</m:t>
                          </m:r>
                        </m:e>
                      </m:d>
                      <m:r>
                        <a:rPr lang="en-CA" b="0" i="1" smtClean="0">
                          <a:solidFill>
                            <a:schemeClr val="tx1"/>
                          </a:solidFill>
                          <a:latin typeface="Cambria Math" panose="02040503050406030204" pitchFamily="18" charset="0"/>
                        </a:rPr>
                        <m:t>=</m:t>
                      </m:r>
                      <m:r>
                        <m:rPr>
                          <m:nor/>
                        </m:rPr>
                        <a:rPr lang="en-CA" b="0" i="0" smtClean="0">
                          <a:solidFill>
                            <a:schemeClr val="tx1"/>
                          </a:solidFill>
                          <a:latin typeface="Cambria Math" panose="02040503050406030204" pitchFamily="18" charset="0"/>
                        </a:rPr>
                        <m:t> </m:t>
                      </m:r>
                      <m:r>
                        <m:rPr>
                          <m:nor/>
                        </m:rPr>
                        <a:rPr lang="en-CA" b="0" i="0" smtClean="0">
                          <a:solidFill>
                            <a:schemeClr val="tx1"/>
                          </a:solidFill>
                          <a:latin typeface="Cambria Math" panose="02040503050406030204" pitchFamily="18" charset="0"/>
                        </a:rPr>
                        <m:t>softmax</m:t>
                      </m:r>
                      <m:d>
                        <m:dPr>
                          <m:ctrlPr>
                            <a:rPr lang="en-CA" b="0" i="1" smtClean="0">
                              <a:solidFill>
                                <a:schemeClr val="tx1"/>
                              </a:solidFill>
                              <a:latin typeface="Cambria Math" panose="02040503050406030204" pitchFamily="18" charset="0"/>
                            </a:rPr>
                          </m:ctrlPr>
                        </m:dPr>
                        <m:e>
                          <m:f>
                            <m:fPr>
                              <m:ctrlPr>
                                <a:rPr lang="en-CA" b="1" i="1">
                                  <a:latin typeface="Cambria Math" panose="02040503050406030204" pitchFamily="18" charset="0"/>
                                </a:rPr>
                              </m:ctrlPr>
                            </m:fPr>
                            <m:num>
                              <m:r>
                                <a:rPr lang="en-CA" i="1">
                                  <a:latin typeface="Cambria Math" panose="02040503050406030204" pitchFamily="18" charset="0"/>
                                </a:rPr>
                                <m:t>𝑄</m:t>
                              </m:r>
                              <m:r>
                                <a:rPr lang="en-CA" b="1" i="1">
                                  <a:latin typeface="Cambria Math" panose="02040503050406030204" pitchFamily="18" charset="0"/>
                                </a:rPr>
                                <m:t>⋅</m:t>
                              </m:r>
                              <m:sSup>
                                <m:sSupPr>
                                  <m:ctrlPr>
                                    <a:rPr lang="en-CA" i="1">
                                      <a:latin typeface="Cambria Math" panose="02040503050406030204" pitchFamily="18" charset="0"/>
                                    </a:rPr>
                                  </m:ctrlPr>
                                </m:sSupPr>
                                <m:e>
                                  <m:r>
                                    <a:rPr lang="en-CA" i="1">
                                      <a:latin typeface="Cambria Math" panose="02040503050406030204" pitchFamily="18" charset="0"/>
                                    </a:rPr>
                                    <m:t>𝐾</m:t>
                                  </m:r>
                                </m:e>
                                <m:sup>
                                  <m:r>
                                    <a:rPr lang="en-CA" i="1">
                                      <a:latin typeface="Cambria Math" panose="02040503050406030204" pitchFamily="18" charset="0"/>
                                    </a:rPr>
                                    <m:t>𝑇</m:t>
                                  </m:r>
                                </m:sup>
                              </m:sSup>
                            </m:num>
                            <m:den>
                              <m:rad>
                                <m:radPr>
                                  <m:degHide m:val="on"/>
                                  <m:ctrlPr>
                                    <a:rPr lang="en-CA" b="1" i="1">
                                      <a:latin typeface="Cambria Math" panose="02040503050406030204" pitchFamily="18" charset="0"/>
                                    </a:rPr>
                                  </m:ctrlPr>
                                </m:radPr>
                                <m:deg/>
                                <m:e>
                                  <m:sSub>
                                    <m:sSubPr>
                                      <m:ctrlPr>
                                        <a:rPr lang="en-CA" i="1">
                                          <a:latin typeface="Cambria Math" panose="02040503050406030204" pitchFamily="18" charset="0"/>
                                        </a:rPr>
                                      </m:ctrlPr>
                                    </m:sSubPr>
                                    <m:e>
                                      <m:r>
                                        <a:rPr lang="en-CA" i="1">
                                          <a:latin typeface="Cambria Math" panose="02040503050406030204" pitchFamily="18" charset="0"/>
                                        </a:rPr>
                                        <m:t>𝑑</m:t>
                                      </m:r>
                                    </m:e>
                                    <m:sub>
                                      <m:r>
                                        <a:rPr lang="en-CA" i="1">
                                          <a:latin typeface="Cambria Math" panose="02040503050406030204" pitchFamily="18" charset="0"/>
                                        </a:rPr>
                                        <m:t>𝑘</m:t>
                                      </m:r>
                                    </m:sub>
                                  </m:sSub>
                                </m:e>
                              </m:rad>
                            </m:den>
                          </m:f>
                        </m:e>
                      </m:d>
                    </m:oMath>
                  </m:oMathPara>
                </a14:m>
                <a:endParaRPr lang="en-US" b="1">
                  <a:solidFill>
                    <a:schemeClr val="tx1"/>
                  </a:solidFill>
                </a:endParaRPr>
              </a:p>
            </p:txBody>
          </p:sp>
        </mc:Choice>
        <mc:Fallback xmlns="">
          <p:sp>
            <p:nvSpPr>
              <p:cNvPr id="27" name="TextBox 26">
                <a:extLst>
                  <a:ext uri="{FF2B5EF4-FFF2-40B4-BE49-F238E27FC236}">
                    <a16:creationId xmlns:a16="http://schemas.microsoft.com/office/drawing/2014/main" id="{476E8EBC-02E0-E1EF-AC1B-3E7BC107CBEA}"/>
                  </a:ext>
                </a:extLst>
              </p:cNvPr>
              <p:cNvSpPr txBox="1">
                <a:spLocks noRot="1" noChangeAspect="1" noMove="1" noResize="1" noEditPoints="1" noAdjustHandles="1" noChangeArrowheads="1" noChangeShapeType="1" noTextEdit="1"/>
              </p:cNvSpPr>
              <p:nvPr/>
            </p:nvSpPr>
            <p:spPr>
              <a:xfrm>
                <a:off x="7261200" y="2137611"/>
                <a:ext cx="2951999" cy="1318566"/>
              </a:xfrm>
              <a:prstGeom prst="rect">
                <a:avLst/>
              </a:prstGeom>
              <a:blipFill>
                <a:blip r:embed="rId8"/>
                <a:stretch>
                  <a:fillRect l="-1860" t="-2778"/>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0589FF42-A20D-AEC4-91FC-1A7ADCDCE37D}"/>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935F4DD3-47F0-1D1D-52F7-55AD10297D81}"/>
              </a:ext>
            </a:extLst>
          </p:cNvPr>
          <p:cNvSpPr>
            <a:spLocks noGrp="1"/>
          </p:cNvSpPr>
          <p:nvPr>
            <p:ph type="sldNum" sz="quarter" idx="12"/>
          </p:nvPr>
        </p:nvSpPr>
        <p:spPr/>
        <p:txBody>
          <a:bodyPr/>
          <a:lstStyle/>
          <a:p>
            <a:fld id="{D4F24A5E-B0D2-394D-9970-9AE06BCB59C1}" type="slidenum">
              <a:rPr lang="en-US" smtClean="0"/>
              <a:t>34</a:t>
            </a:fld>
            <a:endParaRPr lang="en-US"/>
          </a:p>
        </p:txBody>
      </p:sp>
      <mc:AlternateContent xmlns:mc="http://schemas.openxmlformats.org/markup-compatibility/2006" xmlns:a14="http://schemas.microsoft.com/office/drawing/2010/main">
        <mc:Choice Requires="a14">
          <p:sp>
            <p:nvSpPr>
              <p:cNvPr id="41" name="Rounded Rectangle 40">
                <a:extLst>
                  <a:ext uri="{FF2B5EF4-FFF2-40B4-BE49-F238E27FC236}">
                    <a16:creationId xmlns:a16="http://schemas.microsoft.com/office/drawing/2014/main" id="{CBF8F917-6C4A-3895-DF38-9F1FA949BB2F}"/>
                  </a:ext>
                </a:extLst>
              </p:cNvPr>
              <p:cNvSpPr/>
              <p:nvPr/>
            </p:nvSpPr>
            <p:spPr>
              <a:xfrm>
                <a:off x="3710762" y="4119802"/>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41" name="Rounded Rectangle 40">
                <a:extLst>
                  <a:ext uri="{FF2B5EF4-FFF2-40B4-BE49-F238E27FC236}">
                    <a16:creationId xmlns:a16="http://schemas.microsoft.com/office/drawing/2014/main" id="{CBF8F917-6C4A-3895-DF38-9F1FA949BB2F}"/>
                  </a:ext>
                </a:extLst>
              </p:cNvPr>
              <p:cNvSpPr>
                <a:spLocks noRot="1" noChangeAspect="1" noMove="1" noResize="1" noEditPoints="1" noAdjustHandles="1" noChangeArrowheads="1" noChangeShapeType="1" noTextEdit="1"/>
              </p:cNvSpPr>
              <p:nvPr/>
            </p:nvSpPr>
            <p:spPr>
              <a:xfrm>
                <a:off x="3710762" y="4119802"/>
                <a:ext cx="470516" cy="470517"/>
              </a:xfrm>
              <a:prstGeom prst="roundRect">
                <a:avLst/>
              </a:prstGeom>
              <a:blipFill>
                <a:blip r:embed="rId9"/>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ounded Rectangle 41">
                <a:extLst>
                  <a:ext uri="{FF2B5EF4-FFF2-40B4-BE49-F238E27FC236}">
                    <a16:creationId xmlns:a16="http://schemas.microsoft.com/office/drawing/2014/main" id="{E307457A-5A5D-5ACF-4B9B-FCEDBEE31170}"/>
                  </a:ext>
                </a:extLst>
              </p:cNvPr>
              <p:cNvSpPr/>
              <p:nvPr/>
            </p:nvSpPr>
            <p:spPr>
              <a:xfrm>
                <a:off x="3710762" y="4672970"/>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42" name="Rounded Rectangle 41">
                <a:extLst>
                  <a:ext uri="{FF2B5EF4-FFF2-40B4-BE49-F238E27FC236}">
                    <a16:creationId xmlns:a16="http://schemas.microsoft.com/office/drawing/2014/main" id="{E307457A-5A5D-5ACF-4B9B-FCEDBEE31170}"/>
                  </a:ext>
                </a:extLst>
              </p:cNvPr>
              <p:cNvSpPr>
                <a:spLocks noRot="1" noChangeAspect="1" noMove="1" noResize="1" noEditPoints="1" noAdjustHandles="1" noChangeArrowheads="1" noChangeShapeType="1" noTextEdit="1"/>
              </p:cNvSpPr>
              <p:nvPr/>
            </p:nvSpPr>
            <p:spPr>
              <a:xfrm>
                <a:off x="3710762" y="4672970"/>
                <a:ext cx="470516" cy="470517"/>
              </a:xfrm>
              <a:prstGeom prst="roundRect">
                <a:avLst/>
              </a:prstGeom>
              <a:blipFill>
                <a:blip r:embed="rId10"/>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ounded Rectangle 42">
                <a:extLst>
                  <a:ext uri="{FF2B5EF4-FFF2-40B4-BE49-F238E27FC236}">
                    <a16:creationId xmlns:a16="http://schemas.microsoft.com/office/drawing/2014/main" id="{5C85843C-B470-51C2-9F86-DB8387592A02}"/>
                  </a:ext>
                </a:extLst>
              </p:cNvPr>
              <p:cNvSpPr/>
              <p:nvPr/>
            </p:nvSpPr>
            <p:spPr>
              <a:xfrm>
                <a:off x="3710762" y="5226138"/>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43" name="Rounded Rectangle 42">
                <a:extLst>
                  <a:ext uri="{FF2B5EF4-FFF2-40B4-BE49-F238E27FC236}">
                    <a16:creationId xmlns:a16="http://schemas.microsoft.com/office/drawing/2014/main" id="{5C85843C-B470-51C2-9F86-DB8387592A02}"/>
                  </a:ext>
                </a:extLst>
              </p:cNvPr>
              <p:cNvSpPr>
                <a:spLocks noRot="1" noChangeAspect="1" noMove="1" noResize="1" noEditPoints="1" noAdjustHandles="1" noChangeArrowheads="1" noChangeShapeType="1" noTextEdit="1"/>
              </p:cNvSpPr>
              <p:nvPr/>
            </p:nvSpPr>
            <p:spPr>
              <a:xfrm>
                <a:off x="3710762" y="5226138"/>
                <a:ext cx="470516" cy="470517"/>
              </a:xfrm>
              <a:prstGeom prst="roundRect">
                <a:avLst/>
              </a:prstGeom>
              <a:blipFill>
                <a:blip r:embed="rId11"/>
                <a:stretch>
                  <a:fillRect/>
                </a:stretch>
              </a:blipFill>
              <a:ln>
                <a:solidFill>
                  <a:schemeClr val="accent4">
                    <a:lumMod val="75000"/>
                  </a:schemeClr>
                </a:solidFill>
              </a:ln>
            </p:spPr>
            <p:txBody>
              <a:bodyPr/>
              <a:lstStyle/>
              <a:p>
                <a:r>
                  <a:rPr lang="en-US">
                    <a:noFill/>
                  </a:rPr>
                  <a:t> </a:t>
                </a:r>
              </a:p>
            </p:txBody>
          </p:sp>
        </mc:Fallback>
      </mc:AlternateContent>
      <p:sp>
        <p:nvSpPr>
          <p:cNvPr id="75" name="Rectangle 74">
            <a:extLst>
              <a:ext uri="{FF2B5EF4-FFF2-40B4-BE49-F238E27FC236}">
                <a16:creationId xmlns:a16="http://schemas.microsoft.com/office/drawing/2014/main" id="{C3CBDDE5-A7EA-0F8B-E3B1-88C86E441845}"/>
              </a:ext>
            </a:extLst>
          </p:cNvPr>
          <p:cNvSpPr/>
          <p:nvPr/>
        </p:nvSpPr>
        <p:spPr>
          <a:xfrm>
            <a:off x="5102455" y="3678983"/>
            <a:ext cx="2160000" cy="2536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t>softmax</a:t>
            </a:r>
            <a:endParaRPr lang="en-US"/>
          </a:p>
        </p:txBody>
      </p:sp>
      <p:sp>
        <p:nvSpPr>
          <p:cNvPr id="101" name="Rectangle 100">
            <a:extLst>
              <a:ext uri="{FF2B5EF4-FFF2-40B4-BE49-F238E27FC236}">
                <a16:creationId xmlns:a16="http://schemas.microsoft.com/office/drawing/2014/main" id="{AC148063-3D4C-C553-6D79-C3397426B211}"/>
              </a:ext>
            </a:extLst>
          </p:cNvPr>
          <p:cNvSpPr/>
          <p:nvPr/>
        </p:nvSpPr>
        <p:spPr>
          <a:xfrm>
            <a:off x="5102455" y="1516613"/>
            <a:ext cx="2160000" cy="2536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t>matmul</a:t>
            </a:r>
            <a:endParaRPr lang="en-US"/>
          </a:p>
        </p:txBody>
      </p:sp>
      <p:sp>
        <p:nvSpPr>
          <p:cNvPr id="131" name="TextBox 130">
            <a:extLst>
              <a:ext uri="{FF2B5EF4-FFF2-40B4-BE49-F238E27FC236}">
                <a16:creationId xmlns:a16="http://schemas.microsoft.com/office/drawing/2014/main" id="{A59ACC91-70BC-C45F-6AE2-AF1548CEF271}"/>
              </a:ext>
            </a:extLst>
          </p:cNvPr>
          <p:cNvSpPr txBox="1"/>
          <p:nvPr/>
        </p:nvSpPr>
        <p:spPr>
          <a:xfrm>
            <a:off x="2369205" y="4723562"/>
            <a:ext cx="1146445" cy="369332"/>
          </a:xfrm>
          <a:prstGeom prst="rect">
            <a:avLst/>
          </a:prstGeom>
          <a:noFill/>
        </p:spPr>
        <p:txBody>
          <a:bodyPr wrap="square" rtlCol="0">
            <a:spAutoFit/>
          </a:bodyPr>
          <a:lstStyle/>
          <a:p>
            <a:pPr algn="ctr"/>
            <a:r>
              <a:rPr lang="en-CA"/>
              <a:t>Alignment</a:t>
            </a:r>
            <a:endParaRPr lang="en-US"/>
          </a:p>
        </p:txBody>
      </p:sp>
      <p:sp>
        <p:nvSpPr>
          <p:cNvPr id="7" name="Content Placeholder 2">
            <a:extLst>
              <a:ext uri="{FF2B5EF4-FFF2-40B4-BE49-F238E27FC236}">
                <a16:creationId xmlns:a16="http://schemas.microsoft.com/office/drawing/2014/main" id="{CBCB75FE-7B3A-22CB-3D62-333D2A1A0268}"/>
              </a:ext>
            </a:extLst>
          </p:cNvPr>
          <p:cNvSpPr txBox="1">
            <a:spLocks/>
          </p:cNvSpPr>
          <p:nvPr/>
        </p:nvSpPr>
        <p:spPr>
          <a:xfrm>
            <a:off x="960500" y="1137850"/>
            <a:ext cx="2985519" cy="13691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p>
        </p:txBody>
      </p:sp>
      <mc:AlternateContent xmlns:mc="http://schemas.openxmlformats.org/markup-compatibility/2006" xmlns:a14="http://schemas.microsoft.com/office/drawing/2010/main">
        <mc:Choice Requires="a14">
          <p:sp>
            <p:nvSpPr>
              <p:cNvPr id="15" name="Rounded Rectangle 14">
                <a:extLst>
                  <a:ext uri="{FF2B5EF4-FFF2-40B4-BE49-F238E27FC236}">
                    <a16:creationId xmlns:a16="http://schemas.microsoft.com/office/drawing/2014/main" id="{CF9165F3-64DD-64A1-60A0-ACDCDFBC1797}"/>
                  </a:ext>
                </a:extLst>
              </p:cNvPr>
              <p:cNvSpPr/>
              <p:nvPr/>
            </p:nvSpPr>
            <p:spPr>
              <a:xfrm>
                <a:off x="3711600" y="1956997"/>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15" name="Rounded Rectangle 14">
                <a:extLst>
                  <a:ext uri="{FF2B5EF4-FFF2-40B4-BE49-F238E27FC236}">
                    <a16:creationId xmlns:a16="http://schemas.microsoft.com/office/drawing/2014/main" id="{CF9165F3-64DD-64A1-60A0-ACDCDFBC1797}"/>
                  </a:ext>
                </a:extLst>
              </p:cNvPr>
              <p:cNvSpPr>
                <a:spLocks noRot="1" noChangeAspect="1" noMove="1" noResize="1" noEditPoints="1" noAdjustHandles="1" noChangeArrowheads="1" noChangeShapeType="1" noTextEdit="1"/>
              </p:cNvSpPr>
              <p:nvPr/>
            </p:nvSpPr>
            <p:spPr>
              <a:xfrm>
                <a:off x="3711600" y="1956997"/>
                <a:ext cx="470516" cy="470517"/>
              </a:xfrm>
              <a:prstGeom prst="roundRect">
                <a:avLst/>
              </a:prstGeom>
              <a:blipFill>
                <a:blip r:embed="rId12"/>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ounded Rectangle 16">
                <a:extLst>
                  <a:ext uri="{FF2B5EF4-FFF2-40B4-BE49-F238E27FC236}">
                    <a16:creationId xmlns:a16="http://schemas.microsoft.com/office/drawing/2014/main" id="{28AD23EA-61E2-35F5-14A6-7C3D40CF5DCD}"/>
                  </a:ext>
                </a:extLst>
              </p:cNvPr>
              <p:cNvSpPr/>
              <p:nvPr/>
            </p:nvSpPr>
            <p:spPr>
              <a:xfrm>
                <a:off x="3711600" y="2510165"/>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17" name="Rounded Rectangle 16">
                <a:extLst>
                  <a:ext uri="{FF2B5EF4-FFF2-40B4-BE49-F238E27FC236}">
                    <a16:creationId xmlns:a16="http://schemas.microsoft.com/office/drawing/2014/main" id="{28AD23EA-61E2-35F5-14A6-7C3D40CF5DCD}"/>
                  </a:ext>
                </a:extLst>
              </p:cNvPr>
              <p:cNvSpPr>
                <a:spLocks noRot="1" noChangeAspect="1" noMove="1" noResize="1" noEditPoints="1" noAdjustHandles="1" noChangeArrowheads="1" noChangeShapeType="1" noTextEdit="1"/>
              </p:cNvSpPr>
              <p:nvPr/>
            </p:nvSpPr>
            <p:spPr>
              <a:xfrm>
                <a:off x="3711600" y="2510165"/>
                <a:ext cx="470516" cy="470517"/>
              </a:xfrm>
              <a:prstGeom prst="roundRect">
                <a:avLst/>
              </a:prstGeom>
              <a:blipFill>
                <a:blip r:embed="rId13"/>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ounded Rectangle 17">
                <a:extLst>
                  <a:ext uri="{FF2B5EF4-FFF2-40B4-BE49-F238E27FC236}">
                    <a16:creationId xmlns:a16="http://schemas.microsoft.com/office/drawing/2014/main" id="{B2E74D26-B87D-B0E6-F92B-0A486FFA0D39}"/>
                  </a:ext>
                </a:extLst>
              </p:cNvPr>
              <p:cNvSpPr/>
              <p:nvPr/>
            </p:nvSpPr>
            <p:spPr>
              <a:xfrm>
                <a:off x="3711600" y="3063333"/>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18" name="Rounded Rectangle 17">
                <a:extLst>
                  <a:ext uri="{FF2B5EF4-FFF2-40B4-BE49-F238E27FC236}">
                    <a16:creationId xmlns:a16="http://schemas.microsoft.com/office/drawing/2014/main" id="{B2E74D26-B87D-B0E6-F92B-0A486FFA0D39}"/>
                  </a:ext>
                </a:extLst>
              </p:cNvPr>
              <p:cNvSpPr>
                <a:spLocks noRot="1" noChangeAspect="1" noMove="1" noResize="1" noEditPoints="1" noAdjustHandles="1" noChangeArrowheads="1" noChangeShapeType="1" noTextEdit="1"/>
              </p:cNvSpPr>
              <p:nvPr/>
            </p:nvSpPr>
            <p:spPr>
              <a:xfrm>
                <a:off x="3711600" y="3063333"/>
                <a:ext cx="470516" cy="470517"/>
              </a:xfrm>
              <a:prstGeom prst="roundRect">
                <a:avLst/>
              </a:prstGeom>
              <a:blipFill>
                <a:blip r:embed="rId14"/>
                <a:stretch>
                  <a:fillRect/>
                </a:stretch>
              </a:blipFill>
              <a:ln>
                <a:solidFill>
                  <a:schemeClr val="accent4">
                    <a:lumMod val="75000"/>
                  </a:schemeClr>
                </a:solidFill>
              </a:ln>
            </p:spPr>
            <p:txBody>
              <a:bodyPr/>
              <a:lstStyle/>
              <a:p>
                <a:r>
                  <a:rPr lang="en-US">
                    <a:noFill/>
                  </a:rPr>
                  <a:t> </a:t>
                </a:r>
              </a:p>
            </p:txBody>
          </p:sp>
        </mc:Fallback>
      </mc:AlternateContent>
      <p:sp>
        <p:nvSpPr>
          <p:cNvPr id="19" name="Content Placeholder 2">
            <a:extLst>
              <a:ext uri="{FF2B5EF4-FFF2-40B4-BE49-F238E27FC236}">
                <a16:creationId xmlns:a16="http://schemas.microsoft.com/office/drawing/2014/main" id="{832B32B8-C8FA-F0B3-C6DD-21ACF5BB131D}"/>
              </a:ext>
            </a:extLst>
          </p:cNvPr>
          <p:cNvSpPr txBox="1">
            <a:spLocks/>
          </p:cNvSpPr>
          <p:nvPr/>
        </p:nvSpPr>
        <p:spPr>
          <a:xfrm>
            <a:off x="872517" y="1058475"/>
            <a:ext cx="2601683" cy="23977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t>Calculate dot-products in </a:t>
            </a:r>
            <a:r>
              <a:rPr lang="en-US" sz="1800" b="1"/>
              <a:t>parallel</a:t>
            </a:r>
            <a:r>
              <a:rPr lang="en-US" sz="1800"/>
              <a:t> with </a:t>
            </a:r>
            <a:r>
              <a:rPr lang="en-US" sz="1800" b="1"/>
              <a:t>matrix multiplication</a:t>
            </a:r>
          </a:p>
          <a:p>
            <a:r>
              <a:rPr lang="en-US" sz="1800"/>
              <a:t>High concurrency on modern hardware (GPUs)</a:t>
            </a:r>
          </a:p>
          <a:p>
            <a:r>
              <a:rPr lang="en-US" sz="1800"/>
              <a:t>Independently calculates each query</a:t>
            </a:r>
          </a:p>
        </p:txBody>
      </p:sp>
      <p:cxnSp>
        <p:nvCxnSpPr>
          <p:cNvPr id="21" name="Straight Arrow Connector 20">
            <a:extLst>
              <a:ext uri="{FF2B5EF4-FFF2-40B4-BE49-F238E27FC236}">
                <a16:creationId xmlns:a16="http://schemas.microsoft.com/office/drawing/2014/main" id="{1FC7E09E-72E6-AE53-2B23-303DFC00A207}"/>
              </a:ext>
            </a:extLst>
          </p:cNvPr>
          <p:cNvCxnSpPr>
            <a:cxnSpLocks/>
            <a:endCxn id="32" idx="2"/>
          </p:cNvCxnSpPr>
          <p:nvPr/>
        </p:nvCxnSpPr>
        <p:spPr>
          <a:xfrm flipV="1">
            <a:off x="5451885" y="3530517"/>
            <a:ext cx="0" cy="14753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Rounded Rectangle 21">
                <a:extLst>
                  <a:ext uri="{FF2B5EF4-FFF2-40B4-BE49-F238E27FC236}">
                    <a16:creationId xmlns:a16="http://schemas.microsoft.com/office/drawing/2014/main" id="{F08A7FC3-833E-F8A3-04E7-599FC9F5BBA6}"/>
                  </a:ext>
                </a:extLst>
              </p:cNvPr>
              <p:cNvSpPr/>
              <p:nvPr/>
            </p:nvSpPr>
            <p:spPr>
              <a:xfrm>
                <a:off x="5214906" y="5949184"/>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22" name="Rounded Rectangle 21">
                <a:extLst>
                  <a:ext uri="{FF2B5EF4-FFF2-40B4-BE49-F238E27FC236}">
                    <a16:creationId xmlns:a16="http://schemas.microsoft.com/office/drawing/2014/main" id="{F08A7FC3-833E-F8A3-04E7-599FC9F5BBA6}"/>
                  </a:ext>
                </a:extLst>
              </p:cNvPr>
              <p:cNvSpPr>
                <a:spLocks noRot="1" noChangeAspect="1" noMove="1" noResize="1" noEditPoints="1" noAdjustHandles="1" noChangeArrowheads="1" noChangeShapeType="1" noTextEdit="1"/>
              </p:cNvSpPr>
              <p:nvPr/>
            </p:nvSpPr>
            <p:spPr>
              <a:xfrm>
                <a:off x="5214906" y="5949184"/>
                <a:ext cx="470516" cy="470517"/>
              </a:xfrm>
              <a:prstGeom prst="roundRect">
                <a:avLst/>
              </a:prstGeom>
              <a:blipFill>
                <a:blip r:embed="rId15"/>
                <a:stretch>
                  <a:fillRect/>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ounded Rectangle 29">
                <a:extLst>
                  <a:ext uri="{FF2B5EF4-FFF2-40B4-BE49-F238E27FC236}">
                    <a16:creationId xmlns:a16="http://schemas.microsoft.com/office/drawing/2014/main" id="{C9D30ACD-8803-4E87-9226-F4630EAF85A1}"/>
                  </a:ext>
                </a:extLst>
              </p:cNvPr>
              <p:cNvSpPr/>
              <p:nvPr/>
            </p:nvSpPr>
            <p:spPr>
              <a:xfrm>
                <a:off x="5216627" y="1942657"/>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11</m:t>
                          </m:r>
                        </m:sub>
                      </m:sSub>
                    </m:oMath>
                  </m:oMathPara>
                </a14:m>
                <a:endParaRPr lang="en-US">
                  <a:solidFill>
                    <a:schemeClr val="tx1"/>
                  </a:solidFill>
                </a:endParaRPr>
              </a:p>
            </p:txBody>
          </p:sp>
        </mc:Choice>
        <mc:Fallback xmlns="">
          <p:sp>
            <p:nvSpPr>
              <p:cNvPr id="30" name="Rounded Rectangle 29">
                <a:extLst>
                  <a:ext uri="{FF2B5EF4-FFF2-40B4-BE49-F238E27FC236}">
                    <a16:creationId xmlns:a16="http://schemas.microsoft.com/office/drawing/2014/main" id="{C9D30ACD-8803-4E87-9226-F4630EAF85A1}"/>
                  </a:ext>
                </a:extLst>
              </p:cNvPr>
              <p:cNvSpPr>
                <a:spLocks noRot="1" noChangeAspect="1" noMove="1" noResize="1" noEditPoints="1" noAdjustHandles="1" noChangeArrowheads="1" noChangeShapeType="1" noTextEdit="1"/>
              </p:cNvSpPr>
              <p:nvPr/>
            </p:nvSpPr>
            <p:spPr>
              <a:xfrm>
                <a:off x="5216627" y="1942657"/>
                <a:ext cx="470516" cy="470517"/>
              </a:xfrm>
              <a:prstGeom prst="roundRect">
                <a:avLst/>
              </a:prstGeom>
              <a:blipFill>
                <a:blip r:embed="rId16"/>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ounded Rectangle 30">
                <a:extLst>
                  <a:ext uri="{FF2B5EF4-FFF2-40B4-BE49-F238E27FC236}">
                    <a16:creationId xmlns:a16="http://schemas.microsoft.com/office/drawing/2014/main" id="{1DD38E78-DEF5-2D27-C940-E161DCCFDD38}"/>
                  </a:ext>
                </a:extLst>
              </p:cNvPr>
              <p:cNvSpPr/>
              <p:nvPr/>
            </p:nvSpPr>
            <p:spPr>
              <a:xfrm>
                <a:off x="5216400" y="2505600"/>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2</m:t>
                          </m:r>
                          <m:r>
                            <a:rPr lang="en-CA" i="1">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31" name="Rounded Rectangle 30">
                <a:extLst>
                  <a:ext uri="{FF2B5EF4-FFF2-40B4-BE49-F238E27FC236}">
                    <a16:creationId xmlns:a16="http://schemas.microsoft.com/office/drawing/2014/main" id="{1DD38E78-DEF5-2D27-C940-E161DCCFDD38}"/>
                  </a:ext>
                </a:extLst>
              </p:cNvPr>
              <p:cNvSpPr>
                <a:spLocks noRot="1" noChangeAspect="1" noMove="1" noResize="1" noEditPoints="1" noAdjustHandles="1" noChangeArrowheads="1" noChangeShapeType="1" noTextEdit="1"/>
              </p:cNvSpPr>
              <p:nvPr/>
            </p:nvSpPr>
            <p:spPr>
              <a:xfrm>
                <a:off x="5216400" y="2505600"/>
                <a:ext cx="470516" cy="470517"/>
              </a:xfrm>
              <a:prstGeom prst="roundRect">
                <a:avLst/>
              </a:prstGeom>
              <a:blipFill>
                <a:blip r:embed="rId17"/>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ounded Rectangle 31">
                <a:extLst>
                  <a:ext uri="{FF2B5EF4-FFF2-40B4-BE49-F238E27FC236}">
                    <a16:creationId xmlns:a16="http://schemas.microsoft.com/office/drawing/2014/main" id="{FF0EEF54-F4BB-73C3-CC31-23F94885BD9E}"/>
                  </a:ext>
                </a:extLst>
              </p:cNvPr>
              <p:cNvSpPr/>
              <p:nvPr/>
            </p:nvSpPr>
            <p:spPr>
              <a:xfrm>
                <a:off x="5216627" y="3060000"/>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3</m:t>
                          </m:r>
                          <m:r>
                            <a:rPr lang="en-CA" i="1">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32" name="Rounded Rectangle 31">
                <a:extLst>
                  <a:ext uri="{FF2B5EF4-FFF2-40B4-BE49-F238E27FC236}">
                    <a16:creationId xmlns:a16="http://schemas.microsoft.com/office/drawing/2014/main" id="{FF0EEF54-F4BB-73C3-CC31-23F94885BD9E}"/>
                  </a:ext>
                </a:extLst>
              </p:cNvPr>
              <p:cNvSpPr>
                <a:spLocks noRot="1" noChangeAspect="1" noMove="1" noResize="1" noEditPoints="1" noAdjustHandles="1" noChangeArrowheads="1" noChangeShapeType="1" noTextEdit="1"/>
              </p:cNvSpPr>
              <p:nvPr/>
            </p:nvSpPr>
            <p:spPr>
              <a:xfrm>
                <a:off x="5216627" y="3060000"/>
                <a:ext cx="470516" cy="470517"/>
              </a:xfrm>
              <a:prstGeom prst="roundRect">
                <a:avLst/>
              </a:prstGeom>
              <a:blipFill>
                <a:blip r:embed="rId18"/>
                <a:stretch>
                  <a:fillRect/>
                </a:stretch>
              </a:blipFill>
              <a:ln>
                <a:solidFill>
                  <a:srgbClr val="BBAAE6"/>
                </a:solidFill>
              </a:ln>
            </p:spPr>
            <p:txBody>
              <a:bodyPr/>
              <a:lstStyle/>
              <a:p>
                <a:r>
                  <a:rPr lang="en-US">
                    <a:noFill/>
                  </a:rPr>
                  <a:t> </a:t>
                </a:r>
              </a:p>
            </p:txBody>
          </p:sp>
        </mc:Fallback>
      </mc:AlternateContent>
      <p:cxnSp>
        <p:nvCxnSpPr>
          <p:cNvPr id="33" name="Straight Arrow Connector 32">
            <a:extLst>
              <a:ext uri="{FF2B5EF4-FFF2-40B4-BE49-F238E27FC236}">
                <a16:creationId xmlns:a16="http://schemas.microsoft.com/office/drawing/2014/main" id="{464DCD74-67DF-F869-0945-4C48A7A629EF}"/>
              </a:ext>
            </a:extLst>
          </p:cNvPr>
          <p:cNvCxnSpPr>
            <a:cxnSpLocks/>
            <a:stCxn id="30" idx="0"/>
          </p:cNvCxnSpPr>
          <p:nvPr/>
        </p:nvCxnSpPr>
        <p:spPr>
          <a:xfrm flipV="1">
            <a:off x="5451885" y="1763372"/>
            <a:ext cx="0" cy="17928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Rounded Rectangle 36">
                <a:extLst>
                  <a:ext uri="{FF2B5EF4-FFF2-40B4-BE49-F238E27FC236}">
                    <a16:creationId xmlns:a16="http://schemas.microsoft.com/office/drawing/2014/main" id="{9806837A-0099-9CCA-C621-1D9EDDCDCB82}"/>
                  </a:ext>
                </a:extLst>
              </p:cNvPr>
              <p:cNvSpPr/>
              <p:nvPr/>
            </p:nvSpPr>
            <p:spPr>
              <a:xfrm>
                <a:off x="5943574" y="1941588"/>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i="1">
                              <a:solidFill>
                                <a:schemeClr val="tx1"/>
                              </a:solidFill>
                              <a:latin typeface="Cambria Math" panose="02040503050406030204" pitchFamily="18" charset="0"/>
                            </a:rPr>
                            <m:t>1</m:t>
                          </m:r>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37" name="Rounded Rectangle 36">
                <a:extLst>
                  <a:ext uri="{FF2B5EF4-FFF2-40B4-BE49-F238E27FC236}">
                    <a16:creationId xmlns:a16="http://schemas.microsoft.com/office/drawing/2014/main" id="{9806837A-0099-9CCA-C621-1D9EDDCDCB82}"/>
                  </a:ext>
                </a:extLst>
              </p:cNvPr>
              <p:cNvSpPr>
                <a:spLocks noRot="1" noChangeAspect="1" noMove="1" noResize="1" noEditPoints="1" noAdjustHandles="1" noChangeArrowheads="1" noChangeShapeType="1" noTextEdit="1"/>
              </p:cNvSpPr>
              <p:nvPr/>
            </p:nvSpPr>
            <p:spPr>
              <a:xfrm>
                <a:off x="5943574" y="1941588"/>
                <a:ext cx="470516" cy="470517"/>
              </a:xfrm>
              <a:prstGeom prst="roundRect">
                <a:avLst/>
              </a:prstGeom>
              <a:blipFill>
                <a:blip r:embed="rId19"/>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ounded Rectangle 37">
                <a:extLst>
                  <a:ext uri="{FF2B5EF4-FFF2-40B4-BE49-F238E27FC236}">
                    <a16:creationId xmlns:a16="http://schemas.microsoft.com/office/drawing/2014/main" id="{78B57A6D-D721-1466-58F7-5D8140F6CE20}"/>
                  </a:ext>
                </a:extLst>
              </p:cNvPr>
              <p:cNvSpPr/>
              <p:nvPr/>
            </p:nvSpPr>
            <p:spPr>
              <a:xfrm>
                <a:off x="5938757" y="2505600"/>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2</m:t>
                          </m:r>
                          <m:r>
                            <a:rPr lang="en-CA" i="1">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38" name="Rounded Rectangle 37">
                <a:extLst>
                  <a:ext uri="{FF2B5EF4-FFF2-40B4-BE49-F238E27FC236}">
                    <a16:creationId xmlns:a16="http://schemas.microsoft.com/office/drawing/2014/main" id="{78B57A6D-D721-1466-58F7-5D8140F6CE20}"/>
                  </a:ext>
                </a:extLst>
              </p:cNvPr>
              <p:cNvSpPr>
                <a:spLocks noRot="1" noChangeAspect="1" noMove="1" noResize="1" noEditPoints="1" noAdjustHandles="1" noChangeArrowheads="1" noChangeShapeType="1" noTextEdit="1"/>
              </p:cNvSpPr>
              <p:nvPr/>
            </p:nvSpPr>
            <p:spPr>
              <a:xfrm>
                <a:off x="5938757" y="2505600"/>
                <a:ext cx="470516" cy="470517"/>
              </a:xfrm>
              <a:prstGeom prst="roundRect">
                <a:avLst/>
              </a:prstGeom>
              <a:blipFill>
                <a:blip r:embed="rId20"/>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Rounded Rectangle 38">
                <a:extLst>
                  <a:ext uri="{FF2B5EF4-FFF2-40B4-BE49-F238E27FC236}">
                    <a16:creationId xmlns:a16="http://schemas.microsoft.com/office/drawing/2014/main" id="{4047E22E-7FFB-63B8-5EF5-6D1FFF02966D}"/>
                  </a:ext>
                </a:extLst>
              </p:cNvPr>
              <p:cNvSpPr/>
              <p:nvPr/>
            </p:nvSpPr>
            <p:spPr>
              <a:xfrm>
                <a:off x="5943574" y="3055822"/>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3</m:t>
                          </m:r>
                          <m:r>
                            <a:rPr lang="en-CA" i="1">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39" name="Rounded Rectangle 38">
                <a:extLst>
                  <a:ext uri="{FF2B5EF4-FFF2-40B4-BE49-F238E27FC236}">
                    <a16:creationId xmlns:a16="http://schemas.microsoft.com/office/drawing/2014/main" id="{4047E22E-7FFB-63B8-5EF5-6D1FFF02966D}"/>
                  </a:ext>
                </a:extLst>
              </p:cNvPr>
              <p:cNvSpPr>
                <a:spLocks noRot="1" noChangeAspect="1" noMove="1" noResize="1" noEditPoints="1" noAdjustHandles="1" noChangeArrowheads="1" noChangeShapeType="1" noTextEdit="1"/>
              </p:cNvSpPr>
              <p:nvPr/>
            </p:nvSpPr>
            <p:spPr>
              <a:xfrm>
                <a:off x="5943574" y="3055822"/>
                <a:ext cx="470516" cy="470517"/>
              </a:xfrm>
              <a:prstGeom prst="roundRect">
                <a:avLst/>
              </a:prstGeom>
              <a:blipFill>
                <a:blip r:embed="rId21"/>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ounded Rectangle 39">
                <a:extLst>
                  <a:ext uri="{FF2B5EF4-FFF2-40B4-BE49-F238E27FC236}">
                    <a16:creationId xmlns:a16="http://schemas.microsoft.com/office/drawing/2014/main" id="{FBA338DB-EA36-F68E-202D-3033F8B480DE}"/>
                  </a:ext>
                </a:extLst>
              </p:cNvPr>
              <p:cNvSpPr/>
              <p:nvPr/>
            </p:nvSpPr>
            <p:spPr>
              <a:xfrm>
                <a:off x="6674918" y="1940441"/>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i="1">
                              <a:solidFill>
                                <a:schemeClr val="tx1"/>
                              </a:solidFill>
                              <a:latin typeface="Cambria Math" panose="02040503050406030204" pitchFamily="18" charset="0"/>
                            </a:rPr>
                            <m:t>1</m:t>
                          </m:r>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40" name="Rounded Rectangle 39">
                <a:extLst>
                  <a:ext uri="{FF2B5EF4-FFF2-40B4-BE49-F238E27FC236}">
                    <a16:creationId xmlns:a16="http://schemas.microsoft.com/office/drawing/2014/main" id="{FBA338DB-EA36-F68E-202D-3033F8B480DE}"/>
                  </a:ext>
                </a:extLst>
              </p:cNvPr>
              <p:cNvSpPr>
                <a:spLocks noRot="1" noChangeAspect="1" noMove="1" noResize="1" noEditPoints="1" noAdjustHandles="1" noChangeArrowheads="1" noChangeShapeType="1" noTextEdit="1"/>
              </p:cNvSpPr>
              <p:nvPr/>
            </p:nvSpPr>
            <p:spPr>
              <a:xfrm>
                <a:off x="6674918" y="1940441"/>
                <a:ext cx="470516" cy="470517"/>
              </a:xfrm>
              <a:prstGeom prst="roundRect">
                <a:avLst/>
              </a:prstGeom>
              <a:blipFill>
                <a:blip r:embed="rId22"/>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ounded Rectangle 43">
                <a:extLst>
                  <a:ext uri="{FF2B5EF4-FFF2-40B4-BE49-F238E27FC236}">
                    <a16:creationId xmlns:a16="http://schemas.microsoft.com/office/drawing/2014/main" id="{09BF2DF1-8B81-23F2-A65B-65441A564A87}"/>
                  </a:ext>
                </a:extLst>
              </p:cNvPr>
              <p:cNvSpPr/>
              <p:nvPr/>
            </p:nvSpPr>
            <p:spPr>
              <a:xfrm>
                <a:off x="6670101" y="2505600"/>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23</m:t>
                          </m:r>
                        </m:sub>
                      </m:sSub>
                    </m:oMath>
                  </m:oMathPara>
                </a14:m>
                <a:endParaRPr lang="en-US">
                  <a:solidFill>
                    <a:schemeClr val="tx1"/>
                  </a:solidFill>
                </a:endParaRPr>
              </a:p>
            </p:txBody>
          </p:sp>
        </mc:Choice>
        <mc:Fallback xmlns="">
          <p:sp>
            <p:nvSpPr>
              <p:cNvPr id="44" name="Rounded Rectangle 43">
                <a:extLst>
                  <a:ext uri="{FF2B5EF4-FFF2-40B4-BE49-F238E27FC236}">
                    <a16:creationId xmlns:a16="http://schemas.microsoft.com/office/drawing/2014/main" id="{09BF2DF1-8B81-23F2-A65B-65441A564A87}"/>
                  </a:ext>
                </a:extLst>
              </p:cNvPr>
              <p:cNvSpPr>
                <a:spLocks noRot="1" noChangeAspect="1" noMove="1" noResize="1" noEditPoints="1" noAdjustHandles="1" noChangeArrowheads="1" noChangeShapeType="1" noTextEdit="1"/>
              </p:cNvSpPr>
              <p:nvPr/>
            </p:nvSpPr>
            <p:spPr>
              <a:xfrm>
                <a:off x="6670101" y="2505600"/>
                <a:ext cx="470516" cy="470517"/>
              </a:xfrm>
              <a:prstGeom prst="roundRect">
                <a:avLst/>
              </a:prstGeom>
              <a:blipFill>
                <a:blip r:embed="rId23"/>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Rounded Rectangle 44">
                <a:extLst>
                  <a:ext uri="{FF2B5EF4-FFF2-40B4-BE49-F238E27FC236}">
                    <a16:creationId xmlns:a16="http://schemas.microsoft.com/office/drawing/2014/main" id="{7A99C628-43C3-3C86-B3D2-D82F7EEB982E}"/>
                  </a:ext>
                </a:extLst>
              </p:cNvPr>
              <p:cNvSpPr/>
              <p:nvPr/>
            </p:nvSpPr>
            <p:spPr>
              <a:xfrm>
                <a:off x="6674918" y="3054675"/>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3</m:t>
                          </m:r>
                          <m:r>
                            <a:rPr lang="en-CA" i="1">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45" name="Rounded Rectangle 44">
                <a:extLst>
                  <a:ext uri="{FF2B5EF4-FFF2-40B4-BE49-F238E27FC236}">
                    <a16:creationId xmlns:a16="http://schemas.microsoft.com/office/drawing/2014/main" id="{7A99C628-43C3-3C86-B3D2-D82F7EEB982E}"/>
                  </a:ext>
                </a:extLst>
              </p:cNvPr>
              <p:cNvSpPr>
                <a:spLocks noRot="1" noChangeAspect="1" noMove="1" noResize="1" noEditPoints="1" noAdjustHandles="1" noChangeArrowheads="1" noChangeShapeType="1" noTextEdit="1"/>
              </p:cNvSpPr>
              <p:nvPr/>
            </p:nvSpPr>
            <p:spPr>
              <a:xfrm>
                <a:off x="6674918" y="3054675"/>
                <a:ext cx="470516" cy="470517"/>
              </a:xfrm>
              <a:prstGeom prst="roundRect">
                <a:avLst/>
              </a:prstGeom>
              <a:blipFill>
                <a:blip r:embed="rId24"/>
                <a:stretch>
                  <a:fillRect/>
                </a:stretch>
              </a:blipFill>
              <a:ln>
                <a:solidFill>
                  <a:srgbClr val="BBAAE6"/>
                </a:solidFill>
              </a:ln>
            </p:spPr>
            <p:txBody>
              <a:bodyPr/>
              <a:lstStyle/>
              <a:p>
                <a:r>
                  <a:rPr lang="en-US">
                    <a:noFill/>
                  </a:rPr>
                  <a:t> </a:t>
                </a:r>
              </a:p>
            </p:txBody>
          </p:sp>
        </mc:Fallback>
      </mc:AlternateContent>
      <p:cxnSp>
        <p:nvCxnSpPr>
          <p:cNvPr id="47" name="Straight Arrow Connector 46">
            <a:extLst>
              <a:ext uri="{FF2B5EF4-FFF2-40B4-BE49-F238E27FC236}">
                <a16:creationId xmlns:a16="http://schemas.microsoft.com/office/drawing/2014/main" id="{9C7F229E-6AA0-C005-854B-245F19CE0CDD}"/>
              </a:ext>
            </a:extLst>
          </p:cNvPr>
          <p:cNvCxnSpPr>
            <a:cxnSpLocks/>
            <a:endCxn id="39" idx="2"/>
          </p:cNvCxnSpPr>
          <p:nvPr/>
        </p:nvCxnSpPr>
        <p:spPr>
          <a:xfrm flipH="1" flipV="1">
            <a:off x="6178832" y="3526339"/>
            <a:ext cx="384" cy="1528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F1F4071D-979F-6197-5D71-51112A4DA61C}"/>
              </a:ext>
            </a:extLst>
          </p:cNvPr>
          <p:cNvCxnSpPr>
            <a:cxnSpLocks/>
            <a:stCxn id="37" idx="0"/>
          </p:cNvCxnSpPr>
          <p:nvPr/>
        </p:nvCxnSpPr>
        <p:spPr>
          <a:xfrm flipV="1">
            <a:off x="6178832" y="1770437"/>
            <a:ext cx="384" cy="17115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867BC69F-DB04-F900-DE42-CEE4515E82CD}"/>
              </a:ext>
            </a:extLst>
          </p:cNvPr>
          <p:cNvCxnSpPr>
            <a:cxnSpLocks/>
            <a:stCxn id="40" idx="0"/>
          </p:cNvCxnSpPr>
          <p:nvPr/>
        </p:nvCxnSpPr>
        <p:spPr>
          <a:xfrm flipV="1">
            <a:off x="6910176" y="1774662"/>
            <a:ext cx="0" cy="16577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ADD45991-FE3A-AE2B-1C61-20023D802A09}"/>
              </a:ext>
            </a:extLst>
          </p:cNvPr>
          <p:cNvCxnSpPr>
            <a:cxnSpLocks/>
            <a:endCxn id="45" idx="2"/>
          </p:cNvCxnSpPr>
          <p:nvPr/>
        </p:nvCxnSpPr>
        <p:spPr>
          <a:xfrm flipV="1">
            <a:off x="6910176" y="3525192"/>
            <a:ext cx="0" cy="1478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Rounded Rectangle 53">
                <a:extLst>
                  <a:ext uri="{FF2B5EF4-FFF2-40B4-BE49-F238E27FC236}">
                    <a16:creationId xmlns:a16="http://schemas.microsoft.com/office/drawing/2014/main" id="{4A254A90-DC18-37F6-2D95-F1A50864598B}"/>
                  </a:ext>
                </a:extLst>
              </p:cNvPr>
              <p:cNvSpPr/>
              <p:nvPr/>
            </p:nvSpPr>
            <p:spPr>
              <a:xfrm>
                <a:off x="5942106" y="5949631"/>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54" name="Rounded Rectangle 53">
                <a:extLst>
                  <a:ext uri="{FF2B5EF4-FFF2-40B4-BE49-F238E27FC236}">
                    <a16:creationId xmlns:a16="http://schemas.microsoft.com/office/drawing/2014/main" id="{4A254A90-DC18-37F6-2D95-F1A50864598B}"/>
                  </a:ext>
                </a:extLst>
              </p:cNvPr>
              <p:cNvSpPr>
                <a:spLocks noRot="1" noChangeAspect="1" noMove="1" noResize="1" noEditPoints="1" noAdjustHandles="1" noChangeArrowheads="1" noChangeShapeType="1" noTextEdit="1"/>
              </p:cNvSpPr>
              <p:nvPr/>
            </p:nvSpPr>
            <p:spPr>
              <a:xfrm>
                <a:off x="5942106" y="5949631"/>
                <a:ext cx="470516" cy="470517"/>
              </a:xfrm>
              <a:prstGeom prst="roundRect">
                <a:avLst/>
              </a:prstGeom>
              <a:blipFill>
                <a:blip r:embed="rId25"/>
                <a:stretch>
                  <a:fillRect/>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Rounded Rectangle 57">
                <a:extLst>
                  <a:ext uri="{FF2B5EF4-FFF2-40B4-BE49-F238E27FC236}">
                    <a16:creationId xmlns:a16="http://schemas.microsoft.com/office/drawing/2014/main" id="{238B82D0-4F32-9AEE-0709-99A8D01463B2}"/>
                  </a:ext>
                </a:extLst>
              </p:cNvPr>
              <p:cNvSpPr/>
              <p:nvPr/>
            </p:nvSpPr>
            <p:spPr>
              <a:xfrm>
                <a:off x="6676382" y="5949631"/>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58" name="Rounded Rectangle 57">
                <a:extLst>
                  <a:ext uri="{FF2B5EF4-FFF2-40B4-BE49-F238E27FC236}">
                    <a16:creationId xmlns:a16="http://schemas.microsoft.com/office/drawing/2014/main" id="{238B82D0-4F32-9AEE-0709-99A8D01463B2}"/>
                  </a:ext>
                </a:extLst>
              </p:cNvPr>
              <p:cNvSpPr>
                <a:spLocks noRot="1" noChangeAspect="1" noMove="1" noResize="1" noEditPoints="1" noAdjustHandles="1" noChangeArrowheads="1" noChangeShapeType="1" noTextEdit="1"/>
              </p:cNvSpPr>
              <p:nvPr/>
            </p:nvSpPr>
            <p:spPr>
              <a:xfrm>
                <a:off x="6676382" y="5949631"/>
                <a:ext cx="470516" cy="470517"/>
              </a:xfrm>
              <a:prstGeom prst="roundRect">
                <a:avLst/>
              </a:prstGeom>
              <a:blipFill>
                <a:blip r:embed="rId26"/>
                <a:stretch>
                  <a:fillRect/>
                </a:stretch>
              </a:blipFill>
              <a:ln>
                <a:solidFill>
                  <a:schemeClr val="accent2">
                    <a:lumMod val="75000"/>
                  </a:schemeClr>
                </a:solidFill>
              </a:ln>
            </p:spPr>
            <p:txBody>
              <a:bodyPr/>
              <a:lstStyle/>
              <a:p>
                <a:r>
                  <a:rPr lang="en-US">
                    <a:noFill/>
                  </a:rPr>
                  <a:t> </a:t>
                </a:r>
              </a:p>
            </p:txBody>
          </p:sp>
        </mc:Fallback>
      </mc:AlternateContent>
      <p:cxnSp>
        <p:nvCxnSpPr>
          <p:cNvPr id="72" name="Straight Arrow Connector 71">
            <a:extLst>
              <a:ext uri="{FF2B5EF4-FFF2-40B4-BE49-F238E27FC236}">
                <a16:creationId xmlns:a16="http://schemas.microsoft.com/office/drawing/2014/main" id="{39AB69A2-0155-DD57-5141-914AA5617C4E}"/>
              </a:ext>
            </a:extLst>
          </p:cNvPr>
          <p:cNvCxnSpPr>
            <a:cxnSpLocks/>
          </p:cNvCxnSpPr>
          <p:nvPr/>
        </p:nvCxnSpPr>
        <p:spPr>
          <a:xfrm flipV="1">
            <a:off x="6174015" y="1297871"/>
            <a:ext cx="0" cy="2185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ED34143-F578-B5F3-0AB9-C5485519B6BD}"/>
              </a:ext>
            </a:extLst>
          </p:cNvPr>
          <p:cNvCxnSpPr>
            <a:cxnSpLocks/>
            <a:endCxn id="34" idx="2"/>
          </p:cNvCxnSpPr>
          <p:nvPr/>
        </p:nvCxnSpPr>
        <p:spPr>
          <a:xfrm flipV="1">
            <a:off x="5450164" y="5623980"/>
            <a:ext cx="723851" cy="3252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08CC9EB-24E6-7F6C-0949-D634B7D2EE9F}"/>
              </a:ext>
            </a:extLst>
          </p:cNvPr>
          <p:cNvCxnSpPr>
            <a:cxnSpLocks/>
            <a:endCxn id="34" idx="2"/>
          </p:cNvCxnSpPr>
          <p:nvPr/>
        </p:nvCxnSpPr>
        <p:spPr>
          <a:xfrm flipH="1" flipV="1">
            <a:off x="6174015" y="5623980"/>
            <a:ext cx="3349" cy="32565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1FC4738-7D73-061B-65E7-20483F34BD4A}"/>
              </a:ext>
            </a:extLst>
          </p:cNvPr>
          <p:cNvCxnSpPr>
            <a:cxnSpLocks/>
            <a:endCxn id="34" idx="2"/>
          </p:cNvCxnSpPr>
          <p:nvPr/>
        </p:nvCxnSpPr>
        <p:spPr>
          <a:xfrm flipH="1" flipV="1">
            <a:off x="6174015" y="5623980"/>
            <a:ext cx="737625" cy="32565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Rounded Rectangle 19">
                <a:extLst>
                  <a:ext uri="{FF2B5EF4-FFF2-40B4-BE49-F238E27FC236}">
                    <a16:creationId xmlns:a16="http://schemas.microsoft.com/office/drawing/2014/main" id="{6E1D6C87-0199-CCC4-D15F-6097469D88CA}"/>
                  </a:ext>
                </a:extLst>
              </p:cNvPr>
              <p:cNvSpPr/>
              <p:nvPr/>
            </p:nvSpPr>
            <p:spPr>
              <a:xfrm>
                <a:off x="4484159" y="4673158"/>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r>
                        <a:rPr lang="en-CA" b="0" i="1" smtClean="0">
                          <a:solidFill>
                            <a:schemeClr val="tx1"/>
                          </a:solidFill>
                          <a:latin typeface="Cambria Math" panose="02040503050406030204" pitchFamily="18" charset="0"/>
                        </a:rPr>
                        <m:t>𝐾</m:t>
                      </m:r>
                    </m:oMath>
                  </m:oMathPara>
                </a14:m>
                <a:endParaRPr lang="en-US">
                  <a:solidFill>
                    <a:schemeClr val="tx1"/>
                  </a:solidFill>
                </a:endParaRPr>
              </a:p>
            </p:txBody>
          </p:sp>
        </mc:Choice>
        <mc:Fallback xmlns="">
          <p:sp>
            <p:nvSpPr>
              <p:cNvPr id="20" name="Rounded Rectangle 19">
                <a:extLst>
                  <a:ext uri="{FF2B5EF4-FFF2-40B4-BE49-F238E27FC236}">
                    <a16:creationId xmlns:a16="http://schemas.microsoft.com/office/drawing/2014/main" id="{6E1D6C87-0199-CCC4-D15F-6097469D88CA}"/>
                  </a:ext>
                </a:extLst>
              </p:cNvPr>
              <p:cNvSpPr>
                <a:spLocks noRot="1" noChangeAspect="1" noMove="1" noResize="1" noEditPoints="1" noAdjustHandles="1" noChangeArrowheads="1" noChangeShapeType="1" noTextEdit="1"/>
              </p:cNvSpPr>
              <p:nvPr/>
            </p:nvSpPr>
            <p:spPr>
              <a:xfrm>
                <a:off x="4484159" y="4673158"/>
                <a:ext cx="470516" cy="470517"/>
              </a:xfrm>
              <a:prstGeom prst="roundRect">
                <a:avLst/>
              </a:prstGeom>
              <a:blipFill>
                <a:blip r:embed="rId27"/>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ounded Rectangle 33">
                <a:extLst>
                  <a:ext uri="{FF2B5EF4-FFF2-40B4-BE49-F238E27FC236}">
                    <a16:creationId xmlns:a16="http://schemas.microsoft.com/office/drawing/2014/main" id="{0A51BD0F-1C4A-1E22-9831-93468E5A5801}"/>
                  </a:ext>
                </a:extLst>
              </p:cNvPr>
              <p:cNvSpPr/>
              <p:nvPr/>
            </p:nvSpPr>
            <p:spPr>
              <a:xfrm>
                <a:off x="5938757" y="5153463"/>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just"/>
                <a14:m>
                  <m:oMathPara xmlns:m="http://schemas.openxmlformats.org/officeDocument/2006/math">
                    <m:oMathParaPr>
                      <m:jc m:val="center"/>
                    </m:oMathParaPr>
                    <m:oMath xmlns:m="http://schemas.openxmlformats.org/officeDocument/2006/math">
                      <m:r>
                        <a:rPr lang="en-CA" b="0" i="1" smtClean="0">
                          <a:solidFill>
                            <a:schemeClr val="tx1"/>
                          </a:solidFill>
                          <a:latin typeface="Cambria Math" panose="02040503050406030204" pitchFamily="18" charset="0"/>
                        </a:rPr>
                        <m:t>𝑄</m:t>
                      </m:r>
                    </m:oMath>
                  </m:oMathPara>
                </a14:m>
                <a:endParaRPr lang="en-US">
                  <a:solidFill>
                    <a:schemeClr val="tx1"/>
                  </a:solidFill>
                </a:endParaRPr>
              </a:p>
            </p:txBody>
          </p:sp>
        </mc:Choice>
        <mc:Fallback xmlns="">
          <p:sp>
            <p:nvSpPr>
              <p:cNvPr id="34" name="Rounded Rectangle 33">
                <a:extLst>
                  <a:ext uri="{FF2B5EF4-FFF2-40B4-BE49-F238E27FC236}">
                    <a16:creationId xmlns:a16="http://schemas.microsoft.com/office/drawing/2014/main" id="{0A51BD0F-1C4A-1E22-9831-93468E5A5801}"/>
                  </a:ext>
                </a:extLst>
              </p:cNvPr>
              <p:cNvSpPr>
                <a:spLocks noRot="1" noChangeAspect="1" noMove="1" noResize="1" noEditPoints="1" noAdjustHandles="1" noChangeArrowheads="1" noChangeShapeType="1" noTextEdit="1"/>
              </p:cNvSpPr>
              <p:nvPr/>
            </p:nvSpPr>
            <p:spPr>
              <a:xfrm>
                <a:off x="5938757" y="5153463"/>
                <a:ext cx="470516" cy="470517"/>
              </a:xfrm>
              <a:prstGeom prst="roundRect">
                <a:avLst/>
              </a:prstGeom>
              <a:blipFill>
                <a:blip r:embed="rId28"/>
                <a:stretch>
                  <a:fillRect/>
                </a:stretch>
              </a:blipFill>
              <a:ln>
                <a:solidFill>
                  <a:schemeClr val="accent2">
                    <a:lumMod val="75000"/>
                  </a:schemeClr>
                </a:solidFill>
              </a:ln>
            </p:spPr>
            <p:txBody>
              <a:bodyPr/>
              <a:lstStyle/>
              <a:p>
                <a:r>
                  <a:rPr lang="en-US">
                    <a:noFill/>
                  </a:rPr>
                  <a:t> </a:t>
                </a:r>
              </a:p>
            </p:txBody>
          </p:sp>
        </mc:Fallback>
      </mc:AlternateContent>
      <p:cxnSp>
        <p:nvCxnSpPr>
          <p:cNvPr id="35" name="Elbow Connector 34">
            <a:extLst>
              <a:ext uri="{FF2B5EF4-FFF2-40B4-BE49-F238E27FC236}">
                <a16:creationId xmlns:a16="http://schemas.microsoft.com/office/drawing/2014/main" id="{4B99B509-5D00-FBE2-6DB4-A714BCC26F51}"/>
              </a:ext>
            </a:extLst>
          </p:cNvPr>
          <p:cNvCxnSpPr>
            <a:cxnSpLocks/>
          </p:cNvCxnSpPr>
          <p:nvPr/>
        </p:nvCxnSpPr>
        <p:spPr>
          <a:xfrm rot="5400000" flipH="1" flipV="1">
            <a:off x="6252745" y="4645127"/>
            <a:ext cx="428400" cy="583200"/>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5">
            <a:extLst>
              <a:ext uri="{FF2B5EF4-FFF2-40B4-BE49-F238E27FC236}">
                <a16:creationId xmlns:a16="http://schemas.microsoft.com/office/drawing/2014/main" id="{01114C6B-EE77-6AEF-C092-E3387A727D66}"/>
              </a:ext>
            </a:extLst>
          </p:cNvPr>
          <p:cNvCxnSpPr>
            <a:cxnSpLocks/>
            <a:stCxn id="20" idx="3"/>
          </p:cNvCxnSpPr>
          <p:nvPr/>
        </p:nvCxnSpPr>
        <p:spPr>
          <a:xfrm flipV="1">
            <a:off x="4954675" y="4723562"/>
            <a:ext cx="640898" cy="184855"/>
          </a:xfrm>
          <a:prstGeom prst="bentConnector3">
            <a:avLst>
              <a:gd name="adj1" fmla="val 10072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91418DB7-B327-A13A-67E8-C6C69069F130}"/>
              </a:ext>
            </a:extLst>
          </p:cNvPr>
          <p:cNvCxnSpPr>
            <a:cxnSpLocks/>
          </p:cNvCxnSpPr>
          <p:nvPr/>
        </p:nvCxnSpPr>
        <p:spPr>
          <a:xfrm>
            <a:off x="4178039" y="4355250"/>
            <a:ext cx="306120" cy="5531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DBDB681C-3455-B632-A4C8-36378969ADC4}"/>
              </a:ext>
            </a:extLst>
          </p:cNvPr>
          <p:cNvCxnSpPr>
            <a:cxnSpLocks/>
          </p:cNvCxnSpPr>
          <p:nvPr/>
        </p:nvCxnSpPr>
        <p:spPr>
          <a:xfrm flipV="1">
            <a:off x="4178039" y="4908417"/>
            <a:ext cx="306120"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F2DDBABA-40FC-A5B2-E5DD-37BBC6168D0D}"/>
              </a:ext>
            </a:extLst>
          </p:cNvPr>
          <p:cNvCxnSpPr>
            <a:cxnSpLocks/>
          </p:cNvCxnSpPr>
          <p:nvPr/>
        </p:nvCxnSpPr>
        <p:spPr>
          <a:xfrm flipV="1">
            <a:off x="4178039" y="4908417"/>
            <a:ext cx="306120" cy="55316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0E0A3BC3-F937-DADA-F2AD-E2E6B86BDD3E}"/>
              </a:ext>
            </a:extLst>
          </p:cNvPr>
          <p:cNvSpPr/>
          <p:nvPr/>
        </p:nvSpPr>
        <p:spPr>
          <a:xfrm>
            <a:off x="5102455" y="4076907"/>
            <a:ext cx="2160000" cy="2536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scale</a:t>
            </a:r>
          </a:p>
        </p:txBody>
      </p:sp>
      <p:cxnSp>
        <p:nvCxnSpPr>
          <p:cNvPr id="57" name="Straight Arrow Connector 56">
            <a:extLst>
              <a:ext uri="{FF2B5EF4-FFF2-40B4-BE49-F238E27FC236}">
                <a16:creationId xmlns:a16="http://schemas.microsoft.com/office/drawing/2014/main" id="{59F9064E-DAE9-1F00-D29A-20E4DA73D336}"/>
              </a:ext>
            </a:extLst>
          </p:cNvPr>
          <p:cNvCxnSpPr>
            <a:cxnSpLocks/>
          </p:cNvCxnSpPr>
          <p:nvPr/>
        </p:nvCxnSpPr>
        <p:spPr>
          <a:xfrm flipH="1" flipV="1">
            <a:off x="6179216" y="3942967"/>
            <a:ext cx="3239" cy="1441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Elbow Connector 60">
            <a:extLst>
              <a:ext uri="{FF2B5EF4-FFF2-40B4-BE49-F238E27FC236}">
                <a16:creationId xmlns:a16="http://schemas.microsoft.com/office/drawing/2014/main" id="{49516CFD-1366-2844-49CD-1149843E0E1D}"/>
              </a:ext>
            </a:extLst>
          </p:cNvPr>
          <p:cNvCxnSpPr>
            <a:cxnSpLocks/>
            <a:stCxn id="76" idx="0"/>
            <a:endCxn id="101" idx="1"/>
          </p:cNvCxnSpPr>
          <p:nvPr/>
        </p:nvCxnSpPr>
        <p:spPr>
          <a:xfrm rot="5400000" flipH="1" flipV="1">
            <a:off x="4484740" y="1883488"/>
            <a:ext cx="857771" cy="377659"/>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E5819299-F678-E820-3E0C-D636F58702E7}"/>
              </a:ext>
            </a:extLst>
          </p:cNvPr>
          <p:cNvCxnSpPr>
            <a:cxnSpLocks/>
            <a:endCxn id="76" idx="1"/>
          </p:cNvCxnSpPr>
          <p:nvPr/>
        </p:nvCxnSpPr>
        <p:spPr>
          <a:xfrm>
            <a:off x="4183418" y="2181088"/>
            <a:ext cx="306120" cy="55537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67893E85-CAD5-1D0B-9827-CA7EBBFA649F}"/>
              </a:ext>
            </a:extLst>
          </p:cNvPr>
          <p:cNvCxnSpPr>
            <a:cxnSpLocks/>
            <a:endCxn id="76" idx="1"/>
          </p:cNvCxnSpPr>
          <p:nvPr/>
        </p:nvCxnSpPr>
        <p:spPr>
          <a:xfrm flipV="1">
            <a:off x="4183418" y="2736461"/>
            <a:ext cx="306120"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B53F49B0-D380-6B5A-6610-AC3C7768E6AF}"/>
              </a:ext>
            </a:extLst>
          </p:cNvPr>
          <p:cNvCxnSpPr>
            <a:cxnSpLocks/>
            <a:endCxn id="76" idx="1"/>
          </p:cNvCxnSpPr>
          <p:nvPr/>
        </p:nvCxnSpPr>
        <p:spPr>
          <a:xfrm flipV="1">
            <a:off x="4183418" y="2736461"/>
            <a:ext cx="306120" cy="55096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6" name="Rounded Rectangle 75">
                <a:extLst>
                  <a:ext uri="{FF2B5EF4-FFF2-40B4-BE49-F238E27FC236}">
                    <a16:creationId xmlns:a16="http://schemas.microsoft.com/office/drawing/2014/main" id="{10D22436-286B-0ECF-F219-A4BC87BB0FFE}"/>
                  </a:ext>
                </a:extLst>
              </p:cNvPr>
              <p:cNvSpPr/>
              <p:nvPr/>
            </p:nvSpPr>
            <p:spPr>
              <a:xfrm>
                <a:off x="4489538" y="2501202"/>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r>
                        <a:rPr lang="en-CA" b="0" i="1" smtClean="0">
                          <a:solidFill>
                            <a:schemeClr val="tx1"/>
                          </a:solidFill>
                          <a:latin typeface="Cambria Math" panose="02040503050406030204" pitchFamily="18" charset="0"/>
                        </a:rPr>
                        <m:t>𝑉</m:t>
                      </m:r>
                    </m:oMath>
                  </m:oMathPara>
                </a14:m>
                <a:endParaRPr lang="en-US">
                  <a:solidFill>
                    <a:schemeClr val="tx1"/>
                  </a:solidFill>
                </a:endParaRPr>
              </a:p>
            </p:txBody>
          </p:sp>
        </mc:Choice>
        <mc:Fallback xmlns="">
          <p:sp>
            <p:nvSpPr>
              <p:cNvPr id="76" name="Rounded Rectangle 75">
                <a:extLst>
                  <a:ext uri="{FF2B5EF4-FFF2-40B4-BE49-F238E27FC236}">
                    <a16:creationId xmlns:a16="http://schemas.microsoft.com/office/drawing/2014/main" id="{10D22436-286B-0ECF-F219-A4BC87BB0FFE}"/>
                  </a:ext>
                </a:extLst>
              </p:cNvPr>
              <p:cNvSpPr>
                <a:spLocks noRot="1" noChangeAspect="1" noMove="1" noResize="1" noEditPoints="1" noAdjustHandles="1" noChangeArrowheads="1" noChangeShapeType="1" noTextEdit="1"/>
              </p:cNvSpPr>
              <p:nvPr/>
            </p:nvSpPr>
            <p:spPr>
              <a:xfrm>
                <a:off x="4489538" y="2501202"/>
                <a:ext cx="470516" cy="470517"/>
              </a:xfrm>
              <a:prstGeom prst="roundRect">
                <a:avLst/>
              </a:prstGeom>
              <a:blipFill>
                <a:blip r:embed="rId29"/>
                <a:stretch>
                  <a:fillRect/>
                </a:stretch>
              </a:blipFill>
              <a:ln>
                <a:solidFill>
                  <a:schemeClr val="accent4">
                    <a:lumMod val="75000"/>
                  </a:schemeClr>
                </a:solidFill>
              </a:ln>
            </p:spPr>
            <p:txBody>
              <a:bodyPr/>
              <a:lstStyle/>
              <a:p>
                <a:r>
                  <a:rPr lang="en-US">
                    <a:noFill/>
                  </a:rPr>
                  <a:t> </a:t>
                </a:r>
              </a:p>
            </p:txBody>
          </p:sp>
        </mc:Fallback>
      </mc:AlternateContent>
      <p:sp>
        <p:nvSpPr>
          <p:cNvPr id="59" name="Right Bracket 58">
            <a:extLst>
              <a:ext uri="{FF2B5EF4-FFF2-40B4-BE49-F238E27FC236}">
                <a16:creationId xmlns:a16="http://schemas.microsoft.com/office/drawing/2014/main" id="{64D623A2-904C-2E15-514E-DFFBAC84274B}"/>
              </a:ext>
            </a:extLst>
          </p:cNvPr>
          <p:cNvSpPr/>
          <p:nvPr/>
        </p:nvSpPr>
        <p:spPr>
          <a:xfrm>
            <a:off x="7108435" y="1889871"/>
            <a:ext cx="155600" cy="1665912"/>
          </a:xfrm>
          <a:prstGeom prst="rightBracket">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Right Bracket 59">
            <a:extLst>
              <a:ext uri="{FF2B5EF4-FFF2-40B4-BE49-F238E27FC236}">
                <a16:creationId xmlns:a16="http://schemas.microsoft.com/office/drawing/2014/main" id="{538F3AB4-8E5F-36F8-EC7E-116CFBE85589}"/>
              </a:ext>
            </a:extLst>
          </p:cNvPr>
          <p:cNvSpPr/>
          <p:nvPr/>
        </p:nvSpPr>
        <p:spPr>
          <a:xfrm rot="10800000">
            <a:off x="5117075" y="1900031"/>
            <a:ext cx="155600" cy="1665912"/>
          </a:xfrm>
          <a:prstGeom prst="rightBracket">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Rectangle 62">
            <a:extLst>
              <a:ext uri="{FF2B5EF4-FFF2-40B4-BE49-F238E27FC236}">
                <a16:creationId xmlns:a16="http://schemas.microsoft.com/office/drawing/2014/main" id="{7D5F3779-11D8-4309-5A8A-4110F3BE0DA2}"/>
              </a:ext>
            </a:extLst>
          </p:cNvPr>
          <p:cNvSpPr/>
          <p:nvPr/>
        </p:nvSpPr>
        <p:spPr>
          <a:xfrm>
            <a:off x="5094015" y="4471736"/>
            <a:ext cx="2160000" cy="2536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t>matmul</a:t>
            </a:r>
            <a:endParaRPr lang="en-US"/>
          </a:p>
        </p:txBody>
      </p:sp>
      <p:cxnSp>
        <p:nvCxnSpPr>
          <p:cNvPr id="65" name="Straight Arrow Connector 64">
            <a:extLst>
              <a:ext uri="{FF2B5EF4-FFF2-40B4-BE49-F238E27FC236}">
                <a16:creationId xmlns:a16="http://schemas.microsoft.com/office/drawing/2014/main" id="{E45FA676-7A03-698B-2E43-3F23EAB9B083}"/>
              </a:ext>
            </a:extLst>
          </p:cNvPr>
          <p:cNvCxnSpPr>
            <a:cxnSpLocks/>
          </p:cNvCxnSpPr>
          <p:nvPr/>
        </p:nvCxnSpPr>
        <p:spPr>
          <a:xfrm flipH="1" flipV="1">
            <a:off x="6758545" y="4329047"/>
            <a:ext cx="3239" cy="1441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EB6D5E9C-AFFF-5419-9A71-8FC7354439C7}"/>
              </a:ext>
            </a:extLst>
          </p:cNvPr>
          <p:cNvCxnSpPr>
            <a:cxnSpLocks/>
          </p:cNvCxnSpPr>
          <p:nvPr/>
        </p:nvCxnSpPr>
        <p:spPr>
          <a:xfrm flipH="1" flipV="1">
            <a:off x="5589936" y="4329047"/>
            <a:ext cx="3239" cy="1441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25878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4E406-4A46-3AF9-B432-EF8439FC18B4}"/>
              </a:ext>
            </a:extLst>
          </p:cNvPr>
          <p:cNvSpPr>
            <a:spLocks noGrp="1"/>
          </p:cNvSpPr>
          <p:nvPr>
            <p:ph type="title"/>
          </p:nvPr>
        </p:nvSpPr>
        <p:spPr/>
        <p:txBody>
          <a:bodyPr/>
          <a:lstStyle/>
          <a:p>
            <a:r>
              <a:rPr lang="en-US" dirty="0"/>
              <a:t>Misconceptions about Transformers (1)</a:t>
            </a:r>
          </a:p>
        </p:txBody>
      </p:sp>
      <p:sp>
        <p:nvSpPr>
          <p:cNvPr id="3" name="Content Placeholder 2">
            <a:extLst>
              <a:ext uri="{FF2B5EF4-FFF2-40B4-BE49-F238E27FC236}">
                <a16:creationId xmlns:a16="http://schemas.microsoft.com/office/drawing/2014/main" id="{AE9AAF49-C728-EA73-CFBD-4133D7D8ECBE}"/>
              </a:ext>
            </a:extLst>
          </p:cNvPr>
          <p:cNvSpPr>
            <a:spLocks noGrp="1"/>
          </p:cNvSpPr>
          <p:nvPr>
            <p:ph idx="1"/>
          </p:nvPr>
        </p:nvSpPr>
        <p:spPr/>
        <p:txBody>
          <a:bodyPr/>
          <a:lstStyle/>
          <a:p>
            <a:r>
              <a:rPr lang="en-US" i="1" dirty="0"/>
              <a:t>What?</a:t>
            </a:r>
          </a:p>
          <a:p>
            <a:pPr lvl="1"/>
            <a:r>
              <a:rPr lang="en-US" dirty="0"/>
              <a:t>Attention in transformers performs a vector similarity search</a:t>
            </a:r>
          </a:p>
          <a:p>
            <a:r>
              <a:rPr lang="en-US" i="1" dirty="0"/>
              <a:t>Why?</a:t>
            </a:r>
          </a:p>
          <a:p>
            <a:pPr lvl="1"/>
            <a:r>
              <a:rPr lang="en-US" dirty="0"/>
              <a:t>Over-simplification in terminology</a:t>
            </a:r>
            <a:endParaRPr lang="en-US" i="1" dirty="0"/>
          </a:p>
          <a:p>
            <a:pPr lvl="1"/>
            <a:r>
              <a:rPr lang="en-US" dirty="0"/>
              <a:t>The key-query value explanation is convenient, and many don’t know to look past it</a:t>
            </a:r>
          </a:p>
          <a:p>
            <a:pPr marL="0" indent="0">
              <a:buNone/>
            </a:pPr>
            <a:endParaRPr lang="en-US" i="1" dirty="0"/>
          </a:p>
        </p:txBody>
      </p:sp>
      <p:sp>
        <p:nvSpPr>
          <p:cNvPr id="4" name="Date Placeholder 3">
            <a:extLst>
              <a:ext uri="{FF2B5EF4-FFF2-40B4-BE49-F238E27FC236}">
                <a16:creationId xmlns:a16="http://schemas.microsoft.com/office/drawing/2014/main" id="{E03FD6A3-B101-4C8F-A6A5-6916C520AFC6}"/>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3FFFED92-A980-F39F-8225-4F8078E868E6}"/>
              </a:ext>
            </a:extLst>
          </p:cNvPr>
          <p:cNvSpPr>
            <a:spLocks noGrp="1"/>
          </p:cNvSpPr>
          <p:nvPr>
            <p:ph type="sldNum" sz="quarter" idx="12"/>
          </p:nvPr>
        </p:nvSpPr>
        <p:spPr/>
        <p:txBody>
          <a:bodyPr/>
          <a:lstStyle/>
          <a:p>
            <a:fld id="{D4F24A5E-B0D2-394D-9970-9AE06BCB59C1}" type="slidenum">
              <a:rPr lang="en-US" smtClean="0"/>
              <a:t>35</a:t>
            </a:fld>
            <a:endParaRPr lang="en-US"/>
          </a:p>
        </p:txBody>
      </p:sp>
      <p:pic>
        <p:nvPicPr>
          <p:cNvPr id="8" name="Picture 7">
            <a:extLst>
              <a:ext uri="{FF2B5EF4-FFF2-40B4-BE49-F238E27FC236}">
                <a16:creationId xmlns:a16="http://schemas.microsoft.com/office/drawing/2014/main" id="{96318826-01C0-0FA5-DFC6-37E7695FE07F}"/>
              </a:ext>
            </a:extLst>
          </p:cNvPr>
          <p:cNvPicPr>
            <a:picLocks noChangeAspect="1"/>
          </p:cNvPicPr>
          <p:nvPr/>
        </p:nvPicPr>
        <p:blipFill>
          <a:blip r:embed="rId3"/>
          <a:stretch>
            <a:fillRect/>
          </a:stretch>
        </p:blipFill>
        <p:spPr>
          <a:xfrm>
            <a:off x="6096000" y="3605046"/>
            <a:ext cx="4805388" cy="2503105"/>
          </a:xfrm>
          <a:prstGeom prst="rect">
            <a:avLst/>
          </a:prstGeom>
        </p:spPr>
      </p:pic>
      <p:pic>
        <p:nvPicPr>
          <p:cNvPr id="1026" name="Picture 2" descr="What is Similarity Search? | Pinecone">
            <a:extLst>
              <a:ext uri="{FF2B5EF4-FFF2-40B4-BE49-F238E27FC236}">
                <a16:creationId xmlns:a16="http://schemas.microsoft.com/office/drawing/2014/main" id="{03A38819-9ED2-589F-5FFF-E580DB3C46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0568" y="3446541"/>
            <a:ext cx="2903022" cy="2820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65871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B380F0D-EE7D-B075-6CA4-3AF9AC29D23D}"/>
              </a:ext>
            </a:extLst>
          </p:cNvPr>
          <p:cNvPicPr>
            <a:picLocks noChangeAspect="1"/>
          </p:cNvPicPr>
          <p:nvPr/>
        </p:nvPicPr>
        <p:blipFill>
          <a:blip r:embed="rId3"/>
          <a:stretch>
            <a:fillRect/>
          </a:stretch>
        </p:blipFill>
        <p:spPr>
          <a:xfrm>
            <a:off x="6096000" y="3605046"/>
            <a:ext cx="4805388" cy="2503105"/>
          </a:xfrm>
          <a:prstGeom prst="rect">
            <a:avLst/>
          </a:prstGeom>
        </p:spPr>
      </p:pic>
      <p:sp>
        <p:nvSpPr>
          <p:cNvPr id="2" name="Title 1">
            <a:extLst>
              <a:ext uri="{FF2B5EF4-FFF2-40B4-BE49-F238E27FC236}">
                <a16:creationId xmlns:a16="http://schemas.microsoft.com/office/drawing/2014/main" id="{1C94E406-4A46-3AF9-B432-EF8439FC18B4}"/>
              </a:ext>
            </a:extLst>
          </p:cNvPr>
          <p:cNvSpPr>
            <a:spLocks noGrp="1"/>
          </p:cNvSpPr>
          <p:nvPr>
            <p:ph type="title"/>
          </p:nvPr>
        </p:nvSpPr>
        <p:spPr/>
        <p:txBody>
          <a:bodyPr/>
          <a:lstStyle/>
          <a:p>
            <a:r>
              <a:rPr lang="en-US" dirty="0"/>
              <a:t>Misconceptions about Transformers (1)</a:t>
            </a:r>
          </a:p>
        </p:txBody>
      </p:sp>
      <p:sp>
        <p:nvSpPr>
          <p:cNvPr id="3" name="Content Placeholder 2">
            <a:extLst>
              <a:ext uri="{FF2B5EF4-FFF2-40B4-BE49-F238E27FC236}">
                <a16:creationId xmlns:a16="http://schemas.microsoft.com/office/drawing/2014/main" id="{AE9AAF49-C728-EA73-CFBD-4133D7D8ECBE}"/>
              </a:ext>
            </a:extLst>
          </p:cNvPr>
          <p:cNvSpPr>
            <a:spLocks noGrp="1"/>
          </p:cNvSpPr>
          <p:nvPr>
            <p:ph idx="1"/>
          </p:nvPr>
        </p:nvSpPr>
        <p:spPr/>
        <p:txBody>
          <a:bodyPr/>
          <a:lstStyle/>
          <a:p>
            <a:r>
              <a:rPr lang="en-US" i="1" dirty="0"/>
              <a:t>What?</a:t>
            </a:r>
          </a:p>
          <a:p>
            <a:pPr lvl="1"/>
            <a:r>
              <a:rPr lang="en-US" dirty="0"/>
              <a:t>Attention in transformers performs a vector similarity search</a:t>
            </a:r>
          </a:p>
          <a:p>
            <a:r>
              <a:rPr lang="en-US" i="1" dirty="0"/>
              <a:t>Why?</a:t>
            </a:r>
          </a:p>
          <a:p>
            <a:pPr lvl="1"/>
            <a:r>
              <a:rPr lang="en-US" dirty="0"/>
              <a:t>Over-simplification in terminology</a:t>
            </a:r>
            <a:endParaRPr lang="en-US" i="1" dirty="0"/>
          </a:p>
          <a:p>
            <a:pPr lvl="1"/>
            <a:r>
              <a:rPr lang="en-US" dirty="0"/>
              <a:t>The key-query value explanation is convenient, and many don’t know to look past it</a:t>
            </a:r>
          </a:p>
          <a:p>
            <a:pPr marL="0" indent="0">
              <a:buNone/>
            </a:pPr>
            <a:endParaRPr lang="en-US" i="1" dirty="0"/>
          </a:p>
        </p:txBody>
      </p:sp>
      <p:sp>
        <p:nvSpPr>
          <p:cNvPr id="4" name="Date Placeholder 3">
            <a:extLst>
              <a:ext uri="{FF2B5EF4-FFF2-40B4-BE49-F238E27FC236}">
                <a16:creationId xmlns:a16="http://schemas.microsoft.com/office/drawing/2014/main" id="{E03FD6A3-B101-4C8F-A6A5-6916C520AFC6}"/>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3FFFED92-A980-F39F-8225-4F8078E868E6}"/>
              </a:ext>
            </a:extLst>
          </p:cNvPr>
          <p:cNvSpPr>
            <a:spLocks noGrp="1"/>
          </p:cNvSpPr>
          <p:nvPr>
            <p:ph type="sldNum" sz="quarter" idx="12"/>
          </p:nvPr>
        </p:nvSpPr>
        <p:spPr/>
        <p:txBody>
          <a:bodyPr/>
          <a:lstStyle/>
          <a:p>
            <a:fld id="{D4F24A5E-B0D2-394D-9970-9AE06BCB59C1}" type="slidenum">
              <a:rPr lang="en-US" smtClean="0"/>
              <a:t>36</a:t>
            </a:fld>
            <a:endParaRPr lang="en-US"/>
          </a:p>
        </p:txBody>
      </p:sp>
      <p:pic>
        <p:nvPicPr>
          <p:cNvPr id="1026" name="Picture 2" descr="What is Similarity Search? | Pinecone">
            <a:extLst>
              <a:ext uri="{FF2B5EF4-FFF2-40B4-BE49-F238E27FC236}">
                <a16:creationId xmlns:a16="http://schemas.microsoft.com/office/drawing/2014/main" id="{03A38819-9ED2-589F-5FFF-E580DB3C46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0568" y="3446541"/>
            <a:ext cx="2903022" cy="282011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ABB044C-F233-487C-A1C0-2EB294B0DBCB}"/>
              </a:ext>
            </a:extLst>
          </p:cNvPr>
          <p:cNvSpPr txBox="1"/>
          <p:nvPr/>
        </p:nvSpPr>
        <p:spPr>
          <a:xfrm>
            <a:off x="1185717" y="3887102"/>
            <a:ext cx="4910283" cy="1938992"/>
          </a:xfrm>
          <a:prstGeom prst="rect">
            <a:avLst/>
          </a:prstGeom>
          <a:solidFill>
            <a:schemeClr val="bg1"/>
          </a:solidFill>
          <a:ln w="38100">
            <a:solidFill>
              <a:srgbClr val="FF0000"/>
            </a:solidFill>
          </a:ln>
        </p:spPr>
        <p:txBody>
          <a:bodyPr wrap="square" rtlCol="0">
            <a:spAutoFit/>
          </a:bodyPr>
          <a:lstStyle/>
          <a:p>
            <a:r>
              <a:rPr lang="en-US" sz="2400"/>
              <a:t>How </a:t>
            </a:r>
            <a:r>
              <a:rPr lang="en-US" sz="2400" dirty="0"/>
              <a:t>do </a:t>
            </a:r>
            <a:r>
              <a:rPr lang="en-US" sz="2400"/>
              <a:t>we get </a:t>
            </a:r>
            <a:r>
              <a:rPr lang="en-US" sz="2400" dirty="0"/>
              <a:t>Q, K, and V?</a:t>
            </a:r>
          </a:p>
          <a:p>
            <a:endParaRPr lang="en-US" sz="2400" dirty="0"/>
          </a:p>
          <a:p>
            <a:r>
              <a:rPr lang="en-US" sz="2400" dirty="0"/>
              <a:t>What are we learning?</a:t>
            </a:r>
          </a:p>
          <a:p>
            <a:endParaRPr lang="en-US" sz="2400" dirty="0"/>
          </a:p>
          <a:p>
            <a:r>
              <a:rPr lang="en-US" sz="2400" dirty="0"/>
              <a:t>Is this parametric or non-parametric?</a:t>
            </a:r>
          </a:p>
        </p:txBody>
      </p:sp>
    </p:spTree>
    <p:extLst>
      <p:ext uri="{BB962C8B-B14F-4D97-AF65-F5344CB8AC3E}">
        <p14:creationId xmlns:p14="http://schemas.microsoft.com/office/powerpoint/2010/main" val="34012384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9AF79F5-EE7A-D9C7-6677-2334D16D65EF}"/>
              </a:ext>
            </a:extLst>
          </p:cNvPr>
          <p:cNvSpPr>
            <a:spLocks noGrp="1"/>
          </p:cNvSpPr>
          <p:nvPr>
            <p:ph type="body" idx="1"/>
          </p:nvPr>
        </p:nvSpPr>
        <p:spPr/>
        <p:txBody>
          <a:bodyPr>
            <a:normAutofit/>
          </a:bodyPr>
          <a:lstStyle/>
          <a:p>
            <a:r>
              <a:rPr lang="en-US" sz="3200"/>
              <a:t>Self-Attention</a:t>
            </a:r>
          </a:p>
        </p:txBody>
      </p:sp>
      <p:sp>
        <p:nvSpPr>
          <p:cNvPr id="8" name="Content Placeholder 7">
            <a:extLst>
              <a:ext uri="{FF2B5EF4-FFF2-40B4-BE49-F238E27FC236}">
                <a16:creationId xmlns:a16="http://schemas.microsoft.com/office/drawing/2014/main" id="{900F87B6-69FC-8AAF-9429-4F592F82E5C4}"/>
              </a:ext>
            </a:extLst>
          </p:cNvPr>
          <p:cNvSpPr>
            <a:spLocks noGrp="1"/>
          </p:cNvSpPr>
          <p:nvPr>
            <p:ph sz="half" idx="2"/>
          </p:nvPr>
        </p:nvSpPr>
        <p:spPr>
          <a:xfrm>
            <a:off x="839788" y="2121763"/>
            <a:ext cx="5157787" cy="1183154"/>
          </a:xfrm>
        </p:spPr>
        <p:txBody>
          <a:bodyPr/>
          <a:lstStyle/>
          <a:p>
            <a:r>
              <a:rPr lang="en-US"/>
              <a:t>Keys, values, and queries are all derived from the same source</a:t>
            </a:r>
          </a:p>
        </p:txBody>
      </p:sp>
      <p:sp>
        <p:nvSpPr>
          <p:cNvPr id="9" name="Text Placeholder 8">
            <a:extLst>
              <a:ext uri="{FF2B5EF4-FFF2-40B4-BE49-F238E27FC236}">
                <a16:creationId xmlns:a16="http://schemas.microsoft.com/office/drawing/2014/main" id="{13A18082-1BD4-0A06-076B-D430B2A009AE}"/>
              </a:ext>
            </a:extLst>
          </p:cNvPr>
          <p:cNvSpPr>
            <a:spLocks noGrp="1"/>
          </p:cNvSpPr>
          <p:nvPr>
            <p:ph type="body" sz="quarter" idx="3"/>
          </p:nvPr>
        </p:nvSpPr>
        <p:spPr>
          <a:xfrm>
            <a:off x="6172200" y="1206000"/>
            <a:ext cx="5183188" cy="823912"/>
          </a:xfrm>
        </p:spPr>
        <p:txBody>
          <a:bodyPr>
            <a:normAutofit/>
          </a:bodyPr>
          <a:lstStyle/>
          <a:p>
            <a:r>
              <a:rPr lang="en-US" sz="3200"/>
              <a:t>Cross-Attention</a:t>
            </a:r>
          </a:p>
        </p:txBody>
      </p:sp>
      <p:sp>
        <p:nvSpPr>
          <p:cNvPr id="10" name="Content Placeholder 9">
            <a:extLst>
              <a:ext uri="{FF2B5EF4-FFF2-40B4-BE49-F238E27FC236}">
                <a16:creationId xmlns:a16="http://schemas.microsoft.com/office/drawing/2014/main" id="{0A7E4114-8E8D-C61E-8DC5-964832A9F5CB}"/>
              </a:ext>
            </a:extLst>
          </p:cNvPr>
          <p:cNvSpPr>
            <a:spLocks noGrp="1"/>
          </p:cNvSpPr>
          <p:nvPr>
            <p:ph sz="quarter" idx="4"/>
          </p:nvPr>
        </p:nvSpPr>
        <p:spPr>
          <a:xfrm>
            <a:off x="6172200" y="2121763"/>
            <a:ext cx="5183188" cy="1183154"/>
          </a:xfrm>
        </p:spPr>
        <p:txBody>
          <a:bodyPr/>
          <a:lstStyle/>
          <a:p>
            <a:r>
              <a:rPr lang="en-US"/>
              <a:t>Keys-values and queries are derived from separate sources</a:t>
            </a:r>
          </a:p>
        </p:txBody>
      </p:sp>
      <p:sp>
        <p:nvSpPr>
          <p:cNvPr id="4" name="Date Placeholder 3">
            <a:extLst>
              <a:ext uri="{FF2B5EF4-FFF2-40B4-BE49-F238E27FC236}">
                <a16:creationId xmlns:a16="http://schemas.microsoft.com/office/drawing/2014/main" id="{D9A50A61-209F-2F7E-02BC-FF4B19DE6D46}"/>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7995EA28-4134-50DF-B025-B7D4043C4224}"/>
              </a:ext>
            </a:extLst>
          </p:cNvPr>
          <p:cNvSpPr>
            <a:spLocks noGrp="1"/>
          </p:cNvSpPr>
          <p:nvPr>
            <p:ph type="sldNum" sz="quarter" idx="12"/>
          </p:nvPr>
        </p:nvSpPr>
        <p:spPr/>
        <p:txBody>
          <a:bodyPr/>
          <a:lstStyle/>
          <a:p>
            <a:fld id="{D4F24A5E-B0D2-394D-9970-9AE06BCB59C1}" type="slidenum">
              <a:rPr lang="en-US" smtClean="0"/>
              <a:t>37</a:t>
            </a:fld>
            <a:endParaRPr lang="en-US"/>
          </a:p>
        </p:txBody>
      </p:sp>
      <p:sp>
        <p:nvSpPr>
          <p:cNvPr id="2" name="Title 1">
            <a:extLst>
              <a:ext uri="{FF2B5EF4-FFF2-40B4-BE49-F238E27FC236}">
                <a16:creationId xmlns:a16="http://schemas.microsoft.com/office/drawing/2014/main" id="{965E8022-AD3A-92BA-1558-9DB1A2703C1F}"/>
              </a:ext>
            </a:extLst>
          </p:cNvPr>
          <p:cNvSpPr>
            <a:spLocks noGrp="1"/>
          </p:cNvSpPr>
          <p:nvPr>
            <p:ph type="title"/>
          </p:nvPr>
        </p:nvSpPr>
        <p:spPr/>
        <p:txBody>
          <a:bodyPr/>
          <a:lstStyle/>
          <a:p>
            <a:r>
              <a:rPr lang="en-US" dirty="0"/>
              <a:t>Learning Transformer Attention</a:t>
            </a:r>
          </a:p>
        </p:txBody>
      </p:sp>
      <p:grpSp>
        <p:nvGrpSpPr>
          <p:cNvPr id="158" name="Group 157">
            <a:extLst>
              <a:ext uri="{FF2B5EF4-FFF2-40B4-BE49-F238E27FC236}">
                <a16:creationId xmlns:a16="http://schemas.microsoft.com/office/drawing/2014/main" id="{D5094B9E-CC05-56DC-4961-7BFA308EB623}"/>
              </a:ext>
            </a:extLst>
          </p:cNvPr>
          <p:cNvGrpSpPr/>
          <p:nvPr/>
        </p:nvGrpSpPr>
        <p:grpSpPr>
          <a:xfrm>
            <a:off x="6649200" y="3227286"/>
            <a:ext cx="5035481" cy="2264465"/>
            <a:chOff x="6649200" y="3227286"/>
            <a:chExt cx="5035481" cy="2264465"/>
          </a:xfrm>
        </p:grpSpPr>
        <p:cxnSp>
          <p:nvCxnSpPr>
            <p:cNvPr id="61" name="Elbow Connector 60">
              <a:extLst>
                <a:ext uri="{FF2B5EF4-FFF2-40B4-BE49-F238E27FC236}">
                  <a16:creationId xmlns:a16="http://schemas.microsoft.com/office/drawing/2014/main" id="{495542C2-BD5A-B2E7-7879-81D60856BF6B}"/>
                </a:ext>
              </a:extLst>
            </p:cNvPr>
            <p:cNvCxnSpPr>
              <a:cxnSpLocks/>
            </p:cNvCxnSpPr>
            <p:nvPr/>
          </p:nvCxnSpPr>
          <p:spPr>
            <a:xfrm rot="16200000" flipH="1">
              <a:off x="7000639" y="3888283"/>
              <a:ext cx="672484" cy="266035"/>
            </a:xfrm>
            <a:prstGeom prst="bentConnector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Rounded Rectangle 61">
                  <a:extLst>
                    <a:ext uri="{FF2B5EF4-FFF2-40B4-BE49-F238E27FC236}">
                      <a16:creationId xmlns:a16="http://schemas.microsoft.com/office/drawing/2014/main" id="{187347D1-A5B6-FC8B-E3B5-9D79042F6F95}"/>
                    </a:ext>
                  </a:extLst>
                </p:cNvPr>
                <p:cNvSpPr/>
                <p:nvPr/>
              </p:nvSpPr>
              <p:spPr>
                <a:xfrm>
                  <a:off x="6649200" y="3227286"/>
                  <a:ext cx="470516" cy="252000"/>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𝒙</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62" name="Rounded Rectangle 61">
                  <a:extLst>
                    <a:ext uri="{FF2B5EF4-FFF2-40B4-BE49-F238E27FC236}">
                      <a16:creationId xmlns:a16="http://schemas.microsoft.com/office/drawing/2014/main" id="{187347D1-A5B6-FC8B-E3B5-9D79042F6F95}"/>
                    </a:ext>
                  </a:extLst>
                </p:cNvPr>
                <p:cNvSpPr>
                  <a:spLocks noRot="1" noChangeAspect="1" noMove="1" noResize="1" noEditPoints="1" noAdjustHandles="1" noChangeArrowheads="1" noChangeShapeType="1" noTextEdit="1"/>
                </p:cNvSpPr>
                <p:nvPr/>
              </p:nvSpPr>
              <p:spPr>
                <a:xfrm>
                  <a:off x="6649200" y="3227286"/>
                  <a:ext cx="470516" cy="252000"/>
                </a:xfrm>
                <a:prstGeom prst="roundRect">
                  <a:avLst/>
                </a:prstGeom>
                <a:blipFill>
                  <a:blip r:embed="rId3"/>
                  <a:stretch>
                    <a:fillRect b="-11364"/>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Rounded Rectangle 62">
                  <a:extLst>
                    <a:ext uri="{FF2B5EF4-FFF2-40B4-BE49-F238E27FC236}">
                      <a16:creationId xmlns:a16="http://schemas.microsoft.com/office/drawing/2014/main" id="{C5A99AB1-98A4-1FA1-2F3E-35D0AC8BDD56}"/>
                    </a:ext>
                  </a:extLst>
                </p:cNvPr>
                <p:cNvSpPr/>
                <p:nvPr/>
              </p:nvSpPr>
              <p:spPr>
                <a:xfrm>
                  <a:off x="6649200" y="3560645"/>
                  <a:ext cx="470516" cy="252000"/>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𝒙</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63" name="Rounded Rectangle 62">
                  <a:extLst>
                    <a:ext uri="{FF2B5EF4-FFF2-40B4-BE49-F238E27FC236}">
                      <a16:creationId xmlns:a16="http://schemas.microsoft.com/office/drawing/2014/main" id="{C5A99AB1-98A4-1FA1-2F3E-35D0AC8BDD56}"/>
                    </a:ext>
                  </a:extLst>
                </p:cNvPr>
                <p:cNvSpPr>
                  <a:spLocks noRot="1" noChangeAspect="1" noMove="1" noResize="1" noEditPoints="1" noAdjustHandles="1" noChangeArrowheads="1" noChangeShapeType="1" noTextEdit="1"/>
                </p:cNvSpPr>
                <p:nvPr/>
              </p:nvSpPr>
              <p:spPr>
                <a:xfrm>
                  <a:off x="6649200" y="3560645"/>
                  <a:ext cx="470516" cy="252000"/>
                </a:xfrm>
                <a:prstGeom prst="roundRect">
                  <a:avLst/>
                </a:prstGeom>
                <a:blipFill>
                  <a:blip r:embed="rId4"/>
                  <a:stretch>
                    <a:fillRect b="-13953"/>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Rounded Rectangle 63">
                  <a:extLst>
                    <a:ext uri="{FF2B5EF4-FFF2-40B4-BE49-F238E27FC236}">
                      <a16:creationId xmlns:a16="http://schemas.microsoft.com/office/drawing/2014/main" id="{9FEE279B-6EED-58C7-C977-3B4F1BB8C849}"/>
                    </a:ext>
                  </a:extLst>
                </p:cNvPr>
                <p:cNvSpPr/>
                <p:nvPr/>
              </p:nvSpPr>
              <p:spPr>
                <a:xfrm>
                  <a:off x="6649200" y="3888791"/>
                  <a:ext cx="470516" cy="252000"/>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𝒙</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64" name="Rounded Rectangle 63">
                  <a:extLst>
                    <a:ext uri="{FF2B5EF4-FFF2-40B4-BE49-F238E27FC236}">
                      <a16:creationId xmlns:a16="http://schemas.microsoft.com/office/drawing/2014/main" id="{9FEE279B-6EED-58C7-C977-3B4F1BB8C849}"/>
                    </a:ext>
                  </a:extLst>
                </p:cNvPr>
                <p:cNvSpPr>
                  <a:spLocks noRot="1" noChangeAspect="1" noMove="1" noResize="1" noEditPoints="1" noAdjustHandles="1" noChangeArrowheads="1" noChangeShapeType="1" noTextEdit="1"/>
                </p:cNvSpPr>
                <p:nvPr/>
              </p:nvSpPr>
              <p:spPr>
                <a:xfrm>
                  <a:off x="6649200" y="3888791"/>
                  <a:ext cx="470516" cy="252000"/>
                </a:xfrm>
                <a:prstGeom prst="roundRect">
                  <a:avLst/>
                </a:prstGeom>
                <a:blipFill>
                  <a:blip r:embed="rId5"/>
                  <a:stretch>
                    <a:fillRect b="-11628"/>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Rounded Rectangle 74">
                  <a:extLst>
                    <a:ext uri="{FF2B5EF4-FFF2-40B4-BE49-F238E27FC236}">
                      <a16:creationId xmlns:a16="http://schemas.microsoft.com/office/drawing/2014/main" id="{B9CFD276-311F-FCB1-E945-766EAACEA96B}"/>
                    </a:ext>
                  </a:extLst>
                </p:cNvPr>
                <p:cNvSpPr/>
                <p:nvPr/>
              </p:nvSpPr>
              <p:spPr>
                <a:xfrm>
                  <a:off x="6649908" y="4578246"/>
                  <a:ext cx="470516" cy="252000"/>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𝒚</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75" name="Rounded Rectangle 74">
                  <a:extLst>
                    <a:ext uri="{FF2B5EF4-FFF2-40B4-BE49-F238E27FC236}">
                      <a16:creationId xmlns:a16="http://schemas.microsoft.com/office/drawing/2014/main" id="{B9CFD276-311F-FCB1-E945-766EAACEA96B}"/>
                    </a:ext>
                  </a:extLst>
                </p:cNvPr>
                <p:cNvSpPr>
                  <a:spLocks noRot="1" noChangeAspect="1" noMove="1" noResize="1" noEditPoints="1" noAdjustHandles="1" noChangeArrowheads="1" noChangeShapeType="1" noTextEdit="1"/>
                </p:cNvSpPr>
                <p:nvPr/>
              </p:nvSpPr>
              <p:spPr>
                <a:xfrm>
                  <a:off x="6649908" y="4578246"/>
                  <a:ext cx="470516" cy="252000"/>
                </a:xfrm>
                <a:prstGeom prst="roundRect">
                  <a:avLst/>
                </a:prstGeom>
                <a:blipFill>
                  <a:blip r:embed="rId6"/>
                  <a:stretch>
                    <a:fillRect b="-23256"/>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Rounded Rectangle 75">
                  <a:extLst>
                    <a:ext uri="{FF2B5EF4-FFF2-40B4-BE49-F238E27FC236}">
                      <a16:creationId xmlns:a16="http://schemas.microsoft.com/office/drawing/2014/main" id="{4599C1FC-AD47-D321-8AE7-7F2C1A322C8C}"/>
                    </a:ext>
                  </a:extLst>
                </p:cNvPr>
                <p:cNvSpPr/>
                <p:nvPr/>
              </p:nvSpPr>
              <p:spPr>
                <a:xfrm>
                  <a:off x="6649908" y="4911605"/>
                  <a:ext cx="470516" cy="252000"/>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𝒚</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76" name="Rounded Rectangle 75">
                  <a:extLst>
                    <a:ext uri="{FF2B5EF4-FFF2-40B4-BE49-F238E27FC236}">
                      <a16:creationId xmlns:a16="http://schemas.microsoft.com/office/drawing/2014/main" id="{4599C1FC-AD47-D321-8AE7-7F2C1A322C8C}"/>
                    </a:ext>
                  </a:extLst>
                </p:cNvPr>
                <p:cNvSpPr>
                  <a:spLocks noRot="1" noChangeAspect="1" noMove="1" noResize="1" noEditPoints="1" noAdjustHandles="1" noChangeArrowheads="1" noChangeShapeType="1" noTextEdit="1"/>
                </p:cNvSpPr>
                <p:nvPr/>
              </p:nvSpPr>
              <p:spPr>
                <a:xfrm>
                  <a:off x="6649908" y="4911605"/>
                  <a:ext cx="470516" cy="252000"/>
                </a:xfrm>
                <a:prstGeom prst="roundRect">
                  <a:avLst/>
                </a:prstGeom>
                <a:blipFill>
                  <a:blip r:embed="rId7"/>
                  <a:stretch>
                    <a:fillRect b="-20930"/>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Rounded Rectangle 76">
                  <a:extLst>
                    <a:ext uri="{FF2B5EF4-FFF2-40B4-BE49-F238E27FC236}">
                      <a16:creationId xmlns:a16="http://schemas.microsoft.com/office/drawing/2014/main" id="{AB11C566-39AE-701D-88F0-7C0C078181E8}"/>
                    </a:ext>
                  </a:extLst>
                </p:cNvPr>
                <p:cNvSpPr/>
                <p:nvPr/>
              </p:nvSpPr>
              <p:spPr>
                <a:xfrm>
                  <a:off x="6649908" y="5239751"/>
                  <a:ext cx="470516" cy="252000"/>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𝒚</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77" name="Rounded Rectangle 76">
                  <a:extLst>
                    <a:ext uri="{FF2B5EF4-FFF2-40B4-BE49-F238E27FC236}">
                      <a16:creationId xmlns:a16="http://schemas.microsoft.com/office/drawing/2014/main" id="{AB11C566-39AE-701D-88F0-7C0C078181E8}"/>
                    </a:ext>
                  </a:extLst>
                </p:cNvPr>
                <p:cNvSpPr>
                  <a:spLocks noRot="1" noChangeAspect="1" noMove="1" noResize="1" noEditPoints="1" noAdjustHandles="1" noChangeArrowheads="1" noChangeShapeType="1" noTextEdit="1"/>
                </p:cNvSpPr>
                <p:nvPr/>
              </p:nvSpPr>
              <p:spPr>
                <a:xfrm>
                  <a:off x="6649908" y="5239751"/>
                  <a:ext cx="470516" cy="252000"/>
                </a:xfrm>
                <a:prstGeom prst="roundRect">
                  <a:avLst/>
                </a:prstGeom>
                <a:blipFill>
                  <a:blip r:embed="rId8"/>
                  <a:stretch>
                    <a:fillRect b="-20930"/>
                  </a:stretch>
                </a:blipFill>
                <a:ln>
                  <a:solidFill>
                    <a:schemeClr val="accent2">
                      <a:lumMod val="75000"/>
                    </a:schemeClr>
                  </a:solidFill>
                </a:ln>
              </p:spPr>
              <p:txBody>
                <a:bodyPr/>
                <a:lstStyle/>
                <a:p>
                  <a:r>
                    <a:rPr lang="en-US">
                      <a:noFill/>
                    </a:rPr>
                    <a:t> </a:t>
                  </a:r>
                </a:p>
              </p:txBody>
            </p:sp>
          </mc:Fallback>
        </mc:AlternateContent>
        <p:grpSp>
          <p:nvGrpSpPr>
            <p:cNvPr id="124" name="Group 123">
              <a:extLst>
                <a:ext uri="{FF2B5EF4-FFF2-40B4-BE49-F238E27FC236}">
                  <a16:creationId xmlns:a16="http://schemas.microsoft.com/office/drawing/2014/main" id="{D03E2AA9-D30B-D81C-018C-F56BB1123A79}"/>
                </a:ext>
              </a:extLst>
            </p:cNvPr>
            <p:cNvGrpSpPr/>
            <p:nvPr/>
          </p:nvGrpSpPr>
          <p:grpSpPr>
            <a:xfrm>
              <a:off x="7469899" y="3450452"/>
              <a:ext cx="4214782" cy="1816854"/>
              <a:chOff x="1302267" y="3455130"/>
              <a:chExt cx="4214782" cy="1816854"/>
            </a:xfrm>
          </p:grpSpPr>
          <mc:AlternateContent xmlns:mc="http://schemas.openxmlformats.org/markup-compatibility/2006" xmlns:a14="http://schemas.microsoft.com/office/drawing/2010/main">
            <mc:Choice Requires="a14">
              <p:sp>
                <p:nvSpPr>
                  <p:cNvPr id="127" name="Rounded Rectangle 126">
                    <a:extLst>
                      <a:ext uri="{FF2B5EF4-FFF2-40B4-BE49-F238E27FC236}">
                        <a16:creationId xmlns:a16="http://schemas.microsoft.com/office/drawing/2014/main" id="{2B4250BD-59D1-5796-FF9B-53F1147111A1}"/>
                      </a:ext>
                    </a:extLst>
                  </p:cNvPr>
                  <p:cNvSpPr/>
                  <p:nvPr/>
                </p:nvSpPr>
                <p:spPr>
                  <a:xfrm>
                    <a:off x="1707052" y="4801467"/>
                    <a:ext cx="470516" cy="470517"/>
                  </a:xfrm>
                  <a:prstGeom prst="roundRect">
                    <a:avLst/>
                  </a:prstGeom>
                  <a:solidFill>
                    <a:schemeClr val="accent2">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127" name="Rounded Rectangle 126">
                    <a:extLst>
                      <a:ext uri="{FF2B5EF4-FFF2-40B4-BE49-F238E27FC236}">
                        <a16:creationId xmlns:a16="http://schemas.microsoft.com/office/drawing/2014/main" id="{2B4250BD-59D1-5796-FF9B-53F1147111A1}"/>
                      </a:ext>
                    </a:extLst>
                  </p:cNvPr>
                  <p:cNvSpPr>
                    <a:spLocks noRot="1" noChangeAspect="1" noMove="1" noResize="1" noEditPoints="1" noAdjustHandles="1" noChangeArrowheads="1" noChangeShapeType="1" noTextEdit="1"/>
                  </p:cNvSpPr>
                  <p:nvPr/>
                </p:nvSpPr>
                <p:spPr>
                  <a:xfrm>
                    <a:off x="1707052" y="4801467"/>
                    <a:ext cx="470516" cy="470517"/>
                  </a:xfrm>
                  <a:prstGeom prst="roundRect">
                    <a:avLst/>
                  </a:prstGeom>
                  <a:blipFill>
                    <a:blip r:embed="rId9"/>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8" name="Rounded Rectangle 127">
                    <a:extLst>
                      <a:ext uri="{FF2B5EF4-FFF2-40B4-BE49-F238E27FC236}">
                        <a16:creationId xmlns:a16="http://schemas.microsoft.com/office/drawing/2014/main" id="{53BDA53B-CECE-D108-B386-95B85E7CB6F5}"/>
                      </a:ext>
                    </a:extLst>
                  </p:cNvPr>
                  <p:cNvSpPr/>
                  <p:nvPr/>
                </p:nvSpPr>
                <p:spPr>
                  <a:xfrm>
                    <a:off x="2327930" y="4801466"/>
                    <a:ext cx="470516" cy="470517"/>
                  </a:xfrm>
                  <a:prstGeom prst="roundRect">
                    <a:avLst/>
                  </a:prstGeom>
                  <a:solidFill>
                    <a:schemeClr val="accent2">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128" name="Rounded Rectangle 127">
                    <a:extLst>
                      <a:ext uri="{FF2B5EF4-FFF2-40B4-BE49-F238E27FC236}">
                        <a16:creationId xmlns:a16="http://schemas.microsoft.com/office/drawing/2014/main" id="{53BDA53B-CECE-D108-B386-95B85E7CB6F5}"/>
                      </a:ext>
                    </a:extLst>
                  </p:cNvPr>
                  <p:cNvSpPr>
                    <a:spLocks noRot="1" noChangeAspect="1" noMove="1" noResize="1" noEditPoints="1" noAdjustHandles="1" noChangeArrowheads="1" noChangeShapeType="1" noTextEdit="1"/>
                  </p:cNvSpPr>
                  <p:nvPr/>
                </p:nvSpPr>
                <p:spPr>
                  <a:xfrm>
                    <a:off x="2327930" y="4801466"/>
                    <a:ext cx="470516" cy="470517"/>
                  </a:xfrm>
                  <a:prstGeom prst="roundRect">
                    <a:avLst/>
                  </a:prstGeom>
                  <a:blipFill>
                    <a:blip r:embed="rId10"/>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9" name="Rounded Rectangle 128">
                    <a:extLst>
                      <a:ext uri="{FF2B5EF4-FFF2-40B4-BE49-F238E27FC236}">
                        <a16:creationId xmlns:a16="http://schemas.microsoft.com/office/drawing/2014/main" id="{0A527F2C-3B83-D62D-696E-257E268706A6}"/>
                      </a:ext>
                    </a:extLst>
                  </p:cNvPr>
                  <p:cNvSpPr/>
                  <p:nvPr/>
                </p:nvSpPr>
                <p:spPr>
                  <a:xfrm>
                    <a:off x="2948808" y="4801466"/>
                    <a:ext cx="470516" cy="470517"/>
                  </a:xfrm>
                  <a:prstGeom prst="roundRect">
                    <a:avLst/>
                  </a:prstGeom>
                  <a:solidFill>
                    <a:schemeClr val="accent2">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129" name="Rounded Rectangle 128">
                    <a:extLst>
                      <a:ext uri="{FF2B5EF4-FFF2-40B4-BE49-F238E27FC236}">
                        <a16:creationId xmlns:a16="http://schemas.microsoft.com/office/drawing/2014/main" id="{0A527F2C-3B83-D62D-696E-257E268706A6}"/>
                      </a:ext>
                    </a:extLst>
                  </p:cNvPr>
                  <p:cNvSpPr>
                    <a:spLocks noRot="1" noChangeAspect="1" noMove="1" noResize="1" noEditPoints="1" noAdjustHandles="1" noChangeArrowheads="1" noChangeShapeType="1" noTextEdit="1"/>
                  </p:cNvSpPr>
                  <p:nvPr/>
                </p:nvSpPr>
                <p:spPr>
                  <a:xfrm>
                    <a:off x="2948808" y="4801466"/>
                    <a:ext cx="470516" cy="470517"/>
                  </a:xfrm>
                  <a:prstGeom prst="roundRect">
                    <a:avLst/>
                  </a:prstGeom>
                  <a:blipFill>
                    <a:blip r:embed="rId11"/>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0" name="Rounded Rectangle 129">
                    <a:extLst>
                      <a:ext uri="{FF2B5EF4-FFF2-40B4-BE49-F238E27FC236}">
                        <a16:creationId xmlns:a16="http://schemas.microsoft.com/office/drawing/2014/main" id="{5B2FA37C-DB86-1445-1AF1-0064D6C0A43B}"/>
                      </a:ext>
                    </a:extLst>
                  </p:cNvPr>
                  <p:cNvSpPr/>
                  <p:nvPr/>
                </p:nvSpPr>
                <p:spPr>
                  <a:xfrm>
                    <a:off x="3821449" y="4023599"/>
                    <a:ext cx="1695600" cy="670560"/>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CA" sz="1600" b="0" i="1" smtClean="0">
                              <a:latin typeface="Cambria Math" panose="02040503050406030204" pitchFamily="18" charset="0"/>
                            </a:rPr>
                            <m:t>𝐷𝑜𝑡</m:t>
                          </m:r>
                          <m:r>
                            <a:rPr lang="en-CA" sz="1600" b="0" i="1" smtClean="0">
                              <a:latin typeface="Cambria Math" panose="02040503050406030204" pitchFamily="18" charset="0"/>
                            </a:rPr>
                            <m:t> </m:t>
                          </m:r>
                          <m:r>
                            <a:rPr lang="en-CA" sz="1600" b="0" i="1" smtClean="0">
                              <a:latin typeface="Cambria Math" panose="02040503050406030204" pitchFamily="18" charset="0"/>
                            </a:rPr>
                            <m:t>𝑃𝑟𝑜𝑑𝑢𝑐𝑡</m:t>
                          </m:r>
                        </m:oMath>
                      </m:oMathPara>
                    </a14:m>
                    <a:endParaRPr lang="en-CA" sz="1600" b="0"/>
                  </a:p>
                  <a:p>
                    <a:pPr algn="ctr"/>
                    <a:r>
                      <a:rPr lang="en-US" sz="1600"/>
                      <a:t>Attention</a:t>
                    </a:r>
                  </a:p>
                </p:txBody>
              </p:sp>
            </mc:Choice>
            <mc:Fallback xmlns="">
              <p:sp>
                <p:nvSpPr>
                  <p:cNvPr id="130" name="Rounded Rectangle 129">
                    <a:extLst>
                      <a:ext uri="{FF2B5EF4-FFF2-40B4-BE49-F238E27FC236}">
                        <a16:creationId xmlns:a16="http://schemas.microsoft.com/office/drawing/2014/main" id="{5B2FA37C-DB86-1445-1AF1-0064D6C0A43B}"/>
                      </a:ext>
                    </a:extLst>
                  </p:cNvPr>
                  <p:cNvSpPr>
                    <a:spLocks noRot="1" noChangeAspect="1" noMove="1" noResize="1" noEditPoints="1" noAdjustHandles="1" noChangeArrowheads="1" noChangeShapeType="1" noTextEdit="1"/>
                  </p:cNvSpPr>
                  <p:nvPr/>
                </p:nvSpPr>
                <p:spPr>
                  <a:xfrm>
                    <a:off x="3821449" y="4023599"/>
                    <a:ext cx="1695600" cy="670560"/>
                  </a:xfrm>
                  <a:prstGeom prst="roundRect">
                    <a:avLst/>
                  </a:prstGeom>
                  <a:blipFill>
                    <a:blip r:embed="rId12"/>
                    <a:stretch>
                      <a:fillRect b="-44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1" name="Rounded Rectangle 130">
                    <a:extLst>
                      <a:ext uri="{FF2B5EF4-FFF2-40B4-BE49-F238E27FC236}">
                        <a16:creationId xmlns:a16="http://schemas.microsoft.com/office/drawing/2014/main" id="{C0392EB8-5313-ED70-5A9B-C7D25BF30DB7}"/>
                      </a:ext>
                    </a:extLst>
                  </p:cNvPr>
                  <p:cNvSpPr/>
                  <p:nvPr/>
                </p:nvSpPr>
                <p:spPr>
                  <a:xfrm>
                    <a:off x="1707052" y="3455131"/>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131" name="Rounded Rectangle 130">
                    <a:extLst>
                      <a:ext uri="{FF2B5EF4-FFF2-40B4-BE49-F238E27FC236}">
                        <a16:creationId xmlns:a16="http://schemas.microsoft.com/office/drawing/2014/main" id="{C0392EB8-5313-ED70-5A9B-C7D25BF30DB7}"/>
                      </a:ext>
                    </a:extLst>
                  </p:cNvPr>
                  <p:cNvSpPr>
                    <a:spLocks noRot="1" noChangeAspect="1" noMove="1" noResize="1" noEditPoints="1" noAdjustHandles="1" noChangeArrowheads="1" noChangeShapeType="1" noTextEdit="1"/>
                  </p:cNvSpPr>
                  <p:nvPr/>
                </p:nvSpPr>
                <p:spPr>
                  <a:xfrm>
                    <a:off x="1707052" y="3455131"/>
                    <a:ext cx="470516" cy="470517"/>
                  </a:xfrm>
                  <a:prstGeom prst="roundRect">
                    <a:avLst/>
                  </a:prstGeom>
                  <a:blipFill>
                    <a:blip r:embed="rId13"/>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2" name="Rounded Rectangle 131">
                    <a:extLst>
                      <a:ext uri="{FF2B5EF4-FFF2-40B4-BE49-F238E27FC236}">
                        <a16:creationId xmlns:a16="http://schemas.microsoft.com/office/drawing/2014/main" id="{7CA80DF8-B03A-8976-E478-5110381DEA23}"/>
                      </a:ext>
                    </a:extLst>
                  </p:cNvPr>
                  <p:cNvSpPr/>
                  <p:nvPr/>
                </p:nvSpPr>
                <p:spPr>
                  <a:xfrm>
                    <a:off x="2327930" y="3455130"/>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132" name="Rounded Rectangle 131">
                    <a:extLst>
                      <a:ext uri="{FF2B5EF4-FFF2-40B4-BE49-F238E27FC236}">
                        <a16:creationId xmlns:a16="http://schemas.microsoft.com/office/drawing/2014/main" id="{7CA80DF8-B03A-8976-E478-5110381DEA23}"/>
                      </a:ext>
                    </a:extLst>
                  </p:cNvPr>
                  <p:cNvSpPr>
                    <a:spLocks noRot="1" noChangeAspect="1" noMove="1" noResize="1" noEditPoints="1" noAdjustHandles="1" noChangeArrowheads="1" noChangeShapeType="1" noTextEdit="1"/>
                  </p:cNvSpPr>
                  <p:nvPr/>
                </p:nvSpPr>
                <p:spPr>
                  <a:xfrm>
                    <a:off x="2327930" y="3455130"/>
                    <a:ext cx="470516" cy="470517"/>
                  </a:xfrm>
                  <a:prstGeom prst="roundRect">
                    <a:avLst/>
                  </a:prstGeom>
                  <a:blipFill>
                    <a:blip r:embed="rId14"/>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3" name="Rounded Rectangle 132">
                    <a:extLst>
                      <a:ext uri="{FF2B5EF4-FFF2-40B4-BE49-F238E27FC236}">
                        <a16:creationId xmlns:a16="http://schemas.microsoft.com/office/drawing/2014/main" id="{0A6C6CEF-1F29-B1F3-A6A2-A43637396B57}"/>
                      </a:ext>
                    </a:extLst>
                  </p:cNvPr>
                  <p:cNvSpPr/>
                  <p:nvPr/>
                </p:nvSpPr>
                <p:spPr>
                  <a:xfrm>
                    <a:off x="2948808" y="3455130"/>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133" name="Rounded Rectangle 132">
                    <a:extLst>
                      <a:ext uri="{FF2B5EF4-FFF2-40B4-BE49-F238E27FC236}">
                        <a16:creationId xmlns:a16="http://schemas.microsoft.com/office/drawing/2014/main" id="{0A6C6CEF-1F29-B1F3-A6A2-A43637396B57}"/>
                      </a:ext>
                    </a:extLst>
                  </p:cNvPr>
                  <p:cNvSpPr>
                    <a:spLocks noRot="1" noChangeAspect="1" noMove="1" noResize="1" noEditPoints="1" noAdjustHandles="1" noChangeArrowheads="1" noChangeShapeType="1" noTextEdit="1"/>
                  </p:cNvSpPr>
                  <p:nvPr/>
                </p:nvSpPr>
                <p:spPr>
                  <a:xfrm>
                    <a:off x="2948808" y="3455130"/>
                    <a:ext cx="470516" cy="470517"/>
                  </a:xfrm>
                  <a:prstGeom prst="roundRect">
                    <a:avLst/>
                  </a:prstGeom>
                  <a:blipFill>
                    <a:blip r:embed="rId15"/>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4" name="Rounded Rectangle 133">
                    <a:extLst>
                      <a:ext uri="{FF2B5EF4-FFF2-40B4-BE49-F238E27FC236}">
                        <a16:creationId xmlns:a16="http://schemas.microsoft.com/office/drawing/2014/main" id="{7092D8F8-B75A-87C1-C514-E6948048D12F}"/>
                      </a:ext>
                    </a:extLst>
                  </p:cNvPr>
                  <p:cNvSpPr/>
                  <p:nvPr/>
                </p:nvSpPr>
                <p:spPr>
                  <a:xfrm>
                    <a:off x="1707052" y="4123622"/>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134" name="Rounded Rectangle 133">
                    <a:extLst>
                      <a:ext uri="{FF2B5EF4-FFF2-40B4-BE49-F238E27FC236}">
                        <a16:creationId xmlns:a16="http://schemas.microsoft.com/office/drawing/2014/main" id="{7092D8F8-B75A-87C1-C514-E6948048D12F}"/>
                      </a:ext>
                    </a:extLst>
                  </p:cNvPr>
                  <p:cNvSpPr>
                    <a:spLocks noRot="1" noChangeAspect="1" noMove="1" noResize="1" noEditPoints="1" noAdjustHandles="1" noChangeArrowheads="1" noChangeShapeType="1" noTextEdit="1"/>
                  </p:cNvSpPr>
                  <p:nvPr/>
                </p:nvSpPr>
                <p:spPr>
                  <a:xfrm>
                    <a:off x="1707052" y="4123622"/>
                    <a:ext cx="470516" cy="470517"/>
                  </a:xfrm>
                  <a:prstGeom prst="roundRect">
                    <a:avLst/>
                  </a:prstGeom>
                  <a:blipFill>
                    <a:blip r:embed="rId16"/>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5" name="Rounded Rectangle 134">
                    <a:extLst>
                      <a:ext uri="{FF2B5EF4-FFF2-40B4-BE49-F238E27FC236}">
                        <a16:creationId xmlns:a16="http://schemas.microsoft.com/office/drawing/2014/main" id="{F8079098-B4E2-9CE2-C7FC-1AA929A22681}"/>
                      </a:ext>
                    </a:extLst>
                  </p:cNvPr>
                  <p:cNvSpPr/>
                  <p:nvPr/>
                </p:nvSpPr>
                <p:spPr>
                  <a:xfrm>
                    <a:off x="2327930" y="4123621"/>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135" name="Rounded Rectangle 134">
                    <a:extLst>
                      <a:ext uri="{FF2B5EF4-FFF2-40B4-BE49-F238E27FC236}">
                        <a16:creationId xmlns:a16="http://schemas.microsoft.com/office/drawing/2014/main" id="{F8079098-B4E2-9CE2-C7FC-1AA929A22681}"/>
                      </a:ext>
                    </a:extLst>
                  </p:cNvPr>
                  <p:cNvSpPr>
                    <a:spLocks noRot="1" noChangeAspect="1" noMove="1" noResize="1" noEditPoints="1" noAdjustHandles="1" noChangeArrowheads="1" noChangeShapeType="1" noTextEdit="1"/>
                  </p:cNvSpPr>
                  <p:nvPr/>
                </p:nvSpPr>
                <p:spPr>
                  <a:xfrm>
                    <a:off x="2327930" y="4123621"/>
                    <a:ext cx="470516" cy="470517"/>
                  </a:xfrm>
                  <a:prstGeom prst="roundRect">
                    <a:avLst/>
                  </a:prstGeom>
                  <a:blipFill>
                    <a:blip r:embed="rId17"/>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6" name="Rounded Rectangle 135">
                    <a:extLst>
                      <a:ext uri="{FF2B5EF4-FFF2-40B4-BE49-F238E27FC236}">
                        <a16:creationId xmlns:a16="http://schemas.microsoft.com/office/drawing/2014/main" id="{2F7941F3-0B88-3C98-7D7C-A266F278294E}"/>
                      </a:ext>
                    </a:extLst>
                  </p:cNvPr>
                  <p:cNvSpPr/>
                  <p:nvPr/>
                </p:nvSpPr>
                <p:spPr>
                  <a:xfrm>
                    <a:off x="2948808" y="4123621"/>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136" name="Rounded Rectangle 135">
                    <a:extLst>
                      <a:ext uri="{FF2B5EF4-FFF2-40B4-BE49-F238E27FC236}">
                        <a16:creationId xmlns:a16="http://schemas.microsoft.com/office/drawing/2014/main" id="{2F7941F3-0B88-3C98-7D7C-A266F278294E}"/>
                      </a:ext>
                    </a:extLst>
                  </p:cNvPr>
                  <p:cNvSpPr>
                    <a:spLocks noRot="1" noChangeAspect="1" noMove="1" noResize="1" noEditPoints="1" noAdjustHandles="1" noChangeArrowheads="1" noChangeShapeType="1" noTextEdit="1"/>
                  </p:cNvSpPr>
                  <p:nvPr/>
                </p:nvSpPr>
                <p:spPr>
                  <a:xfrm>
                    <a:off x="2948808" y="4123621"/>
                    <a:ext cx="470516" cy="470517"/>
                  </a:xfrm>
                  <a:prstGeom prst="roundRect">
                    <a:avLst/>
                  </a:prstGeom>
                  <a:blipFill>
                    <a:blip r:embed="rId18"/>
                    <a:stretch>
                      <a:fillRect/>
                    </a:stretch>
                  </a:blipFill>
                  <a:ln>
                    <a:solidFill>
                      <a:schemeClr val="accent4">
                        <a:lumMod val="75000"/>
                      </a:schemeClr>
                    </a:solidFill>
                  </a:ln>
                </p:spPr>
                <p:txBody>
                  <a:bodyPr/>
                  <a:lstStyle/>
                  <a:p>
                    <a:r>
                      <a:rPr lang="en-US">
                        <a:noFill/>
                      </a:rPr>
                      <a:t> </a:t>
                    </a:r>
                  </a:p>
                </p:txBody>
              </p:sp>
            </mc:Fallback>
          </mc:AlternateContent>
          <p:cxnSp>
            <p:nvCxnSpPr>
              <p:cNvPr id="137" name="Straight Arrow Connector 136">
                <a:extLst>
                  <a:ext uri="{FF2B5EF4-FFF2-40B4-BE49-F238E27FC236}">
                    <a16:creationId xmlns:a16="http://schemas.microsoft.com/office/drawing/2014/main" id="{DFB3A15B-FA32-CAB4-C5BB-F0AC5E35CB1F}"/>
                  </a:ext>
                </a:extLst>
              </p:cNvPr>
              <p:cNvCxnSpPr>
                <a:cxnSpLocks/>
                <a:stCxn id="145" idx="3"/>
                <a:endCxn id="127" idx="1"/>
              </p:cNvCxnSpPr>
              <p:nvPr/>
            </p:nvCxnSpPr>
            <p:spPr>
              <a:xfrm>
                <a:off x="1498489" y="5035623"/>
                <a:ext cx="208563" cy="11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350FC5D5-B768-228F-657A-7EDC1F7BA13C}"/>
                  </a:ext>
                </a:extLst>
              </p:cNvPr>
              <p:cNvCxnSpPr>
                <a:cxnSpLocks/>
                <a:stCxn id="143" idx="3"/>
                <a:endCxn id="131" idx="1"/>
              </p:cNvCxnSpPr>
              <p:nvPr/>
            </p:nvCxnSpPr>
            <p:spPr>
              <a:xfrm>
                <a:off x="1500224" y="3690390"/>
                <a:ext cx="20682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E6FDC84D-4E25-F95D-F3AA-437D244429A5}"/>
                  </a:ext>
                </a:extLst>
              </p:cNvPr>
              <p:cNvCxnSpPr>
                <a:cxnSpLocks/>
                <a:stCxn id="144" idx="3"/>
                <a:endCxn id="134" idx="1"/>
              </p:cNvCxnSpPr>
              <p:nvPr/>
            </p:nvCxnSpPr>
            <p:spPr>
              <a:xfrm flipV="1">
                <a:off x="1497556" y="4358881"/>
                <a:ext cx="209496" cy="33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E454A78E-E573-8B0D-B29A-99969F2153B9}"/>
                  </a:ext>
                </a:extLst>
              </p:cNvPr>
              <p:cNvCxnSpPr>
                <a:cxnSpLocks/>
                <a:stCxn id="136" idx="3"/>
                <a:endCxn id="130" idx="1"/>
              </p:cNvCxnSpPr>
              <p:nvPr/>
            </p:nvCxnSpPr>
            <p:spPr>
              <a:xfrm flipV="1">
                <a:off x="3419324" y="4358879"/>
                <a:ext cx="402125"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Elbow Connector 140">
                <a:extLst>
                  <a:ext uri="{FF2B5EF4-FFF2-40B4-BE49-F238E27FC236}">
                    <a16:creationId xmlns:a16="http://schemas.microsoft.com/office/drawing/2014/main" id="{E8A87979-C2F9-F41E-0C7D-A4DD2DE1BEEF}"/>
                  </a:ext>
                </a:extLst>
              </p:cNvPr>
              <p:cNvCxnSpPr>
                <a:cxnSpLocks/>
                <a:endCxn id="129" idx="3"/>
              </p:cNvCxnSpPr>
              <p:nvPr/>
            </p:nvCxnSpPr>
            <p:spPr>
              <a:xfrm rot="5400000">
                <a:off x="3162118" y="4657922"/>
                <a:ext cx="636010" cy="121597"/>
              </a:xfrm>
              <a:prstGeom prst="bentConnector2">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2" name="Elbow Connector 141">
                <a:extLst>
                  <a:ext uri="{FF2B5EF4-FFF2-40B4-BE49-F238E27FC236}">
                    <a16:creationId xmlns:a16="http://schemas.microsoft.com/office/drawing/2014/main" id="{991A68A2-B1FB-2A44-EEE0-39EFC9852490}"/>
                  </a:ext>
                </a:extLst>
              </p:cNvPr>
              <p:cNvCxnSpPr>
                <a:cxnSpLocks/>
                <a:endCxn id="133" idx="3"/>
              </p:cNvCxnSpPr>
              <p:nvPr/>
            </p:nvCxnSpPr>
            <p:spPr>
              <a:xfrm rot="16200000" flipV="1">
                <a:off x="3124958" y="3984755"/>
                <a:ext cx="710330" cy="121597"/>
              </a:xfrm>
              <a:prstGeom prst="bentConnector2">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43" name="Rectangle 142">
                <a:extLst>
                  <a:ext uri="{FF2B5EF4-FFF2-40B4-BE49-F238E27FC236}">
                    <a16:creationId xmlns:a16="http://schemas.microsoft.com/office/drawing/2014/main" id="{2B3E586A-2F02-9322-6A3A-E0E114193FF4}"/>
                  </a:ext>
                </a:extLst>
              </p:cNvPr>
              <p:cNvSpPr/>
              <p:nvPr/>
            </p:nvSpPr>
            <p:spPr>
              <a:xfrm>
                <a:off x="1304935" y="3492555"/>
                <a:ext cx="195289" cy="3956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09CD3B9D-1786-38E3-D76D-9FF1A26FBB08}"/>
                  </a:ext>
                </a:extLst>
              </p:cNvPr>
              <p:cNvSpPr/>
              <p:nvPr/>
            </p:nvSpPr>
            <p:spPr>
              <a:xfrm>
                <a:off x="1302267" y="4164386"/>
                <a:ext cx="195289" cy="3956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301E6608-2768-14D0-E0A7-735F10BBD460}"/>
                  </a:ext>
                </a:extLst>
              </p:cNvPr>
              <p:cNvSpPr/>
              <p:nvPr/>
            </p:nvSpPr>
            <p:spPr>
              <a:xfrm>
                <a:off x="1303200" y="4837788"/>
                <a:ext cx="195289" cy="3956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7" name="Straight Connector 146">
              <a:extLst>
                <a:ext uri="{FF2B5EF4-FFF2-40B4-BE49-F238E27FC236}">
                  <a16:creationId xmlns:a16="http://schemas.microsoft.com/office/drawing/2014/main" id="{5920F6C3-59F5-EA04-76AB-67B98455EFA8}"/>
                </a:ext>
              </a:extLst>
            </p:cNvPr>
            <p:cNvCxnSpPr>
              <a:cxnSpLocks/>
            </p:cNvCxnSpPr>
            <p:nvPr/>
          </p:nvCxnSpPr>
          <p:spPr>
            <a:xfrm>
              <a:off x="7124397" y="5035604"/>
              <a:ext cx="348169" cy="368"/>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E381DCFB-1491-AA35-DEC0-C2C8107E7E46}"/>
                </a:ext>
              </a:extLst>
            </p:cNvPr>
            <p:cNvCxnSpPr>
              <a:cxnSpLocks/>
              <a:stCxn id="63" idx="3"/>
            </p:cNvCxnSpPr>
            <p:nvPr/>
          </p:nvCxnSpPr>
          <p:spPr>
            <a:xfrm flipV="1">
              <a:off x="7119716" y="3685712"/>
              <a:ext cx="352851" cy="933"/>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6" name="Group 155">
            <a:extLst>
              <a:ext uri="{FF2B5EF4-FFF2-40B4-BE49-F238E27FC236}">
                <a16:creationId xmlns:a16="http://schemas.microsoft.com/office/drawing/2014/main" id="{A3228DE4-C555-5CA8-AC21-CA2A8E67E40F}"/>
              </a:ext>
            </a:extLst>
          </p:cNvPr>
          <p:cNvGrpSpPr/>
          <p:nvPr/>
        </p:nvGrpSpPr>
        <p:grpSpPr>
          <a:xfrm>
            <a:off x="597773" y="3254247"/>
            <a:ext cx="5308951" cy="2712909"/>
            <a:chOff x="209256" y="3231030"/>
            <a:chExt cx="5308951" cy="2712909"/>
          </a:xfrm>
        </p:grpSpPr>
        <p:cxnSp>
          <p:nvCxnSpPr>
            <p:cNvPr id="47" name="Straight Connector 46">
              <a:extLst>
                <a:ext uri="{FF2B5EF4-FFF2-40B4-BE49-F238E27FC236}">
                  <a16:creationId xmlns:a16="http://schemas.microsoft.com/office/drawing/2014/main" id="{E8DF6588-F5CD-455D-D666-4F684FFC821F}"/>
                </a:ext>
              </a:extLst>
            </p:cNvPr>
            <p:cNvCxnSpPr>
              <a:cxnSpLocks/>
              <a:stCxn id="42" idx="3"/>
              <a:endCxn id="12" idx="1"/>
            </p:cNvCxnSpPr>
            <p:nvPr/>
          </p:nvCxnSpPr>
          <p:spPr>
            <a:xfrm>
              <a:off x="954098" y="4361853"/>
              <a:ext cx="348169" cy="368"/>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Rounded Rectangle 40">
                  <a:extLst>
                    <a:ext uri="{FF2B5EF4-FFF2-40B4-BE49-F238E27FC236}">
                      <a16:creationId xmlns:a16="http://schemas.microsoft.com/office/drawing/2014/main" id="{01C680A2-1403-AD58-79FE-A010F6A5C6F8}"/>
                    </a:ext>
                  </a:extLst>
                </p:cNvPr>
                <p:cNvSpPr/>
                <p:nvPr/>
              </p:nvSpPr>
              <p:spPr>
                <a:xfrm>
                  <a:off x="483582" y="3897002"/>
                  <a:ext cx="470516" cy="252000"/>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𝒙</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41" name="Rounded Rectangle 40">
                  <a:extLst>
                    <a:ext uri="{FF2B5EF4-FFF2-40B4-BE49-F238E27FC236}">
                      <a16:creationId xmlns:a16="http://schemas.microsoft.com/office/drawing/2014/main" id="{01C680A2-1403-AD58-79FE-A010F6A5C6F8}"/>
                    </a:ext>
                  </a:extLst>
                </p:cNvPr>
                <p:cNvSpPr>
                  <a:spLocks noRot="1" noChangeAspect="1" noMove="1" noResize="1" noEditPoints="1" noAdjustHandles="1" noChangeArrowheads="1" noChangeShapeType="1" noTextEdit="1"/>
                </p:cNvSpPr>
                <p:nvPr/>
              </p:nvSpPr>
              <p:spPr>
                <a:xfrm>
                  <a:off x="483582" y="3897002"/>
                  <a:ext cx="470516" cy="252000"/>
                </a:xfrm>
                <a:prstGeom prst="roundRect">
                  <a:avLst/>
                </a:prstGeom>
                <a:blipFill>
                  <a:blip r:embed="rId19"/>
                  <a:stretch>
                    <a:fillRect b="-13953"/>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ounded Rectangle 41">
                  <a:extLst>
                    <a:ext uri="{FF2B5EF4-FFF2-40B4-BE49-F238E27FC236}">
                      <a16:creationId xmlns:a16="http://schemas.microsoft.com/office/drawing/2014/main" id="{32E6775D-2462-053B-6544-D38968293ABE}"/>
                    </a:ext>
                  </a:extLst>
                </p:cNvPr>
                <p:cNvSpPr/>
                <p:nvPr/>
              </p:nvSpPr>
              <p:spPr>
                <a:xfrm>
                  <a:off x="483582" y="4235853"/>
                  <a:ext cx="470516" cy="252000"/>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𝒙</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42" name="Rounded Rectangle 41">
                  <a:extLst>
                    <a:ext uri="{FF2B5EF4-FFF2-40B4-BE49-F238E27FC236}">
                      <a16:creationId xmlns:a16="http://schemas.microsoft.com/office/drawing/2014/main" id="{32E6775D-2462-053B-6544-D38968293ABE}"/>
                    </a:ext>
                  </a:extLst>
                </p:cNvPr>
                <p:cNvSpPr>
                  <a:spLocks noRot="1" noChangeAspect="1" noMove="1" noResize="1" noEditPoints="1" noAdjustHandles="1" noChangeArrowheads="1" noChangeShapeType="1" noTextEdit="1"/>
                </p:cNvSpPr>
                <p:nvPr/>
              </p:nvSpPr>
              <p:spPr>
                <a:xfrm>
                  <a:off x="483582" y="4235853"/>
                  <a:ext cx="470516" cy="252000"/>
                </a:xfrm>
                <a:prstGeom prst="roundRect">
                  <a:avLst/>
                </a:prstGeom>
                <a:blipFill>
                  <a:blip r:embed="rId20"/>
                  <a:stretch>
                    <a:fillRect b="-11628"/>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ounded Rectangle 42">
                  <a:extLst>
                    <a:ext uri="{FF2B5EF4-FFF2-40B4-BE49-F238E27FC236}">
                      <a16:creationId xmlns:a16="http://schemas.microsoft.com/office/drawing/2014/main" id="{0B383705-1A05-4524-3659-4341338D0346}"/>
                    </a:ext>
                  </a:extLst>
                </p:cNvPr>
                <p:cNvSpPr/>
                <p:nvPr/>
              </p:nvSpPr>
              <p:spPr>
                <a:xfrm>
                  <a:off x="483582" y="4558507"/>
                  <a:ext cx="470516" cy="252000"/>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𝒙</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43" name="Rounded Rectangle 42">
                  <a:extLst>
                    <a:ext uri="{FF2B5EF4-FFF2-40B4-BE49-F238E27FC236}">
                      <a16:creationId xmlns:a16="http://schemas.microsoft.com/office/drawing/2014/main" id="{0B383705-1A05-4524-3659-4341338D0346}"/>
                    </a:ext>
                  </a:extLst>
                </p:cNvPr>
                <p:cNvSpPr>
                  <a:spLocks noRot="1" noChangeAspect="1" noMove="1" noResize="1" noEditPoints="1" noAdjustHandles="1" noChangeArrowheads="1" noChangeShapeType="1" noTextEdit="1"/>
                </p:cNvSpPr>
                <p:nvPr/>
              </p:nvSpPr>
              <p:spPr>
                <a:xfrm>
                  <a:off x="483582" y="4558507"/>
                  <a:ext cx="470516" cy="252000"/>
                </a:xfrm>
                <a:prstGeom prst="roundRect">
                  <a:avLst/>
                </a:prstGeom>
                <a:blipFill>
                  <a:blip r:embed="rId5"/>
                  <a:stretch>
                    <a:fillRect b="-11628"/>
                  </a:stretch>
                </a:blipFill>
                <a:ln>
                  <a:solidFill>
                    <a:schemeClr val="accent4">
                      <a:lumMod val="75000"/>
                    </a:schemeClr>
                  </a:solidFill>
                </a:ln>
              </p:spPr>
              <p:txBody>
                <a:bodyPr/>
                <a:lstStyle/>
                <a:p>
                  <a:r>
                    <a:rPr lang="en-US">
                      <a:noFill/>
                    </a:rPr>
                    <a:t> </a:t>
                  </a:r>
                </a:p>
              </p:txBody>
            </p:sp>
          </mc:Fallback>
        </mc:AlternateContent>
        <p:grpSp>
          <p:nvGrpSpPr>
            <p:cNvPr id="123" name="Group 122">
              <a:extLst>
                <a:ext uri="{FF2B5EF4-FFF2-40B4-BE49-F238E27FC236}">
                  <a16:creationId xmlns:a16="http://schemas.microsoft.com/office/drawing/2014/main" id="{E63CCE06-2554-778A-3C3B-A7C5D6C4B9F5}"/>
                </a:ext>
              </a:extLst>
            </p:cNvPr>
            <p:cNvGrpSpPr/>
            <p:nvPr/>
          </p:nvGrpSpPr>
          <p:grpSpPr>
            <a:xfrm>
              <a:off x="1077510" y="3455130"/>
              <a:ext cx="4440697" cy="1816854"/>
              <a:chOff x="1077510" y="3455130"/>
              <a:chExt cx="4440697" cy="1816854"/>
            </a:xfrm>
          </p:grpSpPr>
          <p:cxnSp>
            <p:nvCxnSpPr>
              <p:cNvPr id="48" name="Elbow Connector 47">
                <a:extLst>
                  <a:ext uri="{FF2B5EF4-FFF2-40B4-BE49-F238E27FC236}">
                    <a16:creationId xmlns:a16="http://schemas.microsoft.com/office/drawing/2014/main" id="{251C8339-8FD6-41F9-8E9F-4290F731E68F}"/>
                  </a:ext>
                </a:extLst>
              </p:cNvPr>
              <p:cNvCxnSpPr>
                <a:cxnSpLocks/>
                <a:endCxn id="3" idx="1"/>
              </p:cNvCxnSpPr>
              <p:nvPr/>
            </p:nvCxnSpPr>
            <p:spPr>
              <a:xfrm rot="5400000" flipH="1" flipV="1">
                <a:off x="857819" y="3911764"/>
                <a:ext cx="668489" cy="225743"/>
              </a:xfrm>
              <a:prstGeom prst="bentConnector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CC01DA51-51E2-474C-A021-81BCB309629D}"/>
                  </a:ext>
                </a:extLst>
              </p:cNvPr>
              <p:cNvCxnSpPr>
                <a:cxnSpLocks/>
                <a:endCxn id="16" idx="1"/>
              </p:cNvCxnSpPr>
              <p:nvPr/>
            </p:nvCxnSpPr>
            <p:spPr>
              <a:xfrm rot="16200000" flipH="1">
                <a:off x="858918" y="4591341"/>
                <a:ext cx="662874" cy="225689"/>
              </a:xfrm>
              <a:prstGeom prst="bentConnector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Rounded Rectangle 37">
                    <a:extLst>
                      <a:ext uri="{FF2B5EF4-FFF2-40B4-BE49-F238E27FC236}">
                        <a16:creationId xmlns:a16="http://schemas.microsoft.com/office/drawing/2014/main" id="{73E53EEE-63B2-BD0B-BC8F-F030271B20B2}"/>
                      </a:ext>
                    </a:extLst>
                  </p:cNvPr>
                  <p:cNvSpPr/>
                  <p:nvPr/>
                </p:nvSpPr>
                <p:spPr>
                  <a:xfrm>
                    <a:off x="1707052" y="4801467"/>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38" name="Rounded Rectangle 37">
                    <a:extLst>
                      <a:ext uri="{FF2B5EF4-FFF2-40B4-BE49-F238E27FC236}">
                        <a16:creationId xmlns:a16="http://schemas.microsoft.com/office/drawing/2014/main" id="{73E53EEE-63B2-BD0B-BC8F-F030271B20B2}"/>
                      </a:ext>
                    </a:extLst>
                  </p:cNvPr>
                  <p:cNvSpPr>
                    <a:spLocks noRot="1" noChangeAspect="1" noMove="1" noResize="1" noEditPoints="1" noAdjustHandles="1" noChangeArrowheads="1" noChangeShapeType="1" noTextEdit="1"/>
                  </p:cNvSpPr>
                  <p:nvPr/>
                </p:nvSpPr>
                <p:spPr>
                  <a:xfrm>
                    <a:off x="1707052" y="4801467"/>
                    <a:ext cx="470516" cy="470517"/>
                  </a:xfrm>
                  <a:prstGeom prst="roundRect">
                    <a:avLst/>
                  </a:prstGeom>
                  <a:blipFill>
                    <a:blip r:embed="rId21"/>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Rounded Rectangle 38">
                    <a:extLst>
                      <a:ext uri="{FF2B5EF4-FFF2-40B4-BE49-F238E27FC236}">
                        <a16:creationId xmlns:a16="http://schemas.microsoft.com/office/drawing/2014/main" id="{36794C82-51F9-4F41-CE5A-EAEC0629D181}"/>
                      </a:ext>
                    </a:extLst>
                  </p:cNvPr>
                  <p:cNvSpPr/>
                  <p:nvPr/>
                </p:nvSpPr>
                <p:spPr>
                  <a:xfrm>
                    <a:off x="2327930" y="4801466"/>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39" name="Rounded Rectangle 38">
                    <a:extLst>
                      <a:ext uri="{FF2B5EF4-FFF2-40B4-BE49-F238E27FC236}">
                        <a16:creationId xmlns:a16="http://schemas.microsoft.com/office/drawing/2014/main" id="{36794C82-51F9-4F41-CE5A-EAEC0629D181}"/>
                      </a:ext>
                    </a:extLst>
                  </p:cNvPr>
                  <p:cNvSpPr>
                    <a:spLocks noRot="1" noChangeAspect="1" noMove="1" noResize="1" noEditPoints="1" noAdjustHandles="1" noChangeArrowheads="1" noChangeShapeType="1" noTextEdit="1"/>
                  </p:cNvSpPr>
                  <p:nvPr/>
                </p:nvSpPr>
                <p:spPr>
                  <a:xfrm>
                    <a:off x="2327930" y="4801466"/>
                    <a:ext cx="470516" cy="470517"/>
                  </a:xfrm>
                  <a:prstGeom prst="roundRect">
                    <a:avLst/>
                  </a:prstGeom>
                  <a:blipFill>
                    <a:blip r:embed="rId22"/>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ounded Rectangle 39">
                    <a:extLst>
                      <a:ext uri="{FF2B5EF4-FFF2-40B4-BE49-F238E27FC236}">
                        <a16:creationId xmlns:a16="http://schemas.microsoft.com/office/drawing/2014/main" id="{30C5015C-C4B9-05A5-5A8E-16A0897A9039}"/>
                      </a:ext>
                    </a:extLst>
                  </p:cNvPr>
                  <p:cNvSpPr/>
                  <p:nvPr/>
                </p:nvSpPr>
                <p:spPr>
                  <a:xfrm>
                    <a:off x="2948808" y="4801466"/>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40" name="Rounded Rectangle 39">
                    <a:extLst>
                      <a:ext uri="{FF2B5EF4-FFF2-40B4-BE49-F238E27FC236}">
                        <a16:creationId xmlns:a16="http://schemas.microsoft.com/office/drawing/2014/main" id="{30C5015C-C4B9-05A5-5A8E-16A0897A9039}"/>
                      </a:ext>
                    </a:extLst>
                  </p:cNvPr>
                  <p:cNvSpPr>
                    <a:spLocks noRot="1" noChangeAspect="1" noMove="1" noResize="1" noEditPoints="1" noAdjustHandles="1" noChangeArrowheads="1" noChangeShapeType="1" noTextEdit="1"/>
                  </p:cNvSpPr>
                  <p:nvPr/>
                </p:nvSpPr>
                <p:spPr>
                  <a:xfrm>
                    <a:off x="2948808" y="4801466"/>
                    <a:ext cx="470516" cy="470517"/>
                  </a:xfrm>
                  <a:prstGeom prst="roundRect">
                    <a:avLst/>
                  </a:prstGeom>
                  <a:blipFill>
                    <a:blip r:embed="rId23"/>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ounded Rectangle 10">
                    <a:extLst>
                      <a:ext uri="{FF2B5EF4-FFF2-40B4-BE49-F238E27FC236}">
                        <a16:creationId xmlns:a16="http://schemas.microsoft.com/office/drawing/2014/main" id="{1E8D5216-7F70-3C75-782B-54FBF7E7C398}"/>
                      </a:ext>
                    </a:extLst>
                  </p:cNvPr>
                  <p:cNvSpPr/>
                  <p:nvPr/>
                </p:nvSpPr>
                <p:spPr>
                  <a:xfrm>
                    <a:off x="3821449" y="4023599"/>
                    <a:ext cx="1696758" cy="670560"/>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CA" sz="1600" i="1" smtClean="0">
                              <a:latin typeface="Cambria Math" panose="02040503050406030204" pitchFamily="18" charset="0"/>
                            </a:rPr>
                            <m:t>𝐷</m:t>
                          </m:r>
                          <m:r>
                            <a:rPr lang="en-CA" sz="1600" b="0" i="1" smtClean="0">
                              <a:latin typeface="Cambria Math" panose="02040503050406030204" pitchFamily="18" charset="0"/>
                            </a:rPr>
                            <m:t>𝑜𝑡</m:t>
                          </m:r>
                          <m:r>
                            <a:rPr lang="en-CA" sz="1600" b="0" i="1" smtClean="0">
                              <a:latin typeface="Cambria Math" panose="02040503050406030204" pitchFamily="18" charset="0"/>
                            </a:rPr>
                            <m:t> </m:t>
                          </m:r>
                          <m:r>
                            <a:rPr lang="en-CA" sz="1600" b="0" i="1" smtClean="0">
                              <a:latin typeface="Cambria Math" panose="02040503050406030204" pitchFamily="18" charset="0"/>
                            </a:rPr>
                            <m:t>𝑃𝑟𝑜𝑑𝑢𝑐𝑡</m:t>
                          </m:r>
                        </m:oMath>
                      </m:oMathPara>
                    </a14:m>
                    <a:endParaRPr lang="en-US" sz="1600"/>
                  </a:p>
                  <a:p>
                    <a:pPr algn="ctr"/>
                    <a:r>
                      <a:rPr lang="en-US" sz="1600"/>
                      <a:t>Attention</a:t>
                    </a:r>
                  </a:p>
                </p:txBody>
              </p:sp>
            </mc:Choice>
            <mc:Fallback xmlns="">
              <p:sp>
                <p:nvSpPr>
                  <p:cNvPr id="11" name="Rounded Rectangle 10">
                    <a:extLst>
                      <a:ext uri="{FF2B5EF4-FFF2-40B4-BE49-F238E27FC236}">
                        <a16:creationId xmlns:a16="http://schemas.microsoft.com/office/drawing/2014/main" id="{1E8D5216-7F70-3C75-782B-54FBF7E7C398}"/>
                      </a:ext>
                    </a:extLst>
                  </p:cNvPr>
                  <p:cNvSpPr>
                    <a:spLocks noRot="1" noChangeAspect="1" noMove="1" noResize="1" noEditPoints="1" noAdjustHandles="1" noChangeArrowheads="1" noChangeShapeType="1" noTextEdit="1"/>
                  </p:cNvSpPr>
                  <p:nvPr/>
                </p:nvSpPr>
                <p:spPr>
                  <a:xfrm>
                    <a:off x="3821449" y="4023599"/>
                    <a:ext cx="1696758" cy="670560"/>
                  </a:xfrm>
                  <a:prstGeom prst="roundRect">
                    <a:avLst/>
                  </a:prstGeom>
                  <a:blipFill>
                    <a:blip r:embed="rId24"/>
                    <a:stretch>
                      <a:fillRect b="-3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ounded Rectangle 12">
                    <a:extLst>
                      <a:ext uri="{FF2B5EF4-FFF2-40B4-BE49-F238E27FC236}">
                        <a16:creationId xmlns:a16="http://schemas.microsoft.com/office/drawing/2014/main" id="{4F00EA8A-9F42-61A2-D17E-B4C925E6C5EE}"/>
                      </a:ext>
                    </a:extLst>
                  </p:cNvPr>
                  <p:cNvSpPr/>
                  <p:nvPr/>
                </p:nvSpPr>
                <p:spPr>
                  <a:xfrm>
                    <a:off x="1707052" y="3455131"/>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13" name="Rounded Rectangle 12">
                    <a:extLst>
                      <a:ext uri="{FF2B5EF4-FFF2-40B4-BE49-F238E27FC236}">
                        <a16:creationId xmlns:a16="http://schemas.microsoft.com/office/drawing/2014/main" id="{4F00EA8A-9F42-61A2-D17E-B4C925E6C5EE}"/>
                      </a:ext>
                    </a:extLst>
                  </p:cNvPr>
                  <p:cNvSpPr>
                    <a:spLocks noRot="1" noChangeAspect="1" noMove="1" noResize="1" noEditPoints="1" noAdjustHandles="1" noChangeArrowheads="1" noChangeShapeType="1" noTextEdit="1"/>
                  </p:cNvSpPr>
                  <p:nvPr/>
                </p:nvSpPr>
                <p:spPr>
                  <a:xfrm>
                    <a:off x="1707052" y="3455131"/>
                    <a:ext cx="470516" cy="470517"/>
                  </a:xfrm>
                  <a:prstGeom prst="roundRect">
                    <a:avLst/>
                  </a:prstGeom>
                  <a:blipFill>
                    <a:blip r:embed="rId13"/>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ounded Rectangle 13">
                    <a:extLst>
                      <a:ext uri="{FF2B5EF4-FFF2-40B4-BE49-F238E27FC236}">
                        <a16:creationId xmlns:a16="http://schemas.microsoft.com/office/drawing/2014/main" id="{FE61C620-F069-C1C2-FBF1-008EDD46A360}"/>
                      </a:ext>
                    </a:extLst>
                  </p:cNvPr>
                  <p:cNvSpPr/>
                  <p:nvPr/>
                </p:nvSpPr>
                <p:spPr>
                  <a:xfrm>
                    <a:off x="2327930" y="3455130"/>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14" name="Rounded Rectangle 13">
                    <a:extLst>
                      <a:ext uri="{FF2B5EF4-FFF2-40B4-BE49-F238E27FC236}">
                        <a16:creationId xmlns:a16="http://schemas.microsoft.com/office/drawing/2014/main" id="{FE61C620-F069-C1C2-FBF1-008EDD46A360}"/>
                      </a:ext>
                    </a:extLst>
                  </p:cNvPr>
                  <p:cNvSpPr>
                    <a:spLocks noRot="1" noChangeAspect="1" noMove="1" noResize="1" noEditPoints="1" noAdjustHandles="1" noChangeArrowheads="1" noChangeShapeType="1" noTextEdit="1"/>
                  </p:cNvSpPr>
                  <p:nvPr/>
                </p:nvSpPr>
                <p:spPr>
                  <a:xfrm>
                    <a:off x="2327930" y="3455130"/>
                    <a:ext cx="470516" cy="470517"/>
                  </a:xfrm>
                  <a:prstGeom prst="roundRect">
                    <a:avLst/>
                  </a:prstGeom>
                  <a:blipFill>
                    <a:blip r:embed="rId14"/>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ounded Rectangle 14">
                    <a:extLst>
                      <a:ext uri="{FF2B5EF4-FFF2-40B4-BE49-F238E27FC236}">
                        <a16:creationId xmlns:a16="http://schemas.microsoft.com/office/drawing/2014/main" id="{D7B5341A-DA69-117F-A5FB-D12D7BB7460B}"/>
                      </a:ext>
                    </a:extLst>
                  </p:cNvPr>
                  <p:cNvSpPr/>
                  <p:nvPr/>
                </p:nvSpPr>
                <p:spPr>
                  <a:xfrm>
                    <a:off x="2948808" y="3455130"/>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15" name="Rounded Rectangle 14">
                    <a:extLst>
                      <a:ext uri="{FF2B5EF4-FFF2-40B4-BE49-F238E27FC236}">
                        <a16:creationId xmlns:a16="http://schemas.microsoft.com/office/drawing/2014/main" id="{D7B5341A-DA69-117F-A5FB-D12D7BB7460B}"/>
                      </a:ext>
                    </a:extLst>
                  </p:cNvPr>
                  <p:cNvSpPr>
                    <a:spLocks noRot="1" noChangeAspect="1" noMove="1" noResize="1" noEditPoints="1" noAdjustHandles="1" noChangeArrowheads="1" noChangeShapeType="1" noTextEdit="1"/>
                  </p:cNvSpPr>
                  <p:nvPr/>
                </p:nvSpPr>
                <p:spPr>
                  <a:xfrm>
                    <a:off x="2948808" y="3455130"/>
                    <a:ext cx="470516" cy="470517"/>
                  </a:xfrm>
                  <a:prstGeom prst="roundRect">
                    <a:avLst/>
                  </a:prstGeom>
                  <a:blipFill>
                    <a:blip r:embed="rId15"/>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ounded Rectangle 21">
                    <a:extLst>
                      <a:ext uri="{FF2B5EF4-FFF2-40B4-BE49-F238E27FC236}">
                        <a16:creationId xmlns:a16="http://schemas.microsoft.com/office/drawing/2014/main" id="{D0FA42FC-C301-4CD5-7196-5BFCE0252910}"/>
                      </a:ext>
                    </a:extLst>
                  </p:cNvPr>
                  <p:cNvSpPr/>
                  <p:nvPr/>
                </p:nvSpPr>
                <p:spPr>
                  <a:xfrm>
                    <a:off x="1707052" y="4123622"/>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22" name="Rounded Rectangle 21">
                    <a:extLst>
                      <a:ext uri="{FF2B5EF4-FFF2-40B4-BE49-F238E27FC236}">
                        <a16:creationId xmlns:a16="http://schemas.microsoft.com/office/drawing/2014/main" id="{D0FA42FC-C301-4CD5-7196-5BFCE0252910}"/>
                      </a:ext>
                    </a:extLst>
                  </p:cNvPr>
                  <p:cNvSpPr>
                    <a:spLocks noRot="1" noChangeAspect="1" noMove="1" noResize="1" noEditPoints="1" noAdjustHandles="1" noChangeArrowheads="1" noChangeShapeType="1" noTextEdit="1"/>
                  </p:cNvSpPr>
                  <p:nvPr/>
                </p:nvSpPr>
                <p:spPr>
                  <a:xfrm>
                    <a:off x="1707052" y="4123622"/>
                    <a:ext cx="470516" cy="470517"/>
                  </a:xfrm>
                  <a:prstGeom prst="roundRect">
                    <a:avLst/>
                  </a:prstGeom>
                  <a:blipFill>
                    <a:blip r:embed="rId16"/>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ounded Rectangle 22">
                    <a:extLst>
                      <a:ext uri="{FF2B5EF4-FFF2-40B4-BE49-F238E27FC236}">
                        <a16:creationId xmlns:a16="http://schemas.microsoft.com/office/drawing/2014/main" id="{6E85DB8D-CF82-B33B-96F9-956055F108BF}"/>
                      </a:ext>
                    </a:extLst>
                  </p:cNvPr>
                  <p:cNvSpPr/>
                  <p:nvPr/>
                </p:nvSpPr>
                <p:spPr>
                  <a:xfrm>
                    <a:off x="2327930" y="4123621"/>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23" name="Rounded Rectangle 22">
                    <a:extLst>
                      <a:ext uri="{FF2B5EF4-FFF2-40B4-BE49-F238E27FC236}">
                        <a16:creationId xmlns:a16="http://schemas.microsoft.com/office/drawing/2014/main" id="{6E85DB8D-CF82-B33B-96F9-956055F108BF}"/>
                      </a:ext>
                    </a:extLst>
                  </p:cNvPr>
                  <p:cNvSpPr>
                    <a:spLocks noRot="1" noChangeAspect="1" noMove="1" noResize="1" noEditPoints="1" noAdjustHandles="1" noChangeArrowheads="1" noChangeShapeType="1" noTextEdit="1"/>
                  </p:cNvSpPr>
                  <p:nvPr/>
                </p:nvSpPr>
                <p:spPr>
                  <a:xfrm>
                    <a:off x="2327930" y="4123621"/>
                    <a:ext cx="470516" cy="470517"/>
                  </a:xfrm>
                  <a:prstGeom prst="roundRect">
                    <a:avLst/>
                  </a:prstGeom>
                  <a:blipFill>
                    <a:blip r:embed="rId17"/>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ounded Rectangle 23">
                    <a:extLst>
                      <a:ext uri="{FF2B5EF4-FFF2-40B4-BE49-F238E27FC236}">
                        <a16:creationId xmlns:a16="http://schemas.microsoft.com/office/drawing/2014/main" id="{EBD86D6B-9153-624E-1B6E-B1042FAC3DE5}"/>
                      </a:ext>
                    </a:extLst>
                  </p:cNvPr>
                  <p:cNvSpPr/>
                  <p:nvPr/>
                </p:nvSpPr>
                <p:spPr>
                  <a:xfrm>
                    <a:off x="2948808" y="4123621"/>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24" name="Rounded Rectangle 23">
                    <a:extLst>
                      <a:ext uri="{FF2B5EF4-FFF2-40B4-BE49-F238E27FC236}">
                        <a16:creationId xmlns:a16="http://schemas.microsoft.com/office/drawing/2014/main" id="{EBD86D6B-9153-624E-1B6E-B1042FAC3DE5}"/>
                      </a:ext>
                    </a:extLst>
                  </p:cNvPr>
                  <p:cNvSpPr>
                    <a:spLocks noRot="1" noChangeAspect="1" noMove="1" noResize="1" noEditPoints="1" noAdjustHandles="1" noChangeArrowheads="1" noChangeShapeType="1" noTextEdit="1"/>
                  </p:cNvSpPr>
                  <p:nvPr/>
                </p:nvSpPr>
                <p:spPr>
                  <a:xfrm>
                    <a:off x="2948808" y="4123621"/>
                    <a:ext cx="470516" cy="470517"/>
                  </a:xfrm>
                  <a:prstGeom prst="roundRect">
                    <a:avLst/>
                  </a:prstGeom>
                  <a:blipFill>
                    <a:blip r:embed="rId18"/>
                    <a:stretch>
                      <a:fillRect/>
                    </a:stretch>
                  </a:blipFill>
                  <a:ln>
                    <a:solidFill>
                      <a:schemeClr val="accent4">
                        <a:lumMod val="75000"/>
                      </a:schemeClr>
                    </a:solidFill>
                  </a:ln>
                </p:spPr>
                <p:txBody>
                  <a:bodyPr/>
                  <a:lstStyle/>
                  <a:p>
                    <a:r>
                      <a:rPr lang="en-US">
                        <a:noFill/>
                      </a:rPr>
                      <a:t> </a:t>
                    </a:r>
                  </a:p>
                </p:txBody>
              </p:sp>
            </mc:Fallback>
          </mc:AlternateContent>
          <p:cxnSp>
            <p:nvCxnSpPr>
              <p:cNvPr id="54" name="Straight Arrow Connector 53">
                <a:extLst>
                  <a:ext uri="{FF2B5EF4-FFF2-40B4-BE49-F238E27FC236}">
                    <a16:creationId xmlns:a16="http://schemas.microsoft.com/office/drawing/2014/main" id="{0D4F8D30-841C-D6D2-B536-F4735A3DD52C}"/>
                  </a:ext>
                </a:extLst>
              </p:cNvPr>
              <p:cNvCxnSpPr>
                <a:cxnSpLocks/>
                <a:stCxn id="16" idx="3"/>
                <a:endCxn id="38" idx="1"/>
              </p:cNvCxnSpPr>
              <p:nvPr/>
            </p:nvCxnSpPr>
            <p:spPr>
              <a:xfrm>
                <a:off x="1498489" y="5035623"/>
                <a:ext cx="208563" cy="11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A148166F-284E-9F19-6D7D-D23A56C9313A}"/>
                  </a:ext>
                </a:extLst>
              </p:cNvPr>
              <p:cNvCxnSpPr>
                <a:cxnSpLocks/>
                <a:stCxn id="3" idx="3"/>
                <a:endCxn id="13" idx="1"/>
              </p:cNvCxnSpPr>
              <p:nvPr/>
            </p:nvCxnSpPr>
            <p:spPr>
              <a:xfrm>
                <a:off x="1500224" y="3690390"/>
                <a:ext cx="20682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CFDF4762-3712-2251-7C1D-44AF0A46E0C1}"/>
                  </a:ext>
                </a:extLst>
              </p:cNvPr>
              <p:cNvCxnSpPr>
                <a:cxnSpLocks/>
                <a:stCxn id="12" idx="3"/>
                <a:endCxn id="22" idx="1"/>
              </p:cNvCxnSpPr>
              <p:nvPr/>
            </p:nvCxnSpPr>
            <p:spPr>
              <a:xfrm flipV="1">
                <a:off x="1497556" y="4358881"/>
                <a:ext cx="209496" cy="33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A9366423-30A9-F590-7F1F-EC9914A0B6DF}"/>
                  </a:ext>
                </a:extLst>
              </p:cNvPr>
              <p:cNvCxnSpPr>
                <a:cxnSpLocks/>
                <a:stCxn id="24" idx="3"/>
                <a:endCxn id="11" idx="1"/>
              </p:cNvCxnSpPr>
              <p:nvPr/>
            </p:nvCxnSpPr>
            <p:spPr>
              <a:xfrm flipV="1">
                <a:off x="3419324" y="4358879"/>
                <a:ext cx="402125"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Elbow Connector 92">
                <a:extLst>
                  <a:ext uri="{FF2B5EF4-FFF2-40B4-BE49-F238E27FC236}">
                    <a16:creationId xmlns:a16="http://schemas.microsoft.com/office/drawing/2014/main" id="{28327D0A-9D31-BD9B-C28C-2F26125C2CE5}"/>
                  </a:ext>
                </a:extLst>
              </p:cNvPr>
              <p:cNvCxnSpPr>
                <a:cxnSpLocks/>
                <a:endCxn id="40" idx="3"/>
              </p:cNvCxnSpPr>
              <p:nvPr/>
            </p:nvCxnSpPr>
            <p:spPr>
              <a:xfrm rot="5400000">
                <a:off x="3162118" y="4657922"/>
                <a:ext cx="636010" cy="121597"/>
              </a:xfrm>
              <a:prstGeom prst="bentConnector2">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4" name="Elbow Connector 93">
                <a:extLst>
                  <a:ext uri="{FF2B5EF4-FFF2-40B4-BE49-F238E27FC236}">
                    <a16:creationId xmlns:a16="http://schemas.microsoft.com/office/drawing/2014/main" id="{16F4123C-CBEC-BF04-8DAE-B6A87BFE55F5}"/>
                  </a:ext>
                </a:extLst>
              </p:cNvPr>
              <p:cNvCxnSpPr>
                <a:cxnSpLocks/>
                <a:endCxn id="15" idx="3"/>
              </p:cNvCxnSpPr>
              <p:nvPr/>
            </p:nvCxnSpPr>
            <p:spPr>
              <a:xfrm rot="16200000" flipV="1">
                <a:off x="3124958" y="3984755"/>
                <a:ext cx="710330" cy="121597"/>
              </a:xfrm>
              <a:prstGeom prst="bentConnector2">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DD51B68A-52A8-1416-DF10-DFD41AC9EBE7}"/>
                  </a:ext>
                </a:extLst>
              </p:cNvPr>
              <p:cNvSpPr/>
              <p:nvPr/>
            </p:nvSpPr>
            <p:spPr>
              <a:xfrm>
                <a:off x="1304935" y="3492555"/>
                <a:ext cx="195289" cy="3956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93DCC02-5241-EFDE-348F-DA07173884DB}"/>
                  </a:ext>
                </a:extLst>
              </p:cNvPr>
              <p:cNvSpPr/>
              <p:nvPr/>
            </p:nvSpPr>
            <p:spPr>
              <a:xfrm>
                <a:off x="1302267" y="4164386"/>
                <a:ext cx="195289" cy="3956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E482AAE-ED53-5A62-9A50-1E3B8BB899FF}"/>
                  </a:ext>
                </a:extLst>
              </p:cNvPr>
              <p:cNvSpPr/>
              <p:nvPr/>
            </p:nvSpPr>
            <p:spPr>
              <a:xfrm>
                <a:off x="1303200" y="4837788"/>
                <a:ext cx="195289" cy="3956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348858ED-09C2-0EAC-B12F-7752596EE99C}"/>
                </a:ext>
              </a:extLst>
            </p:cNvPr>
            <p:cNvSpPr txBox="1"/>
            <p:nvPr/>
          </p:nvSpPr>
          <p:spPr>
            <a:xfrm>
              <a:off x="601619" y="5297608"/>
              <a:ext cx="1609090" cy="646331"/>
            </a:xfrm>
            <a:prstGeom prst="rect">
              <a:avLst/>
            </a:prstGeom>
            <a:noFill/>
          </p:spPr>
          <p:txBody>
            <a:bodyPr wrap="square" rtlCol="0">
              <a:spAutoFit/>
            </a:bodyPr>
            <a:lstStyle/>
            <a:p>
              <a:pPr algn="ctr"/>
              <a:r>
                <a:rPr lang="en-US"/>
                <a:t>Arbitrary transformation</a:t>
              </a:r>
            </a:p>
          </p:txBody>
        </p:sp>
        <p:sp>
          <p:nvSpPr>
            <p:cNvPr id="154" name="TextBox 153">
              <a:extLst>
                <a:ext uri="{FF2B5EF4-FFF2-40B4-BE49-F238E27FC236}">
                  <a16:creationId xmlns:a16="http://schemas.microsoft.com/office/drawing/2014/main" id="{27C7CA03-6C20-9BA8-A9F4-89CD57DC4928}"/>
                </a:ext>
              </a:extLst>
            </p:cNvPr>
            <p:cNvSpPr txBox="1"/>
            <p:nvPr/>
          </p:nvSpPr>
          <p:spPr>
            <a:xfrm>
              <a:off x="209256" y="3231030"/>
              <a:ext cx="1023745" cy="646331"/>
            </a:xfrm>
            <a:prstGeom prst="rect">
              <a:avLst/>
            </a:prstGeom>
            <a:noFill/>
          </p:spPr>
          <p:txBody>
            <a:bodyPr wrap="square" rtlCol="0">
              <a:spAutoFit/>
            </a:bodyPr>
            <a:lstStyle/>
            <a:p>
              <a:pPr algn="ctr"/>
              <a:r>
                <a:rPr lang="en-US"/>
                <a:t>Arbitrary inputs</a:t>
              </a:r>
            </a:p>
          </p:txBody>
        </p:sp>
      </p:grpSp>
      <mc:AlternateContent xmlns:mc="http://schemas.openxmlformats.org/markup-compatibility/2006" xmlns:a14="http://schemas.microsoft.com/office/drawing/2010/main">
        <mc:Choice Requires="a14">
          <p:sp>
            <p:nvSpPr>
              <p:cNvPr id="161" name="TextBox 160">
                <a:extLst>
                  <a:ext uri="{FF2B5EF4-FFF2-40B4-BE49-F238E27FC236}">
                    <a16:creationId xmlns:a16="http://schemas.microsoft.com/office/drawing/2014/main" id="{23E263F5-7860-4FFD-95B8-B8B7E51423A1}"/>
                  </a:ext>
                </a:extLst>
              </p:cNvPr>
              <p:cNvSpPr txBox="1"/>
              <p:nvPr/>
            </p:nvSpPr>
            <p:spPr>
              <a:xfrm>
                <a:off x="4157813" y="5694845"/>
                <a:ext cx="3876373" cy="369332"/>
              </a:xfrm>
              <a:prstGeom prst="rect">
                <a:avLst/>
              </a:prstGeom>
              <a:noFill/>
            </p:spPr>
            <p:txBody>
              <a:bodyPr wrap="square" rtlCol="0">
                <a:spAutoFit/>
              </a:bodyPr>
              <a:lstStyle/>
              <a:p>
                <a:pPr algn="ctr"/>
                <a:r>
                  <a:rPr lang="en-US"/>
                  <a:t>** </a:t>
                </a:r>
                <a14:m>
                  <m:oMath xmlns:m="http://schemas.openxmlformats.org/officeDocument/2006/math">
                    <m:r>
                      <a:rPr lang="en-CA" b="1" i="1" smtClean="0">
                        <a:latin typeface="Cambria Math" panose="02040503050406030204" pitchFamily="18" charset="0"/>
                      </a:rPr>
                      <m:t>𝒙</m:t>
                    </m:r>
                    <m:r>
                      <a:rPr lang="en-CA" b="1" i="1" smtClean="0">
                        <a:latin typeface="Cambria Math" panose="02040503050406030204" pitchFamily="18" charset="0"/>
                      </a:rPr>
                      <m:t>,</m:t>
                    </m:r>
                    <m:r>
                      <a:rPr lang="en-CA" b="1" i="1" smtClean="0">
                        <a:latin typeface="Cambria Math" panose="02040503050406030204" pitchFamily="18" charset="0"/>
                      </a:rPr>
                      <m:t>𝒚</m:t>
                    </m:r>
                  </m:oMath>
                </a14:m>
                <a:r>
                  <a:rPr lang="en-US" b="1"/>
                  <a:t> </a:t>
                </a:r>
                <a:r>
                  <a:rPr lang="en-US"/>
                  <a:t>are arbitrary sequences</a:t>
                </a:r>
                <a:endParaRPr lang="en-US" b="1"/>
              </a:p>
            </p:txBody>
          </p:sp>
        </mc:Choice>
        <mc:Fallback xmlns="">
          <p:sp>
            <p:nvSpPr>
              <p:cNvPr id="161" name="TextBox 160">
                <a:extLst>
                  <a:ext uri="{FF2B5EF4-FFF2-40B4-BE49-F238E27FC236}">
                    <a16:creationId xmlns:a16="http://schemas.microsoft.com/office/drawing/2014/main" id="{23E263F5-7860-4FFD-95B8-B8B7E51423A1}"/>
                  </a:ext>
                </a:extLst>
              </p:cNvPr>
              <p:cNvSpPr txBox="1">
                <a:spLocks noRot="1" noChangeAspect="1" noMove="1" noResize="1" noEditPoints="1" noAdjustHandles="1" noChangeArrowheads="1" noChangeShapeType="1" noTextEdit="1"/>
              </p:cNvSpPr>
              <p:nvPr/>
            </p:nvSpPr>
            <p:spPr>
              <a:xfrm>
                <a:off x="4157813" y="5694845"/>
                <a:ext cx="3876373" cy="369332"/>
              </a:xfrm>
              <a:prstGeom prst="rect">
                <a:avLst/>
              </a:prstGeom>
              <a:blipFill>
                <a:blip r:embed="rId25"/>
                <a:stretch>
                  <a:fillRect t="-8197" b="-24590"/>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69343BB1-A807-850D-0092-5FCC429A597D}"/>
              </a:ext>
            </a:extLst>
          </p:cNvPr>
          <p:cNvSpPr txBox="1"/>
          <p:nvPr/>
        </p:nvSpPr>
        <p:spPr>
          <a:xfrm>
            <a:off x="3041013" y="5500339"/>
            <a:ext cx="2337905" cy="830997"/>
          </a:xfrm>
          <a:prstGeom prst="rect">
            <a:avLst/>
          </a:prstGeom>
          <a:solidFill>
            <a:schemeClr val="bg1"/>
          </a:solidFill>
          <a:ln w="38100">
            <a:solidFill>
              <a:srgbClr val="FF0000"/>
            </a:solidFill>
          </a:ln>
        </p:spPr>
        <p:txBody>
          <a:bodyPr wrap="square" rtlCol="0">
            <a:spAutoFit/>
          </a:bodyPr>
          <a:lstStyle/>
          <a:p>
            <a:pPr algn="ctr"/>
            <a:r>
              <a:rPr lang="en-US" sz="2400" dirty="0"/>
              <a:t>Nothing to learn inside of this</a:t>
            </a:r>
          </a:p>
        </p:txBody>
      </p:sp>
      <p:cxnSp>
        <p:nvCxnSpPr>
          <p:cNvPr id="28" name="Straight Arrow Connector 27">
            <a:extLst>
              <a:ext uri="{FF2B5EF4-FFF2-40B4-BE49-F238E27FC236}">
                <a16:creationId xmlns:a16="http://schemas.microsoft.com/office/drawing/2014/main" id="{4894158E-FDCE-142C-9BCA-6B650CE5FE38}"/>
              </a:ext>
            </a:extLst>
          </p:cNvPr>
          <p:cNvCxnSpPr>
            <a:cxnSpLocks/>
            <a:stCxn id="26" idx="0"/>
            <a:endCxn id="11" idx="2"/>
          </p:cNvCxnSpPr>
          <p:nvPr/>
        </p:nvCxnSpPr>
        <p:spPr>
          <a:xfrm flipV="1">
            <a:off x="4209966" y="4717376"/>
            <a:ext cx="848379" cy="7829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5A7D916-9CAB-01C9-DA41-0F1566004640}"/>
              </a:ext>
            </a:extLst>
          </p:cNvPr>
          <p:cNvCxnSpPr>
            <a:cxnSpLocks/>
            <a:stCxn id="26" idx="0"/>
            <a:endCxn id="130" idx="2"/>
          </p:cNvCxnSpPr>
          <p:nvPr/>
        </p:nvCxnSpPr>
        <p:spPr>
          <a:xfrm flipV="1">
            <a:off x="4209966" y="4689481"/>
            <a:ext cx="6626915" cy="81085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02316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9AF79F5-EE7A-D9C7-6677-2334D16D65EF}"/>
              </a:ext>
            </a:extLst>
          </p:cNvPr>
          <p:cNvSpPr>
            <a:spLocks noGrp="1"/>
          </p:cNvSpPr>
          <p:nvPr>
            <p:ph type="body" idx="1"/>
          </p:nvPr>
        </p:nvSpPr>
        <p:spPr/>
        <p:txBody>
          <a:bodyPr>
            <a:normAutofit/>
          </a:bodyPr>
          <a:lstStyle/>
          <a:p>
            <a:r>
              <a:rPr lang="en-US" sz="3200"/>
              <a:t>Self-Attention</a:t>
            </a:r>
          </a:p>
        </p:txBody>
      </p:sp>
      <p:sp>
        <p:nvSpPr>
          <p:cNvPr id="8" name="Content Placeholder 7">
            <a:extLst>
              <a:ext uri="{FF2B5EF4-FFF2-40B4-BE49-F238E27FC236}">
                <a16:creationId xmlns:a16="http://schemas.microsoft.com/office/drawing/2014/main" id="{900F87B6-69FC-8AAF-9429-4F592F82E5C4}"/>
              </a:ext>
            </a:extLst>
          </p:cNvPr>
          <p:cNvSpPr>
            <a:spLocks noGrp="1"/>
          </p:cNvSpPr>
          <p:nvPr>
            <p:ph sz="half" idx="2"/>
          </p:nvPr>
        </p:nvSpPr>
        <p:spPr>
          <a:xfrm>
            <a:off x="839788" y="2121763"/>
            <a:ext cx="5157787" cy="1183154"/>
          </a:xfrm>
        </p:spPr>
        <p:txBody>
          <a:bodyPr/>
          <a:lstStyle/>
          <a:p>
            <a:r>
              <a:rPr lang="en-US"/>
              <a:t>Keys, values, and queries are all derived from the same source</a:t>
            </a:r>
          </a:p>
        </p:txBody>
      </p:sp>
      <p:sp>
        <p:nvSpPr>
          <p:cNvPr id="9" name="Text Placeholder 8">
            <a:extLst>
              <a:ext uri="{FF2B5EF4-FFF2-40B4-BE49-F238E27FC236}">
                <a16:creationId xmlns:a16="http://schemas.microsoft.com/office/drawing/2014/main" id="{13A18082-1BD4-0A06-076B-D430B2A009AE}"/>
              </a:ext>
            </a:extLst>
          </p:cNvPr>
          <p:cNvSpPr>
            <a:spLocks noGrp="1"/>
          </p:cNvSpPr>
          <p:nvPr>
            <p:ph type="body" sz="quarter" idx="3"/>
          </p:nvPr>
        </p:nvSpPr>
        <p:spPr>
          <a:xfrm>
            <a:off x="6172200" y="1206000"/>
            <a:ext cx="5183188" cy="823912"/>
          </a:xfrm>
        </p:spPr>
        <p:txBody>
          <a:bodyPr>
            <a:normAutofit/>
          </a:bodyPr>
          <a:lstStyle/>
          <a:p>
            <a:r>
              <a:rPr lang="en-US" sz="3200"/>
              <a:t>Cross-Attention</a:t>
            </a:r>
          </a:p>
        </p:txBody>
      </p:sp>
      <p:sp>
        <p:nvSpPr>
          <p:cNvPr id="10" name="Content Placeholder 9">
            <a:extLst>
              <a:ext uri="{FF2B5EF4-FFF2-40B4-BE49-F238E27FC236}">
                <a16:creationId xmlns:a16="http://schemas.microsoft.com/office/drawing/2014/main" id="{0A7E4114-8E8D-C61E-8DC5-964832A9F5CB}"/>
              </a:ext>
            </a:extLst>
          </p:cNvPr>
          <p:cNvSpPr>
            <a:spLocks noGrp="1"/>
          </p:cNvSpPr>
          <p:nvPr>
            <p:ph sz="quarter" idx="4"/>
          </p:nvPr>
        </p:nvSpPr>
        <p:spPr>
          <a:xfrm>
            <a:off x="6172200" y="2121763"/>
            <a:ext cx="5183188" cy="1183154"/>
          </a:xfrm>
        </p:spPr>
        <p:txBody>
          <a:bodyPr/>
          <a:lstStyle/>
          <a:p>
            <a:r>
              <a:rPr lang="en-US"/>
              <a:t>Keys-values and queries are derived from separate sources</a:t>
            </a:r>
          </a:p>
        </p:txBody>
      </p:sp>
      <p:sp>
        <p:nvSpPr>
          <p:cNvPr id="4" name="Date Placeholder 3">
            <a:extLst>
              <a:ext uri="{FF2B5EF4-FFF2-40B4-BE49-F238E27FC236}">
                <a16:creationId xmlns:a16="http://schemas.microsoft.com/office/drawing/2014/main" id="{D9A50A61-209F-2F7E-02BC-FF4B19DE6D46}"/>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7995EA28-4134-50DF-B025-B7D4043C4224}"/>
              </a:ext>
            </a:extLst>
          </p:cNvPr>
          <p:cNvSpPr>
            <a:spLocks noGrp="1"/>
          </p:cNvSpPr>
          <p:nvPr>
            <p:ph type="sldNum" sz="quarter" idx="12"/>
          </p:nvPr>
        </p:nvSpPr>
        <p:spPr/>
        <p:txBody>
          <a:bodyPr/>
          <a:lstStyle/>
          <a:p>
            <a:fld id="{D4F24A5E-B0D2-394D-9970-9AE06BCB59C1}" type="slidenum">
              <a:rPr lang="en-US" smtClean="0"/>
              <a:t>38</a:t>
            </a:fld>
            <a:endParaRPr lang="en-US"/>
          </a:p>
        </p:txBody>
      </p:sp>
      <p:sp>
        <p:nvSpPr>
          <p:cNvPr id="2" name="Title 1">
            <a:extLst>
              <a:ext uri="{FF2B5EF4-FFF2-40B4-BE49-F238E27FC236}">
                <a16:creationId xmlns:a16="http://schemas.microsoft.com/office/drawing/2014/main" id="{965E8022-AD3A-92BA-1558-9DB1A2703C1F}"/>
              </a:ext>
            </a:extLst>
          </p:cNvPr>
          <p:cNvSpPr>
            <a:spLocks noGrp="1"/>
          </p:cNvSpPr>
          <p:nvPr>
            <p:ph type="title"/>
          </p:nvPr>
        </p:nvSpPr>
        <p:spPr/>
        <p:txBody>
          <a:bodyPr/>
          <a:lstStyle/>
          <a:p>
            <a:r>
              <a:rPr lang="en-US" dirty="0"/>
              <a:t>Learning Transformer Attention</a:t>
            </a:r>
          </a:p>
        </p:txBody>
      </p:sp>
      <p:grpSp>
        <p:nvGrpSpPr>
          <p:cNvPr id="158" name="Group 157">
            <a:extLst>
              <a:ext uri="{FF2B5EF4-FFF2-40B4-BE49-F238E27FC236}">
                <a16:creationId xmlns:a16="http://schemas.microsoft.com/office/drawing/2014/main" id="{D5094B9E-CC05-56DC-4961-7BFA308EB623}"/>
              </a:ext>
            </a:extLst>
          </p:cNvPr>
          <p:cNvGrpSpPr/>
          <p:nvPr/>
        </p:nvGrpSpPr>
        <p:grpSpPr>
          <a:xfrm>
            <a:off x="6649200" y="3227286"/>
            <a:ext cx="5035481" cy="2264465"/>
            <a:chOff x="6649200" y="3227286"/>
            <a:chExt cx="5035481" cy="2264465"/>
          </a:xfrm>
        </p:grpSpPr>
        <p:cxnSp>
          <p:nvCxnSpPr>
            <p:cNvPr id="61" name="Elbow Connector 60">
              <a:extLst>
                <a:ext uri="{FF2B5EF4-FFF2-40B4-BE49-F238E27FC236}">
                  <a16:creationId xmlns:a16="http://schemas.microsoft.com/office/drawing/2014/main" id="{495542C2-BD5A-B2E7-7879-81D60856BF6B}"/>
                </a:ext>
              </a:extLst>
            </p:cNvPr>
            <p:cNvCxnSpPr>
              <a:cxnSpLocks/>
            </p:cNvCxnSpPr>
            <p:nvPr/>
          </p:nvCxnSpPr>
          <p:spPr>
            <a:xfrm rot="16200000" flipH="1">
              <a:off x="7000639" y="3888283"/>
              <a:ext cx="672484" cy="266035"/>
            </a:xfrm>
            <a:prstGeom prst="bentConnector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Rounded Rectangle 61">
                  <a:extLst>
                    <a:ext uri="{FF2B5EF4-FFF2-40B4-BE49-F238E27FC236}">
                      <a16:creationId xmlns:a16="http://schemas.microsoft.com/office/drawing/2014/main" id="{187347D1-A5B6-FC8B-E3B5-9D79042F6F95}"/>
                    </a:ext>
                  </a:extLst>
                </p:cNvPr>
                <p:cNvSpPr/>
                <p:nvPr/>
              </p:nvSpPr>
              <p:spPr>
                <a:xfrm>
                  <a:off x="6649200" y="3227286"/>
                  <a:ext cx="470516" cy="252000"/>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𝒙</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62" name="Rounded Rectangle 61">
                  <a:extLst>
                    <a:ext uri="{FF2B5EF4-FFF2-40B4-BE49-F238E27FC236}">
                      <a16:creationId xmlns:a16="http://schemas.microsoft.com/office/drawing/2014/main" id="{187347D1-A5B6-FC8B-E3B5-9D79042F6F95}"/>
                    </a:ext>
                  </a:extLst>
                </p:cNvPr>
                <p:cNvSpPr>
                  <a:spLocks noRot="1" noChangeAspect="1" noMove="1" noResize="1" noEditPoints="1" noAdjustHandles="1" noChangeArrowheads="1" noChangeShapeType="1" noTextEdit="1"/>
                </p:cNvSpPr>
                <p:nvPr/>
              </p:nvSpPr>
              <p:spPr>
                <a:xfrm>
                  <a:off x="6649200" y="3227286"/>
                  <a:ext cx="470516" cy="252000"/>
                </a:xfrm>
                <a:prstGeom prst="roundRect">
                  <a:avLst/>
                </a:prstGeom>
                <a:blipFill>
                  <a:blip r:embed="rId3"/>
                  <a:stretch>
                    <a:fillRect b="-11364"/>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Rounded Rectangle 62">
                  <a:extLst>
                    <a:ext uri="{FF2B5EF4-FFF2-40B4-BE49-F238E27FC236}">
                      <a16:creationId xmlns:a16="http://schemas.microsoft.com/office/drawing/2014/main" id="{C5A99AB1-98A4-1FA1-2F3E-35D0AC8BDD56}"/>
                    </a:ext>
                  </a:extLst>
                </p:cNvPr>
                <p:cNvSpPr/>
                <p:nvPr/>
              </p:nvSpPr>
              <p:spPr>
                <a:xfrm>
                  <a:off x="6649200" y="3560645"/>
                  <a:ext cx="470516" cy="252000"/>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𝒙</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63" name="Rounded Rectangle 62">
                  <a:extLst>
                    <a:ext uri="{FF2B5EF4-FFF2-40B4-BE49-F238E27FC236}">
                      <a16:creationId xmlns:a16="http://schemas.microsoft.com/office/drawing/2014/main" id="{C5A99AB1-98A4-1FA1-2F3E-35D0AC8BDD56}"/>
                    </a:ext>
                  </a:extLst>
                </p:cNvPr>
                <p:cNvSpPr>
                  <a:spLocks noRot="1" noChangeAspect="1" noMove="1" noResize="1" noEditPoints="1" noAdjustHandles="1" noChangeArrowheads="1" noChangeShapeType="1" noTextEdit="1"/>
                </p:cNvSpPr>
                <p:nvPr/>
              </p:nvSpPr>
              <p:spPr>
                <a:xfrm>
                  <a:off x="6649200" y="3560645"/>
                  <a:ext cx="470516" cy="252000"/>
                </a:xfrm>
                <a:prstGeom prst="roundRect">
                  <a:avLst/>
                </a:prstGeom>
                <a:blipFill>
                  <a:blip r:embed="rId4"/>
                  <a:stretch>
                    <a:fillRect b="-13953"/>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Rounded Rectangle 63">
                  <a:extLst>
                    <a:ext uri="{FF2B5EF4-FFF2-40B4-BE49-F238E27FC236}">
                      <a16:creationId xmlns:a16="http://schemas.microsoft.com/office/drawing/2014/main" id="{9FEE279B-6EED-58C7-C977-3B4F1BB8C849}"/>
                    </a:ext>
                  </a:extLst>
                </p:cNvPr>
                <p:cNvSpPr/>
                <p:nvPr/>
              </p:nvSpPr>
              <p:spPr>
                <a:xfrm>
                  <a:off x="6649200" y="3888791"/>
                  <a:ext cx="470516" cy="252000"/>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𝒙</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64" name="Rounded Rectangle 63">
                  <a:extLst>
                    <a:ext uri="{FF2B5EF4-FFF2-40B4-BE49-F238E27FC236}">
                      <a16:creationId xmlns:a16="http://schemas.microsoft.com/office/drawing/2014/main" id="{9FEE279B-6EED-58C7-C977-3B4F1BB8C849}"/>
                    </a:ext>
                  </a:extLst>
                </p:cNvPr>
                <p:cNvSpPr>
                  <a:spLocks noRot="1" noChangeAspect="1" noMove="1" noResize="1" noEditPoints="1" noAdjustHandles="1" noChangeArrowheads="1" noChangeShapeType="1" noTextEdit="1"/>
                </p:cNvSpPr>
                <p:nvPr/>
              </p:nvSpPr>
              <p:spPr>
                <a:xfrm>
                  <a:off x="6649200" y="3888791"/>
                  <a:ext cx="470516" cy="252000"/>
                </a:xfrm>
                <a:prstGeom prst="roundRect">
                  <a:avLst/>
                </a:prstGeom>
                <a:blipFill>
                  <a:blip r:embed="rId5"/>
                  <a:stretch>
                    <a:fillRect b="-11628"/>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Rounded Rectangle 74">
                  <a:extLst>
                    <a:ext uri="{FF2B5EF4-FFF2-40B4-BE49-F238E27FC236}">
                      <a16:creationId xmlns:a16="http://schemas.microsoft.com/office/drawing/2014/main" id="{B9CFD276-311F-FCB1-E945-766EAACEA96B}"/>
                    </a:ext>
                  </a:extLst>
                </p:cNvPr>
                <p:cNvSpPr/>
                <p:nvPr/>
              </p:nvSpPr>
              <p:spPr>
                <a:xfrm>
                  <a:off x="6649908" y="4578246"/>
                  <a:ext cx="470516" cy="252000"/>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𝒚</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75" name="Rounded Rectangle 74">
                  <a:extLst>
                    <a:ext uri="{FF2B5EF4-FFF2-40B4-BE49-F238E27FC236}">
                      <a16:creationId xmlns:a16="http://schemas.microsoft.com/office/drawing/2014/main" id="{B9CFD276-311F-FCB1-E945-766EAACEA96B}"/>
                    </a:ext>
                  </a:extLst>
                </p:cNvPr>
                <p:cNvSpPr>
                  <a:spLocks noRot="1" noChangeAspect="1" noMove="1" noResize="1" noEditPoints="1" noAdjustHandles="1" noChangeArrowheads="1" noChangeShapeType="1" noTextEdit="1"/>
                </p:cNvSpPr>
                <p:nvPr/>
              </p:nvSpPr>
              <p:spPr>
                <a:xfrm>
                  <a:off x="6649908" y="4578246"/>
                  <a:ext cx="470516" cy="252000"/>
                </a:xfrm>
                <a:prstGeom prst="roundRect">
                  <a:avLst/>
                </a:prstGeom>
                <a:blipFill>
                  <a:blip r:embed="rId6"/>
                  <a:stretch>
                    <a:fillRect b="-23256"/>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Rounded Rectangle 75">
                  <a:extLst>
                    <a:ext uri="{FF2B5EF4-FFF2-40B4-BE49-F238E27FC236}">
                      <a16:creationId xmlns:a16="http://schemas.microsoft.com/office/drawing/2014/main" id="{4599C1FC-AD47-D321-8AE7-7F2C1A322C8C}"/>
                    </a:ext>
                  </a:extLst>
                </p:cNvPr>
                <p:cNvSpPr/>
                <p:nvPr/>
              </p:nvSpPr>
              <p:spPr>
                <a:xfrm>
                  <a:off x="6649908" y="4911605"/>
                  <a:ext cx="470516" cy="252000"/>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𝒚</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76" name="Rounded Rectangle 75">
                  <a:extLst>
                    <a:ext uri="{FF2B5EF4-FFF2-40B4-BE49-F238E27FC236}">
                      <a16:creationId xmlns:a16="http://schemas.microsoft.com/office/drawing/2014/main" id="{4599C1FC-AD47-D321-8AE7-7F2C1A322C8C}"/>
                    </a:ext>
                  </a:extLst>
                </p:cNvPr>
                <p:cNvSpPr>
                  <a:spLocks noRot="1" noChangeAspect="1" noMove="1" noResize="1" noEditPoints="1" noAdjustHandles="1" noChangeArrowheads="1" noChangeShapeType="1" noTextEdit="1"/>
                </p:cNvSpPr>
                <p:nvPr/>
              </p:nvSpPr>
              <p:spPr>
                <a:xfrm>
                  <a:off x="6649908" y="4911605"/>
                  <a:ext cx="470516" cy="252000"/>
                </a:xfrm>
                <a:prstGeom prst="roundRect">
                  <a:avLst/>
                </a:prstGeom>
                <a:blipFill>
                  <a:blip r:embed="rId7"/>
                  <a:stretch>
                    <a:fillRect b="-20930"/>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Rounded Rectangle 76">
                  <a:extLst>
                    <a:ext uri="{FF2B5EF4-FFF2-40B4-BE49-F238E27FC236}">
                      <a16:creationId xmlns:a16="http://schemas.microsoft.com/office/drawing/2014/main" id="{AB11C566-39AE-701D-88F0-7C0C078181E8}"/>
                    </a:ext>
                  </a:extLst>
                </p:cNvPr>
                <p:cNvSpPr/>
                <p:nvPr/>
              </p:nvSpPr>
              <p:spPr>
                <a:xfrm>
                  <a:off x="6649908" y="5239751"/>
                  <a:ext cx="470516" cy="252000"/>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𝒚</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77" name="Rounded Rectangle 76">
                  <a:extLst>
                    <a:ext uri="{FF2B5EF4-FFF2-40B4-BE49-F238E27FC236}">
                      <a16:creationId xmlns:a16="http://schemas.microsoft.com/office/drawing/2014/main" id="{AB11C566-39AE-701D-88F0-7C0C078181E8}"/>
                    </a:ext>
                  </a:extLst>
                </p:cNvPr>
                <p:cNvSpPr>
                  <a:spLocks noRot="1" noChangeAspect="1" noMove="1" noResize="1" noEditPoints="1" noAdjustHandles="1" noChangeArrowheads="1" noChangeShapeType="1" noTextEdit="1"/>
                </p:cNvSpPr>
                <p:nvPr/>
              </p:nvSpPr>
              <p:spPr>
                <a:xfrm>
                  <a:off x="6649908" y="5239751"/>
                  <a:ext cx="470516" cy="252000"/>
                </a:xfrm>
                <a:prstGeom prst="roundRect">
                  <a:avLst/>
                </a:prstGeom>
                <a:blipFill>
                  <a:blip r:embed="rId8"/>
                  <a:stretch>
                    <a:fillRect b="-20930"/>
                  </a:stretch>
                </a:blipFill>
                <a:ln>
                  <a:solidFill>
                    <a:schemeClr val="accent2">
                      <a:lumMod val="75000"/>
                    </a:schemeClr>
                  </a:solidFill>
                </a:ln>
              </p:spPr>
              <p:txBody>
                <a:bodyPr/>
                <a:lstStyle/>
                <a:p>
                  <a:r>
                    <a:rPr lang="en-US">
                      <a:noFill/>
                    </a:rPr>
                    <a:t> </a:t>
                  </a:r>
                </a:p>
              </p:txBody>
            </p:sp>
          </mc:Fallback>
        </mc:AlternateContent>
        <p:grpSp>
          <p:nvGrpSpPr>
            <p:cNvPr id="124" name="Group 123">
              <a:extLst>
                <a:ext uri="{FF2B5EF4-FFF2-40B4-BE49-F238E27FC236}">
                  <a16:creationId xmlns:a16="http://schemas.microsoft.com/office/drawing/2014/main" id="{D03E2AA9-D30B-D81C-018C-F56BB1123A79}"/>
                </a:ext>
              </a:extLst>
            </p:cNvPr>
            <p:cNvGrpSpPr/>
            <p:nvPr/>
          </p:nvGrpSpPr>
          <p:grpSpPr>
            <a:xfrm>
              <a:off x="7469899" y="3450452"/>
              <a:ext cx="4214782" cy="1816854"/>
              <a:chOff x="1302267" y="3455130"/>
              <a:chExt cx="4214782" cy="1816854"/>
            </a:xfrm>
          </p:grpSpPr>
          <mc:AlternateContent xmlns:mc="http://schemas.openxmlformats.org/markup-compatibility/2006" xmlns:a14="http://schemas.microsoft.com/office/drawing/2010/main">
            <mc:Choice Requires="a14">
              <p:sp>
                <p:nvSpPr>
                  <p:cNvPr id="127" name="Rounded Rectangle 126">
                    <a:extLst>
                      <a:ext uri="{FF2B5EF4-FFF2-40B4-BE49-F238E27FC236}">
                        <a16:creationId xmlns:a16="http://schemas.microsoft.com/office/drawing/2014/main" id="{2B4250BD-59D1-5796-FF9B-53F1147111A1}"/>
                      </a:ext>
                    </a:extLst>
                  </p:cNvPr>
                  <p:cNvSpPr/>
                  <p:nvPr/>
                </p:nvSpPr>
                <p:spPr>
                  <a:xfrm>
                    <a:off x="1707052" y="4801467"/>
                    <a:ext cx="470516" cy="470517"/>
                  </a:xfrm>
                  <a:prstGeom prst="roundRect">
                    <a:avLst/>
                  </a:prstGeom>
                  <a:solidFill>
                    <a:schemeClr val="accent2">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127" name="Rounded Rectangle 126">
                    <a:extLst>
                      <a:ext uri="{FF2B5EF4-FFF2-40B4-BE49-F238E27FC236}">
                        <a16:creationId xmlns:a16="http://schemas.microsoft.com/office/drawing/2014/main" id="{2B4250BD-59D1-5796-FF9B-53F1147111A1}"/>
                      </a:ext>
                    </a:extLst>
                  </p:cNvPr>
                  <p:cNvSpPr>
                    <a:spLocks noRot="1" noChangeAspect="1" noMove="1" noResize="1" noEditPoints="1" noAdjustHandles="1" noChangeArrowheads="1" noChangeShapeType="1" noTextEdit="1"/>
                  </p:cNvSpPr>
                  <p:nvPr/>
                </p:nvSpPr>
                <p:spPr>
                  <a:xfrm>
                    <a:off x="1707052" y="4801467"/>
                    <a:ext cx="470516" cy="470517"/>
                  </a:xfrm>
                  <a:prstGeom prst="roundRect">
                    <a:avLst/>
                  </a:prstGeom>
                  <a:blipFill>
                    <a:blip r:embed="rId9"/>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8" name="Rounded Rectangle 127">
                    <a:extLst>
                      <a:ext uri="{FF2B5EF4-FFF2-40B4-BE49-F238E27FC236}">
                        <a16:creationId xmlns:a16="http://schemas.microsoft.com/office/drawing/2014/main" id="{53BDA53B-CECE-D108-B386-95B85E7CB6F5}"/>
                      </a:ext>
                    </a:extLst>
                  </p:cNvPr>
                  <p:cNvSpPr/>
                  <p:nvPr/>
                </p:nvSpPr>
                <p:spPr>
                  <a:xfrm>
                    <a:off x="2327930" y="4801466"/>
                    <a:ext cx="470516" cy="470517"/>
                  </a:xfrm>
                  <a:prstGeom prst="roundRect">
                    <a:avLst/>
                  </a:prstGeom>
                  <a:solidFill>
                    <a:schemeClr val="accent2">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128" name="Rounded Rectangle 127">
                    <a:extLst>
                      <a:ext uri="{FF2B5EF4-FFF2-40B4-BE49-F238E27FC236}">
                        <a16:creationId xmlns:a16="http://schemas.microsoft.com/office/drawing/2014/main" id="{53BDA53B-CECE-D108-B386-95B85E7CB6F5}"/>
                      </a:ext>
                    </a:extLst>
                  </p:cNvPr>
                  <p:cNvSpPr>
                    <a:spLocks noRot="1" noChangeAspect="1" noMove="1" noResize="1" noEditPoints="1" noAdjustHandles="1" noChangeArrowheads="1" noChangeShapeType="1" noTextEdit="1"/>
                  </p:cNvSpPr>
                  <p:nvPr/>
                </p:nvSpPr>
                <p:spPr>
                  <a:xfrm>
                    <a:off x="2327930" y="4801466"/>
                    <a:ext cx="470516" cy="470517"/>
                  </a:xfrm>
                  <a:prstGeom prst="roundRect">
                    <a:avLst/>
                  </a:prstGeom>
                  <a:blipFill>
                    <a:blip r:embed="rId10"/>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9" name="Rounded Rectangle 128">
                    <a:extLst>
                      <a:ext uri="{FF2B5EF4-FFF2-40B4-BE49-F238E27FC236}">
                        <a16:creationId xmlns:a16="http://schemas.microsoft.com/office/drawing/2014/main" id="{0A527F2C-3B83-D62D-696E-257E268706A6}"/>
                      </a:ext>
                    </a:extLst>
                  </p:cNvPr>
                  <p:cNvSpPr/>
                  <p:nvPr/>
                </p:nvSpPr>
                <p:spPr>
                  <a:xfrm>
                    <a:off x="2948808" y="4801466"/>
                    <a:ext cx="470516" cy="470517"/>
                  </a:xfrm>
                  <a:prstGeom prst="roundRect">
                    <a:avLst/>
                  </a:prstGeom>
                  <a:solidFill>
                    <a:schemeClr val="accent2">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129" name="Rounded Rectangle 128">
                    <a:extLst>
                      <a:ext uri="{FF2B5EF4-FFF2-40B4-BE49-F238E27FC236}">
                        <a16:creationId xmlns:a16="http://schemas.microsoft.com/office/drawing/2014/main" id="{0A527F2C-3B83-D62D-696E-257E268706A6}"/>
                      </a:ext>
                    </a:extLst>
                  </p:cNvPr>
                  <p:cNvSpPr>
                    <a:spLocks noRot="1" noChangeAspect="1" noMove="1" noResize="1" noEditPoints="1" noAdjustHandles="1" noChangeArrowheads="1" noChangeShapeType="1" noTextEdit="1"/>
                  </p:cNvSpPr>
                  <p:nvPr/>
                </p:nvSpPr>
                <p:spPr>
                  <a:xfrm>
                    <a:off x="2948808" y="4801466"/>
                    <a:ext cx="470516" cy="470517"/>
                  </a:xfrm>
                  <a:prstGeom prst="roundRect">
                    <a:avLst/>
                  </a:prstGeom>
                  <a:blipFill>
                    <a:blip r:embed="rId11"/>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0" name="Rounded Rectangle 129">
                    <a:extLst>
                      <a:ext uri="{FF2B5EF4-FFF2-40B4-BE49-F238E27FC236}">
                        <a16:creationId xmlns:a16="http://schemas.microsoft.com/office/drawing/2014/main" id="{5B2FA37C-DB86-1445-1AF1-0064D6C0A43B}"/>
                      </a:ext>
                    </a:extLst>
                  </p:cNvPr>
                  <p:cNvSpPr/>
                  <p:nvPr/>
                </p:nvSpPr>
                <p:spPr>
                  <a:xfrm>
                    <a:off x="3821449" y="4023599"/>
                    <a:ext cx="1695600" cy="670560"/>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CA" sz="1600" b="0" i="1" smtClean="0">
                              <a:latin typeface="Cambria Math" panose="02040503050406030204" pitchFamily="18" charset="0"/>
                            </a:rPr>
                            <m:t>𝐷𝑜𝑡</m:t>
                          </m:r>
                          <m:r>
                            <a:rPr lang="en-CA" sz="1600" b="0" i="1" smtClean="0">
                              <a:latin typeface="Cambria Math" panose="02040503050406030204" pitchFamily="18" charset="0"/>
                            </a:rPr>
                            <m:t> </m:t>
                          </m:r>
                          <m:r>
                            <a:rPr lang="en-CA" sz="1600" b="0" i="1" smtClean="0">
                              <a:latin typeface="Cambria Math" panose="02040503050406030204" pitchFamily="18" charset="0"/>
                            </a:rPr>
                            <m:t>𝑃𝑟𝑜𝑑𝑢𝑐𝑡</m:t>
                          </m:r>
                        </m:oMath>
                      </m:oMathPara>
                    </a14:m>
                    <a:endParaRPr lang="en-CA" sz="1600" b="0"/>
                  </a:p>
                  <a:p>
                    <a:pPr algn="ctr"/>
                    <a:r>
                      <a:rPr lang="en-US" sz="1600"/>
                      <a:t>Attention</a:t>
                    </a:r>
                  </a:p>
                </p:txBody>
              </p:sp>
            </mc:Choice>
            <mc:Fallback xmlns="">
              <p:sp>
                <p:nvSpPr>
                  <p:cNvPr id="130" name="Rounded Rectangle 129">
                    <a:extLst>
                      <a:ext uri="{FF2B5EF4-FFF2-40B4-BE49-F238E27FC236}">
                        <a16:creationId xmlns:a16="http://schemas.microsoft.com/office/drawing/2014/main" id="{5B2FA37C-DB86-1445-1AF1-0064D6C0A43B}"/>
                      </a:ext>
                    </a:extLst>
                  </p:cNvPr>
                  <p:cNvSpPr>
                    <a:spLocks noRot="1" noChangeAspect="1" noMove="1" noResize="1" noEditPoints="1" noAdjustHandles="1" noChangeArrowheads="1" noChangeShapeType="1" noTextEdit="1"/>
                  </p:cNvSpPr>
                  <p:nvPr/>
                </p:nvSpPr>
                <p:spPr>
                  <a:xfrm>
                    <a:off x="3821449" y="4023599"/>
                    <a:ext cx="1695600" cy="670560"/>
                  </a:xfrm>
                  <a:prstGeom prst="roundRect">
                    <a:avLst/>
                  </a:prstGeom>
                  <a:blipFill>
                    <a:blip r:embed="rId12"/>
                    <a:stretch>
                      <a:fillRect b="-44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1" name="Rounded Rectangle 130">
                    <a:extLst>
                      <a:ext uri="{FF2B5EF4-FFF2-40B4-BE49-F238E27FC236}">
                        <a16:creationId xmlns:a16="http://schemas.microsoft.com/office/drawing/2014/main" id="{C0392EB8-5313-ED70-5A9B-C7D25BF30DB7}"/>
                      </a:ext>
                    </a:extLst>
                  </p:cNvPr>
                  <p:cNvSpPr/>
                  <p:nvPr/>
                </p:nvSpPr>
                <p:spPr>
                  <a:xfrm>
                    <a:off x="1707052" y="3455131"/>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131" name="Rounded Rectangle 130">
                    <a:extLst>
                      <a:ext uri="{FF2B5EF4-FFF2-40B4-BE49-F238E27FC236}">
                        <a16:creationId xmlns:a16="http://schemas.microsoft.com/office/drawing/2014/main" id="{C0392EB8-5313-ED70-5A9B-C7D25BF30DB7}"/>
                      </a:ext>
                    </a:extLst>
                  </p:cNvPr>
                  <p:cNvSpPr>
                    <a:spLocks noRot="1" noChangeAspect="1" noMove="1" noResize="1" noEditPoints="1" noAdjustHandles="1" noChangeArrowheads="1" noChangeShapeType="1" noTextEdit="1"/>
                  </p:cNvSpPr>
                  <p:nvPr/>
                </p:nvSpPr>
                <p:spPr>
                  <a:xfrm>
                    <a:off x="1707052" y="3455131"/>
                    <a:ext cx="470516" cy="470517"/>
                  </a:xfrm>
                  <a:prstGeom prst="roundRect">
                    <a:avLst/>
                  </a:prstGeom>
                  <a:blipFill>
                    <a:blip r:embed="rId13"/>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2" name="Rounded Rectangle 131">
                    <a:extLst>
                      <a:ext uri="{FF2B5EF4-FFF2-40B4-BE49-F238E27FC236}">
                        <a16:creationId xmlns:a16="http://schemas.microsoft.com/office/drawing/2014/main" id="{7CA80DF8-B03A-8976-E478-5110381DEA23}"/>
                      </a:ext>
                    </a:extLst>
                  </p:cNvPr>
                  <p:cNvSpPr/>
                  <p:nvPr/>
                </p:nvSpPr>
                <p:spPr>
                  <a:xfrm>
                    <a:off x="2327930" y="3455130"/>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132" name="Rounded Rectangle 131">
                    <a:extLst>
                      <a:ext uri="{FF2B5EF4-FFF2-40B4-BE49-F238E27FC236}">
                        <a16:creationId xmlns:a16="http://schemas.microsoft.com/office/drawing/2014/main" id="{7CA80DF8-B03A-8976-E478-5110381DEA23}"/>
                      </a:ext>
                    </a:extLst>
                  </p:cNvPr>
                  <p:cNvSpPr>
                    <a:spLocks noRot="1" noChangeAspect="1" noMove="1" noResize="1" noEditPoints="1" noAdjustHandles="1" noChangeArrowheads="1" noChangeShapeType="1" noTextEdit="1"/>
                  </p:cNvSpPr>
                  <p:nvPr/>
                </p:nvSpPr>
                <p:spPr>
                  <a:xfrm>
                    <a:off x="2327930" y="3455130"/>
                    <a:ext cx="470516" cy="470517"/>
                  </a:xfrm>
                  <a:prstGeom prst="roundRect">
                    <a:avLst/>
                  </a:prstGeom>
                  <a:blipFill>
                    <a:blip r:embed="rId14"/>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3" name="Rounded Rectangle 132">
                    <a:extLst>
                      <a:ext uri="{FF2B5EF4-FFF2-40B4-BE49-F238E27FC236}">
                        <a16:creationId xmlns:a16="http://schemas.microsoft.com/office/drawing/2014/main" id="{0A6C6CEF-1F29-B1F3-A6A2-A43637396B57}"/>
                      </a:ext>
                    </a:extLst>
                  </p:cNvPr>
                  <p:cNvSpPr/>
                  <p:nvPr/>
                </p:nvSpPr>
                <p:spPr>
                  <a:xfrm>
                    <a:off x="2948808" y="3455130"/>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133" name="Rounded Rectangle 132">
                    <a:extLst>
                      <a:ext uri="{FF2B5EF4-FFF2-40B4-BE49-F238E27FC236}">
                        <a16:creationId xmlns:a16="http://schemas.microsoft.com/office/drawing/2014/main" id="{0A6C6CEF-1F29-B1F3-A6A2-A43637396B57}"/>
                      </a:ext>
                    </a:extLst>
                  </p:cNvPr>
                  <p:cNvSpPr>
                    <a:spLocks noRot="1" noChangeAspect="1" noMove="1" noResize="1" noEditPoints="1" noAdjustHandles="1" noChangeArrowheads="1" noChangeShapeType="1" noTextEdit="1"/>
                  </p:cNvSpPr>
                  <p:nvPr/>
                </p:nvSpPr>
                <p:spPr>
                  <a:xfrm>
                    <a:off x="2948808" y="3455130"/>
                    <a:ext cx="470516" cy="470517"/>
                  </a:xfrm>
                  <a:prstGeom prst="roundRect">
                    <a:avLst/>
                  </a:prstGeom>
                  <a:blipFill>
                    <a:blip r:embed="rId15"/>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4" name="Rounded Rectangle 133">
                    <a:extLst>
                      <a:ext uri="{FF2B5EF4-FFF2-40B4-BE49-F238E27FC236}">
                        <a16:creationId xmlns:a16="http://schemas.microsoft.com/office/drawing/2014/main" id="{7092D8F8-B75A-87C1-C514-E6948048D12F}"/>
                      </a:ext>
                    </a:extLst>
                  </p:cNvPr>
                  <p:cNvSpPr/>
                  <p:nvPr/>
                </p:nvSpPr>
                <p:spPr>
                  <a:xfrm>
                    <a:off x="1707052" y="4123622"/>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134" name="Rounded Rectangle 133">
                    <a:extLst>
                      <a:ext uri="{FF2B5EF4-FFF2-40B4-BE49-F238E27FC236}">
                        <a16:creationId xmlns:a16="http://schemas.microsoft.com/office/drawing/2014/main" id="{7092D8F8-B75A-87C1-C514-E6948048D12F}"/>
                      </a:ext>
                    </a:extLst>
                  </p:cNvPr>
                  <p:cNvSpPr>
                    <a:spLocks noRot="1" noChangeAspect="1" noMove="1" noResize="1" noEditPoints="1" noAdjustHandles="1" noChangeArrowheads="1" noChangeShapeType="1" noTextEdit="1"/>
                  </p:cNvSpPr>
                  <p:nvPr/>
                </p:nvSpPr>
                <p:spPr>
                  <a:xfrm>
                    <a:off x="1707052" y="4123622"/>
                    <a:ext cx="470516" cy="470517"/>
                  </a:xfrm>
                  <a:prstGeom prst="roundRect">
                    <a:avLst/>
                  </a:prstGeom>
                  <a:blipFill>
                    <a:blip r:embed="rId16"/>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5" name="Rounded Rectangle 134">
                    <a:extLst>
                      <a:ext uri="{FF2B5EF4-FFF2-40B4-BE49-F238E27FC236}">
                        <a16:creationId xmlns:a16="http://schemas.microsoft.com/office/drawing/2014/main" id="{F8079098-B4E2-9CE2-C7FC-1AA929A22681}"/>
                      </a:ext>
                    </a:extLst>
                  </p:cNvPr>
                  <p:cNvSpPr/>
                  <p:nvPr/>
                </p:nvSpPr>
                <p:spPr>
                  <a:xfrm>
                    <a:off x="2327930" y="4123621"/>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135" name="Rounded Rectangle 134">
                    <a:extLst>
                      <a:ext uri="{FF2B5EF4-FFF2-40B4-BE49-F238E27FC236}">
                        <a16:creationId xmlns:a16="http://schemas.microsoft.com/office/drawing/2014/main" id="{F8079098-B4E2-9CE2-C7FC-1AA929A22681}"/>
                      </a:ext>
                    </a:extLst>
                  </p:cNvPr>
                  <p:cNvSpPr>
                    <a:spLocks noRot="1" noChangeAspect="1" noMove="1" noResize="1" noEditPoints="1" noAdjustHandles="1" noChangeArrowheads="1" noChangeShapeType="1" noTextEdit="1"/>
                  </p:cNvSpPr>
                  <p:nvPr/>
                </p:nvSpPr>
                <p:spPr>
                  <a:xfrm>
                    <a:off x="2327930" y="4123621"/>
                    <a:ext cx="470516" cy="470517"/>
                  </a:xfrm>
                  <a:prstGeom prst="roundRect">
                    <a:avLst/>
                  </a:prstGeom>
                  <a:blipFill>
                    <a:blip r:embed="rId17"/>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6" name="Rounded Rectangle 135">
                    <a:extLst>
                      <a:ext uri="{FF2B5EF4-FFF2-40B4-BE49-F238E27FC236}">
                        <a16:creationId xmlns:a16="http://schemas.microsoft.com/office/drawing/2014/main" id="{2F7941F3-0B88-3C98-7D7C-A266F278294E}"/>
                      </a:ext>
                    </a:extLst>
                  </p:cNvPr>
                  <p:cNvSpPr/>
                  <p:nvPr/>
                </p:nvSpPr>
                <p:spPr>
                  <a:xfrm>
                    <a:off x="2948808" y="4123621"/>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136" name="Rounded Rectangle 135">
                    <a:extLst>
                      <a:ext uri="{FF2B5EF4-FFF2-40B4-BE49-F238E27FC236}">
                        <a16:creationId xmlns:a16="http://schemas.microsoft.com/office/drawing/2014/main" id="{2F7941F3-0B88-3C98-7D7C-A266F278294E}"/>
                      </a:ext>
                    </a:extLst>
                  </p:cNvPr>
                  <p:cNvSpPr>
                    <a:spLocks noRot="1" noChangeAspect="1" noMove="1" noResize="1" noEditPoints="1" noAdjustHandles="1" noChangeArrowheads="1" noChangeShapeType="1" noTextEdit="1"/>
                  </p:cNvSpPr>
                  <p:nvPr/>
                </p:nvSpPr>
                <p:spPr>
                  <a:xfrm>
                    <a:off x="2948808" y="4123621"/>
                    <a:ext cx="470516" cy="470517"/>
                  </a:xfrm>
                  <a:prstGeom prst="roundRect">
                    <a:avLst/>
                  </a:prstGeom>
                  <a:blipFill>
                    <a:blip r:embed="rId18"/>
                    <a:stretch>
                      <a:fillRect/>
                    </a:stretch>
                  </a:blipFill>
                  <a:ln>
                    <a:solidFill>
                      <a:schemeClr val="accent4">
                        <a:lumMod val="75000"/>
                      </a:schemeClr>
                    </a:solidFill>
                  </a:ln>
                </p:spPr>
                <p:txBody>
                  <a:bodyPr/>
                  <a:lstStyle/>
                  <a:p>
                    <a:r>
                      <a:rPr lang="en-US">
                        <a:noFill/>
                      </a:rPr>
                      <a:t> </a:t>
                    </a:r>
                  </a:p>
                </p:txBody>
              </p:sp>
            </mc:Fallback>
          </mc:AlternateContent>
          <p:cxnSp>
            <p:nvCxnSpPr>
              <p:cNvPr id="137" name="Straight Arrow Connector 136">
                <a:extLst>
                  <a:ext uri="{FF2B5EF4-FFF2-40B4-BE49-F238E27FC236}">
                    <a16:creationId xmlns:a16="http://schemas.microsoft.com/office/drawing/2014/main" id="{DFB3A15B-FA32-CAB4-C5BB-F0AC5E35CB1F}"/>
                  </a:ext>
                </a:extLst>
              </p:cNvPr>
              <p:cNvCxnSpPr>
                <a:cxnSpLocks/>
                <a:stCxn id="145" idx="3"/>
                <a:endCxn id="127" idx="1"/>
              </p:cNvCxnSpPr>
              <p:nvPr/>
            </p:nvCxnSpPr>
            <p:spPr>
              <a:xfrm>
                <a:off x="1498489" y="5035623"/>
                <a:ext cx="208563" cy="11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350FC5D5-B768-228F-657A-7EDC1F7BA13C}"/>
                  </a:ext>
                </a:extLst>
              </p:cNvPr>
              <p:cNvCxnSpPr>
                <a:cxnSpLocks/>
                <a:stCxn id="143" idx="3"/>
                <a:endCxn id="131" idx="1"/>
              </p:cNvCxnSpPr>
              <p:nvPr/>
            </p:nvCxnSpPr>
            <p:spPr>
              <a:xfrm>
                <a:off x="1500224" y="3690390"/>
                <a:ext cx="20682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E6FDC84D-4E25-F95D-F3AA-437D244429A5}"/>
                  </a:ext>
                </a:extLst>
              </p:cNvPr>
              <p:cNvCxnSpPr>
                <a:cxnSpLocks/>
                <a:stCxn id="144" idx="3"/>
                <a:endCxn id="134" idx="1"/>
              </p:cNvCxnSpPr>
              <p:nvPr/>
            </p:nvCxnSpPr>
            <p:spPr>
              <a:xfrm flipV="1">
                <a:off x="1497556" y="4358881"/>
                <a:ext cx="209496" cy="33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E454A78E-E573-8B0D-B29A-99969F2153B9}"/>
                  </a:ext>
                </a:extLst>
              </p:cNvPr>
              <p:cNvCxnSpPr>
                <a:cxnSpLocks/>
                <a:stCxn id="136" idx="3"/>
                <a:endCxn id="130" idx="1"/>
              </p:cNvCxnSpPr>
              <p:nvPr/>
            </p:nvCxnSpPr>
            <p:spPr>
              <a:xfrm flipV="1">
                <a:off x="3419324" y="4358879"/>
                <a:ext cx="402125"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Elbow Connector 140">
                <a:extLst>
                  <a:ext uri="{FF2B5EF4-FFF2-40B4-BE49-F238E27FC236}">
                    <a16:creationId xmlns:a16="http://schemas.microsoft.com/office/drawing/2014/main" id="{E8A87979-C2F9-F41E-0C7D-A4DD2DE1BEEF}"/>
                  </a:ext>
                </a:extLst>
              </p:cNvPr>
              <p:cNvCxnSpPr>
                <a:cxnSpLocks/>
                <a:endCxn id="129" idx="3"/>
              </p:cNvCxnSpPr>
              <p:nvPr/>
            </p:nvCxnSpPr>
            <p:spPr>
              <a:xfrm rot="5400000">
                <a:off x="3162118" y="4657922"/>
                <a:ext cx="636010" cy="121597"/>
              </a:xfrm>
              <a:prstGeom prst="bentConnector2">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2" name="Elbow Connector 141">
                <a:extLst>
                  <a:ext uri="{FF2B5EF4-FFF2-40B4-BE49-F238E27FC236}">
                    <a16:creationId xmlns:a16="http://schemas.microsoft.com/office/drawing/2014/main" id="{991A68A2-B1FB-2A44-EEE0-39EFC9852490}"/>
                  </a:ext>
                </a:extLst>
              </p:cNvPr>
              <p:cNvCxnSpPr>
                <a:cxnSpLocks/>
                <a:endCxn id="133" idx="3"/>
              </p:cNvCxnSpPr>
              <p:nvPr/>
            </p:nvCxnSpPr>
            <p:spPr>
              <a:xfrm rot="16200000" flipV="1">
                <a:off x="3124958" y="3984755"/>
                <a:ext cx="710330" cy="121597"/>
              </a:xfrm>
              <a:prstGeom prst="bentConnector2">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43" name="Rectangle 142">
                <a:extLst>
                  <a:ext uri="{FF2B5EF4-FFF2-40B4-BE49-F238E27FC236}">
                    <a16:creationId xmlns:a16="http://schemas.microsoft.com/office/drawing/2014/main" id="{2B3E586A-2F02-9322-6A3A-E0E114193FF4}"/>
                  </a:ext>
                </a:extLst>
              </p:cNvPr>
              <p:cNvSpPr/>
              <p:nvPr/>
            </p:nvSpPr>
            <p:spPr>
              <a:xfrm>
                <a:off x="1304935" y="3492555"/>
                <a:ext cx="195289" cy="3956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09CD3B9D-1786-38E3-D76D-9FF1A26FBB08}"/>
                  </a:ext>
                </a:extLst>
              </p:cNvPr>
              <p:cNvSpPr/>
              <p:nvPr/>
            </p:nvSpPr>
            <p:spPr>
              <a:xfrm>
                <a:off x="1302267" y="4164386"/>
                <a:ext cx="195289" cy="3956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301E6608-2768-14D0-E0A7-735F10BBD460}"/>
                  </a:ext>
                </a:extLst>
              </p:cNvPr>
              <p:cNvSpPr/>
              <p:nvPr/>
            </p:nvSpPr>
            <p:spPr>
              <a:xfrm>
                <a:off x="1303200" y="4837788"/>
                <a:ext cx="195289" cy="3956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7" name="Straight Connector 146">
              <a:extLst>
                <a:ext uri="{FF2B5EF4-FFF2-40B4-BE49-F238E27FC236}">
                  <a16:creationId xmlns:a16="http://schemas.microsoft.com/office/drawing/2014/main" id="{5920F6C3-59F5-EA04-76AB-67B98455EFA8}"/>
                </a:ext>
              </a:extLst>
            </p:cNvPr>
            <p:cNvCxnSpPr>
              <a:cxnSpLocks/>
            </p:cNvCxnSpPr>
            <p:nvPr/>
          </p:nvCxnSpPr>
          <p:spPr>
            <a:xfrm>
              <a:off x="7124397" y="5035604"/>
              <a:ext cx="348169" cy="368"/>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E381DCFB-1491-AA35-DEC0-C2C8107E7E46}"/>
                </a:ext>
              </a:extLst>
            </p:cNvPr>
            <p:cNvCxnSpPr>
              <a:cxnSpLocks/>
              <a:stCxn id="63" idx="3"/>
            </p:cNvCxnSpPr>
            <p:nvPr/>
          </p:nvCxnSpPr>
          <p:spPr>
            <a:xfrm flipV="1">
              <a:off x="7119716" y="3685712"/>
              <a:ext cx="352851" cy="933"/>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6" name="Group 155">
            <a:extLst>
              <a:ext uri="{FF2B5EF4-FFF2-40B4-BE49-F238E27FC236}">
                <a16:creationId xmlns:a16="http://schemas.microsoft.com/office/drawing/2014/main" id="{A3228DE4-C555-5CA8-AC21-CA2A8E67E40F}"/>
              </a:ext>
            </a:extLst>
          </p:cNvPr>
          <p:cNvGrpSpPr/>
          <p:nvPr/>
        </p:nvGrpSpPr>
        <p:grpSpPr>
          <a:xfrm>
            <a:off x="597773" y="3254247"/>
            <a:ext cx="5308951" cy="2712909"/>
            <a:chOff x="209256" y="3231030"/>
            <a:chExt cx="5308951" cy="2712909"/>
          </a:xfrm>
        </p:grpSpPr>
        <p:cxnSp>
          <p:nvCxnSpPr>
            <p:cNvPr id="47" name="Straight Connector 46">
              <a:extLst>
                <a:ext uri="{FF2B5EF4-FFF2-40B4-BE49-F238E27FC236}">
                  <a16:creationId xmlns:a16="http://schemas.microsoft.com/office/drawing/2014/main" id="{E8DF6588-F5CD-455D-D666-4F684FFC821F}"/>
                </a:ext>
              </a:extLst>
            </p:cNvPr>
            <p:cNvCxnSpPr>
              <a:cxnSpLocks/>
              <a:stCxn id="42" idx="3"/>
              <a:endCxn id="12" idx="1"/>
            </p:cNvCxnSpPr>
            <p:nvPr/>
          </p:nvCxnSpPr>
          <p:spPr>
            <a:xfrm>
              <a:off x="954098" y="4361853"/>
              <a:ext cx="348169" cy="368"/>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Rounded Rectangle 40">
                  <a:extLst>
                    <a:ext uri="{FF2B5EF4-FFF2-40B4-BE49-F238E27FC236}">
                      <a16:creationId xmlns:a16="http://schemas.microsoft.com/office/drawing/2014/main" id="{01C680A2-1403-AD58-79FE-A010F6A5C6F8}"/>
                    </a:ext>
                  </a:extLst>
                </p:cNvPr>
                <p:cNvSpPr/>
                <p:nvPr/>
              </p:nvSpPr>
              <p:spPr>
                <a:xfrm>
                  <a:off x="483582" y="3897002"/>
                  <a:ext cx="470516" cy="252000"/>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𝒙</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41" name="Rounded Rectangle 40">
                  <a:extLst>
                    <a:ext uri="{FF2B5EF4-FFF2-40B4-BE49-F238E27FC236}">
                      <a16:creationId xmlns:a16="http://schemas.microsoft.com/office/drawing/2014/main" id="{01C680A2-1403-AD58-79FE-A010F6A5C6F8}"/>
                    </a:ext>
                  </a:extLst>
                </p:cNvPr>
                <p:cNvSpPr>
                  <a:spLocks noRot="1" noChangeAspect="1" noMove="1" noResize="1" noEditPoints="1" noAdjustHandles="1" noChangeArrowheads="1" noChangeShapeType="1" noTextEdit="1"/>
                </p:cNvSpPr>
                <p:nvPr/>
              </p:nvSpPr>
              <p:spPr>
                <a:xfrm>
                  <a:off x="483582" y="3897002"/>
                  <a:ext cx="470516" cy="252000"/>
                </a:xfrm>
                <a:prstGeom prst="roundRect">
                  <a:avLst/>
                </a:prstGeom>
                <a:blipFill>
                  <a:blip r:embed="rId19"/>
                  <a:stretch>
                    <a:fillRect b="-13953"/>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ounded Rectangle 41">
                  <a:extLst>
                    <a:ext uri="{FF2B5EF4-FFF2-40B4-BE49-F238E27FC236}">
                      <a16:creationId xmlns:a16="http://schemas.microsoft.com/office/drawing/2014/main" id="{32E6775D-2462-053B-6544-D38968293ABE}"/>
                    </a:ext>
                  </a:extLst>
                </p:cNvPr>
                <p:cNvSpPr/>
                <p:nvPr/>
              </p:nvSpPr>
              <p:spPr>
                <a:xfrm>
                  <a:off x="483582" y="4235853"/>
                  <a:ext cx="470516" cy="252000"/>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𝒙</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42" name="Rounded Rectangle 41">
                  <a:extLst>
                    <a:ext uri="{FF2B5EF4-FFF2-40B4-BE49-F238E27FC236}">
                      <a16:creationId xmlns:a16="http://schemas.microsoft.com/office/drawing/2014/main" id="{32E6775D-2462-053B-6544-D38968293ABE}"/>
                    </a:ext>
                  </a:extLst>
                </p:cNvPr>
                <p:cNvSpPr>
                  <a:spLocks noRot="1" noChangeAspect="1" noMove="1" noResize="1" noEditPoints="1" noAdjustHandles="1" noChangeArrowheads="1" noChangeShapeType="1" noTextEdit="1"/>
                </p:cNvSpPr>
                <p:nvPr/>
              </p:nvSpPr>
              <p:spPr>
                <a:xfrm>
                  <a:off x="483582" y="4235853"/>
                  <a:ext cx="470516" cy="252000"/>
                </a:xfrm>
                <a:prstGeom prst="roundRect">
                  <a:avLst/>
                </a:prstGeom>
                <a:blipFill>
                  <a:blip r:embed="rId20"/>
                  <a:stretch>
                    <a:fillRect b="-11628"/>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ounded Rectangle 42">
                  <a:extLst>
                    <a:ext uri="{FF2B5EF4-FFF2-40B4-BE49-F238E27FC236}">
                      <a16:creationId xmlns:a16="http://schemas.microsoft.com/office/drawing/2014/main" id="{0B383705-1A05-4524-3659-4341338D0346}"/>
                    </a:ext>
                  </a:extLst>
                </p:cNvPr>
                <p:cNvSpPr/>
                <p:nvPr/>
              </p:nvSpPr>
              <p:spPr>
                <a:xfrm>
                  <a:off x="483582" y="4558507"/>
                  <a:ext cx="470516" cy="252000"/>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𝒙</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43" name="Rounded Rectangle 42">
                  <a:extLst>
                    <a:ext uri="{FF2B5EF4-FFF2-40B4-BE49-F238E27FC236}">
                      <a16:creationId xmlns:a16="http://schemas.microsoft.com/office/drawing/2014/main" id="{0B383705-1A05-4524-3659-4341338D0346}"/>
                    </a:ext>
                  </a:extLst>
                </p:cNvPr>
                <p:cNvSpPr>
                  <a:spLocks noRot="1" noChangeAspect="1" noMove="1" noResize="1" noEditPoints="1" noAdjustHandles="1" noChangeArrowheads="1" noChangeShapeType="1" noTextEdit="1"/>
                </p:cNvSpPr>
                <p:nvPr/>
              </p:nvSpPr>
              <p:spPr>
                <a:xfrm>
                  <a:off x="483582" y="4558507"/>
                  <a:ext cx="470516" cy="252000"/>
                </a:xfrm>
                <a:prstGeom prst="roundRect">
                  <a:avLst/>
                </a:prstGeom>
                <a:blipFill>
                  <a:blip r:embed="rId5"/>
                  <a:stretch>
                    <a:fillRect b="-11628"/>
                  </a:stretch>
                </a:blipFill>
                <a:ln>
                  <a:solidFill>
                    <a:schemeClr val="accent4">
                      <a:lumMod val="75000"/>
                    </a:schemeClr>
                  </a:solidFill>
                </a:ln>
              </p:spPr>
              <p:txBody>
                <a:bodyPr/>
                <a:lstStyle/>
                <a:p>
                  <a:r>
                    <a:rPr lang="en-US">
                      <a:noFill/>
                    </a:rPr>
                    <a:t> </a:t>
                  </a:r>
                </a:p>
              </p:txBody>
            </p:sp>
          </mc:Fallback>
        </mc:AlternateContent>
        <p:grpSp>
          <p:nvGrpSpPr>
            <p:cNvPr id="123" name="Group 122">
              <a:extLst>
                <a:ext uri="{FF2B5EF4-FFF2-40B4-BE49-F238E27FC236}">
                  <a16:creationId xmlns:a16="http://schemas.microsoft.com/office/drawing/2014/main" id="{E63CCE06-2554-778A-3C3B-A7C5D6C4B9F5}"/>
                </a:ext>
              </a:extLst>
            </p:cNvPr>
            <p:cNvGrpSpPr/>
            <p:nvPr/>
          </p:nvGrpSpPr>
          <p:grpSpPr>
            <a:xfrm>
              <a:off x="1077510" y="3455130"/>
              <a:ext cx="4440697" cy="1816854"/>
              <a:chOff x="1077510" y="3455130"/>
              <a:chExt cx="4440697" cy="1816854"/>
            </a:xfrm>
          </p:grpSpPr>
          <p:cxnSp>
            <p:nvCxnSpPr>
              <p:cNvPr id="48" name="Elbow Connector 47">
                <a:extLst>
                  <a:ext uri="{FF2B5EF4-FFF2-40B4-BE49-F238E27FC236}">
                    <a16:creationId xmlns:a16="http://schemas.microsoft.com/office/drawing/2014/main" id="{251C8339-8FD6-41F9-8E9F-4290F731E68F}"/>
                  </a:ext>
                </a:extLst>
              </p:cNvPr>
              <p:cNvCxnSpPr>
                <a:cxnSpLocks/>
                <a:endCxn id="3" idx="1"/>
              </p:cNvCxnSpPr>
              <p:nvPr/>
            </p:nvCxnSpPr>
            <p:spPr>
              <a:xfrm rot="5400000" flipH="1" flipV="1">
                <a:off x="857819" y="3911764"/>
                <a:ext cx="668489" cy="225743"/>
              </a:xfrm>
              <a:prstGeom prst="bentConnector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CC01DA51-51E2-474C-A021-81BCB309629D}"/>
                  </a:ext>
                </a:extLst>
              </p:cNvPr>
              <p:cNvCxnSpPr>
                <a:cxnSpLocks/>
                <a:endCxn id="16" idx="1"/>
              </p:cNvCxnSpPr>
              <p:nvPr/>
            </p:nvCxnSpPr>
            <p:spPr>
              <a:xfrm rot="16200000" flipH="1">
                <a:off x="858918" y="4591341"/>
                <a:ext cx="662874" cy="225689"/>
              </a:xfrm>
              <a:prstGeom prst="bentConnector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Rounded Rectangle 37">
                    <a:extLst>
                      <a:ext uri="{FF2B5EF4-FFF2-40B4-BE49-F238E27FC236}">
                        <a16:creationId xmlns:a16="http://schemas.microsoft.com/office/drawing/2014/main" id="{73E53EEE-63B2-BD0B-BC8F-F030271B20B2}"/>
                      </a:ext>
                    </a:extLst>
                  </p:cNvPr>
                  <p:cNvSpPr/>
                  <p:nvPr/>
                </p:nvSpPr>
                <p:spPr>
                  <a:xfrm>
                    <a:off x="1707052" y="4801467"/>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38" name="Rounded Rectangle 37">
                    <a:extLst>
                      <a:ext uri="{FF2B5EF4-FFF2-40B4-BE49-F238E27FC236}">
                        <a16:creationId xmlns:a16="http://schemas.microsoft.com/office/drawing/2014/main" id="{73E53EEE-63B2-BD0B-BC8F-F030271B20B2}"/>
                      </a:ext>
                    </a:extLst>
                  </p:cNvPr>
                  <p:cNvSpPr>
                    <a:spLocks noRot="1" noChangeAspect="1" noMove="1" noResize="1" noEditPoints="1" noAdjustHandles="1" noChangeArrowheads="1" noChangeShapeType="1" noTextEdit="1"/>
                  </p:cNvSpPr>
                  <p:nvPr/>
                </p:nvSpPr>
                <p:spPr>
                  <a:xfrm>
                    <a:off x="1707052" y="4801467"/>
                    <a:ext cx="470516" cy="470517"/>
                  </a:xfrm>
                  <a:prstGeom prst="roundRect">
                    <a:avLst/>
                  </a:prstGeom>
                  <a:blipFill>
                    <a:blip r:embed="rId21"/>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Rounded Rectangle 38">
                    <a:extLst>
                      <a:ext uri="{FF2B5EF4-FFF2-40B4-BE49-F238E27FC236}">
                        <a16:creationId xmlns:a16="http://schemas.microsoft.com/office/drawing/2014/main" id="{36794C82-51F9-4F41-CE5A-EAEC0629D181}"/>
                      </a:ext>
                    </a:extLst>
                  </p:cNvPr>
                  <p:cNvSpPr/>
                  <p:nvPr/>
                </p:nvSpPr>
                <p:spPr>
                  <a:xfrm>
                    <a:off x="2327930" y="4801466"/>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39" name="Rounded Rectangle 38">
                    <a:extLst>
                      <a:ext uri="{FF2B5EF4-FFF2-40B4-BE49-F238E27FC236}">
                        <a16:creationId xmlns:a16="http://schemas.microsoft.com/office/drawing/2014/main" id="{36794C82-51F9-4F41-CE5A-EAEC0629D181}"/>
                      </a:ext>
                    </a:extLst>
                  </p:cNvPr>
                  <p:cNvSpPr>
                    <a:spLocks noRot="1" noChangeAspect="1" noMove="1" noResize="1" noEditPoints="1" noAdjustHandles="1" noChangeArrowheads="1" noChangeShapeType="1" noTextEdit="1"/>
                  </p:cNvSpPr>
                  <p:nvPr/>
                </p:nvSpPr>
                <p:spPr>
                  <a:xfrm>
                    <a:off x="2327930" y="4801466"/>
                    <a:ext cx="470516" cy="470517"/>
                  </a:xfrm>
                  <a:prstGeom prst="roundRect">
                    <a:avLst/>
                  </a:prstGeom>
                  <a:blipFill>
                    <a:blip r:embed="rId22"/>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ounded Rectangle 39">
                    <a:extLst>
                      <a:ext uri="{FF2B5EF4-FFF2-40B4-BE49-F238E27FC236}">
                        <a16:creationId xmlns:a16="http://schemas.microsoft.com/office/drawing/2014/main" id="{30C5015C-C4B9-05A5-5A8E-16A0897A9039}"/>
                      </a:ext>
                    </a:extLst>
                  </p:cNvPr>
                  <p:cNvSpPr/>
                  <p:nvPr/>
                </p:nvSpPr>
                <p:spPr>
                  <a:xfrm>
                    <a:off x="2948808" y="4801466"/>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40" name="Rounded Rectangle 39">
                    <a:extLst>
                      <a:ext uri="{FF2B5EF4-FFF2-40B4-BE49-F238E27FC236}">
                        <a16:creationId xmlns:a16="http://schemas.microsoft.com/office/drawing/2014/main" id="{30C5015C-C4B9-05A5-5A8E-16A0897A9039}"/>
                      </a:ext>
                    </a:extLst>
                  </p:cNvPr>
                  <p:cNvSpPr>
                    <a:spLocks noRot="1" noChangeAspect="1" noMove="1" noResize="1" noEditPoints="1" noAdjustHandles="1" noChangeArrowheads="1" noChangeShapeType="1" noTextEdit="1"/>
                  </p:cNvSpPr>
                  <p:nvPr/>
                </p:nvSpPr>
                <p:spPr>
                  <a:xfrm>
                    <a:off x="2948808" y="4801466"/>
                    <a:ext cx="470516" cy="470517"/>
                  </a:xfrm>
                  <a:prstGeom prst="roundRect">
                    <a:avLst/>
                  </a:prstGeom>
                  <a:blipFill>
                    <a:blip r:embed="rId23"/>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ounded Rectangle 10">
                    <a:extLst>
                      <a:ext uri="{FF2B5EF4-FFF2-40B4-BE49-F238E27FC236}">
                        <a16:creationId xmlns:a16="http://schemas.microsoft.com/office/drawing/2014/main" id="{1E8D5216-7F70-3C75-782B-54FBF7E7C398}"/>
                      </a:ext>
                    </a:extLst>
                  </p:cNvPr>
                  <p:cNvSpPr/>
                  <p:nvPr/>
                </p:nvSpPr>
                <p:spPr>
                  <a:xfrm>
                    <a:off x="3821449" y="4023599"/>
                    <a:ext cx="1696758" cy="670560"/>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CA" sz="1600" i="1" smtClean="0">
                              <a:latin typeface="Cambria Math" panose="02040503050406030204" pitchFamily="18" charset="0"/>
                            </a:rPr>
                            <m:t>𝐷</m:t>
                          </m:r>
                          <m:r>
                            <a:rPr lang="en-CA" sz="1600" b="0" i="1" smtClean="0">
                              <a:latin typeface="Cambria Math" panose="02040503050406030204" pitchFamily="18" charset="0"/>
                            </a:rPr>
                            <m:t>𝑜𝑡</m:t>
                          </m:r>
                          <m:r>
                            <a:rPr lang="en-CA" sz="1600" b="0" i="1" smtClean="0">
                              <a:latin typeface="Cambria Math" panose="02040503050406030204" pitchFamily="18" charset="0"/>
                            </a:rPr>
                            <m:t> </m:t>
                          </m:r>
                          <m:r>
                            <a:rPr lang="en-CA" sz="1600" b="0" i="1" smtClean="0">
                              <a:latin typeface="Cambria Math" panose="02040503050406030204" pitchFamily="18" charset="0"/>
                            </a:rPr>
                            <m:t>𝑃𝑟𝑜𝑑𝑢𝑐𝑡</m:t>
                          </m:r>
                        </m:oMath>
                      </m:oMathPara>
                    </a14:m>
                    <a:endParaRPr lang="en-US" sz="1600"/>
                  </a:p>
                  <a:p>
                    <a:pPr algn="ctr"/>
                    <a:r>
                      <a:rPr lang="en-US" sz="1600"/>
                      <a:t>Attention</a:t>
                    </a:r>
                  </a:p>
                </p:txBody>
              </p:sp>
            </mc:Choice>
            <mc:Fallback xmlns="">
              <p:sp>
                <p:nvSpPr>
                  <p:cNvPr id="11" name="Rounded Rectangle 10">
                    <a:extLst>
                      <a:ext uri="{FF2B5EF4-FFF2-40B4-BE49-F238E27FC236}">
                        <a16:creationId xmlns:a16="http://schemas.microsoft.com/office/drawing/2014/main" id="{1E8D5216-7F70-3C75-782B-54FBF7E7C398}"/>
                      </a:ext>
                    </a:extLst>
                  </p:cNvPr>
                  <p:cNvSpPr>
                    <a:spLocks noRot="1" noChangeAspect="1" noMove="1" noResize="1" noEditPoints="1" noAdjustHandles="1" noChangeArrowheads="1" noChangeShapeType="1" noTextEdit="1"/>
                  </p:cNvSpPr>
                  <p:nvPr/>
                </p:nvSpPr>
                <p:spPr>
                  <a:xfrm>
                    <a:off x="3821449" y="4023599"/>
                    <a:ext cx="1696758" cy="670560"/>
                  </a:xfrm>
                  <a:prstGeom prst="roundRect">
                    <a:avLst/>
                  </a:prstGeom>
                  <a:blipFill>
                    <a:blip r:embed="rId24"/>
                    <a:stretch>
                      <a:fillRect b="-3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ounded Rectangle 12">
                    <a:extLst>
                      <a:ext uri="{FF2B5EF4-FFF2-40B4-BE49-F238E27FC236}">
                        <a16:creationId xmlns:a16="http://schemas.microsoft.com/office/drawing/2014/main" id="{4F00EA8A-9F42-61A2-D17E-B4C925E6C5EE}"/>
                      </a:ext>
                    </a:extLst>
                  </p:cNvPr>
                  <p:cNvSpPr/>
                  <p:nvPr/>
                </p:nvSpPr>
                <p:spPr>
                  <a:xfrm>
                    <a:off x="1707052" y="3455131"/>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13" name="Rounded Rectangle 12">
                    <a:extLst>
                      <a:ext uri="{FF2B5EF4-FFF2-40B4-BE49-F238E27FC236}">
                        <a16:creationId xmlns:a16="http://schemas.microsoft.com/office/drawing/2014/main" id="{4F00EA8A-9F42-61A2-D17E-B4C925E6C5EE}"/>
                      </a:ext>
                    </a:extLst>
                  </p:cNvPr>
                  <p:cNvSpPr>
                    <a:spLocks noRot="1" noChangeAspect="1" noMove="1" noResize="1" noEditPoints="1" noAdjustHandles="1" noChangeArrowheads="1" noChangeShapeType="1" noTextEdit="1"/>
                  </p:cNvSpPr>
                  <p:nvPr/>
                </p:nvSpPr>
                <p:spPr>
                  <a:xfrm>
                    <a:off x="1707052" y="3455131"/>
                    <a:ext cx="470516" cy="470517"/>
                  </a:xfrm>
                  <a:prstGeom prst="roundRect">
                    <a:avLst/>
                  </a:prstGeom>
                  <a:blipFill>
                    <a:blip r:embed="rId13"/>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ounded Rectangle 13">
                    <a:extLst>
                      <a:ext uri="{FF2B5EF4-FFF2-40B4-BE49-F238E27FC236}">
                        <a16:creationId xmlns:a16="http://schemas.microsoft.com/office/drawing/2014/main" id="{FE61C620-F069-C1C2-FBF1-008EDD46A360}"/>
                      </a:ext>
                    </a:extLst>
                  </p:cNvPr>
                  <p:cNvSpPr/>
                  <p:nvPr/>
                </p:nvSpPr>
                <p:spPr>
                  <a:xfrm>
                    <a:off x="2327930" y="3455130"/>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14" name="Rounded Rectangle 13">
                    <a:extLst>
                      <a:ext uri="{FF2B5EF4-FFF2-40B4-BE49-F238E27FC236}">
                        <a16:creationId xmlns:a16="http://schemas.microsoft.com/office/drawing/2014/main" id="{FE61C620-F069-C1C2-FBF1-008EDD46A360}"/>
                      </a:ext>
                    </a:extLst>
                  </p:cNvPr>
                  <p:cNvSpPr>
                    <a:spLocks noRot="1" noChangeAspect="1" noMove="1" noResize="1" noEditPoints="1" noAdjustHandles="1" noChangeArrowheads="1" noChangeShapeType="1" noTextEdit="1"/>
                  </p:cNvSpPr>
                  <p:nvPr/>
                </p:nvSpPr>
                <p:spPr>
                  <a:xfrm>
                    <a:off x="2327930" y="3455130"/>
                    <a:ext cx="470516" cy="470517"/>
                  </a:xfrm>
                  <a:prstGeom prst="roundRect">
                    <a:avLst/>
                  </a:prstGeom>
                  <a:blipFill>
                    <a:blip r:embed="rId14"/>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ounded Rectangle 14">
                    <a:extLst>
                      <a:ext uri="{FF2B5EF4-FFF2-40B4-BE49-F238E27FC236}">
                        <a16:creationId xmlns:a16="http://schemas.microsoft.com/office/drawing/2014/main" id="{D7B5341A-DA69-117F-A5FB-D12D7BB7460B}"/>
                      </a:ext>
                    </a:extLst>
                  </p:cNvPr>
                  <p:cNvSpPr/>
                  <p:nvPr/>
                </p:nvSpPr>
                <p:spPr>
                  <a:xfrm>
                    <a:off x="2948808" y="3455130"/>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15" name="Rounded Rectangle 14">
                    <a:extLst>
                      <a:ext uri="{FF2B5EF4-FFF2-40B4-BE49-F238E27FC236}">
                        <a16:creationId xmlns:a16="http://schemas.microsoft.com/office/drawing/2014/main" id="{D7B5341A-DA69-117F-A5FB-D12D7BB7460B}"/>
                      </a:ext>
                    </a:extLst>
                  </p:cNvPr>
                  <p:cNvSpPr>
                    <a:spLocks noRot="1" noChangeAspect="1" noMove="1" noResize="1" noEditPoints="1" noAdjustHandles="1" noChangeArrowheads="1" noChangeShapeType="1" noTextEdit="1"/>
                  </p:cNvSpPr>
                  <p:nvPr/>
                </p:nvSpPr>
                <p:spPr>
                  <a:xfrm>
                    <a:off x="2948808" y="3455130"/>
                    <a:ext cx="470516" cy="470517"/>
                  </a:xfrm>
                  <a:prstGeom prst="roundRect">
                    <a:avLst/>
                  </a:prstGeom>
                  <a:blipFill>
                    <a:blip r:embed="rId15"/>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ounded Rectangle 21">
                    <a:extLst>
                      <a:ext uri="{FF2B5EF4-FFF2-40B4-BE49-F238E27FC236}">
                        <a16:creationId xmlns:a16="http://schemas.microsoft.com/office/drawing/2014/main" id="{D0FA42FC-C301-4CD5-7196-5BFCE0252910}"/>
                      </a:ext>
                    </a:extLst>
                  </p:cNvPr>
                  <p:cNvSpPr/>
                  <p:nvPr/>
                </p:nvSpPr>
                <p:spPr>
                  <a:xfrm>
                    <a:off x="1707052" y="4123622"/>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22" name="Rounded Rectangle 21">
                    <a:extLst>
                      <a:ext uri="{FF2B5EF4-FFF2-40B4-BE49-F238E27FC236}">
                        <a16:creationId xmlns:a16="http://schemas.microsoft.com/office/drawing/2014/main" id="{D0FA42FC-C301-4CD5-7196-5BFCE0252910}"/>
                      </a:ext>
                    </a:extLst>
                  </p:cNvPr>
                  <p:cNvSpPr>
                    <a:spLocks noRot="1" noChangeAspect="1" noMove="1" noResize="1" noEditPoints="1" noAdjustHandles="1" noChangeArrowheads="1" noChangeShapeType="1" noTextEdit="1"/>
                  </p:cNvSpPr>
                  <p:nvPr/>
                </p:nvSpPr>
                <p:spPr>
                  <a:xfrm>
                    <a:off x="1707052" y="4123622"/>
                    <a:ext cx="470516" cy="470517"/>
                  </a:xfrm>
                  <a:prstGeom prst="roundRect">
                    <a:avLst/>
                  </a:prstGeom>
                  <a:blipFill>
                    <a:blip r:embed="rId16"/>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ounded Rectangle 22">
                    <a:extLst>
                      <a:ext uri="{FF2B5EF4-FFF2-40B4-BE49-F238E27FC236}">
                        <a16:creationId xmlns:a16="http://schemas.microsoft.com/office/drawing/2014/main" id="{6E85DB8D-CF82-B33B-96F9-956055F108BF}"/>
                      </a:ext>
                    </a:extLst>
                  </p:cNvPr>
                  <p:cNvSpPr/>
                  <p:nvPr/>
                </p:nvSpPr>
                <p:spPr>
                  <a:xfrm>
                    <a:off x="2327930" y="4123621"/>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23" name="Rounded Rectangle 22">
                    <a:extLst>
                      <a:ext uri="{FF2B5EF4-FFF2-40B4-BE49-F238E27FC236}">
                        <a16:creationId xmlns:a16="http://schemas.microsoft.com/office/drawing/2014/main" id="{6E85DB8D-CF82-B33B-96F9-956055F108BF}"/>
                      </a:ext>
                    </a:extLst>
                  </p:cNvPr>
                  <p:cNvSpPr>
                    <a:spLocks noRot="1" noChangeAspect="1" noMove="1" noResize="1" noEditPoints="1" noAdjustHandles="1" noChangeArrowheads="1" noChangeShapeType="1" noTextEdit="1"/>
                  </p:cNvSpPr>
                  <p:nvPr/>
                </p:nvSpPr>
                <p:spPr>
                  <a:xfrm>
                    <a:off x="2327930" y="4123621"/>
                    <a:ext cx="470516" cy="470517"/>
                  </a:xfrm>
                  <a:prstGeom prst="roundRect">
                    <a:avLst/>
                  </a:prstGeom>
                  <a:blipFill>
                    <a:blip r:embed="rId17"/>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ounded Rectangle 23">
                    <a:extLst>
                      <a:ext uri="{FF2B5EF4-FFF2-40B4-BE49-F238E27FC236}">
                        <a16:creationId xmlns:a16="http://schemas.microsoft.com/office/drawing/2014/main" id="{EBD86D6B-9153-624E-1B6E-B1042FAC3DE5}"/>
                      </a:ext>
                    </a:extLst>
                  </p:cNvPr>
                  <p:cNvSpPr/>
                  <p:nvPr/>
                </p:nvSpPr>
                <p:spPr>
                  <a:xfrm>
                    <a:off x="2948808" y="4123621"/>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24" name="Rounded Rectangle 23">
                    <a:extLst>
                      <a:ext uri="{FF2B5EF4-FFF2-40B4-BE49-F238E27FC236}">
                        <a16:creationId xmlns:a16="http://schemas.microsoft.com/office/drawing/2014/main" id="{EBD86D6B-9153-624E-1B6E-B1042FAC3DE5}"/>
                      </a:ext>
                    </a:extLst>
                  </p:cNvPr>
                  <p:cNvSpPr>
                    <a:spLocks noRot="1" noChangeAspect="1" noMove="1" noResize="1" noEditPoints="1" noAdjustHandles="1" noChangeArrowheads="1" noChangeShapeType="1" noTextEdit="1"/>
                  </p:cNvSpPr>
                  <p:nvPr/>
                </p:nvSpPr>
                <p:spPr>
                  <a:xfrm>
                    <a:off x="2948808" y="4123621"/>
                    <a:ext cx="470516" cy="470517"/>
                  </a:xfrm>
                  <a:prstGeom prst="roundRect">
                    <a:avLst/>
                  </a:prstGeom>
                  <a:blipFill>
                    <a:blip r:embed="rId18"/>
                    <a:stretch>
                      <a:fillRect/>
                    </a:stretch>
                  </a:blipFill>
                  <a:ln>
                    <a:solidFill>
                      <a:schemeClr val="accent4">
                        <a:lumMod val="75000"/>
                      </a:schemeClr>
                    </a:solidFill>
                  </a:ln>
                </p:spPr>
                <p:txBody>
                  <a:bodyPr/>
                  <a:lstStyle/>
                  <a:p>
                    <a:r>
                      <a:rPr lang="en-US">
                        <a:noFill/>
                      </a:rPr>
                      <a:t> </a:t>
                    </a:r>
                  </a:p>
                </p:txBody>
              </p:sp>
            </mc:Fallback>
          </mc:AlternateContent>
          <p:cxnSp>
            <p:nvCxnSpPr>
              <p:cNvPr id="54" name="Straight Arrow Connector 53">
                <a:extLst>
                  <a:ext uri="{FF2B5EF4-FFF2-40B4-BE49-F238E27FC236}">
                    <a16:creationId xmlns:a16="http://schemas.microsoft.com/office/drawing/2014/main" id="{0D4F8D30-841C-D6D2-B536-F4735A3DD52C}"/>
                  </a:ext>
                </a:extLst>
              </p:cNvPr>
              <p:cNvCxnSpPr>
                <a:cxnSpLocks/>
                <a:stCxn id="16" idx="3"/>
                <a:endCxn id="38" idx="1"/>
              </p:cNvCxnSpPr>
              <p:nvPr/>
            </p:nvCxnSpPr>
            <p:spPr>
              <a:xfrm>
                <a:off x="1498489" y="5035623"/>
                <a:ext cx="208563" cy="11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A148166F-284E-9F19-6D7D-D23A56C9313A}"/>
                  </a:ext>
                </a:extLst>
              </p:cNvPr>
              <p:cNvCxnSpPr>
                <a:cxnSpLocks/>
                <a:stCxn id="3" idx="3"/>
                <a:endCxn id="13" idx="1"/>
              </p:cNvCxnSpPr>
              <p:nvPr/>
            </p:nvCxnSpPr>
            <p:spPr>
              <a:xfrm>
                <a:off x="1500224" y="3690390"/>
                <a:ext cx="20682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CFDF4762-3712-2251-7C1D-44AF0A46E0C1}"/>
                  </a:ext>
                </a:extLst>
              </p:cNvPr>
              <p:cNvCxnSpPr>
                <a:cxnSpLocks/>
                <a:stCxn id="12" idx="3"/>
                <a:endCxn id="22" idx="1"/>
              </p:cNvCxnSpPr>
              <p:nvPr/>
            </p:nvCxnSpPr>
            <p:spPr>
              <a:xfrm flipV="1">
                <a:off x="1497556" y="4358881"/>
                <a:ext cx="209496" cy="33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A9366423-30A9-F590-7F1F-EC9914A0B6DF}"/>
                  </a:ext>
                </a:extLst>
              </p:cNvPr>
              <p:cNvCxnSpPr>
                <a:cxnSpLocks/>
                <a:stCxn id="24" idx="3"/>
                <a:endCxn id="11" idx="1"/>
              </p:cNvCxnSpPr>
              <p:nvPr/>
            </p:nvCxnSpPr>
            <p:spPr>
              <a:xfrm flipV="1">
                <a:off x="3419324" y="4358879"/>
                <a:ext cx="402125"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Elbow Connector 92">
                <a:extLst>
                  <a:ext uri="{FF2B5EF4-FFF2-40B4-BE49-F238E27FC236}">
                    <a16:creationId xmlns:a16="http://schemas.microsoft.com/office/drawing/2014/main" id="{28327D0A-9D31-BD9B-C28C-2F26125C2CE5}"/>
                  </a:ext>
                </a:extLst>
              </p:cNvPr>
              <p:cNvCxnSpPr>
                <a:cxnSpLocks/>
                <a:endCxn id="40" idx="3"/>
              </p:cNvCxnSpPr>
              <p:nvPr/>
            </p:nvCxnSpPr>
            <p:spPr>
              <a:xfrm rot="5400000">
                <a:off x="3162118" y="4657922"/>
                <a:ext cx="636010" cy="121597"/>
              </a:xfrm>
              <a:prstGeom prst="bentConnector2">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4" name="Elbow Connector 93">
                <a:extLst>
                  <a:ext uri="{FF2B5EF4-FFF2-40B4-BE49-F238E27FC236}">
                    <a16:creationId xmlns:a16="http://schemas.microsoft.com/office/drawing/2014/main" id="{16F4123C-CBEC-BF04-8DAE-B6A87BFE55F5}"/>
                  </a:ext>
                </a:extLst>
              </p:cNvPr>
              <p:cNvCxnSpPr>
                <a:cxnSpLocks/>
                <a:endCxn id="15" idx="3"/>
              </p:cNvCxnSpPr>
              <p:nvPr/>
            </p:nvCxnSpPr>
            <p:spPr>
              <a:xfrm rot="16200000" flipV="1">
                <a:off x="3124958" y="3984755"/>
                <a:ext cx="710330" cy="121597"/>
              </a:xfrm>
              <a:prstGeom prst="bentConnector2">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DD51B68A-52A8-1416-DF10-DFD41AC9EBE7}"/>
                  </a:ext>
                </a:extLst>
              </p:cNvPr>
              <p:cNvSpPr/>
              <p:nvPr/>
            </p:nvSpPr>
            <p:spPr>
              <a:xfrm>
                <a:off x="1304935" y="3492555"/>
                <a:ext cx="195289" cy="3956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93DCC02-5241-EFDE-348F-DA07173884DB}"/>
                  </a:ext>
                </a:extLst>
              </p:cNvPr>
              <p:cNvSpPr/>
              <p:nvPr/>
            </p:nvSpPr>
            <p:spPr>
              <a:xfrm>
                <a:off x="1302267" y="4164386"/>
                <a:ext cx="195289" cy="3956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E482AAE-ED53-5A62-9A50-1E3B8BB899FF}"/>
                  </a:ext>
                </a:extLst>
              </p:cNvPr>
              <p:cNvSpPr/>
              <p:nvPr/>
            </p:nvSpPr>
            <p:spPr>
              <a:xfrm>
                <a:off x="1303200" y="4837788"/>
                <a:ext cx="195289" cy="3956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348858ED-09C2-0EAC-B12F-7752596EE99C}"/>
                </a:ext>
              </a:extLst>
            </p:cNvPr>
            <p:cNvSpPr txBox="1"/>
            <p:nvPr/>
          </p:nvSpPr>
          <p:spPr>
            <a:xfrm>
              <a:off x="601619" y="5297608"/>
              <a:ext cx="1609090" cy="646331"/>
            </a:xfrm>
            <a:prstGeom prst="rect">
              <a:avLst/>
            </a:prstGeom>
            <a:noFill/>
          </p:spPr>
          <p:txBody>
            <a:bodyPr wrap="square" rtlCol="0">
              <a:spAutoFit/>
            </a:bodyPr>
            <a:lstStyle/>
            <a:p>
              <a:pPr algn="ctr"/>
              <a:r>
                <a:rPr lang="en-US"/>
                <a:t>Arbitrary transformation</a:t>
              </a:r>
            </a:p>
          </p:txBody>
        </p:sp>
        <p:sp>
          <p:nvSpPr>
            <p:cNvPr id="154" name="TextBox 153">
              <a:extLst>
                <a:ext uri="{FF2B5EF4-FFF2-40B4-BE49-F238E27FC236}">
                  <a16:creationId xmlns:a16="http://schemas.microsoft.com/office/drawing/2014/main" id="{27C7CA03-6C20-9BA8-A9F4-89CD57DC4928}"/>
                </a:ext>
              </a:extLst>
            </p:cNvPr>
            <p:cNvSpPr txBox="1"/>
            <p:nvPr/>
          </p:nvSpPr>
          <p:spPr>
            <a:xfrm>
              <a:off x="209256" y="3231030"/>
              <a:ext cx="1023745" cy="646331"/>
            </a:xfrm>
            <a:prstGeom prst="rect">
              <a:avLst/>
            </a:prstGeom>
            <a:noFill/>
          </p:spPr>
          <p:txBody>
            <a:bodyPr wrap="square" rtlCol="0">
              <a:spAutoFit/>
            </a:bodyPr>
            <a:lstStyle/>
            <a:p>
              <a:pPr algn="ctr"/>
              <a:r>
                <a:rPr lang="en-US"/>
                <a:t>Arbitrary inputs</a:t>
              </a:r>
            </a:p>
          </p:txBody>
        </p:sp>
      </p:grpSp>
      <mc:AlternateContent xmlns:mc="http://schemas.openxmlformats.org/markup-compatibility/2006" xmlns:a14="http://schemas.microsoft.com/office/drawing/2010/main">
        <mc:Choice Requires="a14">
          <p:sp>
            <p:nvSpPr>
              <p:cNvPr id="161" name="TextBox 160">
                <a:extLst>
                  <a:ext uri="{FF2B5EF4-FFF2-40B4-BE49-F238E27FC236}">
                    <a16:creationId xmlns:a16="http://schemas.microsoft.com/office/drawing/2014/main" id="{23E263F5-7860-4FFD-95B8-B8B7E51423A1}"/>
                  </a:ext>
                </a:extLst>
              </p:cNvPr>
              <p:cNvSpPr txBox="1"/>
              <p:nvPr/>
            </p:nvSpPr>
            <p:spPr>
              <a:xfrm>
                <a:off x="4157813" y="5694845"/>
                <a:ext cx="3876373" cy="369332"/>
              </a:xfrm>
              <a:prstGeom prst="rect">
                <a:avLst/>
              </a:prstGeom>
              <a:noFill/>
            </p:spPr>
            <p:txBody>
              <a:bodyPr wrap="square" rtlCol="0">
                <a:spAutoFit/>
              </a:bodyPr>
              <a:lstStyle/>
              <a:p>
                <a:pPr algn="ctr"/>
                <a:r>
                  <a:rPr lang="en-US"/>
                  <a:t>** </a:t>
                </a:r>
                <a14:m>
                  <m:oMath xmlns:m="http://schemas.openxmlformats.org/officeDocument/2006/math">
                    <m:r>
                      <a:rPr lang="en-CA" b="1" i="1" smtClean="0">
                        <a:latin typeface="Cambria Math" panose="02040503050406030204" pitchFamily="18" charset="0"/>
                      </a:rPr>
                      <m:t>𝒙</m:t>
                    </m:r>
                    <m:r>
                      <a:rPr lang="en-CA" b="1" i="1" smtClean="0">
                        <a:latin typeface="Cambria Math" panose="02040503050406030204" pitchFamily="18" charset="0"/>
                      </a:rPr>
                      <m:t>,</m:t>
                    </m:r>
                    <m:r>
                      <a:rPr lang="en-CA" b="1" i="1" smtClean="0">
                        <a:latin typeface="Cambria Math" panose="02040503050406030204" pitchFamily="18" charset="0"/>
                      </a:rPr>
                      <m:t>𝒚</m:t>
                    </m:r>
                  </m:oMath>
                </a14:m>
                <a:r>
                  <a:rPr lang="en-US" b="1"/>
                  <a:t> </a:t>
                </a:r>
                <a:r>
                  <a:rPr lang="en-US"/>
                  <a:t>are arbitrary sequences</a:t>
                </a:r>
                <a:endParaRPr lang="en-US" b="1"/>
              </a:p>
            </p:txBody>
          </p:sp>
        </mc:Choice>
        <mc:Fallback xmlns="">
          <p:sp>
            <p:nvSpPr>
              <p:cNvPr id="161" name="TextBox 160">
                <a:extLst>
                  <a:ext uri="{FF2B5EF4-FFF2-40B4-BE49-F238E27FC236}">
                    <a16:creationId xmlns:a16="http://schemas.microsoft.com/office/drawing/2014/main" id="{23E263F5-7860-4FFD-95B8-B8B7E51423A1}"/>
                  </a:ext>
                </a:extLst>
              </p:cNvPr>
              <p:cNvSpPr txBox="1">
                <a:spLocks noRot="1" noChangeAspect="1" noMove="1" noResize="1" noEditPoints="1" noAdjustHandles="1" noChangeArrowheads="1" noChangeShapeType="1" noTextEdit="1"/>
              </p:cNvSpPr>
              <p:nvPr/>
            </p:nvSpPr>
            <p:spPr>
              <a:xfrm>
                <a:off x="4157813" y="5694845"/>
                <a:ext cx="3876373" cy="369332"/>
              </a:xfrm>
              <a:prstGeom prst="rect">
                <a:avLst/>
              </a:prstGeom>
              <a:blipFill>
                <a:blip r:embed="rId25"/>
                <a:stretch>
                  <a:fillRect t="-8197" b="-24590"/>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69343BB1-A807-850D-0092-5FCC429A597D}"/>
              </a:ext>
            </a:extLst>
          </p:cNvPr>
          <p:cNvSpPr txBox="1"/>
          <p:nvPr/>
        </p:nvSpPr>
        <p:spPr>
          <a:xfrm>
            <a:off x="4629083" y="3031069"/>
            <a:ext cx="2337905" cy="830997"/>
          </a:xfrm>
          <a:prstGeom prst="rect">
            <a:avLst/>
          </a:prstGeom>
          <a:solidFill>
            <a:schemeClr val="bg1"/>
          </a:solidFill>
          <a:ln w="38100">
            <a:solidFill>
              <a:schemeClr val="accent1"/>
            </a:solidFill>
          </a:ln>
        </p:spPr>
        <p:txBody>
          <a:bodyPr wrap="square" rtlCol="0">
            <a:spAutoFit/>
          </a:bodyPr>
          <a:lstStyle/>
          <a:p>
            <a:pPr algn="ctr"/>
            <a:r>
              <a:rPr lang="en-US" sz="2400"/>
              <a:t>We have to learn these</a:t>
            </a:r>
          </a:p>
        </p:txBody>
      </p:sp>
      <p:cxnSp>
        <p:nvCxnSpPr>
          <p:cNvPr id="28" name="Straight Arrow Connector 27">
            <a:extLst>
              <a:ext uri="{FF2B5EF4-FFF2-40B4-BE49-F238E27FC236}">
                <a16:creationId xmlns:a16="http://schemas.microsoft.com/office/drawing/2014/main" id="{4894158E-FDCE-142C-9BCA-6B650CE5FE38}"/>
              </a:ext>
            </a:extLst>
          </p:cNvPr>
          <p:cNvCxnSpPr>
            <a:cxnSpLocks/>
            <a:stCxn id="26" idx="1"/>
            <a:endCxn id="3" idx="3"/>
          </p:cNvCxnSpPr>
          <p:nvPr/>
        </p:nvCxnSpPr>
        <p:spPr>
          <a:xfrm flipH="1">
            <a:off x="1888741" y="3446568"/>
            <a:ext cx="2740342" cy="26703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5A7D916-9CAB-01C9-DA41-0F1566004640}"/>
              </a:ext>
            </a:extLst>
          </p:cNvPr>
          <p:cNvCxnSpPr>
            <a:cxnSpLocks/>
            <a:stCxn id="26" idx="3"/>
            <a:endCxn id="143" idx="1"/>
          </p:cNvCxnSpPr>
          <p:nvPr/>
        </p:nvCxnSpPr>
        <p:spPr>
          <a:xfrm>
            <a:off x="6966988" y="3446568"/>
            <a:ext cx="505579" cy="239144"/>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46856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4E406-4A46-3AF9-B432-EF8439FC18B4}"/>
              </a:ext>
            </a:extLst>
          </p:cNvPr>
          <p:cNvSpPr>
            <a:spLocks noGrp="1"/>
          </p:cNvSpPr>
          <p:nvPr>
            <p:ph type="title"/>
          </p:nvPr>
        </p:nvSpPr>
        <p:spPr/>
        <p:txBody>
          <a:bodyPr/>
          <a:lstStyle/>
          <a:p>
            <a:r>
              <a:rPr lang="en-US" dirty="0"/>
              <a:t>Learning Transformer Attention</a:t>
            </a:r>
          </a:p>
        </p:txBody>
      </p:sp>
      <p:sp>
        <p:nvSpPr>
          <p:cNvPr id="4" name="Date Placeholder 3">
            <a:extLst>
              <a:ext uri="{FF2B5EF4-FFF2-40B4-BE49-F238E27FC236}">
                <a16:creationId xmlns:a16="http://schemas.microsoft.com/office/drawing/2014/main" id="{E03FD6A3-B101-4C8F-A6A5-6916C520AFC6}"/>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3FFFED92-A980-F39F-8225-4F8078E868E6}"/>
              </a:ext>
            </a:extLst>
          </p:cNvPr>
          <p:cNvSpPr>
            <a:spLocks noGrp="1"/>
          </p:cNvSpPr>
          <p:nvPr>
            <p:ph type="sldNum" sz="quarter" idx="12"/>
          </p:nvPr>
        </p:nvSpPr>
        <p:spPr/>
        <p:txBody>
          <a:bodyPr/>
          <a:lstStyle/>
          <a:p>
            <a:fld id="{D4F24A5E-B0D2-394D-9970-9AE06BCB59C1}" type="slidenum">
              <a:rPr lang="en-US" smtClean="0"/>
              <a:t>39</a:t>
            </a:fld>
            <a:endParaRPr lang="en-US"/>
          </a:p>
        </p:txBody>
      </p:sp>
      <p:grpSp>
        <p:nvGrpSpPr>
          <p:cNvPr id="53" name="Group 52">
            <a:extLst>
              <a:ext uri="{FF2B5EF4-FFF2-40B4-BE49-F238E27FC236}">
                <a16:creationId xmlns:a16="http://schemas.microsoft.com/office/drawing/2014/main" id="{E4D680BF-0552-611D-43C0-85FB86EAC9A8}"/>
              </a:ext>
            </a:extLst>
          </p:cNvPr>
          <p:cNvGrpSpPr/>
          <p:nvPr/>
        </p:nvGrpSpPr>
        <p:grpSpPr>
          <a:xfrm>
            <a:off x="588904" y="1976393"/>
            <a:ext cx="10758650" cy="4160376"/>
            <a:chOff x="768189" y="1038687"/>
            <a:chExt cx="11252842" cy="5214938"/>
          </a:xfrm>
        </p:grpSpPr>
        <p:pic>
          <p:nvPicPr>
            <p:cNvPr id="12" name="Picture 11">
              <a:extLst>
                <a:ext uri="{FF2B5EF4-FFF2-40B4-BE49-F238E27FC236}">
                  <a16:creationId xmlns:a16="http://schemas.microsoft.com/office/drawing/2014/main" id="{79C0DD2A-586B-CBAE-59FA-A5A5D82EAAD4}"/>
                </a:ext>
              </a:extLst>
            </p:cNvPr>
            <p:cNvPicPr>
              <a:picLocks noChangeAspect="1"/>
            </p:cNvPicPr>
            <p:nvPr/>
          </p:nvPicPr>
          <p:blipFill>
            <a:blip r:embed="rId3"/>
            <a:stretch>
              <a:fillRect/>
            </a:stretch>
          </p:blipFill>
          <p:spPr>
            <a:xfrm>
              <a:off x="6394610" y="1038687"/>
              <a:ext cx="5626421" cy="5214937"/>
            </a:xfrm>
            <a:prstGeom prst="rect">
              <a:avLst/>
            </a:prstGeom>
          </p:spPr>
        </p:pic>
        <p:grpSp>
          <p:nvGrpSpPr>
            <p:cNvPr id="52" name="Group 51">
              <a:extLst>
                <a:ext uri="{FF2B5EF4-FFF2-40B4-BE49-F238E27FC236}">
                  <a16:creationId xmlns:a16="http://schemas.microsoft.com/office/drawing/2014/main" id="{231CA15F-CF29-C56C-8318-5114BAC8F646}"/>
                </a:ext>
              </a:extLst>
            </p:cNvPr>
            <p:cNvGrpSpPr/>
            <p:nvPr/>
          </p:nvGrpSpPr>
          <p:grpSpPr>
            <a:xfrm>
              <a:off x="768189" y="1038688"/>
              <a:ext cx="10446349" cy="5214937"/>
              <a:chOff x="768189" y="1038688"/>
              <a:chExt cx="10446349" cy="5214937"/>
            </a:xfrm>
          </p:grpSpPr>
          <p:pic>
            <p:nvPicPr>
              <p:cNvPr id="10" name="Picture 9">
                <a:extLst>
                  <a:ext uri="{FF2B5EF4-FFF2-40B4-BE49-F238E27FC236}">
                    <a16:creationId xmlns:a16="http://schemas.microsoft.com/office/drawing/2014/main" id="{0CF4945E-6251-B9F7-E0BD-813139F40912}"/>
                  </a:ext>
                </a:extLst>
              </p:cNvPr>
              <p:cNvPicPr>
                <a:picLocks noChangeAspect="1"/>
              </p:cNvPicPr>
              <p:nvPr/>
            </p:nvPicPr>
            <p:blipFill>
              <a:blip r:embed="rId3"/>
              <a:stretch>
                <a:fillRect/>
              </a:stretch>
            </p:blipFill>
            <p:spPr>
              <a:xfrm>
                <a:off x="768189" y="1038688"/>
                <a:ext cx="5626421" cy="5214937"/>
              </a:xfrm>
              <a:prstGeom prst="rect">
                <a:avLst/>
              </a:prstGeom>
            </p:spPr>
          </p:pic>
          <p:sp>
            <p:nvSpPr>
              <p:cNvPr id="13" name="Rectangle 12">
                <a:extLst>
                  <a:ext uri="{FF2B5EF4-FFF2-40B4-BE49-F238E27FC236}">
                    <a16:creationId xmlns:a16="http://schemas.microsoft.com/office/drawing/2014/main" id="{06D27F8B-5599-65DF-36B9-8A902FF91888}"/>
                  </a:ext>
                </a:extLst>
              </p:cNvPr>
              <p:cNvSpPr/>
              <p:nvPr/>
            </p:nvSpPr>
            <p:spPr>
              <a:xfrm>
                <a:off x="7461030" y="1141413"/>
                <a:ext cx="336331" cy="3258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02856CB-69ED-86B0-E2CF-3476DB272410}"/>
                  </a:ext>
                </a:extLst>
              </p:cNvPr>
              <p:cNvSpPr txBox="1"/>
              <p:nvPr/>
            </p:nvSpPr>
            <p:spPr>
              <a:xfrm>
                <a:off x="7463925" y="1192024"/>
                <a:ext cx="330540" cy="430887"/>
              </a:xfrm>
              <a:prstGeom prst="rect">
                <a:avLst/>
              </a:prstGeom>
              <a:noFill/>
            </p:spPr>
            <p:txBody>
              <a:bodyPr wrap="none" rtlCol="0">
                <a:spAutoFit/>
              </a:bodyPr>
              <a:lstStyle/>
              <a:p>
                <a:r>
                  <a:rPr lang="en-US" sz="2200" b="1">
                    <a:solidFill>
                      <a:schemeClr val="accent2">
                        <a:lumMod val="75000"/>
                      </a:schemeClr>
                    </a:solidFill>
                  </a:rPr>
                  <a:t>Y</a:t>
                </a:r>
              </a:p>
            </p:txBody>
          </p:sp>
          <p:sp>
            <p:nvSpPr>
              <p:cNvPr id="15" name="Rectangle 14">
                <a:extLst>
                  <a:ext uri="{FF2B5EF4-FFF2-40B4-BE49-F238E27FC236}">
                    <a16:creationId xmlns:a16="http://schemas.microsoft.com/office/drawing/2014/main" id="{621284E2-6A76-155E-5BE1-AD67CD7B4580}"/>
                  </a:ext>
                </a:extLst>
              </p:cNvPr>
              <p:cNvSpPr/>
              <p:nvPr/>
            </p:nvSpPr>
            <p:spPr>
              <a:xfrm>
                <a:off x="7104993" y="1776249"/>
                <a:ext cx="1048407" cy="430888"/>
              </a:xfrm>
              <a:prstGeom prst="rect">
                <a:avLst/>
              </a:prstGeom>
              <a:solidFill>
                <a:srgbClr val="C55A1E">
                  <a:alpha val="63195"/>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698FB03-8904-1A61-37D6-88F932CFEE10}"/>
                  </a:ext>
                </a:extLst>
              </p:cNvPr>
              <p:cNvSpPr/>
              <p:nvPr/>
            </p:nvSpPr>
            <p:spPr>
              <a:xfrm>
                <a:off x="10557641" y="1776249"/>
                <a:ext cx="656897" cy="438984"/>
              </a:xfrm>
              <a:prstGeom prst="rect">
                <a:avLst/>
              </a:prstGeom>
              <a:solidFill>
                <a:srgbClr val="C27D00">
                  <a:alpha val="7411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C54D1C2-0F87-4E81-80EE-1289EDBEEFDF}"/>
                  </a:ext>
                </a:extLst>
              </p:cNvPr>
              <p:cNvSpPr/>
              <p:nvPr/>
            </p:nvSpPr>
            <p:spPr>
              <a:xfrm>
                <a:off x="7104993" y="3613202"/>
                <a:ext cx="1048407" cy="430888"/>
              </a:xfrm>
              <a:prstGeom prst="rect">
                <a:avLst/>
              </a:prstGeom>
              <a:solidFill>
                <a:schemeClr val="accent4">
                  <a:lumMod val="60000"/>
                  <a:lumOff val="40000"/>
                  <a:alpha val="7577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E5B72E1-5228-89D9-BB84-AD65AF919758}"/>
                  </a:ext>
                </a:extLst>
              </p:cNvPr>
              <p:cNvSpPr/>
              <p:nvPr/>
            </p:nvSpPr>
            <p:spPr>
              <a:xfrm>
                <a:off x="10557641" y="3600242"/>
                <a:ext cx="656897" cy="438984"/>
              </a:xfrm>
              <a:prstGeom prst="rect">
                <a:avLst/>
              </a:prstGeom>
              <a:solidFill>
                <a:srgbClr val="FFFF00">
                  <a:alpha val="38865"/>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E6365E5-C1BA-3A62-08F6-834F262CEA42}"/>
                  </a:ext>
                </a:extLst>
              </p:cNvPr>
              <p:cNvSpPr/>
              <p:nvPr/>
            </p:nvSpPr>
            <p:spPr>
              <a:xfrm>
                <a:off x="7104991" y="5450155"/>
                <a:ext cx="1048407" cy="430888"/>
              </a:xfrm>
              <a:prstGeom prst="rect">
                <a:avLst/>
              </a:prstGeom>
              <a:solidFill>
                <a:schemeClr val="accent4">
                  <a:lumMod val="60000"/>
                  <a:lumOff val="40000"/>
                  <a:alpha val="7577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FBC33B9-0F55-7C97-B332-A290617CEC25}"/>
                  </a:ext>
                </a:extLst>
              </p:cNvPr>
              <p:cNvSpPr/>
              <p:nvPr/>
            </p:nvSpPr>
            <p:spPr>
              <a:xfrm>
                <a:off x="10557640" y="5442059"/>
                <a:ext cx="656897" cy="438984"/>
              </a:xfrm>
              <a:prstGeom prst="rect">
                <a:avLst/>
              </a:prstGeom>
              <a:solidFill>
                <a:schemeClr val="accent4">
                  <a:lumMod val="60000"/>
                  <a:lumOff val="40000"/>
                  <a:alpha val="8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B99C370-DE56-63CC-287F-61E21E9C76C2}"/>
                  </a:ext>
                </a:extLst>
              </p:cNvPr>
              <p:cNvSpPr/>
              <p:nvPr/>
            </p:nvSpPr>
            <p:spPr>
              <a:xfrm>
                <a:off x="7418329" y="2944698"/>
                <a:ext cx="421729" cy="295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4">
                        <a:lumMod val="60000"/>
                        <a:lumOff val="40000"/>
                      </a:schemeClr>
                    </a:solidFill>
                  </a:rPr>
                  <a:t>X</a:t>
                </a:r>
              </a:p>
            </p:txBody>
          </p:sp>
          <p:sp>
            <p:nvSpPr>
              <p:cNvPr id="22" name="Rectangle 21">
                <a:extLst>
                  <a:ext uri="{FF2B5EF4-FFF2-40B4-BE49-F238E27FC236}">
                    <a16:creationId xmlns:a16="http://schemas.microsoft.com/office/drawing/2014/main" id="{FBF4CBC8-FA64-D36B-888F-F8419F619ECB}"/>
                  </a:ext>
                </a:extLst>
              </p:cNvPr>
              <p:cNvSpPr/>
              <p:nvPr/>
            </p:nvSpPr>
            <p:spPr>
              <a:xfrm>
                <a:off x="7418328" y="4852933"/>
                <a:ext cx="421729" cy="295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4">
                        <a:lumMod val="60000"/>
                        <a:lumOff val="40000"/>
                      </a:schemeClr>
                    </a:solidFill>
                  </a:rPr>
                  <a:t>X</a:t>
                </a:r>
              </a:p>
            </p:txBody>
          </p:sp>
          <p:sp>
            <p:nvSpPr>
              <p:cNvPr id="23" name="Rectangle 22">
                <a:extLst>
                  <a:ext uri="{FF2B5EF4-FFF2-40B4-BE49-F238E27FC236}">
                    <a16:creationId xmlns:a16="http://schemas.microsoft.com/office/drawing/2014/main" id="{6F260C7B-C6EB-26AB-577D-767A0B90C11E}"/>
                  </a:ext>
                </a:extLst>
              </p:cNvPr>
              <p:cNvSpPr/>
              <p:nvPr/>
            </p:nvSpPr>
            <p:spPr>
              <a:xfrm>
                <a:off x="1466193" y="1769327"/>
                <a:ext cx="1048407" cy="430888"/>
              </a:xfrm>
              <a:prstGeom prst="rect">
                <a:avLst/>
              </a:prstGeom>
              <a:solidFill>
                <a:schemeClr val="accent4">
                  <a:lumMod val="60000"/>
                  <a:lumOff val="40000"/>
                  <a:alpha val="7577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4CBACB7-7C89-445D-114D-84595BA2121B}"/>
                  </a:ext>
                </a:extLst>
              </p:cNvPr>
              <p:cNvSpPr/>
              <p:nvPr/>
            </p:nvSpPr>
            <p:spPr>
              <a:xfrm>
                <a:off x="1466192" y="3608338"/>
                <a:ext cx="1048407" cy="430888"/>
              </a:xfrm>
              <a:prstGeom prst="rect">
                <a:avLst/>
              </a:prstGeom>
              <a:solidFill>
                <a:schemeClr val="accent4">
                  <a:lumMod val="60000"/>
                  <a:lumOff val="40000"/>
                  <a:alpha val="7577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45635C5-009A-F852-A462-3AB738DC2321}"/>
                  </a:ext>
                </a:extLst>
              </p:cNvPr>
              <p:cNvSpPr/>
              <p:nvPr/>
            </p:nvSpPr>
            <p:spPr>
              <a:xfrm>
                <a:off x="1466192" y="5450155"/>
                <a:ext cx="1048407" cy="430888"/>
              </a:xfrm>
              <a:prstGeom prst="rect">
                <a:avLst/>
              </a:prstGeom>
              <a:solidFill>
                <a:schemeClr val="accent4">
                  <a:lumMod val="60000"/>
                  <a:lumOff val="40000"/>
                  <a:alpha val="7577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AA76315-5C68-6E2A-5ED8-851FA904E0F0}"/>
                  </a:ext>
                </a:extLst>
              </p:cNvPr>
              <p:cNvSpPr/>
              <p:nvPr/>
            </p:nvSpPr>
            <p:spPr>
              <a:xfrm>
                <a:off x="1779530" y="4793426"/>
                <a:ext cx="421729" cy="295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4">
                        <a:lumMod val="60000"/>
                        <a:lumOff val="40000"/>
                      </a:schemeClr>
                    </a:solidFill>
                  </a:rPr>
                  <a:t>X</a:t>
                </a:r>
              </a:p>
            </p:txBody>
          </p:sp>
          <p:sp>
            <p:nvSpPr>
              <p:cNvPr id="27" name="Rectangle 26">
                <a:extLst>
                  <a:ext uri="{FF2B5EF4-FFF2-40B4-BE49-F238E27FC236}">
                    <a16:creationId xmlns:a16="http://schemas.microsoft.com/office/drawing/2014/main" id="{899798FE-A9CF-4AC4-83BC-3EA3E094E169}"/>
                  </a:ext>
                </a:extLst>
              </p:cNvPr>
              <p:cNvSpPr/>
              <p:nvPr/>
            </p:nvSpPr>
            <p:spPr>
              <a:xfrm>
                <a:off x="1779529" y="2989800"/>
                <a:ext cx="421729" cy="295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4">
                        <a:lumMod val="60000"/>
                        <a:lumOff val="40000"/>
                      </a:schemeClr>
                    </a:solidFill>
                  </a:rPr>
                  <a:t>X</a:t>
                </a:r>
              </a:p>
            </p:txBody>
          </p:sp>
          <p:sp>
            <p:nvSpPr>
              <p:cNvPr id="28" name="Rectangle 27">
                <a:extLst>
                  <a:ext uri="{FF2B5EF4-FFF2-40B4-BE49-F238E27FC236}">
                    <a16:creationId xmlns:a16="http://schemas.microsoft.com/office/drawing/2014/main" id="{91136825-1DD6-46DA-319A-0A068728BED9}"/>
                  </a:ext>
                </a:extLst>
              </p:cNvPr>
              <p:cNvSpPr/>
              <p:nvPr/>
            </p:nvSpPr>
            <p:spPr>
              <a:xfrm>
                <a:off x="1788071" y="1108084"/>
                <a:ext cx="421729" cy="295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4">
                        <a:lumMod val="60000"/>
                        <a:lumOff val="40000"/>
                      </a:schemeClr>
                    </a:solidFill>
                  </a:rPr>
                  <a:t>X</a:t>
                </a:r>
              </a:p>
            </p:txBody>
          </p:sp>
          <p:sp>
            <p:nvSpPr>
              <p:cNvPr id="29" name="Rectangle 28">
                <a:extLst>
                  <a:ext uri="{FF2B5EF4-FFF2-40B4-BE49-F238E27FC236}">
                    <a16:creationId xmlns:a16="http://schemas.microsoft.com/office/drawing/2014/main" id="{6D68FB3D-F9AF-B85B-100B-560F8FBEC7F7}"/>
                  </a:ext>
                </a:extLst>
              </p:cNvPr>
              <p:cNvSpPr/>
              <p:nvPr/>
            </p:nvSpPr>
            <p:spPr>
              <a:xfrm>
                <a:off x="4931220" y="3603496"/>
                <a:ext cx="656897" cy="438984"/>
              </a:xfrm>
              <a:prstGeom prst="rect">
                <a:avLst/>
              </a:prstGeom>
              <a:solidFill>
                <a:srgbClr val="FFFF00">
                  <a:alpha val="38865"/>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C9C5C73-B3D1-0C5C-8A9C-1C3B9EB2CAC9}"/>
                  </a:ext>
                </a:extLst>
              </p:cNvPr>
              <p:cNvSpPr/>
              <p:nvPr/>
            </p:nvSpPr>
            <p:spPr>
              <a:xfrm>
                <a:off x="4918841" y="5442059"/>
                <a:ext cx="656897" cy="438984"/>
              </a:xfrm>
              <a:prstGeom prst="rect">
                <a:avLst/>
              </a:prstGeom>
              <a:solidFill>
                <a:schemeClr val="accent4">
                  <a:lumMod val="60000"/>
                  <a:lumOff val="40000"/>
                  <a:alpha val="8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9DB26F5-E3E5-79B1-3636-011F85CC4EE2}"/>
                  </a:ext>
                </a:extLst>
              </p:cNvPr>
              <p:cNvSpPr/>
              <p:nvPr/>
            </p:nvSpPr>
            <p:spPr>
              <a:xfrm>
                <a:off x="4931219" y="1769327"/>
                <a:ext cx="656897" cy="438984"/>
              </a:xfrm>
              <a:prstGeom prst="rect">
                <a:avLst/>
              </a:prstGeom>
              <a:solidFill>
                <a:srgbClr val="FCE94D">
                  <a:alpha val="7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D2E9AFD9-A0DE-600E-B2E1-9D0A17AAC60D}"/>
                      </a:ext>
                    </a:extLst>
                  </p:cNvPr>
                  <p:cNvSpPr/>
                  <p:nvPr/>
                </p:nvSpPr>
                <p:spPr>
                  <a:xfrm>
                    <a:off x="2706981" y="3680684"/>
                    <a:ext cx="421729" cy="295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200" b="1" i="1" smtClean="0">
                              <a:solidFill>
                                <a:schemeClr val="tx1"/>
                              </a:solidFill>
                              <a:latin typeface="Cambria Math" panose="02040503050406030204" pitchFamily="18" charset="0"/>
                              <a:ea typeface="Cambria Math" panose="02040503050406030204" pitchFamily="18" charset="0"/>
                            </a:rPr>
                            <m:t>×</m:t>
                          </m:r>
                        </m:oMath>
                      </m:oMathPara>
                    </a14:m>
                    <a:endParaRPr lang="en-US" sz="2200" b="1">
                      <a:solidFill>
                        <a:schemeClr val="tx1"/>
                      </a:solidFill>
                    </a:endParaRPr>
                  </a:p>
                </p:txBody>
              </p:sp>
            </mc:Choice>
            <mc:Fallback xmlns="">
              <p:sp>
                <p:nvSpPr>
                  <p:cNvPr id="32" name="Rectangle 31">
                    <a:extLst>
                      <a:ext uri="{FF2B5EF4-FFF2-40B4-BE49-F238E27FC236}">
                        <a16:creationId xmlns:a16="http://schemas.microsoft.com/office/drawing/2014/main" id="{D2E9AFD9-A0DE-600E-B2E1-9D0A17AAC60D}"/>
                      </a:ext>
                    </a:extLst>
                  </p:cNvPr>
                  <p:cNvSpPr>
                    <a:spLocks noRot="1" noChangeAspect="1" noMove="1" noResize="1" noEditPoints="1" noAdjustHandles="1" noChangeArrowheads="1" noChangeShapeType="1" noTextEdit="1"/>
                  </p:cNvSpPr>
                  <p:nvPr/>
                </p:nvSpPr>
                <p:spPr>
                  <a:xfrm>
                    <a:off x="2706981" y="3680684"/>
                    <a:ext cx="421729" cy="295923"/>
                  </a:xfrm>
                  <a:prstGeom prst="rect">
                    <a:avLst/>
                  </a:prstGeom>
                  <a:blipFill>
                    <a:blip r:embed="rId4"/>
                    <a:stretch>
                      <a:fillRect b="-19512"/>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F9195721-A282-B9CD-B867-05022DD1679C}"/>
                      </a:ext>
                    </a:extLst>
                  </p:cNvPr>
                  <p:cNvSpPr/>
                  <p:nvPr/>
                </p:nvSpPr>
                <p:spPr>
                  <a:xfrm>
                    <a:off x="2706981" y="1836809"/>
                    <a:ext cx="421729" cy="295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200" b="1" i="1" smtClean="0">
                              <a:solidFill>
                                <a:schemeClr val="tx1"/>
                              </a:solidFill>
                              <a:latin typeface="Cambria Math" panose="02040503050406030204" pitchFamily="18" charset="0"/>
                              <a:ea typeface="Cambria Math" panose="02040503050406030204" pitchFamily="18" charset="0"/>
                            </a:rPr>
                            <m:t>×</m:t>
                          </m:r>
                        </m:oMath>
                      </m:oMathPara>
                    </a14:m>
                    <a:endParaRPr lang="en-US" sz="2200" b="1">
                      <a:solidFill>
                        <a:schemeClr val="tx1"/>
                      </a:solidFill>
                    </a:endParaRPr>
                  </a:p>
                </p:txBody>
              </p:sp>
            </mc:Choice>
            <mc:Fallback xmlns="">
              <p:sp>
                <p:nvSpPr>
                  <p:cNvPr id="33" name="Rectangle 32">
                    <a:extLst>
                      <a:ext uri="{FF2B5EF4-FFF2-40B4-BE49-F238E27FC236}">
                        <a16:creationId xmlns:a16="http://schemas.microsoft.com/office/drawing/2014/main" id="{F9195721-A282-B9CD-B867-05022DD1679C}"/>
                      </a:ext>
                    </a:extLst>
                  </p:cNvPr>
                  <p:cNvSpPr>
                    <a:spLocks noRot="1" noChangeAspect="1" noMove="1" noResize="1" noEditPoints="1" noAdjustHandles="1" noChangeArrowheads="1" noChangeShapeType="1" noTextEdit="1"/>
                  </p:cNvSpPr>
                  <p:nvPr/>
                </p:nvSpPr>
                <p:spPr>
                  <a:xfrm>
                    <a:off x="2706981" y="1836809"/>
                    <a:ext cx="421729" cy="295923"/>
                  </a:xfrm>
                  <a:prstGeom prst="rect">
                    <a:avLst/>
                  </a:prstGeom>
                  <a:blipFill>
                    <a:blip r:embed="rId5"/>
                    <a:stretch>
                      <a:fillRect b="-22500"/>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50260E15-BE95-E3E3-FCE0-006E7ECC1804}"/>
                      </a:ext>
                    </a:extLst>
                  </p:cNvPr>
                  <p:cNvSpPr/>
                  <p:nvPr/>
                </p:nvSpPr>
                <p:spPr>
                  <a:xfrm>
                    <a:off x="2706981" y="5513589"/>
                    <a:ext cx="421729" cy="295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200" b="1" i="1" smtClean="0">
                              <a:solidFill>
                                <a:schemeClr val="tx1"/>
                              </a:solidFill>
                              <a:latin typeface="Cambria Math" panose="02040503050406030204" pitchFamily="18" charset="0"/>
                              <a:ea typeface="Cambria Math" panose="02040503050406030204" pitchFamily="18" charset="0"/>
                            </a:rPr>
                            <m:t>×</m:t>
                          </m:r>
                        </m:oMath>
                      </m:oMathPara>
                    </a14:m>
                    <a:endParaRPr lang="en-US" sz="2200" b="1">
                      <a:solidFill>
                        <a:schemeClr val="tx1"/>
                      </a:solidFill>
                    </a:endParaRPr>
                  </a:p>
                </p:txBody>
              </p:sp>
            </mc:Choice>
            <mc:Fallback xmlns="">
              <p:sp>
                <p:nvSpPr>
                  <p:cNvPr id="34" name="Rectangle 33">
                    <a:extLst>
                      <a:ext uri="{FF2B5EF4-FFF2-40B4-BE49-F238E27FC236}">
                        <a16:creationId xmlns:a16="http://schemas.microsoft.com/office/drawing/2014/main" id="{50260E15-BE95-E3E3-FCE0-006E7ECC1804}"/>
                      </a:ext>
                    </a:extLst>
                  </p:cNvPr>
                  <p:cNvSpPr>
                    <a:spLocks noRot="1" noChangeAspect="1" noMove="1" noResize="1" noEditPoints="1" noAdjustHandles="1" noChangeArrowheads="1" noChangeShapeType="1" noTextEdit="1"/>
                  </p:cNvSpPr>
                  <p:nvPr/>
                </p:nvSpPr>
                <p:spPr>
                  <a:xfrm>
                    <a:off x="2706981" y="5513589"/>
                    <a:ext cx="421729" cy="295923"/>
                  </a:xfrm>
                  <a:prstGeom prst="rect">
                    <a:avLst/>
                  </a:prstGeom>
                  <a:blipFill>
                    <a:blip r:embed="rId4"/>
                    <a:stretch>
                      <a:fillRect b="-19512"/>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802EECAA-A337-B314-70D4-ECDAB2C3AFF0}"/>
                      </a:ext>
                    </a:extLst>
                  </p:cNvPr>
                  <p:cNvSpPr/>
                  <p:nvPr/>
                </p:nvSpPr>
                <p:spPr>
                  <a:xfrm>
                    <a:off x="8323592" y="5542594"/>
                    <a:ext cx="421729" cy="295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200" b="1" i="1" smtClean="0">
                              <a:solidFill>
                                <a:schemeClr val="tx1"/>
                              </a:solidFill>
                              <a:latin typeface="Cambria Math" panose="02040503050406030204" pitchFamily="18" charset="0"/>
                              <a:ea typeface="Cambria Math" panose="02040503050406030204" pitchFamily="18" charset="0"/>
                            </a:rPr>
                            <m:t>×</m:t>
                          </m:r>
                        </m:oMath>
                      </m:oMathPara>
                    </a14:m>
                    <a:endParaRPr lang="en-US" sz="2200" b="1">
                      <a:solidFill>
                        <a:schemeClr val="tx1"/>
                      </a:solidFill>
                    </a:endParaRPr>
                  </a:p>
                </p:txBody>
              </p:sp>
            </mc:Choice>
            <mc:Fallback xmlns="">
              <p:sp>
                <p:nvSpPr>
                  <p:cNvPr id="35" name="Rectangle 34">
                    <a:extLst>
                      <a:ext uri="{FF2B5EF4-FFF2-40B4-BE49-F238E27FC236}">
                        <a16:creationId xmlns:a16="http://schemas.microsoft.com/office/drawing/2014/main" id="{802EECAA-A337-B314-70D4-ECDAB2C3AFF0}"/>
                      </a:ext>
                    </a:extLst>
                  </p:cNvPr>
                  <p:cNvSpPr>
                    <a:spLocks noRot="1" noChangeAspect="1" noMove="1" noResize="1" noEditPoints="1" noAdjustHandles="1" noChangeArrowheads="1" noChangeShapeType="1" noTextEdit="1"/>
                  </p:cNvSpPr>
                  <p:nvPr/>
                </p:nvSpPr>
                <p:spPr>
                  <a:xfrm>
                    <a:off x="8323592" y="5542594"/>
                    <a:ext cx="421729" cy="295923"/>
                  </a:xfrm>
                  <a:prstGeom prst="rect">
                    <a:avLst/>
                  </a:prstGeom>
                  <a:blipFill>
                    <a:blip r:embed="rId6"/>
                    <a:stretch>
                      <a:fillRect l="-1471" b="-20000"/>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5FD218C0-04DF-CE25-9921-1C2609E8AAAF}"/>
                      </a:ext>
                    </a:extLst>
                  </p:cNvPr>
                  <p:cNvSpPr/>
                  <p:nvPr/>
                </p:nvSpPr>
                <p:spPr>
                  <a:xfrm>
                    <a:off x="8323591" y="3671772"/>
                    <a:ext cx="421729" cy="295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200" b="1" i="1" smtClean="0">
                              <a:solidFill>
                                <a:schemeClr val="tx1"/>
                              </a:solidFill>
                              <a:latin typeface="Cambria Math" panose="02040503050406030204" pitchFamily="18" charset="0"/>
                              <a:ea typeface="Cambria Math" panose="02040503050406030204" pitchFamily="18" charset="0"/>
                            </a:rPr>
                            <m:t>×</m:t>
                          </m:r>
                        </m:oMath>
                      </m:oMathPara>
                    </a14:m>
                    <a:endParaRPr lang="en-US" sz="2200" b="1">
                      <a:solidFill>
                        <a:schemeClr val="tx1"/>
                      </a:solidFill>
                    </a:endParaRPr>
                  </a:p>
                </p:txBody>
              </p:sp>
            </mc:Choice>
            <mc:Fallback xmlns="">
              <p:sp>
                <p:nvSpPr>
                  <p:cNvPr id="36" name="Rectangle 35">
                    <a:extLst>
                      <a:ext uri="{FF2B5EF4-FFF2-40B4-BE49-F238E27FC236}">
                        <a16:creationId xmlns:a16="http://schemas.microsoft.com/office/drawing/2014/main" id="{5FD218C0-04DF-CE25-9921-1C2609E8AAAF}"/>
                      </a:ext>
                    </a:extLst>
                  </p:cNvPr>
                  <p:cNvSpPr>
                    <a:spLocks noRot="1" noChangeAspect="1" noMove="1" noResize="1" noEditPoints="1" noAdjustHandles="1" noChangeArrowheads="1" noChangeShapeType="1" noTextEdit="1"/>
                  </p:cNvSpPr>
                  <p:nvPr/>
                </p:nvSpPr>
                <p:spPr>
                  <a:xfrm>
                    <a:off x="8323591" y="3671772"/>
                    <a:ext cx="421729" cy="295923"/>
                  </a:xfrm>
                  <a:prstGeom prst="rect">
                    <a:avLst/>
                  </a:prstGeom>
                  <a:blipFill>
                    <a:blip r:embed="rId7"/>
                    <a:stretch>
                      <a:fillRect l="-1471" b="-19512"/>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4C743767-B559-5F06-2C24-18B018FD4F25}"/>
                      </a:ext>
                    </a:extLst>
                  </p:cNvPr>
                  <p:cNvSpPr/>
                  <p:nvPr/>
                </p:nvSpPr>
                <p:spPr>
                  <a:xfrm>
                    <a:off x="8345782" y="1843731"/>
                    <a:ext cx="421729" cy="295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200" b="1" i="1" smtClean="0">
                              <a:solidFill>
                                <a:schemeClr val="tx1"/>
                              </a:solidFill>
                              <a:latin typeface="Cambria Math" panose="02040503050406030204" pitchFamily="18" charset="0"/>
                              <a:ea typeface="Cambria Math" panose="02040503050406030204" pitchFamily="18" charset="0"/>
                            </a:rPr>
                            <m:t>×</m:t>
                          </m:r>
                        </m:oMath>
                      </m:oMathPara>
                    </a14:m>
                    <a:endParaRPr lang="en-US" sz="2200" b="1">
                      <a:solidFill>
                        <a:schemeClr val="tx1"/>
                      </a:solidFill>
                    </a:endParaRPr>
                  </a:p>
                </p:txBody>
              </p:sp>
            </mc:Choice>
            <mc:Fallback xmlns="">
              <p:sp>
                <p:nvSpPr>
                  <p:cNvPr id="37" name="Rectangle 36">
                    <a:extLst>
                      <a:ext uri="{FF2B5EF4-FFF2-40B4-BE49-F238E27FC236}">
                        <a16:creationId xmlns:a16="http://schemas.microsoft.com/office/drawing/2014/main" id="{4C743767-B559-5F06-2C24-18B018FD4F25}"/>
                      </a:ext>
                    </a:extLst>
                  </p:cNvPr>
                  <p:cNvSpPr>
                    <a:spLocks noRot="1" noChangeAspect="1" noMove="1" noResize="1" noEditPoints="1" noAdjustHandles="1" noChangeArrowheads="1" noChangeShapeType="1" noTextEdit="1"/>
                  </p:cNvSpPr>
                  <p:nvPr/>
                </p:nvSpPr>
                <p:spPr>
                  <a:xfrm>
                    <a:off x="8345782" y="1843731"/>
                    <a:ext cx="421729" cy="295923"/>
                  </a:xfrm>
                  <a:prstGeom prst="rect">
                    <a:avLst/>
                  </a:prstGeom>
                  <a:blipFill>
                    <a:blip r:embed="rId8"/>
                    <a:stretch>
                      <a:fillRect b="-20000"/>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CA705A2B-9C14-E47A-8571-D709C1838584}"/>
                      </a:ext>
                    </a:extLst>
                  </p:cNvPr>
                  <p:cNvSpPr/>
                  <p:nvPr/>
                </p:nvSpPr>
                <p:spPr>
                  <a:xfrm>
                    <a:off x="4390884" y="1836809"/>
                    <a:ext cx="421729" cy="295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CA" sz="2200" b="1" i="1" smtClean="0">
                              <a:solidFill>
                                <a:schemeClr val="tx1"/>
                              </a:solidFill>
                              <a:latin typeface="Cambria Math" panose="02040503050406030204" pitchFamily="18" charset="0"/>
                            </a:rPr>
                            <m:t>=</m:t>
                          </m:r>
                        </m:oMath>
                      </m:oMathPara>
                    </a14:m>
                    <a:endParaRPr lang="en-US" sz="2200" b="1">
                      <a:solidFill>
                        <a:schemeClr val="tx1"/>
                      </a:solidFill>
                    </a:endParaRPr>
                  </a:p>
                </p:txBody>
              </p:sp>
            </mc:Choice>
            <mc:Fallback xmlns="">
              <p:sp>
                <p:nvSpPr>
                  <p:cNvPr id="38" name="Rectangle 37">
                    <a:extLst>
                      <a:ext uri="{FF2B5EF4-FFF2-40B4-BE49-F238E27FC236}">
                        <a16:creationId xmlns:a16="http://schemas.microsoft.com/office/drawing/2014/main" id="{CA705A2B-9C14-E47A-8571-D709C1838584}"/>
                      </a:ext>
                    </a:extLst>
                  </p:cNvPr>
                  <p:cNvSpPr>
                    <a:spLocks noRot="1" noChangeAspect="1" noMove="1" noResize="1" noEditPoints="1" noAdjustHandles="1" noChangeArrowheads="1" noChangeShapeType="1" noTextEdit="1"/>
                  </p:cNvSpPr>
                  <p:nvPr/>
                </p:nvSpPr>
                <p:spPr>
                  <a:xfrm>
                    <a:off x="4390884" y="1836809"/>
                    <a:ext cx="421729" cy="295923"/>
                  </a:xfrm>
                  <a:prstGeom prst="rect">
                    <a:avLst/>
                  </a:prstGeom>
                  <a:blipFill>
                    <a:blip r:embed="rId9"/>
                    <a:stretch>
                      <a:fillRect b="-15000"/>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119BA480-0DBD-765F-8944-CC8332DB8FAE}"/>
                      </a:ext>
                    </a:extLst>
                  </p:cNvPr>
                  <p:cNvSpPr/>
                  <p:nvPr/>
                </p:nvSpPr>
                <p:spPr>
                  <a:xfrm>
                    <a:off x="4390884" y="3698994"/>
                    <a:ext cx="421729" cy="295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CA" sz="2200" b="1" i="1" smtClean="0">
                              <a:solidFill>
                                <a:schemeClr val="tx1"/>
                              </a:solidFill>
                              <a:latin typeface="Cambria Math" panose="02040503050406030204" pitchFamily="18" charset="0"/>
                            </a:rPr>
                            <m:t>=</m:t>
                          </m:r>
                        </m:oMath>
                      </m:oMathPara>
                    </a14:m>
                    <a:endParaRPr lang="en-US" sz="2200" b="1">
                      <a:solidFill>
                        <a:schemeClr val="tx1"/>
                      </a:solidFill>
                    </a:endParaRPr>
                  </a:p>
                </p:txBody>
              </p:sp>
            </mc:Choice>
            <mc:Fallback xmlns="">
              <p:sp>
                <p:nvSpPr>
                  <p:cNvPr id="39" name="Rectangle 38">
                    <a:extLst>
                      <a:ext uri="{FF2B5EF4-FFF2-40B4-BE49-F238E27FC236}">
                        <a16:creationId xmlns:a16="http://schemas.microsoft.com/office/drawing/2014/main" id="{119BA480-0DBD-765F-8944-CC8332DB8FAE}"/>
                      </a:ext>
                    </a:extLst>
                  </p:cNvPr>
                  <p:cNvSpPr>
                    <a:spLocks noRot="1" noChangeAspect="1" noMove="1" noResize="1" noEditPoints="1" noAdjustHandles="1" noChangeArrowheads="1" noChangeShapeType="1" noTextEdit="1"/>
                  </p:cNvSpPr>
                  <p:nvPr/>
                </p:nvSpPr>
                <p:spPr>
                  <a:xfrm>
                    <a:off x="4390884" y="3698994"/>
                    <a:ext cx="421729" cy="295923"/>
                  </a:xfrm>
                  <a:prstGeom prst="rect">
                    <a:avLst/>
                  </a:prstGeom>
                  <a:blipFill>
                    <a:blip r:embed="rId10"/>
                    <a:stretch>
                      <a:fillRect b="-12195"/>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D38E14F1-EE90-DDA1-D4E1-F1B73E506473}"/>
                      </a:ext>
                    </a:extLst>
                  </p:cNvPr>
                  <p:cNvSpPr/>
                  <p:nvPr/>
                </p:nvSpPr>
                <p:spPr>
                  <a:xfrm>
                    <a:off x="4390883" y="5530922"/>
                    <a:ext cx="421729" cy="295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CA" sz="2200" b="1" i="1" smtClean="0">
                              <a:solidFill>
                                <a:schemeClr val="tx1"/>
                              </a:solidFill>
                              <a:latin typeface="Cambria Math" panose="02040503050406030204" pitchFamily="18" charset="0"/>
                            </a:rPr>
                            <m:t>=</m:t>
                          </m:r>
                        </m:oMath>
                      </m:oMathPara>
                    </a14:m>
                    <a:endParaRPr lang="en-US" sz="2200" b="1">
                      <a:solidFill>
                        <a:schemeClr val="tx1"/>
                      </a:solidFill>
                    </a:endParaRPr>
                  </a:p>
                </p:txBody>
              </p:sp>
            </mc:Choice>
            <mc:Fallback xmlns="">
              <p:sp>
                <p:nvSpPr>
                  <p:cNvPr id="40" name="Rectangle 39">
                    <a:extLst>
                      <a:ext uri="{FF2B5EF4-FFF2-40B4-BE49-F238E27FC236}">
                        <a16:creationId xmlns:a16="http://schemas.microsoft.com/office/drawing/2014/main" id="{D38E14F1-EE90-DDA1-D4E1-F1B73E506473}"/>
                      </a:ext>
                    </a:extLst>
                  </p:cNvPr>
                  <p:cNvSpPr>
                    <a:spLocks noRot="1" noChangeAspect="1" noMove="1" noResize="1" noEditPoints="1" noAdjustHandles="1" noChangeArrowheads="1" noChangeShapeType="1" noTextEdit="1"/>
                  </p:cNvSpPr>
                  <p:nvPr/>
                </p:nvSpPr>
                <p:spPr>
                  <a:xfrm>
                    <a:off x="4390883" y="5530922"/>
                    <a:ext cx="421729" cy="295923"/>
                  </a:xfrm>
                  <a:prstGeom prst="rect">
                    <a:avLst/>
                  </a:prstGeom>
                  <a:blipFill>
                    <a:blip r:embed="rId10"/>
                    <a:stretch>
                      <a:fillRect b="-12195"/>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Rectangle 40">
                    <a:extLst>
                      <a:ext uri="{FF2B5EF4-FFF2-40B4-BE49-F238E27FC236}">
                        <a16:creationId xmlns:a16="http://schemas.microsoft.com/office/drawing/2014/main" id="{F767188D-A0AE-B35D-CE40-DBFD186845A0}"/>
                      </a:ext>
                    </a:extLst>
                  </p:cNvPr>
                  <p:cNvSpPr/>
                  <p:nvPr/>
                </p:nvSpPr>
                <p:spPr>
                  <a:xfrm>
                    <a:off x="10033019" y="1841023"/>
                    <a:ext cx="421729" cy="295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CA" sz="2200" b="1" i="1" smtClean="0">
                              <a:solidFill>
                                <a:schemeClr val="tx1"/>
                              </a:solidFill>
                              <a:latin typeface="Cambria Math" panose="02040503050406030204" pitchFamily="18" charset="0"/>
                            </a:rPr>
                            <m:t>=</m:t>
                          </m:r>
                        </m:oMath>
                      </m:oMathPara>
                    </a14:m>
                    <a:endParaRPr lang="en-US" sz="2200" b="1">
                      <a:solidFill>
                        <a:schemeClr val="tx1"/>
                      </a:solidFill>
                    </a:endParaRPr>
                  </a:p>
                </p:txBody>
              </p:sp>
            </mc:Choice>
            <mc:Fallback xmlns="">
              <p:sp>
                <p:nvSpPr>
                  <p:cNvPr id="41" name="Rectangle 40">
                    <a:extLst>
                      <a:ext uri="{FF2B5EF4-FFF2-40B4-BE49-F238E27FC236}">
                        <a16:creationId xmlns:a16="http://schemas.microsoft.com/office/drawing/2014/main" id="{F767188D-A0AE-B35D-CE40-DBFD186845A0}"/>
                      </a:ext>
                    </a:extLst>
                  </p:cNvPr>
                  <p:cNvSpPr>
                    <a:spLocks noRot="1" noChangeAspect="1" noMove="1" noResize="1" noEditPoints="1" noAdjustHandles="1" noChangeArrowheads="1" noChangeShapeType="1" noTextEdit="1"/>
                  </p:cNvSpPr>
                  <p:nvPr/>
                </p:nvSpPr>
                <p:spPr>
                  <a:xfrm>
                    <a:off x="10033019" y="1841023"/>
                    <a:ext cx="421729" cy="295923"/>
                  </a:xfrm>
                  <a:prstGeom prst="rect">
                    <a:avLst/>
                  </a:prstGeom>
                  <a:blipFill>
                    <a:blip r:embed="rId10"/>
                    <a:stretch>
                      <a:fillRect b="-12195"/>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042AF09A-4E0F-46BA-7FCC-30C35311D92F}"/>
                      </a:ext>
                    </a:extLst>
                  </p:cNvPr>
                  <p:cNvSpPr/>
                  <p:nvPr/>
                </p:nvSpPr>
                <p:spPr>
                  <a:xfrm>
                    <a:off x="10033019" y="3703208"/>
                    <a:ext cx="421729" cy="295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CA" sz="2200" b="1" i="1" smtClean="0">
                              <a:solidFill>
                                <a:schemeClr val="tx1"/>
                              </a:solidFill>
                              <a:latin typeface="Cambria Math" panose="02040503050406030204" pitchFamily="18" charset="0"/>
                            </a:rPr>
                            <m:t>=</m:t>
                          </m:r>
                        </m:oMath>
                      </m:oMathPara>
                    </a14:m>
                    <a:endParaRPr lang="en-US" sz="2200" b="1">
                      <a:solidFill>
                        <a:schemeClr val="tx1"/>
                      </a:solidFill>
                    </a:endParaRPr>
                  </a:p>
                </p:txBody>
              </p:sp>
            </mc:Choice>
            <mc:Fallback xmlns="">
              <p:sp>
                <p:nvSpPr>
                  <p:cNvPr id="42" name="Rectangle 41">
                    <a:extLst>
                      <a:ext uri="{FF2B5EF4-FFF2-40B4-BE49-F238E27FC236}">
                        <a16:creationId xmlns:a16="http://schemas.microsoft.com/office/drawing/2014/main" id="{042AF09A-4E0F-46BA-7FCC-30C35311D92F}"/>
                      </a:ext>
                    </a:extLst>
                  </p:cNvPr>
                  <p:cNvSpPr>
                    <a:spLocks noRot="1" noChangeAspect="1" noMove="1" noResize="1" noEditPoints="1" noAdjustHandles="1" noChangeArrowheads="1" noChangeShapeType="1" noTextEdit="1"/>
                  </p:cNvSpPr>
                  <p:nvPr/>
                </p:nvSpPr>
                <p:spPr>
                  <a:xfrm>
                    <a:off x="10033019" y="3703208"/>
                    <a:ext cx="421729" cy="295923"/>
                  </a:xfrm>
                  <a:prstGeom prst="rect">
                    <a:avLst/>
                  </a:prstGeom>
                  <a:blipFill>
                    <a:blip r:embed="rId10"/>
                    <a:stretch>
                      <a:fillRect b="-12195"/>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a:extLst>
                      <a:ext uri="{FF2B5EF4-FFF2-40B4-BE49-F238E27FC236}">
                        <a16:creationId xmlns:a16="http://schemas.microsoft.com/office/drawing/2014/main" id="{8A1DC226-259C-4EF8-EAAB-1A19E58530FB}"/>
                      </a:ext>
                    </a:extLst>
                  </p:cNvPr>
                  <p:cNvSpPr/>
                  <p:nvPr/>
                </p:nvSpPr>
                <p:spPr>
                  <a:xfrm>
                    <a:off x="10033018" y="5535136"/>
                    <a:ext cx="421729" cy="295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CA" sz="2200" b="1" i="1" smtClean="0">
                              <a:solidFill>
                                <a:schemeClr val="tx1"/>
                              </a:solidFill>
                              <a:latin typeface="Cambria Math" panose="02040503050406030204" pitchFamily="18" charset="0"/>
                            </a:rPr>
                            <m:t>=</m:t>
                          </m:r>
                        </m:oMath>
                      </m:oMathPara>
                    </a14:m>
                    <a:endParaRPr lang="en-US" sz="2200" b="1">
                      <a:solidFill>
                        <a:schemeClr val="tx1"/>
                      </a:solidFill>
                    </a:endParaRPr>
                  </a:p>
                </p:txBody>
              </p:sp>
            </mc:Choice>
            <mc:Fallback xmlns="">
              <p:sp>
                <p:nvSpPr>
                  <p:cNvPr id="43" name="Rectangle 42">
                    <a:extLst>
                      <a:ext uri="{FF2B5EF4-FFF2-40B4-BE49-F238E27FC236}">
                        <a16:creationId xmlns:a16="http://schemas.microsoft.com/office/drawing/2014/main" id="{8A1DC226-259C-4EF8-EAAB-1A19E58530FB}"/>
                      </a:ext>
                    </a:extLst>
                  </p:cNvPr>
                  <p:cNvSpPr>
                    <a:spLocks noRot="1" noChangeAspect="1" noMove="1" noResize="1" noEditPoints="1" noAdjustHandles="1" noChangeArrowheads="1" noChangeShapeType="1" noTextEdit="1"/>
                  </p:cNvSpPr>
                  <p:nvPr/>
                </p:nvSpPr>
                <p:spPr>
                  <a:xfrm>
                    <a:off x="10033018" y="5535136"/>
                    <a:ext cx="421729" cy="295923"/>
                  </a:xfrm>
                  <a:prstGeom prst="rect">
                    <a:avLst/>
                  </a:prstGeom>
                  <a:blipFill>
                    <a:blip r:embed="rId9"/>
                    <a:stretch>
                      <a:fillRect b="-15000"/>
                    </a:stretch>
                  </a:blipFill>
                  <a:ln>
                    <a:solidFill>
                      <a:schemeClr val="bg1"/>
                    </a:solidFill>
                  </a:ln>
                </p:spPr>
                <p:txBody>
                  <a:bodyPr/>
                  <a:lstStyle/>
                  <a:p>
                    <a:r>
                      <a:rPr lang="en-US">
                        <a:noFill/>
                      </a:rPr>
                      <a:t> </a:t>
                    </a:r>
                  </a:p>
                </p:txBody>
              </p:sp>
            </mc:Fallback>
          </mc:AlternateContent>
          <p:sp>
            <p:nvSpPr>
              <p:cNvPr id="44" name="Rectangle 43">
                <a:extLst>
                  <a:ext uri="{FF2B5EF4-FFF2-40B4-BE49-F238E27FC236}">
                    <a16:creationId xmlns:a16="http://schemas.microsoft.com/office/drawing/2014/main" id="{84B97FDA-25BC-F96F-EC52-CCA24681A5D1}"/>
                  </a:ext>
                </a:extLst>
              </p:cNvPr>
              <p:cNvSpPr/>
              <p:nvPr/>
            </p:nvSpPr>
            <p:spPr>
              <a:xfrm>
                <a:off x="5048802" y="1141413"/>
                <a:ext cx="421729" cy="295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4">
                        <a:lumMod val="60000"/>
                        <a:lumOff val="40000"/>
                      </a:schemeClr>
                    </a:solidFill>
                  </a:rPr>
                  <a:t>Q</a:t>
                </a:r>
              </a:p>
            </p:txBody>
          </p:sp>
          <p:sp>
            <p:nvSpPr>
              <p:cNvPr id="45" name="Rectangle 44">
                <a:extLst>
                  <a:ext uri="{FF2B5EF4-FFF2-40B4-BE49-F238E27FC236}">
                    <a16:creationId xmlns:a16="http://schemas.microsoft.com/office/drawing/2014/main" id="{19BB4457-FC57-8DAA-E5C0-C142AB24C1B9}"/>
                  </a:ext>
                </a:extLst>
              </p:cNvPr>
              <p:cNvSpPr/>
              <p:nvPr/>
            </p:nvSpPr>
            <p:spPr>
              <a:xfrm>
                <a:off x="5036424" y="2939630"/>
                <a:ext cx="421729" cy="295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accent4">
                        <a:lumMod val="60000"/>
                        <a:lumOff val="40000"/>
                      </a:schemeClr>
                    </a:solidFill>
                  </a:rPr>
                  <a:t>K</a:t>
                </a:r>
              </a:p>
            </p:txBody>
          </p:sp>
          <p:sp>
            <p:nvSpPr>
              <p:cNvPr id="46" name="Rectangle 45">
                <a:extLst>
                  <a:ext uri="{FF2B5EF4-FFF2-40B4-BE49-F238E27FC236}">
                    <a16:creationId xmlns:a16="http://schemas.microsoft.com/office/drawing/2014/main" id="{EA9B6721-4691-9C56-93D5-091381229FD9}"/>
                  </a:ext>
                </a:extLst>
              </p:cNvPr>
              <p:cNvSpPr/>
              <p:nvPr/>
            </p:nvSpPr>
            <p:spPr>
              <a:xfrm>
                <a:off x="5064462" y="4793426"/>
                <a:ext cx="421729" cy="295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4">
                        <a:lumMod val="60000"/>
                        <a:lumOff val="40000"/>
                      </a:schemeClr>
                    </a:solidFill>
                  </a:rPr>
                  <a:t>V</a:t>
                </a:r>
              </a:p>
            </p:txBody>
          </p:sp>
          <p:sp>
            <p:nvSpPr>
              <p:cNvPr id="49" name="Rectangle 48">
                <a:extLst>
                  <a:ext uri="{FF2B5EF4-FFF2-40B4-BE49-F238E27FC236}">
                    <a16:creationId xmlns:a16="http://schemas.microsoft.com/office/drawing/2014/main" id="{64F83981-0BC9-7CA2-8399-3D1CFDCA5305}"/>
                  </a:ext>
                </a:extLst>
              </p:cNvPr>
              <p:cNvSpPr/>
              <p:nvPr/>
            </p:nvSpPr>
            <p:spPr>
              <a:xfrm>
                <a:off x="10684386" y="1171311"/>
                <a:ext cx="421729" cy="295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C55A1E"/>
                    </a:solidFill>
                  </a:rPr>
                  <a:t>Q</a:t>
                </a:r>
              </a:p>
            </p:txBody>
          </p:sp>
          <p:sp>
            <p:nvSpPr>
              <p:cNvPr id="50" name="Rectangle 49">
                <a:extLst>
                  <a:ext uri="{FF2B5EF4-FFF2-40B4-BE49-F238E27FC236}">
                    <a16:creationId xmlns:a16="http://schemas.microsoft.com/office/drawing/2014/main" id="{7AFCD8EF-411F-EE44-4025-D5B8E1ABA5DF}"/>
                  </a:ext>
                </a:extLst>
              </p:cNvPr>
              <p:cNvSpPr/>
              <p:nvPr/>
            </p:nvSpPr>
            <p:spPr>
              <a:xfrm>
                <a:off x="10672008" y="2969528"/>
                <a:ext cx="421729" cy="295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4">
                        <a:lumMod val="60000"/>
                        <a:lumOff val="40000"/>
                      </a:schemeClr>
                    </a:solidFill>
                  </a:rPr>
                  <a:t>K</a:t>
                </a:r>
              </a:p>
            </p:txBody>
          </p:sp>
          <p:sp>
            <p:nvSpPr>
              <p:cNvPr id="51" name="Rectangle 50">
                <a:extLst>
                  <a:ext uri="{FF2B5EF4-FFF2-40B4-BE49-F238E27FC236}">
                    <a16:creationId xmlns:a16="http://schemas.microsoft.com/office/drawing/2014/main" id="{6300F099-CFD3-5538-F7DA-0C5A8CDFEC65}"/>
                  </a:ext>
                </a:extLst>
              </p:cNvPr>
              <p:cNvSpPr/>
              <p:nvPr/>
            </p:nvSpPr>
            <p:spPr>
              <a:xfrm>
                <a:off x="10700046" y="4823324"/>
                <a:ext cx="421729" cy="295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4">
                        <a:lumMod val="60000"/>
                        <a:lumOff val="40000"/>
                      </a:schemeClr>
                    </a:solidFill>
                  </a:rPr>
                  <a:t>V</a:t>
                </a:r>
              </a:p>
            </p:txBody>
          </p:sp>
        </p:grpSp>
      </p:grpSp>
      <p:sp>
        <p:nvSpPr>
          <p:cNvPr id="54" name="Text Placeholder 6">
            <a:extLst>
              <a:ext uri="{FF2B5EF4-FFF2-40B4-BE49-F238E27FC236}">
                <a16:creationId xmlns:a16="http://schemas.microsoft.com/office/drawing/2014/main" id="{8FEEA22C-5E75-CACC-8CE3-B70C47B767AE}"/>
              </a:ext>
            </a:extLst>
          </p:cNvPr>
          <p:cNvSpPr txBox="1">
            <a:spLocks/>
          </p:cNvSpPr>
          <p:nvPr/>
        </p:nvSpPr>
        <p:spPr>
          <a:xfrm>
            <a:off x="839788" y="1205375"/>
            <a:ext cx="5157787" cy="823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a:t>Self-Attention</a:t>
            </a:r>
          </a:p>
        </p:txBody>
      </p:sp>
      <p:sp>
        <p:nvSpPr>
          <p:cNvPr id="55" name="Text Placeholder 8">
            <a:extLst>
              <a:ext uri="{FF2B5EF4-FFF2-40B4-BE49-F238E27FC236}">
                <a16:creationId xmlns:a16="http://schemas.microsoft.com/office/drawing/2014/main" id="{D780182B-AB20-8E12-0269-F7EE342963A9}"/>
              </a:ext>
            </a:extLst>
          </p:cNvPr>
          <p:cNvSpPr txBox="1">
            <a:spLocks/>
          </p:cNvSpPr>
          <p:nvPr/>
        </p:nvSpPr>
        <p:spPr>
          <a:xfrm>
            <a:off x="6172200" y="1206000"/>
            <a:ext cx="5183188" cy="8239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a:t>Cross-Attention</a:t>
            </a:r>
          </a:p>
        </p:txBody>
      </p:sp>
      <p:sp>
        <p:nvSpPr>
          <p:cNvPr id="56" name="TextBox 55">
            <a:extLst>
              <a:ext uri="{FF2B5EF4-FFF2-40B4-BE49-F238E27FC236}">
                <a16:creationId xmlns:a16="http://schemas.microsoft.com/office/drawing/2014/main" id="{6A094718-2B14-A7CE-ED7D-01CFA47641BB}"/>
              </a:ext>
            </a:extLst>
          </p:cNvPr>
          <p:cNvSpPr txBox="1"/>
          <p:nvPr/>
        </p:nvSpPr>
        <p:spPr>
          <a:xfrm>
            <a:off x="3872987" y="6070152"/>
            <a:ext cx="4198319" cy="369332"/>
          </a:xfrm>
          <a:prstGeom prst="rect">
            <a:avLst/>
          </a:prstGeom>
          <a:noFill/>
        </p:spPr>
        <p:txBody>
          <a:bodyPr wrap="square" rtlCol="0">
            <a:spAutoFit/>
          </a:bodyPr>
          <a:lstStyle/>
          <a:p>
            <a:pPr algn="ctr"/>
            <a:r>
              <a:rPr lang="en-US" dirty="0"/>
              <a:t>** X, Y</a:t>
            </a:r>
            <a:r>
              <a:rPr lang="en-US" b="1" dirty="0"/>
              <a:t> </a:t>
            </a:r>
            <a:r>
              <a:rPr lang="en-US" dirty="0"/>
              <a:t>are matrices of arbitrary sequences</a:t>
            </a:r>
            <a:endParaRPr lang="en-US" b="1" dirty="0"/>
          </a:p>
        </p:txBody>
      </p:sp>
    </p:spTree>
    <p:extLst>
      <p:ext uri="{BB962C8B-B14F-4D97-AF65-F5344CB8AC3E}">
        <p14:creationId xmlns:p14="http://schemas.microsoft.com/office/powerpoint/2010/main" val="4268011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F1532-FCC4-7417-24BF-769598D111B0}"/>
              </a:ext>
            </a:extLst>
          </p:cNvPr>
          <p:cNvSpPr>
            <a:spLocks noGrp="1"/>
          </p:cNvSpPr>
          <p:nvPr>
            <p:ph type="title"/>
          </p:nvPr>
        </p:nvSpPr>
        <p:spPr/>
        <p:txBody>
          <a:bodyPr/>
          <a:lstStyle/>
          <a:p>
            <a:r>
              <a:rPr lang="en-US"/>
              <a:t>What is a Learned Attention Mechanism?</a:t>
            </a:r>
          </a:p>
        </p:txBody>
      </p:sp>
      <p:sp>
        <p:nvSpPr>
          <p:cNvPr id="3" name="Content Placeholder 2">
            <a:extLst>
              <a:ext uri="{FF2B5EF4-FFF2-40B4-BE49-F238E27FC236}">
                <a16:creationId xmlns:a16="http://schemas.microsoft.com/office/drawing/2014/main" id="{6C83EA6A-2556-E9C4-DB94-113C1BD91D09}"/>
              </a:ext>
            </a:extLst>
          </p:cNvPr>
          <p:cNvSpPr>
            <a:spLocks noGrp="1"/>
          </p:cNvSpPr>
          <p:nvPr>
            <p:ph idx="1"/>
          </p:nvPr>
        </p:nvSpPr>
        <p:spPr/>
        <p:txBody>
          <a:bodyPr/>
          <a:lstStyle/>
          <a:p>
            <a:r>
              <a:rPr lang="en-US"/>
              <a:t>An attention mechanism typically refers to </a:t>
            </a:r>
            <a:r>
              <a:rPr lang="en-US" b="1"/>
              <a:t>function</a:t>
            </a:r>
            <a:r>
              <a:rPr lang="en-US"/>
              <a:t> that allows a model to attend to different content</a:t>
            </a:r>
          </a:p>
          <a:p>
            <a:endParaRPr lang="en-US"/>
          </a:p>
          <a:p>
            <a:r>
              <a:rPr lang="en-US"/>
              <a:t>There are many forms of attention mechanisms</a:t>
            </a:r>
          </a:p>
          <a:p>
            <a:pPr lvl="1"/>
            <a:r>
              <a:rPr lang="en-US" sz="2600"/>
              <a:t>Additive</a:t>
            </a:r>
          </a:p>
          <a:p>
            <a:pPr lvl="1"/>
            <a:r>
              <a:rPr lang="en-US" sz="2600"/>
              <a:t>Dot-product</a:t>
            </a:r>
          </a:p>
          <a:p>
            <a:pPr lvl="1"/>
            <a:endParaRPr lang="en-US"/>
          </a:p>
          <a:p>
            <a:r>
              <a:rPr lang="en-US"/>
              <a:t>We have names to distinguish attention based on what is attended to</a:t>
            </a:r>
          </a:p>
          <a:p>
            <a:pPr lvl="1"/>
            <a:r>
              <a:rPr lang="en-US" sz="2600"/>
              <a:t>Self-attention (intra attention)</a:t>
            </a:r>
          </a:p>
          <a:p>
            <a:pPr lvl="1"/>
            <a:r>
              <a:rPr lang="en-US" sz="2600"/>
              <a:t>Cross-attention (encoder-decoder attention/inter attention)</a:t>
            </a:r>
          </a:p>
        </p:txBody>
      </p:sp>
      <p:sp>
        <p:nvSpPr>
          <p:cNvPr id="4" name="Date Placeholder 3">
            <a:extLst>
              <a:ext uri="{FF2B5EF4-FFF2-40B4-BE49-F238E27FC236}">
                <a16:creationId xmlns:a16="http://schemas.microsoft.com/office/drawing/2014/main" id="{3325A6D3-05B0-8A13-BAC2-104CC5FEE7B3}"/>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FD20B2C2-827E-29C7-EA6F-154A3CBC776B}"/>
              </a:ext>
            </a:extLst>
          </p:cNvPr>
          <p:cNvSpPr>
            <a:spLocks noGrp="1"/>
          </p:cNvSpPr>
          <p:nvPr>
            <p:ph type="sldNum" sz="quarter" idx="12"/>
          </p:nvPr>
        </p:nvSpPr>
        <p:spPr/>
        <p:txBody>
          <a:bodyPr/>
          <a:lstStyle/>
          <a:p>
            <a:fld id="{D4F24A5E-B0D2-394D-9970-9AE06BCB59C1}" type="slidenum">
              <a:rPr lang="en-US" smtClean="0"/>
              <a:t>4</a:t>
            </a:fld>
            <a:endParaRPr lang="en-US"/>
          </a:p>
        </p:txBody>
      </p:sp>
    </p:spTree>
    <p:extLst>
      <p:ext uri="{BB962C8B-B14F-4D97-AF65-F5344CB8AC3E}">
        <p14:creationId xmlns:p14="http://schemas.microsoft.com/office/powerpoint/2010/main" val="13671764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4E406-4A46-3AF9-B432-EF8439FC18B4}"/>
              </a:ext>
            </a:extLst>
          </p:cNvPr>
          <p:cNvSpPr>
            <a:spLocks noGrp="1"/>
          </p:cNvSpPr>
          <p:nvPr>
            <p:ph type="title"/>
          </p:nvPr>
        </p:nvSpPr>
        <p:spPr/>
        <p:txBody>
          <a:bodyPr/>
          <a:lstStyle/>
          <a:p>
            <a:r>
              <a:rPr lang="en-US"/>
              <a:t>Multi-Head Attention</a:t>
            </a:r>
          </a:p>
        </p:txBody>
      </p:sp>
      <p:sp>
        <p:nvSpPr>
          <p:cNvPr id="3" name="Content Placeholder 2">
            <a:extLst>
              <a:ext uri="{FF2B5EF4-FFF2-40B4-BE49-F238E27FC236}">
                <a16:creationId xmlns:a16="http://schemas.microsoft.com/office/drawing/2014/main" id="{AE9AAF49-C728-EA73-CFBD-4133D7D8ECBE}"/>
              </a:ext>
            </a:extLst>
          </p:cNvPr>
          <p:cNvSpPr>
            <a:spLocks noGrp="1"/>
          </p:cNvSpPr>
          <p:nvPr>
            <p:ph idx="1"/>
          </p:nvPr>
        </p:nvSpPr>
        <p:spPr/>
        <p:txBody>
          <a:bodyPr/>
          <a:lstStyle/>
          <a:p>
            <a:pPr marL="0" indent="0">
              <a:buNone/>
            </a:pPr>
            <a:endParaRPr lang="en-US"/>
          </a:p>
          <a:p>
            <a:r>
              <a:rPr lang="en-US"/>
              <a:t>Builds on Scaled Dot-Product Attention</a:t>
            </a:r>
          </a:p>
          <a:p>
            <a:endParaRPr lang="en-US"/>
          </a:p>
          <a:p>
            <a:r>
              <a:rPr lang="en-US"/>
              <a:t>Extension of generalized attention mentioned outlined previously</a:t>
            </a:r>
          </a:p>
          <a:p>
            <a:endParaRPr lang="en-US"/>
          </a:p>
          <a:p>
            <a:r>
              <a:rPr lang="en-US"/>
              <a:t>Leverages multiple heads to attend to different things</a:t>
            </a:r>
          </a:p>
        </p:txBody>
      </p:sp>
      <p:sp>
        <p:nvSpPr>
          <p:cNvPr id="4" name="Date Placeholder 3">
            <a:extLst>
              <a:ext uri="{FF2B5EF4-FFF2-40B4-BE49-F238E27FC236}">
                <a16:creationId xmlns:a16="http://schemas.microsoft.com/office/drawing/2014/main" id="{E03FD6A3-B101-4C8F-A6A5-6916C520AFC6}"/>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3FFFED92-A980-F39F-8225-4F8078E868E6}"/>
              </a:ext>
            </a:extLst>
          </p:cNvPr>
          <p:cNvSpPr>
            <a:spLocks noGrp="1"/>
          </p:cNvSpPr>
          <p:nvPr>
            <p:ph type="sldNum" sz="quarter" idx="12"/>
          </p:nvPr>
        </p:nvSpPr>
        <p:spPr/>
        <p:txBody>
          <a:bodyPr/>
          <a:lstStyle/>
          <a:p>
            <a:fld id="{D4F24A5E-B0D2-394D-9970-9AE06BCB59C1}" type="slidenum">
              <a:rPr lang="en-US" smtClean="0"/>
              <a:t>40</a:t>
            </a:fld>
            <a:endParaRPr lang="en-US"/>
          </a:p>
        </p:txBody>
      </p:sp>
    </p:spTree>
    <p:extLst>
      <p:ext uri="{BB962C8B-B14F-4D97-AF65-F5344CB8AC3E}">
        <p14:creationId xmlns:p14="http://schemas.microsoft.com/office/powerpoint/2010/main" val="2656711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4E406-4A46-3AF9-B432-EF8439FC18B4}"/>
              </a:ext>
            </a:extLst>
          </p:cNvPr>
          <p:cNvSpPr>
            <a:spLocks noGrp="1"/>
          </p:cNvSpPr>
          <p:nvPr>
            <p:ph type="title"/>
          </p:nvPr>
        </p:nvSpPr>
        <p:spPr/>
        <p:txBody>
          <a:bodyPr/>
          <a:lstStyle/>
          <a:p>
            <a:r>
              <a:rPr lang="en-US"/>
              <a:t>Learning Multi-Head Attention</a:t>
            </a:r>
          </a:p>
        </p:txBody>
      </p:sp>
      <p:sp>
        <p:nvSpPr>
          <p:cNvPr id="4" name="Date Placeholder 3">
            <a:extLst>
              <a:ext uri="{FF2B5EF4-FFF2-40B4-BE49-F238E27FC236}">
                <a16:creationId xmlns:a16="http://schemas.microsoft.com/office/drawing/2014/main" id="{E03FD6A3-B101-4C8F-A6A5-6916C520AFC6}"/>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3FFFED92-A980-F39F-8225-4F8078E868E6}"/>
              </a:ext>
            </a:extLst>
          </p:cNvPr>
          <p:cNvSpPr>
            <a:spLocks noGrp="1"/>
          </p:cNvSpPr>
          <p:nvPr>
            <p:ph type="sldNum" sz="quarter" idx="12"/>
          </p:nvPr>
        </p:nvSpPr>
        <p:spPr/>
        <p:txBody>
          <a:bodyPr/>
          <a:lstStyle/>
          <a:p>
            <a:fld id="{D4F24A5E-B0D2-394D-9970-9AE06BCB59C1}" type="slidenum">
              <a:rPr lang="en-US" smtClean="0"/>
              <a:t>41</a:t>
            </a:fld>
            <a:endParaRPr lang="en-US"/>
          </a:p>
        </p:txBody>
      </p:sp>
      <p:sp>
        <p:nvSpPr>
          <p:cNvPr id="3" name="Rectangle 2">
            <a:extLst>
              <a:ext uri="{FF2B5EF4-FFF2-40B4-BE49-F238E27FC236}">
                <a16:creationId xmlns:a16="http://schemas.microsoft.com/office/drawing/2014/main" id="{A47F805F-FF97-5D44-5996-971DB3A05603}"/>
              </a:ext>
            </a:extLst>
          </p:cNvPr>
          <p:cNvSpPr/>
          <p:nvPr/>
        </p:nvSpPr>
        <p:spPr>
          <a:xfrm>
            <a:off x="4588105" y="3204826"/>
            <a:ext cx="2160000" cy="2536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t>mul</a:t>
            </a:r>
            <a:r>
              <a:rPr lang="en-US"/>
              <a:t> + add</a:t>
            </a:r>
          </a:p>
        </p:txBody>
      </p:sp>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75F8E33D-68BC-4C74-5D98-CEFCA5E0CA16}"/>
                  </a:ext>
                </a:extLst>
              </p:cNvPr>
              <p:cNvSpPr/>
              <p:nvPr/>
            </p:nvSpPr>
            <p:spPr>
              <a:xfrm>
                <a:off x="4703795" y="2522159"/>
                <a:ext cx="470516" cy="470517"/>
              </a:xfrm>
              <a:prstGeom prst="roundRect">
                <a:avLst/>
              </a:prstGeom>
              <a:solidFill>
                <a:srgbClr val="FF50C6">
                  <a:alpha val="42000"/>
                </a:srgbClr>
              </a:solidFill>
              <a:ln>
                <a:solidFill>
                  <a:srgbClr val="CA3F9E">
                    <a:alpha val="70000"/>
                  </a:srgb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𝒐</m:t>
                          </m:r>
                        </m:e>
                        <m:sub>
                          <m:r>
                            <a:rPr lang="en-CA" b="1" i="1" smtClean="0">
                              <a:solidFill>
                                <a:schemeClr val="tx1"/>
                              </a:solidFill>
                              <a:latin typeface="Cambria Math" panose="02040503050406030204" pitchFamily="18" charset="0"/>
                            </a:rPr>
                            <m:t>𝒋</m:t>
                          </m:r>
                        </m:sub>
                      </m:sSub>
                    </m:oMath>
                  </m:oMathPara>
                </a14:m>
                <a:endParaRPr lang="en-US" b="1">
                  <a:solidFill>
                    <a:schemeClr val="tx1"/>
                  </a:solidFill>
                </a:endParaRPr>
              </a:p>
            </p:txBody>
          </p:sp>
        </mc:Choice>
        <mc:Fallback xmlns="">
          <p:sp>
            <p:nvSpPr>
              <p:cNvPr id="7" name="Rounded Rectangle 6">
                <a:extLst>
                  <a:ext uri="{FF2B5EF4-FFF2-40B4-BE49-F238E27FC236}">
                    <a16:creationId xmlns:a16="http://schemas.microsoft.com/office/drawing/2014/main" id="{75F8E33D-68BC-4C74-5D98-CEFCA5E0CA16}"/>
                  </a:ext>
                </a:extLst>
              </p:cNvPr>
              <p:cNvSpPr>
                <a:spLocks noRot="1" noChangeAspect="1" noMove="1" noResize="1" noEditPoints="1" noAdjustHandles="1" noChangeArrowheads="1" noChangeShapeType="1" noTextEdit="1"/>
              </p:cNvSpPr>
              <p:nvPr/>
            </p:nvSpPr>
            <p:spPr>
              <a:xfrm>
                <a:off x="4703795" y="2522159"/>
                <a:ext cx="470516" cy="470517"/>
              </a:xfrm>
              <a:prstGeom prst="roundRect">
                <a:avLst/>
              </a:prstGeom>
              <a:blipFill>
                <a:blip r:embed="rId3"/>
                <a:stretch>
                  <a:fillRect/>
                </a:stretch>
              </a:blipFill>
              <a:ln>
                <a:solidFill>
                  <a:srgbClr val="CA3F9E">
                    <a:alpha val="70000"/>
                  </a:srgbClr>
                </a:solidFill>
              </a:ln>
            </p:spPr>
            <p:txBody>
              <a:bodyPr/>
              <a:lstStyle/>
              <a:p>
                <a:r>
                  <a:rPr lang="en-US">
                    <a:noFill/>
                  </a:rPr>
                  <a:t> </a:t>
                </a:r>
              </a:p>
            </p:txBody>
          </p:sp>
        </mc:Fallback>
      </mc:AlternateContent>
      <p:cxnSp>
        <p:nvCxnSpPr>
          <p:cNvPr id="8" name="Straight Arrow Connector 7">
            <a:extLst>
              <a:ext uri="{FF2B5EF4-FFF2-40B4-BE49-F238E27FC236}">
                <a16:creationId xmlns:a16="http://schemas.microsoft.com/office/drawing/2014/main" id="{30145C36-C3CF-B90C-591B-10BB268AC6BD}"/>
              </a:ext>
            </a:extLst>
          </p:cNvPr>
          <p:cNvCxnSpPr>
            <a:cxnSpLocks/>
          </p:cNvCxnSpPr>
          <p:nvPr/>
        </p:nvCxnSpPr>
        <p:spPr>
          <a:xfrm flipV="1">
            <a:off x="4936050" y="2992676"/>
            <a:ext cx="0" cy="2185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E5381D3-25DC-4E24-05FD-30D4395E0B26}"/>
                  </a:ext>
                </a:extLst>
              </p:cNvPr>
              <p:cNvSpPr txBox="1"/>
              <p:nvPr/>
            </p:nvSpPr>
            <p:spPr>
              <a:xfrm>
                <a:off x="6746850" y="2570692"/>
                <a:ext cx="2570400" cy="1041567"/>
              </a:xfrm>
              <a:prstGeom prst="rect">
                <a:avLst/>
              </a:prstGeom>
              <a:noFill/>
            </p:spPr>
            <p:txBody>
              <a:bodyPr wrap="square" rtlCol="0">
                <a:spAutoFit/>
              </a:bodyPr>
              <a:lstStyle/>
              <a:p>
                <a:r>
                  <a:rPr lang="en-CA"/>
                  <a:t>Output vectors </a:t>
                </a:r>
                <a:endParaRPr lang="en-CA" b="1" i="1">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𝒐</m:t>
                          </m:r>
                        </m:e>
                        <m:sub>
                          <m:r>
                            <a:rPr lang="en-CA" b="1" i="1" smtClean="0">
                              <a:latin typeface="Cambria Math" panose="02040503050406030204" pitchFamily="18" charset="0"/>
                            </a:rPr>
                            <m:t>𝒋</m:t>
                          </m:r>
                        </m:sub>
                      </m:sSub>
                      <m:r>
                        <a:rPr lang="en-CA" b="1" i="1" smtClean="0">
                          <a:latin typeface="Cambria Math" panose="02040503050406030204" pitchFamily="18" charset="0"/>
                        </a:rPr>
                        <m:t>=</m:t>
                      </m:r>
                      <m:nary>
                        <m:naryPr>
                          <m:chr m:val="∑"/>
                          <m:supHide m:val="on"/>
                          <m:ctrlPr>
                            <a:rPr lang="en-CA" i="1" smtClean="0">
                              <a:latin typeface="Cambria Math" panose="02040503050406030204" pitchFamily="18" charset="0"/>
                            </a:rPr>
                          </m:ctrlPr>
                        </m:naryPr>
                        <m:sub>
                          <m:r>
                            <a:rPr lang="en-CA" b="0" i="1" smtClean="0">
                              <a:latin typeface="Cambria Math" panose="02040503050406030204" pitchFamily="18" charset="0"/>
                            </a:rPr>
                            <m:t>𝑖</m:t>
                          </m:r>
                        </m:sub>
                        <m:sup/>
                        <m:e>
                          <m:sSub>
                            <m:sSubPr>
                              <m:ctrlPr>
                                <a:rPr lang="en-CA" i="1" smtClean="0">
                                  <a:latin typeface="Cambria Math" panose="02040503050406030204" pitchFamily="18" charset="0"/>
                                </a:rPr>
                              </m:ctrlPr>
                            </m:sSubPr>
                            <m:e>
                              <m:r>
                                <a:rPr lang="en-CA" b="0" i="1" smtClean="0">
                                  <a:latin typeface="Cambria Math" panose="02040503050406030204" pitchFamily="18" charset="0"/>
                                </a:rPr>
                                <m:t>𝛼</m:t>
                              </m:r>
                            </m:e>
                            <m:sub>
                              <m:r>
                                <a:rPr lang="en-CA" b="0" i="1" smtClean="0">
                                  <a:latin typeface="Cambria Math" panose="02040503050406030204" pitchFamily="18" charset="0"/>
                                </a:rPr>
                                <m:t>𝑗𝑖</m:t>
                              </m:r>
                            </m:sub>
                          </m:sSub>
                          <m:sSub>
                            <m:sSubPr>
                              <m:ctrlPr>
                                <a:rPr lang="en-CA" b="1" i="1" smtClean="0">
                                  <a:latin typeface="Cambria Math" panose="02040503050406030204" pitchFamily="18" charset="0"/>
                                </a:rPr>
                              </m:ctrlPr>
                            </m:sSubPr>
                            <m:e>
                              <m:r>
                                <a:rPr lang="en-CA" b="1" i="1" smtClean="0">
                                  <a:latin typeface="Cambria Math" panose="02040503050406030204" pitchFamily="18" charset="0"/>
                                </a:rPr>
                                <m:t>𝒗</m:t>
                              </m:r>
                            </m:e>
                            <m:sub>
                              <m:r>
                                <a:rPr lang="en-CA" b="1" i="1" smtClean="0">
                                  <a:latin typeface="Cambria Math" panose="02040503050406030204" pitchFamily="18" charset="0"/>
                                </a:rPr>
                                <m:t>𝒊</m:t>
                              </m:r>
                            </m:sub>
                          </m:sSub>
                        </m:e>
                      </m:nary>
                      <m:r>
                        <a:rPr lang="en-CA" b="1" i="1" smtClean="0">
                          <a:latin typeface="Cambria Math" panose="02040503050406030204" pitchFamily="18" charset="0"/>
                        </a:rPr>
                        <m:t>   ∈</m:t>
                      </m:r>
                      <m:sSup>
                        <m:sSupPr>
                          <m:ctrlPr>
                            <a:rPr lang="en-CA" i="1" smtClean="0">
                              <a:latin typeface="Cambria Math" panose="02040503050406030204" pitchFamily="18" charset="0"/>
                            </a:rPr>
                          </m:ctrlPr>
                        </m:sSupPr>
                        <m:e>
                          <m:r>
                            <a:rPr lang="en-CA" b="0" i="1" smtClean="0">
                              <a:latin typeface="Cambria Math" panose="02040503050406030204" pitchFamily="18" charset="0"/>
                            </a:rPr>
                            <m:t>ℝ</m:t>
                          </m:r>
                        </m:e>
                        <m:sup>
                          <m:sSub>
                            <m:sSubPr>
                              <m:ctrlPr>
                                <a:rPr lang="en-CA"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𝑘</m:t>
                              </m:r>
                            </m:sub>
                          </m:sSub>
                        </m:sup>
                      </m:sSup>
                    </m:oMath>
                  </m:oMathPara>
                </a14:m>
                <a:endParaRPr lang="en-CA" b="0"/>
              </a:p>
            </p:txBody>
          </p:sp>
        </mc:Choice>
        <mc:Fallback xmlns="">
          <p:sp>
            <p:nvSpPr>
              <p:cNvPr id="9" name="TextBox 8">
                <a:extLst>
                  <a:ext uri="{FF2B5EF4-FFF2-40B4-BE49-F238E27FC236}">
                    <a16:creationId xmlns:a16="http://schemas.microsoft.com/office/drawing/2014/main" id="{1E5381D3-25DC-4E24-05FD-30D4395E0B26}"/>
                  </a:ext>
                </a:extLst>
              </p:cNvPr>
              <p:cNvSpPr txBox="1">
                <a:spLocks noRot="1" noChangeAspect="1" noMove="1" noResize="1" noEditPoints="1" noAdjustHandles="1" noChangeArrowheads="1" noChangeShapeType="1" noTextEdit="1"/>
              </p:cNvSpPr>
              <p:nvPr/>
            </p:nvSpPr>
            <p:spPr>
              <a:xfrm>
                <a:off x="6746850" y="2570692"/>
                <a:ext cx="2570400" cy="1041567"/>
              </a:xfrm>
              <a:prstGeom prst="rect">
                <a:avLst/>
              </a:prstGeom>
              <a:blipFill>
                <a:blip r:embed="rId4"/>
                <a:stretch>
                  <a:fillRect l="-2138" t="-3509"/>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EB2D7DF3-878C-4209-3E4D-BD7F6A1C0226}"/>
              </a:ext>
            </a:extLst>
          </p:cNvPr>
          <p:cNvSpPr txBox="1"/>
          <p:nvPr/>
        </p:nvSpPr>
        <p:spPr>
          <a:xfrm>
            <a:off x="1703687" y="3825891"/>
            <a:ext cx="1146447" cy="369332"/>
          </a:xfrm>
          <a:prstGeom prst="rect">
            <a:avLst/>
          </a:prstGeom>
          <a:noFill/>
        </p:spPr>
        <p:txBody>
          <a:bodyPr wrap="square" rtlCol="0">
            <a:spAutoFit/>
          </a:bodyPr>
          <a:lstStyle/>
          <a:p>
            <a:pPr algn="ctr"/>
            <a:r>
              <a:rPr lang="en-US"/>
              <a:t>Attention</a:t>
            </a:r>
          </a:p>
        </p:txBody>
      </p:sp>
      <mc:AlternateContent xmlns:mc="http://schemas.openxmlformats.org/markup-compatibility/2006" xmlns:a14="http://schemas.microsoft.com/office/drawing/2010/main">
        <mc:Choice Requires="a14">
          <p:sp>
            <p:nvSpPr>
              <p:cNvPr id="11" name="Rounded Rectangle 10">
                <a:extLst>
                  <a:ext uri="{FF2B5EF4-FFF2-40B4-BE49-F238E27FC236}">
                    <a16:creationId xmlns:a16="http://schemas.microsoft.com/office/drawing/2014/main" id="{70C1F994-B1CB-31A2-65CC-CCD8294B729F}"/>
                  </a:ext>
                </a:extLst>
              </p:cNvPr>
              <p:cNvSpPr/>
              <p:nvPr/>
            </p:nvSpPr>
            <p:spPr>
              <a:xfrm>
                <a:off x="4703795" y="3631044"/>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𝑗</m:t>
                          </m:r>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11" name="Rounded Rectangle 10">
                <a:extLst>
                  <a:ext uri="{FF2B5EF4-FFF2-40B4-BE49-F238E27FC236}">
                    <a16:creationId xmlns:a16="http://schemas.microsoft.com/office/drawing/2014/main" id="{70C1F994-B1CB-31A2-65CC-CCD8294B729F}"/>
                  </a:ext>
                </a:extLst>
              </p:cNvPr>
              <p:cNvSpPr>
                <a:spLocks noRot="1" noChangeAspect="1" noMove="1" noResize="1" noEditPoints="1" noAdjustHandles="1" noChangeArrowheads="1" noChangeShapeType="1" noTextEdit="1"/>
              </p:cNvSpPr>
              <p:nvPr/>
            </p:nvSpPr>
            <p:spPr>
              <a:xfrm>
                <a:off x="4703795" y="3631044"/>
                <a:ext cx="470516" cy="470517"/>
              </a:xfrm>
              <a:prstGeom prst="roundRect">
                <a:avLst/>
              </a:prstGeom>
              <a:blipFill>
                <a:blip r:embed="rId5"/>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ounded Rectangle 11">
                <a:extLst>
                  <a:ext uri="{FF2B5EF4-FFF2-40B4-BE49-F238E27FC236}">
                    <a16:creationId xmlns:a16="http://schemas.microsoft.com/office/drawing/2014/main" id="{BCB3807D-CCE6-A177-BC97-F32AE66F802F}"/>
                  </a:ext>
                </a:extLst>
              </p:cNvPr>
              <p:cNvSpPr/>
              <p:nvPr/>
            </p:nvSpPr>
            <p:spPr>
              <a:xfrm>
                <a:off x="4703795" y="4195223"/>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𝑗</m:t>
                          </m:r>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12" name="Rounded Rectangle 11">
                <a:extLst>
                  <a:ext uri="{FF2B5EF4-FFF2-40B4-BE49-F238E27FC236}">
                    <a16:creationId xmlns:a16="http://schemas.microsoft.com/office/drawing/2014/main" id="{BCB3807D-CCE6-A177-BC97-F32AE66F802F}"/>
                  </a:ext>
                </a:extLst>
              </p:cNvPr>
              <p:cNvSpPr>
                <a:spLocks noRot="1" noChangeAspect="1" noMove="1" noResize="1" noEditPoints="1" noAdjustHandles="1" noChangeArrowheads="1" noChangeShapeType="1" noTextEdit="1"/>
              </p:cNvSpPr>
              <p:nvPr/>
            </p:nvSpPr>
            <p:spPr>
              <a:xfrm>
                <a:off x="4703795" y="4195223"/>
                <a:ext cx="470516" cy="470517"/>
              </a:xfrm>
              <a:prstGeom prst="roundRect">
                <a:avLst/>
              </a:prstGeom>
              <a:blipFill>
                <a:blip r:embed="rId6"/>
                <a:stretch>
                  <a:fillRect/>
                </a:stretch>
              </a:blipFill>
              <a:ln>
                <a:solidFill>
                  <a:srgbClr val="BBAAE6"/>
                </a:solidFill>
              </a:ln>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7185FE0C-96B6-B2B1-F317-431059D8992C}"/>
              </a:ext>
            </a:extLst>
          </p:cNvPr>
          <p:cNvCxnSpPr>
            <a:cxnSpLocks/>
          </p:cNvCxnSpPr>
          <p:nvPr/>
        </p:nvCxnSpPr>
        <p:spPr>
          <a:xfrm flipV="1">
            <a:off x="4936050" y="3451396"/>
            <a:ext cx="0" cy="17928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Elbow Connector 13">
            <a:extLst>
              <a:ext uri="{FF2B5EF4-FFF2-40B4-BE49-F238E27FC236}">
                <a16:creationId xmlns:a16="http://schemas.microsoft.com/office/drawing/2014/main" id="{878FC4DF-B81C-9DB0-9315-94B1842ECCAF}"/>
              </a:ext>
            </a:extLst>
          </p:cNvPr>
          <p:cNvCxnSpPr>
            <a:cxnSpLocks/>
            <a:stCxn id="15" idx="0"/>
            <a:endCxn id="3" idx="1"/>
          </p:cNvCxnSpPr>
          <p:nvPr/>
        </p:nvCxnSpPr>
        <p:spPr>
          <a:xfrm rot="5400000" flipH="1" flipV="1">
            <a:off x="3853523" y="2910629"/>
            <a:ext cx="313566" cy="1155597"/>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Rounded Rectangle 14">
                <a:extLst>
                  <a:ext uri="{FF2B5EF4-FFF2-40B4-BE49-F238E27FC236}">
                    <a16:creationId xmlns:a16="http://schemas.microsoft.com/office/drawing/2014/main" id="{819CFFCF-F9F8-6FC1-B05F-B2FA21499154}"/>
                  </a:ext>
                </a:extLst>
              </p:cNvPr>
              <p:cNvSpPr/>
              <p:nvPr/>
            </p:nvSpPr>
            <p:spPr>
              <a:xfrm>
                <a:off x="3197250" y="3645210"/>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15" name="Rounded Rectangle 14">
                <a:extLst>
                  <a:ext uri="{FF2B5EF4-FFF2-40B4-BE49-F238E27FC236}">
                    <a16:creationId xmlns:a16="http://schemas.microsoft.com/office/drawing/2014/main" id="{819CFFCF-F9F8-6FC1-B05F-B2FA21499154}"/>
                  </a:ext>
                </a:extLst>
              </p:cNvPr>
              <p:cNvSpPr>
                <a:spLocks noRot="1" noChangeAspect="1" noMove="1" noResize="1" noEditPoints="1" noAdjustHandles="1" noChangeArrowheads="1" noChangeShapeType="1" noTextEdit="1"/>
              </p:cNvSpPr>
              <p:nvPr/>
            </p:nvSpPr>
            <p:spPr>
              <a:xfrm>
                <a:off x="3197250" y="3645210"/>
                <a:ext cx="470516" cy="470517"/>
              </a:xfrm>
              <a:prstGeom prst="roundRect">
                <a:avLst/>
              </a:prstGeom>
              <a:blipFill>
                <a:blip r:embed="rId7"/>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ounded Rectangle 15">
                <a:extLst>
                  <a:ext uri="{FF2B5EF4-FFF2-40B4-BE49-F238E27FC236}">
                    <a16:creationId xmlns:a16="http://schemas.microsoft.com/office/drawing/2014/main" id="{E99D69A4-8026-11B7-18A4-1675AB343E7C}"/>
                  </a:ext>
                </a:extLst>
              </p:cNvPr>
              <p:cNvSpPr/>
              <p:nvPr/>
            </p:nvSpPr>
            <p:spPr>
              <a:xfrm>
                <a:off x="3197250" y="4198378"/>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16" name="Rounded Rectangle 15">
                <a:extLst>
                  <a:ext uri="{FF2B5EF4-FFF2-40B4-BE49-F238E27FC236}">
                    <a16:creationId xmlns:a16="http://schemas.microsoft.com/office/drawing/2014/main" id="{E99D69A4-8026-11B7-18A4-1675AB343E7C}"/>
                  </a:ext>
                </a:extLst>
              </p:cNvPr>
              <p:cNvSpPr>
                <a:spLocks noRot="1" noChangeAspect="1" noMove="1" noResize="1" noEditPoints="1" noAdjustHandles="1" noChangeArrowheads="1" noChangeShapeType="1" noTextEdit="1"/>
              </p:cNvSpPr>
              <p:nvPr/>
            </p:nvSpPr>
            <p:spPr>
              <a:xfrm>
                <a:off x="3197250" y="4198378"/>
                <a:ext cx="470516" cy="470517"/>
              </a:xfrm>
              <a:prstGeom prst="roundRect">
                <a:avLst/>
              </a:prstGeom>
              <a:blipFill>
                <a:blip r:embed="rId8"/>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EAF8431-F5FE-FAE0-9712-8F075E0BDB6D}"/>
                  </a:ext>
                </a:extLst>
              </p:cNvPr>
              <p:cNvSpPr txBox="1"/>
              <p:nvPr/>
            </p:nvSpPr>
            <p:spPr>
              <a:xfrm>
                <a:off x="6746850" y="4228160"/>
                <a:ext cx="2571569" cy="672620"/>
              </a:xfrm>
              <a:prstGeom prst="rect">
                <a:avLst/>
              </a:prstGeom>
              <a:noFill/>
            </p:spPr>
            <p:txBody>
              <a:bodyPr wrap="square" rtlCol="0">
                <a:spAutoFit/>
              </a:bodyPr>
              <a:lstStyle/>
              <a:p>
                <a:r>
                  <a:rPr lang="en-US"/>
                  <a:t>Attention weights</a:t>
                </a:r>
              </a:p>
              <a:p>
                <a:pPr/>
                <a14:m>
                  <m:oMathPara xmlns:m="http://schemas.openxmlformats.org/officeDocument/2006/math">
                    <m:oMathParaPr>
                      <m:jc m:val="centerGroup"/>
                    </m:oMathParaPr>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𝜶</m:t>
                          </m:r>
                        </m:e>
                        <m:sub>
                          <m:r>
                            <a:rPr lang="en-CA" b="1" i="1" smtClean="0">
                              <a:latin typeface="Cambria Math" panose="02040503050406030204" pitchFamily="18" charset="0"/>
                            </a:rPr>
                            <m:t>𝒋</m:t>
                          </m:r>
                        </m:sub>
                      </m:sSub>
                      <m:r>
                        <a:rPr lang="en-CA" b="0" i="1" smtClean="0">
                          <a:latin typeface="Cambria Math" panose="02040503050406030204" pitchFamily="18" charset="0"/>
                        </a:rPr>
                        <m:t>=</m:t>
                      </m:r>
                      <m:r>
                        <m:rPr>
                          <m:nor/>
                        </m:rPr>
                        <a:rPr lang="en-CA" b="0" i="0" smtClean="0">
                          <a:latin typeface="Cambria Math" panose="02040503050406030204" pitchFamily="18" charset="0"/>
                        </a:rPr>
                        <m:t> </m:t>
                      </m:r>
                      <m:r>
                        <m:rPr>
                          <m:nor/>
                        </m:rPr>
                        <a:rPr lang="en-CA" b="0" i="0" smtClean="0">
                          <a:latin typeface="Cambria Math" panose="02040503050406030204" pitchFamily="18" charset="0"/>
                        </a:rPr>
                        <m:t>softmax</m:t>
                      </m:r>
                      <m:r>
                        <a:rPr lang="en-CA" b="1" i="1" smtClean="0">
                          <a:latin typeface="Cambria Math" panose="02040503050406030204" pitchFamily="18" charset="0"/>
                        </a:rPr>
                        <m:t>(</m:t>
                      </m:r>
                      <m:sSub>
                        <m:sSubPr>
                          <m:ctrlPr>
                            <a:rPr lang="en-CA" b="1" i="1" smtClean="0">
                              <a:latin typeface="Cambria Math" panose="02040503050406030204" pitchFamily="18" charset="0"/>
                            </a:rPr>
                          </m:ctrlPr>
                        </m:sSubPr>
                        <m:e>
                          <m:r>
                            <a:rPr lang="en-CA" b="1" i="1" smtClean="0">
                              <a:latin typeface="Cambria Math" panose="02040503050406030204" pitchFamily="18" charset="0"/>
                            </a:rPr>
                            <m:t>𝒆</m:t>
                          </m:r>
                        </m:e>
                        <m:sub>
                          <m:r>
                            <a:rPr lang="en-CA" b="1" i="1" smtClean="0">
                              <a:latin typeface="Cambria Math" panose="02040503050406030204" pitchFamily="18" charset="0"/>
                            </a:rPr>
                            <m:t>𝒋</m:t>
                          </m:r>
                        </m:sub>
                      </m:sSub>
                      <m:r>
                        <a:rPr lang="en-CA" b="1" i="1" smtClean="0">
                          <a:latin typeface="Cambria Math" panose="02040503050406030204" pitchFamily="18" charset="0"/>
                        </a:rPr>
                        <m:t>)</m:t>
                      </m:r>
                    </m:oMath>
                  </m:oMathPara>
                </a14:m>
                <a:endParaRPr lang="en-US" b="1"/>
              </a:p>
            </p:txBody>
          </p:sp>
        </mc:Choice>
        <mc:Fallback xmlns="">
          <p:sp>
            <p:nvSpPr>
              <p:cNvPr id="18" name="TextBox 17">
                <a:extLst>
                  <a:ext uri="{FF2B5EF4-FFF2-40B4-BE49-F238E27FC236}">
                    <a16:creationId xmlns:a16="http://schemas.microsoft.com/office/drawing/2014/main" id="{8EAF8431-F5FE-FAE0-9712-8F075E0BDB6D}"/>
                  </a:ext>
                </a:extLst>
              </p:cNvPr>
              <p:cNvSpPr txBox="1">
                <a:spLocks noRot="1" noChangeAspect="1" noMove="1" noResize="1" noEditPoints="1" noAdjustHandles="1" noChangeArrowheads="1" noChangeShapeType="1" noTextEdit="1"/>
              </p:cNvSpPr>
              <p:nvPr/>
            </p:nvSpPr>
            <p:spPr>
              <a:xfrm>
                <a:off x="6746850" y="4228160"/>
                <a:ext cx="2571569" cy="672620"/>
              </a:xfrm>
              <a:prstGeom prst="rect">
                <a:avLst/>
              </a:prstGeom>
              <a:blipFill>
                <a:blip r:embed="rId9"/>
                <a:stretch>
                  <a:fillRect l="-2133" t="-5455" b="-4545"/>
                </a:stretch>
              </a:blipFill>
            </p:spPr>
            <p:txBody>
              <a:bodyPr/>
              <a:lstStyle/>
              <a:p>
                <a:r>
                  <a:rPr lang="en-US">
                    <a:noFill/>
                  </a:rPr>
                  <a:t> </a:t>
                </a:r>
              </a:p>
            </p:txBody>
          </p:sp>
        </mc:Fallback>
      </mc:AlternateContent>
      <p:sp>
        <p:nvSpPr>
          <p:cNvPr id="19" name="Text Placeholder 6">
            <a:extLst>
              <a:ext uri="{FF2B5EF4-FFF2-40B4-BE49-F238E27FC236}">
                <a16:creationId xmlns:a16="http://schemas.microsoft.com/office/drawing/2014/main" id="{2F05DE74-5269-7E01-6752-44D126AE83D3}"/>
              </a:ext>
            </a:extLst>
          </p:cNvPr>
          <p:cNvSpPr txBox="1">
            <a:spLocks/>
          </p:cNvSpPr>
          <p:nvPr/>
        </p:nvSpPr>
        <p:spPr>
          <a:xfrm>
            <a:off x="839788" y="1205375"/>
            <a:ext cx="5746750" cy="823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a:t>Why do we need multiple heads?</a:t>
            </a:r>
          </a:p>
        </p:txBody>
      </p:sp>
      <mc:AlternateContent xmlns:mc="http://schemas.openxmlformats.org/markup-compatibility/2006" xmlns:a14="http://schemas.microsoft.com/office/drawing/2010/main">
        <mc:Choice Requires="a14">
          <p:sp>
            <p:nvSpPr>
              <p:cNvPr id="20" name="Rounded Rectangle 19">
                <a:extLst>
                  <a:ext uri="{FF2B5EF4-FFF2-40B4-BE49-F238E27FC236}">
                    <a16:creationId xmlns:a16="http://schemas.microsoft.com/office/drawing/2014/main" id="{194C2801-5710-457B-C789-A092E5471B5D}"/>
                  </a:ext>
                </a:extLst>
              </p:cNvPr>
              <p:cNvSpPr/>
              <p:nvPr/>
            </p:nvSpPr>
            <p:spPr>
              <a:xfrm>
                <a:off x="4703795" y="4746917"/>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𝑗</m:t>
                          </m:r>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20" name="Rounded Rectangle 19">
                <a:extLst>
                  <a:ext uri="{FF2B5EF4-FFF2-40B4-BE49-F238E27FC236}">
                    <a16:creationId xmlns:a16="http://schemas.microsoft.com/office/drawing/2014/main" id="{194C2801-5710-457B-C789-A092E5471B5D}"/>
                  </a:ext>
                </a:extLst>
              </p:cNvPr>
              <p:cNvSpPr>
                <a:spLocks noRot="1" noChangeAspect="1" noMove="1" noResize="1" noEditPoints="1" noAdjustHandles="1" noChangeArrowheads="1" noChangeShapeType="1" noTextEdit="1"/>
              </p:cNvSpPr>
              <p:nvPr/>
            </p:nvSpPr>
            <p:spPr>
              <a:xfrm>
                <a:off x="4703795" y="4746917"/>
                <a:ext cx="470516" cy="470517"/>
              </a:xfrm>
              <a:prstGeom prst="roundRect">
                <a:avLst/>
              </a:prstGeom>
              <a:blipFill>
                <a:blip r:embed="rId10"/>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ounded Rectangle 20">
                <a:extLst>
                  <a:ext uri="{FF2B5EF4-FFF2-40B4-BE49-F238E27FC236}">
                    <a16:creationId xmlns:a16="http://schemas.microsoft.com/office/drawing/2014/main" id="{62792AE8-442B-7AE6-3A22-7207BCA5AEB3}"/>
                  </a:ext>
                </a:extLst>
              </p:cNvPr>
              <p:cNvSpPr/>
              <p:nvPr/>
            </p:nvSpPr>
            <p:spPr>
              <a:xfrm>
                <a:off x="3197250" y="4751176"/>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21" name="Rounded Rectangle 20">
                <a:extLst>
                  <a:ext uri="{FF2B5EF4-FFF2-40B4-BE49-F238E27FC236}">
                    <a16:creationId xmlns:a16="http://schemas.microsoft.com/office/drawing/2014/main" id="{62792AE8-442B-7AE6-3A22-7207BCA5AEB3}"/>
                  </a:ext>
                </a:extLst>
              </p:cNvPr>
              <p:cNvSpPr>
                <a:spLocks noRot="1" noChangeAspect="1" noMove="1" noResize="1" noEditPoints="1" noAdjustHandles="1" noChangeArrowheads="1" noChangeShapeType="1" noTextEdit="1"/>
              </p:cNvSpPr>
              <p:nvPr/>
            </p:nvSpPr>
            <p:spPr>
              <a:xfrm>
                <a:off x="3197250" y="4751176"/>
                <a:ext cx="470516" cy="470517"/>
              </a:xfrm>
              <a:prstGeom prst="roundRect">
                <a:avLst/>
              </a:prstGeom>
              <a:blipFill>
                <a:blip r:embed="rId11"/>
                <a:stretch>
                  <a:fillRect/>
                </a:stretch>
              </a:blipFill>
              <a:ln>
                <a:solidFill>
                  <a:schemeClr val="accent4">
                    <a:lumMod val="75000"/>
                  </a:schemeClr>
                </a:solidFill>
              </a:ln>
            </p:spPr>
            <p:txBody>
              <a:bodyPr/>
              <a:lstStyle/>
              <a:p>
                <a:r>
                  <a:rPr lang="en-US">
                    <a:noFill/>
                  </a:rPr>
                  <a:t> </a:t>
                </a:r>
              </a:p>
            </p:txBody>
          </p:sp>
        </mc:Fallback>
      </mc:AlternateContent>
    </p:spTree>
    <p:extLst>
      <p:ext uri="{BB962C8B-B14F-4D97-AF65-F5344CB8AC3E}">
        <p14:creationId xmlns:p14="http://schemas.microsoft.com/office/powerpoint/2010/main" val="5710080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F0E2D0C7-4689-AD8F-904A-D1DF5FB67041}"/>
                  </a:ext>
                </a:extLst>
              </p:cNvPr>
              <p:cNvSpPr/>
              <p:nvPr/>
            </p:nvSpPr>
            <p:spPr>
              <a:xfrm>
                <a:off x="4250140" y="4355308"/>
                <a:ext cx="403208" cy="2360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CA" sz="2200" b="1" i="1" smtClean="0">
                          <a:solidFill>
                            <a:schemeClr val="tx1"/>
                          </a:solidFill>
                          <a:latin typeface="Cambria Math" panose="02040503050406030204" pitchFamily="18" charset="0"/>
                        </a:rPr>
                        <m:t>=</m:t>
                      </m:r>
                    </m:oMath>
                  </m:oMathPara>
                </a14:m>
                <a:endParaRPr lang="en-US" sz="2200" b="1" dirty="0">
                  <a:solidFill>
                    <a:schemeClr val="tx1"/>
                  </a:solidFill>
                </a:endParaRPr>
              </a:p>
            </p:txBody>
          </p:sp>
        </mc:Choice>
        <mc:Fallback xmlns="">
          <p:sp>
            <p:nvSpPr>
              <p:cNvPr id="24" name="Rectangle 23">
                <a:extLst>
                  <a:ext uri="{FF2B5EF4-FFF2-40B4-BE49-F238E27FC236}">
                    <a16:creationId xmlns:a16="http://schemas.microsoft.com/office/drawing/2014/main" id="{F0E2D0C7-4689-AD8F-904A-D1DF5FB67041}"/>
                  </a:ext>
                </a:extLst>
              </p:cNvPr>
              <p:cNvSpPr>
                <a:spLocks noRot="1" noChangeAspect="1" noMove="1" noResize="1" noEditPoints="1" noAdjustHandles="1" noChangeArrowheads="1" noChangeShapeType="1" noTextEdit="1"/>
              </p:cNvSpPr>
              <p:nvPr/>
            </p:nvSpPr>
            <p:spPr>
              <a:xfrm>
                <a:off x="4250140" y="4355308"/>
                <a:ext cx="403208" cy="236082"/>
              </a:xfrm>
              <a:prstGeom prst="rect">
                <a:avLst/>
              </a:prstGeom>
              <a:blipFill>
                <a:blip r:embed="rId3"/>
                <a:stretch>
                  <a:fillRect b="-12195"/>
                </a:stretch>
              </a:blipFill>
              <a:ln>
                <a:solidFill>
                  <a:schemeClr val="bg1"/>
                </a:solidFill>
              </a:ln>
            </p:spPr>
            <p:txBody>
              <a:bodyPr/>
              <a:lstStyle/>
              <a:p>
                <a:r>
                  <a:rPr lang="en-US">
                    <a:noFill/>
                  </a:rPr>
                  <a:t> </a:t>
                </a:r>
              </a:p>
            </p:txBody>
          </p:sp>
        </mc:Fallback>
      </mc:AlternateContent>
      <p:sp>
        <p:nvSpPr>
          <p:cNvPr id="2" name="Title 1">
            <a:extLst>
              <a:ext uri="{FF2B5EF4-FFF2-40B4-BE49-F238E27FC236}">
                <a16:creationId xmlns:a16="http://schemas.microsoft.com/office/drawing/2014/main" id="{1C94E406-4A46-3AF9-B432-EF8439FC18B4}"/>
              </a:ext>
            </a:extLst>
          </p:cNvPr>
          <p:cNvSpPr>
            <a:spLocks noGrp="1"/>
          </p:cNvSpPr>
          <p:nvPr>
            <p:ph type="title"/>
          </p:nvPr>
        </p:nvSpPr>
        <p:spPr/>
        <p:txBody>
          <a:bodyPr/>
          <a:lstStyle/>
          <a:p>
            <a:r>
              <a:rPr lang="en-US"/>
              <a:t>Learning Multi-Head Attention</a:t>
            </a:r>
          </a:p>
        </p:txBody>
      </p:sp>
      <p:sp>
        <p:nvSpPr>
          <p:cNvPr id="4" name="Date Placeholder 3">
            <a:extLst>
              <a:ext uri="{FF2B5EF4-FFF2-40B4-BE49-F238E27FC236}">
                <a16:creationId xmlns:a16="http://schemas.microsoft.com/office/drawing/2014/main" id="{E03FD6A3-B101-4C8F-A6A5-6916C520AFC6}"/>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3FFFED92-A980-F39F-8225-4F8078E868E6}"/>
              </a:ext>
            </a:extLst>
          </p:cNvPr>
          <p:cNvSpPr>
            <a:spLocks noGrp="1"/>
          </p:cNvSpPr>
          <p:nvPr>
            <p:ph type="sldNum" sz="quarter" idx="12"/>
          </p:nvPr>
        </p:nvSpPr>
        <p:spPr/>
        <p:txBody>
          <a:bodyPr/>
          <a:lstStyle/>
          <a:p>
            <a:fld id="{D4F24A5E-B0D2-394D-9970-9AE06BCB59C1}" type="slidenum">
              <a:rPr lang="en-US" smtClean="0"/>
              <a:t>42</a:t>
            </a:fld>
            <a:endParaRPr 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E5381D3-25DC-4E24-05FD-30D4395E0B26}"/>
                  </a:ext>
                </a:extLst>
              </p:cNvPr>
              <p:cNvSpPr txBox="1"/>
              <p:nvPr/>
            </p:nvSpPr>
            <p:spPr>
              <a:xfrm>
                <a:off x="6746850" y="2570692"/>
                <a:ext cx="2570400" cy="1041567"/>
              </a:xfrm>
              <a:prstGeom prst="rect">
                <a:avLst/>
              </a:prstGeom>
              <a:noFill/>
            </p:spPr>
            <p:txBody>
              <a:bodyPr wrap="square" rtlCol="0">
                <a:spAutoFit/>
              </a:bodyPr>
              <a:lstStyle/>
              <a:p>
                <a:r>
                  <a:rPr lang="en-CA"/>
                  <a:t>Output vectors </a:t>
                </a:r>
                <a:endParaRPr lang="en-CA" b="1" i="1">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𝒐</m:t>
                          </m:r>
                        </m:e>
                        <m:sub>
                          <m:r>
                            <a:rPr lang="en-CA" b="1" i="1" smtClean="0">
                              <a:latin typeface="Cambria Math" panose="02040503050406030204" pitchFamily="18" charset="0"/>
                            </a:rPr>
                            <m:t>𝒋</m:t>
                          </m:r>
                        </m:sub>
                      </m:sSub>
                      <m:r>
                        <a:rPr lang="en-CA" b="1" i="1" smtClean="0">
                          <a:latin typeface="Cambria Math" panose="02040503050406030204" pitchFamily="18" charset="0"/>
                        </a:rPr>
                        <m:t>=</m:t>
                      </m:r>
                      <m:nary>
                        <m:naryPr>
                          <m:chr m:val="∑"/>
                          <m:supHide m:val="on"/>
                          <m:ctrlPr>
                            <a:rPr lang="en-CA" i="1" smtClean="0">
                              <a:latin typeface="Cambria Math" panose="02040503050406030204" pitchFamily="18" charset="0"/>
                            </a:rPr>
                          </m:ctrlPr>
                        </m:naryPr>
                        <m:sub>
                          <m:r>
                            <a:rPr lang="en-CA" b="0" i="1" smtClean="0">
                              <a:latin typeface="Cambria Math" panose="02040503050406030204" pitchFamily="18" charset="0"/>
                            </a:rPr>
                            <m:t>𝑖</m:t>
                          </m:r>
                        </m:sub>
                        <m:sup/>
                        <m:e>
                          <m:sSub>
                            <m:sSubPr>
                              <m:ctrlPr>
                                <a:rPr lang="en-CA" i="1" smtClean="0">
                                  <a:latin typeface="Cambria Math" panose="02040503050406030204" pitchFamily="18" charset="0"/>
                                </a:rPr>
                              </m:ctrlPr>
                            </m:sSubPr>
                            <m:e>
                              <m:r>
                                <a:rPr lang="en-CA" b="0" i="1" smtClean="0">
                                  <a:latin typeface="Cambria Math" panose="02040503050406030204" pitchFamily="18" charset="0"/>
                                </a:rPr>
                                <m:t>𝛼</m:t>
                              </m:r>
                            </m:e>
                            <m:sub>
                              <m:r>
                                <a:rPr lang="en-CA" b="0" i="1" smtClean="0">
                                  <a:latin typeface="Cambria Math" panose="02040503050406030204" pitchFamily="18" charset="0"/>
                                </a:rPr>
                                <m:t>𝑗𝑖</m:t>
                              </m:r>
                            </m:sub>
                          </m:sSub>
                          <m:sSub>
                            <m:sSubPr>
                              <m:ctrlPr>
                                <a:rPr lang="en-CA" b="1" i="1" smtClean="0">
                                  <a:latin typeface="Cambria Math" panose="02040503050406030204" pitchFamily="18" charset="0"/>
                                </a:rPr>
                              </m:ctrlPr>
                            </m:sSubPr>
                            <m:e>
                              <m:r>
                                <a:rPr lang="en-CA" b="1" i="1" smtClean="0">
                                  <a:latin typeface="Cambria Math" panose="02040503050406030204" pitchFamily="18" charset="0"/>
                                </a:rPr>
                                <m:t>𝒗</m:t>
                              </m:r>
                            </m:e>
                            <m:sub>
                              <m:r>
                                <a:rPr lang="en-CA" b="1" i="1" smtClean="0">
                                  <a:latin typeface="Cambria Math" panose="02040503050406030204" pitchFamily="18" charset="0"/>
                                </a:rPr>
                                <m:t>𝒊</m:t>
                              </m:r>
                            </m:sub>
                          </m:sSub>
                        </m:e>
                      </m:nary>
                      <m:r>
                        <a:rPr lang="en-CA" b="1" i="1" smtClean="0">
                          <a:latin typeface="Cambria Math" panose="02040503050406030204" pitchFamily="18" charset="0"/>
                        </a:rPr>
                        <m:t>   ∈</m:t>
                      </m:r>
                      <m:sSup>
                        <m:sSupPr>
                          <m:ctrlPr>
                            <a:rPr lang="en-CA" i="1" smtClean="0">
                              <a:latin typeface="Cambria Math" panose="02040503050406030204" pitchFamily="18" charset="0"/>
                            </a:rPr>
                          </m:ctrlPr>
                        </m:sSupPr>
                        <m:e>
                          <m:r>
                            <a:rPr lang="en-CA" b="0" i="1" smtClean="0">
                              <a:latin typeface="Cambria Math" panose="02040503050406030204" pitchFamily="18" charset="0"/>
                            </a:rPr>
                            <m:t>ℝ</m:t>
                          </m:r>
                        </m:e>
                        <m:sup>
                          <m:sSub>
                            <m:sSubPr>
                              <m:ctrlPr>
                                <a:rPr lang="en-CA"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𝑘</m:t>
                              </m:r>
                            </m:sub>
                          </m:sSub>
                        </m:sup>
                      </m:sSup>
                    </m:oMath>
                  </m:oMathPara>
                </a14:m>
                <a:endParaRPr lang="en-CA" b="0"/>
              </a:p>
            </p:txBody>
          </p:sp>
        </mc:Choice>
        <mc:Fallback xmlns="">
          <p:sp>
            <p:nvSpPr>
              <p:cNvPr id="9" name="TextBox 8">
                <a:extLst>
                  <a:ext uri="{FF2B5EF4-FFF2-40B4-BE49-F238E27FC236}">
                    <a16:creationId xmlns:a16="http://schemas.microsoft.com/office/drawing/2014/main" id="{1E5381D3-25DC-4E24-05FD-30D4395E0B26}"/>
                  </a:ext>
                </a:extLst>
              </p:cNvPr>
              <p:cNvSpPr txBox="1">
                <a:spLocks noRot="1" noChangeAspect="1" noMove="1" noResize="1" noEditPoints="1" noAdjustHandles="1" noChangeArrowheads="1" noChangeShapeType="1" noTextEdit="1"/>
              </p:cNvSpPr>
              <p:nvPr/>
            </p:nvSpPr>
            <p:spPr>
              <a:xfrm>
                <a:off x="6746850" y="2570692"/>
                <a:ext cx="2570400" cy="1041567"/>
              </a:xfrm>
              <a:prstGeom prst="rect">
                <a:avLst/>
              </a:prstGeom>
              <a:blipFill>
                <a:blip r:embed="rId4"/>
                <a:stretch>
                  <a:fillRect l="-2138" t="-3509"/>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EB2D7DF3-878C-4209-3E4D-BD7F6A1C0226}"/>
              </a:ext>
            </a:extLst>
          </p:cNvPr>
          <p:cNvSpPr txBox="1"/>
          <p:nvPr/>
        </p:nvSpPr>
        <p:spPr>
          <a:xfrm>
            <a:off x="1703687" y="3825891"/>
            <a:ext cx="1146447" cy="369332"/>
          </a:xfrm>
          <a:prstGeom prst="rect">
            <a:avLst/>
          </a:prstGeom>
          <a:noFill/>
        </p:spPr>
        <p:txBody>
          <a:bodyPr wrap="square" rtlCol="0">
            <a:spAutoFit/>
          </a:bodyPr>
          <a:lstStyle/>
          <a:p>
            <a:pPr algn="ctr"/>
            <a:r>
              <a:rPr lang="en-US"/>
              <a:t>Attention</a:t>
            </a:r>
          </a:p>
        </p:txBody>
      </p:sp>
      <mc:AlternateContent xmlns:mc="http://schemas.openxmlformats.org/markup-compatibility/2006" xmlns:a14="http://schemas.microsoft.com/office/drawing/2010/main">
        <mc:Choice Requires="a14">
          <p:sp>
            <p:nvSpPr>
              <p:cNvPr id="11" name="Rounded Rectangle 10">
                <a:extLst>
                  <a:ext uri="{FF2B5EF4-FFF2-40B4-BE49-F238E27FC236}">
                    <a16:creationId xmlns:a16="http://schemas.microsoft.com/office/drawing/2014/main" id="{70C1F994-B1CB-31A2-65CC-CCD8294B729F}"/>
                  </a:ext>
                </a:extLst>
              </p:cNvPr>
              <p:cNvSpPr/>
              <p:nvPr/>
            </p:nvSpPr>
            <p:spPr>
              <a:xfrm>
                <a:off x="3779624" y="3673874"/>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𝑗</m:t>
                          </m:r>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11" name="Rounded Rectangle 10">
                <a:extLst>
                  <a:ext uri="{FF2B5EF4-FFF2-40B4-BE49-F238E27FC236}">
                    <a16:creationId xmlns:a16="http://schemas.microsoft.com/office/drawing/2014/main" id="{70C1F994-B1CB-31A2-65CC-CCD8294B729F}"/>
                  </a:ext>
                </a:extLst>
              </p:cNvPr>
              <p:cNvSpPr>
                <a:spLocks noRot="1" noChangeAspect="1" noMove="1" noResize="1" noEditPoints="1" noAdjustHandles="1" noChangeArrowheads="1" noChangeShapeType="1" noTextEdit="1"/>
              </p:cNvSpPr>
              <p:nvPr/>
            </p:nvSpPr>
            <p:spPr>
              <a:xfrm>
                <a:off x="3779624" y="3673874"/>
                <a:ext cx="470516" cy="470517"/>
              </a:xfrm>
              <a:prstGeom prst="roundRect">
                <a:avLst/>
              </a:prstGeom>
              <a:blipFill>
                <a:blip r:embed="rId5"/>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ounded Rectangle 11">
                <a:extLst>
                  <a:ext uri="{FF2B5EF4-FFF2-40B4-BE49-F238E27FC236}">
                    <a16:creationId xmlns:a16="http://schemas.microsoft.com/office/drawing/2014/main" id="{BCB3807D-CCE6-A177-BC97-F32AE66F802F}"/>
                  </a:ext>
                </a:extLst>
              </p:cNvPr>
              <p:cNvSpPr/>
              <p:nvPr/>
            </p:nvSpPr>
            <p:spPr>
              <a:xfrm>
                <a:off x="3779624" y="4218496"/>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𝑗</m:t>
                          </m:r>
                          <m:r>
                            <a:rPr lang="en-CA" b="0" i="1" smtClean="0">
                              <a:solidFill>
                                <a:schemeClr val="tx1"/>
                              </a:solidFill>
                              <a:latin typeface="Cambria Math" panose="02040503050406030204" pitchFamily="18" charset="0"/>
                            </a:rPr>
                            <m:t>2</m:t>
                          </m:r>
                        </m:sub>
                      </m:sSub>
                    </m:oMath>
                  </m:oMathPara>
                </a14:m>
                <a:endParaRPr lang="en-US" dirty="0">
                  <a:solidFill>
                    <a:schemeClr val="tx1"/>
                  </a:solidFill>
                </a:endParaRPr>
              </a:p>
            </p:txBody>
          </p:sp>
        </mc:Choice>
        <mc:Fallback xmlns="">
          <p:sp>
            <p:nvSpPr>
              <p:cNvPr id="12" name="Rounded Rectangle 11">
                <a:extLst>
                  <a:ext uri="{FF2B5EF4-FFF2-40B4-BE49-F238E27FC236}">
                    <a16:creationId xmlns:a16="http://schemas.microsoft.com/office/drawing/2014/main" id="{BCB3807D-CCE6-A177-BC97-F32AE66F802F}"/>
                  </a:ext>
                </a:extLst>
              </p:cNvPr>
              <p:cNvSpPr>
                <a:spLocks noRot="1" noChangeAspect="1" noMove="1" noResize="1" noEditPoints="1" noAdjustHandles="1" noChangeArrowheads="1" noChangeShapeType="1" noTextEdit="1"/>
              </p:cNvSpPr>
              <p:nvPr/>
            </p:nvSpPr>
            <p:spPr>
              <a:xfrm>
                <a:off x="3779624" y="4218496"/>
                <a:ext cx="470516" cy="470517"/>
              </a:xfrm>
              <a:prstGeom prst="roundRect">
                <a:avLst/>
              </a:prstGeom>
              <a:blipFill>
                <a:blip r:embed="rId6"/>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ounded Rectangle 14">
                <a:extLst>
                  <a:ext uri="{FF2B5EF4-FFF2-40B4-BE49-F238E27FC236}">
                    <a16:creationId xmlns:a16="http://schemas.microsoft.com/office/drawing/2014/main" id="{819CFFCF-F9F8-6FC1-B05F-B2FA21499154}"/>
                  </a:ext>
                </a:extLst>
              </p:cNvPr>
              <p:cNvSpPr/>
              <p:nvPr/>
            </p:nvSpPr>
            <p:spPr>
              <a:xfrm>
                <a:off x="3197250" y="3673875"/>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𝟏</m:t>
                          </m:r>
                        </m:sub>
                      </m:sSub>
                    </m:oMath>
                  </m:oMathPara>
                </a14:m>
                <a:endParaRPr lang="en-US" b="1" dirty="0">
                  <a:solidFill>
                    <a:schemeClr val="tx1"/>
                  </a:solidFill>
                </a:endParaRPr>
              </a:p>
            </p:txBody>
          </p:sp>
        </mc:Choice>
        <mc:Fallback xmlns="">
          <p:sp>
            <p:nvSpPr>
              <p:cNvPr id="15" name="Rounded Rectangle 14">
                <a:extLst>
                  <a:ext uri="{FF2B5EF4-FFF2-40B4-BE49-F238E27FC236}">
                    <a16:creationId xmlns:a16="http://schemas.microsoft.com/office/drawing/2014/main" id="{819CFFCF-F9F8-6FC1-B05F-B2FA21499154}"/>
                  </a:ext>
                </a:extLst>
              </p:cNvPr>
              <p:cNvSpPr>
                <a:spLocks noRot="1" noChangeAspect="1" noMove="1" noResize="1" noEditPoints="1" noAdjustHandles="1" noChangeArrowheads="1" noChangeShapeType="1" noTextEdit="1"/>
              </p:cNvSpPr>
              <p:nvPr/>
            </p:nvSpPr>
            <p:spPr>
              <a:xfrm>
                <a:off x="3197250" y="3673875"/>
                <a:ext cx="470516" cy="470517"/>
              </a:xfrm>
              <a:prstGeom prst="roundRect">
                <a:avLst/>
              </a:prstGeom>
              <a:blipFill>
                <a:blip r:embed="rId7"/>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ounded Rectangle 15">
                <a:extLst>
                  <a:ext uri="{FF2B5EF4-FFF2-40B4-BE49-F238E27FC236}">
                    <a16:creationId xmlns:a16="http://schemas.microsoft.com/office/drawing/2014/main" id="{E99D69A4-8026-11B7-18A4-1675AB343E7C}"/>
                  </a:ext>
                </a:extLst>
              </p:cNvPr>
              <p:cNvSpPr/>
              <p:nvPr/>
            </p:nvSpPr>
            <p:spPr>
              <a:xfrm>
                <a:off x="3197250" y="4198378"/>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16" name="Rounded Rectangle 15">
                <a:extLst>
                  <a:ext uri="{FF2B5EF4-FFF2-40B4-BE49-F238E27FC236}">
                    <a16:creationId xmlns:a16="http://schemas.microsoft.com/office/drawing/2014/main" id="{E99D69A4-8026-11B7-18A4-1675AB343E7C}"/>
                  </a:ext>
                </a:extLst>
              </p:cNvPr>
              <p:cNvSpPr>
                <a:spLocks noRot="1" noChangeAspect="1" noMove="1" noResize="1" noEditPoints="1" noAdjustHandles="1" noChangeArrowheads="1" noChangeShapeType="1" noTextEdit="1"/>
              </p:cNvSpPr>
              <p:nvPr/>
            </p:nvSpPr>
            <p:spPr>
              <a:xfrm>
                <a:off x="3197250" y="4198378"/>
                <a:ext cx="470516" cy="470517"/>
              </a:xfrm>
              <a:prstGeom prst="roundRect">
                <a:avLst/>
              </a:prstGeom>
              <a:blipFill>
                <a:blip r:embed="rId8"/>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EAF8431-F5FE-FAE0-9712-8F075E0BDB6D}"/>
                  </a:ext>
                </a:extLst>
              </p:cNvPr>
              <p:cNvSpPr txBox="1"/>
              <p:nvPr/>
            </p:nvSpPr>
            <p:spPr>
              <a:xfrm>
                <a:off x="6746850" y="4228160"/>
                <a:ext cx="2571569" cy="672620"/>
              </a:xfrm>
              <a:prstGeom prst="rect">
                <a:avLst/>
              </a:prstGeom>
              <a:noFill/>
            </p:spPr>
            <p:txBody>
              <a:bodyPr wrap="square" rtlCol="0">
                <a:spAutoFit/>
              </a:bodyPr>
              <a:lstStyle/>
              <a:p>
                <a:r>
                  <a:rPr lang="en-US"/>
                  <a:t>Attention weights</a:t>
                </a:r>
              </a:p>
              <a:p>
                <a:pPr/>
                <a14:m>
                  <m:oMathPara xmlns:m="http://schemas.openxmlformats.org/officeDocument/2006/math">
                    <m:oMathParaPr>
                      <m:jc m:val="centerGroup"/>
                    </m:oMathParaPr>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𝜶</m:t>
                          </m:r>
                        </m:e>
                        <m:sub>
                          <m:r>
                            <a:rPr lang="en-CA" b="1" i="1" smtClean="0">
                              <a:latin typeface="Cambria Math" panose="02040503050406030204" pitchFamily="18" charset="0"/>
                            </a:rPr>
                            <m:t>𝒋</m:t>
                          </m:r>
                        </m:sub>
                      </m:sSub>
                      <m:r>
                        <a:rPr lang="en-CA" b="0" i="1" smtClean="0">
                          <a:latin typeface="Cambria Math" panose="02040503050406030204" pitchFamily="18" charset="0"/>
                        </a:rPr>
                        <m:t>=</m:t>
                      </m:r>
                      <m:r>
                        <m:rPr>
                          <m:nor/>
                        </m:rPr>
                        <a:rPr lang="en-CA" b="0" i="0" smtClean="0">
                          <a:latin typeface="Cambria Math" panose="02040503050406030204" pitchFamily="18" charset="0"/>
                        </a:rPr>
                        <m:t> </m:t>
                      </m:r>
                      <m:r>
                        <m:rPr>
                          <m:nor/>
                        </m:rPr>
                        <a:rPr lang="en-CA" b="0" i="0" smtClean="0">
                          <a:latin typeface="Cambria Math" panose="02040503050406030204" pitchFamily="18" charset="0"/>
                        </a:rPr>
                        <m:t>softmax</m:t>
                      </m:r>
                      <m:r>
                        <a:rPr lang="en-CA" b="1" i="1" smtClean="0">
                          <a:latin typeface="Cambria Math" panose="02040503050406030204" pitchFamily="18" charset="0"/>
                        </a:rPr>
                        <m:t>(</m:t>
                      </m:r>
                      <m:sSub>
                        <m:sSubPr>
                          <m:ctrlPr>
                            <a:rPr lang="en-CA" b="1" i="1" smtClean="0">
                              <a:latin typeface="Cambria Math" panose="02040503050406030204" pitchFamily="18" charset="0"/>
                            </a:rPr>
                          </m:ctrlPr>
                        </m:sSubPr>
                        <m:e>
                          <m:r>
                            <a:rPr lang="en-CA" b="1" i="1" smtClean="0">
                              <a:latin typeface="Cambria Math" panose="02040503050406030204" pitchFamily="18" charset="0"/>
                            </a:rPr>
                            <m:t>𝒆</m:t>
                          </m:r>
                        </m:e>
                        <m:sub>
                          <m:r>
                            <a:rPr lang="en-CA" b="1" i="1" smtClean="0">
                              <a:latin typeface="Cambria Math" panose="02040503050406030204" pitchFamily="18" charset="0"/>
                            </a:rPr>
                            <m:t>𝒋</m:t>
                          </m:r>
                        </m:sub>
                      </m:sSub>
                      <m:r>
                        <a:rPr lang="en-CA" b="1" i="1" smtClean="0">
                          <a:latin typeface="Cambria Math" panose="02040503050406030204" pitchFamily="18" charset="0"/>
                        </a:rPr>
                        <m:t>)</m:t>
                      </m:r>
                    </m:oMath>
                  </m:oMathPara>
                </a14:m>
                <a:endParaRPr lang="en-US" b="1"/>
              </a:p>
            </p:txBody>
          </p:sp>
        </mc:Choice>
        <mc:Fallback xmlns="">
          <p:sp>
            <p:nvSpPr>
              <p:cNvPr id="18" name="TextBox 17">
                <a:extLst>
                  <a:ext uri="{FF2B5EF4-FFF2-40B4-BE49-F238E27FC236}">
                    <a16:creationId xmlns:a16="http://schemas.microsoft.com/office/drawing/2014/main" id="{8EAF8431-F5FE-FAE0-9712-8F075E0BDB6D}"/>
                  </a:ext>
                </a:extLst>
              </p:cNvPr>
              <p:cNvSpPr txBox="1">
                <a:spLocks noRot="1" noChangeAspect="1" noMove="1" noResize="1" noEditPoints="1" noAdjustHandles="1" noChangeArrowheads="1" noChangeShapeType="1" noTextEdit="1"/>
              </p:cNvSpPr>
              <p:nvPr/>
            </p:nvSpPr>
            <p:spPr>
              <a:xfrm>
                <a:off x="6746850" y="4228160"/>
                <a:ext cx="2571569" cy="672620"/>
              </a:xfrm>
              <a:prstGeom prst="rect">
                <a:avLst/>
              </a:prstGeom>
              <a:blipFill>
                <a:blip r:embed="rId9"/>
                <a:stretch>
                  <a:fillRect l="-2133" t="-5455" b="-4545"/>
                </a:stretch>
              </a:blipFill>
            </p:spPr>
            <p:txBody>
              <a:bodyPr/>
              <a:lstStyle/>
              <a:p>
                <a:r>
                  <a:rPr lang="en-US">
                    <a:noFill/>
                  </a:rPr>
                  <a:t> </a:t>
                </a:r>
              </a:p>
            </p:txBody>
          </p:sp>
        </mc:Fallback>
      </mc:AlternateContent>
      <p:sp>
        <p:nvSpPr>
          <p:cNvPr id="19" name="Text Placeholder 6">
            <a:extLst>
              <a:ext uri="{FF2B5EF4-FFF2-40B4-BE49-F238E27FC236}">
                <a16:creationId xmlns:a16="http://schemas.microsoft.com/office/drawing/2014/main" id="{2F05DE74-5269-7E01-6752-44D126AE83D3}"/>
              </a:ext>
            </a:extLst>
          </p:cNvPr>
          <p:cNvSpPr txBox="1">
            <a:spLocks/>
          </p:cNvSpPr>
          <p:nvPr/>
        </p:nvSpPr>
        <p:spPr>
          <a:xfrm>
            <a:off x="839788" y="1205375"/>
            <a:ext cx="5746750" cy="823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a:t>Why do we need multiple heads?</a:t>
            </a:r>
          </a:p>
        </p:txBody>
      </p:sp>
      <mc:AlternateContent xmlns:mc="http://schemas.openxmlformats.org/markup-compatibility/2006" xmlns:a14="http://schemas.microsoft.com/office/drawing/2010/main">
        <mc:Choice Requires="a14">
          <p:sp>
            <p:nvSpPr>
              <p:cNvPr id="20" name="Rounded Rectangle 19">
                <a:extLst>
                  <a:ext uri="{FF2B5EF4-FFF2-40B4-BE49-F238E27FC236}">
                    <a16:creationId xmlns:a16="http://schemas.microsoft.com/office/drawing/2014/main" id="{194C2801-5710-457B-C789-A092E5471B5D}"/>
                  </a:ext>
                </a:extLst>
              </p:cNvPr>
              <p:cNvSpPr/>
              <p:nvPr/>
            </p:nvSpPr>
            <p:spPr>
              <a:xfrm>
                <a:off x="3779624" y="4763118"/>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𝑗</m:t>
                          </m:r>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20" name="Rounded Rectangle 19">
                <a:extLst>
                  <a:ext uri="{FF2B5EF4-FFF2-40B4-BE49-F238E27FC236}">
                    <a16:creationId xmlns:a16="http://schemas.microsoft.com/office/drawing/2014/main" id="{194C2801-5710-457B-C789-A092E5471B5D}"/>
                  </a:ext>
                </a:extLst>
              </p:cNvPr>
              <p:cNvSpPr>
                <a:spLocks noRot="1" noChangeAspect="1" noMove="1" noResize="1" noEditPoints="1" noAdjustHandles="1" noChangeArrowheads="1" noChangeShapeType="1" noTextEdit="1"/>
              </p:cNvSpPr>
              <p:nvPr/>
            </p:nvSpPr>
            <p:spPr>
              <a:xfrm>
                <a:off x="3779624" y="4763118"/>
                <a:ext cx="470516" cy="470517"/>
              </a:xfrm>
              <a:prstGeom prst="roundRect">
                <a:avLst/>
              </a:prstGeom>
              <a:blipFill>
                <a:blip r:embed="rId10"/>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ounded Rectangle 20">
                <a:extLst>
                  <a:ext uri="{FF2B5EF4-FFF2-40B4-BE49-F238E27FC236}">
                    <a16:creationId xmlns:a16="http://schemas.microsoft.com/office/drawing/2014/main" id="{62792AE8-442B-7AE6-3A22-7207BCA5AEB3}"/>
                  </a:ext>
                </a:extLst>
              </p:cNvPr>
              <p:cNvSpPr/>
              <p:nvPr/>
            </p:nvSpPr>
            <p:spPr>
              <a:xfrm>
                <a:off x="3197250" y="4751176"/>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21" name="Rounded Rectangle 20">
                <a:extLst>
                  <a:ext uri="{FF2B5EF4-FFF2-40B4-BE49-F238E27FC236}">
                    <a16:creationId xmlns:a16="http://schemas.microsoft.com/office/drawing/2014/main" id="{62792AE8-442B-7AE6-3A22-7207BCA5AEB3}"/>
                  </a:ext>
                </a:extLst>
              </p:cNvPr>
              <p:cNvSpPr>
                <a:spLocks noRot="1" noChangeAspect="1" noMove="1" noResize="1" noEditPoints="1" noAdjustHandles="1" noChangeArrowheads="1" noChangeShapeType="1" noTextEdit="1"/>
              </p:cNvSpPr>
              <p:nvPr/>
            </p:nvSpPr>
            <p:spPr>
              <a:xfrm>
                <a:off x="3197250" y="4751176"/>
                <a:ext cx="470516" cy="470517"/>
              </a:xfrm>
              <a:prstGeom prst="roundRect">
                <a:avLst/>
              </a:prstGeom>
              <a:blipFill>
                <a:blip r:embed="rId11"/>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ounded Rectangle 24">
                <a:extLst>
                  <a:ext uri="{FF2B5EF4-FFF2-40B4-BE49-F238E27FC236}">
                    <a16:creationId xmlns:a16="http://schemas.microsoft.com/office/drawing/2014/main" id="{F861C49B-CD4E-7B4C-1551-D41C4FE951D9}"/>
                  </a:ext>
                </a:extLst>
              </p:cNvPr>
              <p:cNvSpPr/>
              <p:nvPr/>
            </p:nvSpPr>
            <p:spPr>
              <a:xfrm>
                <a:off x="4592166" y="3678311"/>
                <a:ext cx="764581" cy="453354"/>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𝑣</m:t>
                              </m:r>
                            </m:e>
                            <m:sub>
                              <m:r>
                                <a:rPr lang="en-CA" b="0" i="1" smtClean="0">
                                  <a:solidFill>
                                    <a:schemeClr val="tx1"/>
                                  </a:solidFill>
                                  <a:latin typeface="Cambria Math" panose="02040503050406030204" pitchFamily="18" charset="0"/>
                                </a:rPr>
                                <m:t>1</m:t>
                              </m:r>
                            </m:sub>
                          </m:sSub>
                          <m:r>
                            <a:rPr lang="en-CA" b="0" i="1" smtClean="0">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𝑗</m:t>
                          </m:r>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25" name="Rounded Rectangle 24">
                <a:extLst>
                  <a:ext uri="{FF2B5EF4-FFF2-40B4-BE49-F238E27FC236}">
                    <a16:creationId xmlns:a16="http://schemas.microsoft.com/office/drawing/2014/main" id="{F861C49B-CD4E-7B4C-1551-D41C4FE951D9}"/>
                  </a:ext>
                </a:extLst>
              </p:cNvPr>
              <p:cNvSpPr>
                <a:spLocks noRot="1" noChangeAspect="1" noMove="1" noResize="1" noEditPoints="1" noAdjustHandles="1" noChangeArrowheads="1" noChangeShapeType="1" noTextEdit="1"/>
              </p:cNvSpPr>
              <p:nvPr/>
            </p:nvSpPr>
            <p:spPr>
              <a:xfrm>
                <a:off x="4592166" y="3678311"/>
                <a:ext cx="764581" cy="453354"/>
              </a:xfrm>
              <a:prstGeom prst="roundRect">
                <a:avLst/>
              </a:prstGeom>
              <a:blipFill>
                <a:blip r:embed="rId12"/>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ounded Rectangle 25">
                <a:extLst>
                  <a:ext uri="{FF2B5EF4-FFF2-40B4-BE49-F238E27FC236}">
                    <a16:creationId xmlns:a16="http://schemas.microsoft.com/office/drawing/2014/main" id="{8910E3A4-2CEF-07DB-75C2-D228CF7072C8}"/>
                  </a:ext>
                </a:extLst>
              </p:cNvPr>
              <p:cNvSpPr/>
              <p:nvPr/>
            </p:nvSpPr>
            <p:spPr>
              <a:xfrm>
                <a:off x="4615391" y="4250127"/>
                <a:ext cx="741356" cy="418768"/>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𝑣</m:t>
                              </m:r>
                            </m:e>
                            <m:sub>
                              <m:r>
                                <a:rPr lang="en-CA" b="0" i="1" smtClean="0">
                                  <a:solidFill>
                                    <a:schemeClr val="tx1"/>
                                  </a:solidFill>
                                  <a:latin typeface="Cambria Math" panose="02040503050406030204" pitchFamily="18" charset="0"/>
                                </a:rPr>
                                <m:t>2</m:t>
                              </m:r>
                            </m:sub>
                          </m:sSub>
                          <m:r>
                            <a:rPr lang="en-CA" b="0" i="1" smtClean="0">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𝑗</m:t>
                          </m:r>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26" name="Rounded Rectangle 25">
                <a:extLst>
                  <a:ext uri="{FF2B5EF4-FFF2-40B4-BE49-F238E27FC236}">
                    <a16:creationId xmlns:a16="http://schemas.microsoft.com/office/drawing/2014/main" id="{8910E3A4-2CEF-07DB-75C2-D228CF7072C8}"/>
                  </a:ext>
                </a:extLst>
              </p:cNvPr>
              <p:cNvSpPr>
                <a:spLocks noRot="1" noChangeAspect="1" noMove="1" noResize="1" noEditPoints="1" noAdjustHandles="1" noChangeArrowheads="1" noChangeShapeType="1" noTextEdit="1"/>
              </p:cNvSpPr>
              <p:nvPr/>
            </p:nvSpPr>
            <p:spPr>
              <a:xfrm>
                <a:off x="4615391" y="4250127"/>
                <a:ext cx="741356" cy="418768"/>
              </a:xfrm>
              <a:prstGeom prst="roundRect">
                <a:avLst/>
              </a:prstGeom>
              <a:blipFill>
                <a:blip r:embed="rId13"/>
                <a:stretch>
                  <a:fillRect b="-2817"/>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ounded Rectangle 26">
                <a:extLst>
                  <a:ext uri="{FF2B5EF4-FFF2-40B4-BE49-F238E27FC236}">
                    <a16:creationId xmlns:a16="http://schemas.microsoft.com/office/drawing/2014/main" id="{ACCD7BEF-BDF6-C4A0-3DA7-705E5B7FDFC5}"/>
                  </a:ext>
                </a:extLst>
              </p:cNvPr>
              <p:cNvSpPr/>
              <p:nvPr/>
            </p:nvSpPr>
            <p:spPr>
              <a:xfrm>
                <a:off x="4603779" y="4768966"/>
                <a:ext cx="764580" cy="510739"/>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𝑣</m:t>
                          </m:r>
                        </m:e>
                        <m:sub>
                          <m:r>
                            <a:rPr lang="en-CA" b="0" i="1" smtClean="0">
                              <a:solidFill>
                                <a:schemeClr val="tx1"/>
                              </a:solidFill>
                              <a:latin typeface="Cambria Math" panose="02040503050406030204" pitchFamily="18" charset="0"/>
                            </a:rPr>
                            <m:t>3</m:t>
                          </m:r>
                        </m:sub>
                      </m:sSub>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𝑗</m:t>
                          </m:r>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27" name="Rounded Rectangle 26">
                <a:extLst>
                  <a:ext uri="{FF2B5EF4-FFF2-40B4-BE49-F238E27FC236}">
                    <a16:creationId xmlns:a16="http://schemas.microsoft.com/office/drawing/2014/main" id="{ACCD7BEF-BDF6-C4A0-3DA7-705E5B7FDFC5}"/>
                  </a:ext>
                </a:extLst>
              </p:cNvPr>
              <p:cNvSpPr>
                <a:spLocks noRot="1" noChangeAspect="1" noMove="1" noResize="1" noEditPoints="1" noAdjustHandles="1" noChangeArrowheads="1" noChangeShapeType="1" noTextEdit="1"/>
              </p:cNvSpPr>
              <p:nvPr/>
            </p:nvSpPr>
            <p:spPr>
              <a:xfrm>
                <a:off x="4603779" y="4768966"/>
                <a:ext cx="764580" cy="510739"/>
              </a:xfrm>
              <a:prstGeom prst="roundRect">
                <a:avLst/>
              </a:prstGeom>
              <a:blipFill>
                <a:blip r:embed="rId14"/>
                <a:stretch>
                  <a:fillRect/>
                </a:stretch>
              </a:blipFill>
              <a:ln>
                <a:solidFill>
                  <a:srgbClr val="BBAAE6"/>
                </a:solidFill>
              </a:ln>
            </p:spPr>
            <p:txBody>
              <a:bodyPr/>
              <a:lstStyle/>
              <a:p>
                <a:r>
                  <a:rPr lang="en-US">
                    <a:noFill/>
                  </a:rPr>
                  <a:t> </a:t>
                </a:r>
              </a:p>
            </p:txBody>
          </p:sp>
        </mc:Fallback>
      </mc:AlternateContent>
    </p:spTree>
    <p:extLst>
      <p:ext uri="{BB962C8B-B14F-4D97-AF65-F5344CB8AC3E}">
        <p14:creationId xmlns:p14="http://schemas.microsoft.com/office/powerpoint/2010/main" val="37049786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4E406-4A46-3AF9-B432-EF8439FC18B4}"/>
              </a:ext>
            </a:extLst>
          </p:cNvPr>
          <p:cNvSpPr>
            <a:spLocks noGrp="1"/>
          </p:cNvSpPr>
          <p:nvPr>
            <p:ph type="title"/>
          </p:nvPr>
        </p:nvSpPr>
        <p:spPr/>
        <p:txBody>
          <a:bodyPr/>
          <a:lstStyle/>
          <a:p>
            <a:r>
              <a:rPr lang="en-US"/>
              <a:t>Learning Multi-Head Attention</a:t>
            </a:r>
          </a:p>
        </p:txBody>
      </p:sp>
      <p:sp>
        <p:nvSpPr>
          <p:cNvPr id="4" name="Date Placeholder 3">
            <a:extLst>
              <a:ext uri="{FF2B5EF4-FFF2-40B4-BE49-F238E27FC236}">
                <a16:creationId xmlns:a16="http://schemas.microsoft.com/office/drawing/2014/main" id="{E03FD6A3-B101-4C8F-A6A5-6916C520AFC6}"/>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3FFFED92-A980-F39F-8225-4F8078E868E6}"/>
              </a:ext>
            </a:extLst>
          </p:cNvPr>
          <p:cNvSpPr>
            <a:spLocks noGrp="1"/>
          </p:cNvSpPr>
          <p:nvPr>
            <p:ph type="sldNum" sz="quarter" idx="12"/>
          </p:nvPr>
        </p:nvSpPr>
        <p:spPr/>
        <p:txBody>
          <a:bodyPr/>
          <a:lstStyle/>
          <a:p>
            <a:fld id="{D4F24A5E-B0D2-394D-9970-9AE06BCB59C1}" type="slidenum">
              <a:rPr lang="en-US" smtClean="0"/>
              <a:t>43</a:t>
            </a:fld>
            <a:endParaRPr 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E5381D3-25DC-4E24-05FD-30D4395E0B26}"/>
                  </a:ext>
                </a:extLst>
              </p:cNvPr>
              <p:cNvSpPr txBox="1"/>
              <p:nvPr/>
            </p:nvSpPr>
            <p:spPr>
              <a:xfrm>
                <a:off x="6746850" y="2570692"/>
                <a:ext cx="2570400" cy="1041567"/>
              </a:xfrm>
              <a:prstGeom prst="rect">
                <a:avLst/>
              </a:prstGeom>
              <a:noFill/>
            </p:spPr>
            <p:txBody>
              <a:bodyPr wrap="square" rtlCol="0">
                <a:spAutoFit/>
              </a:bodyPr>
              <a:lstStyle/>
              <a:p>
                <a:r>
                  <a:rPr lang="en-CA"/>
                  <a:t>Output vectors </a:t>
                </a:r>
                <a:endParaRPr lang="en-CA" b="1" i="1">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𝒐</m:t>
                          </m:r>
                        </m:e>
                        <m:sub>
                          <m:r>
                            <a:rPr lang="en-CA" b="1" i="1" smtClean="0">
                              <a:latin typeface="Cambria Math" panose="02040503050406030204" pitchFamily="18" charset="0"/>
                            </a:rPr>
                            <m:t>𝒋</m:t>
                          </m:r>
                        </m:sub>
                      </m:sSub>
                      <m:r>
                        <a:rPr lang="en-CA" b="1" i="1" smtClean="0">
                          <a:latin typeface="Cambria Math" panose="02040503050406030204" pitchFamily="18" charset="0"/>
                        </a:rPr>
                        <m:t>=</m:t>
                      </m:r>
                      <m:nary>
                        <m:naryPr>
                          <m:chr m:val="∑"/>
                          <m:supHide m:val="on"/>
                          <m:ctrlPr>
                            <a:rPr lang="en-CA" i="1" smtClean="0">
                              <a:latin typeface="Cambria Math" panose="02040503050406030204" pitchFamily="18" charset="0"/>
                            </a:rPr>
                          </m:ctrlPr>
                        </m:naryPr>
                        <m:sub>
                          <m:r>
                            <a:rPr lang="en-CA" b="0" i="1" smtClean="0">
                              <a:latin typeface="Cambria Math" panose="02040503050406030204" pitchFamily="18" charset="0"/>
                            </a:rPr>
                            <m:t>𝑖</m:t>
                          </m:r>
                        </m:sub>
                        <m:sup/>
                        <m:e>
                          <m:sSub>
                            <m:sSubPr>
                              <m:ctrlPr>
                                <a:rPr lang="en-CA" i="1" smtClean="0">
                                  <a:latin typeface="Cambria Math" panose="02040503050406030204" pitchFamily="18" charset="0"/>
                                </a:rPr>
                              </m:ctrlPr>
                            </m:sSubPr>
                            <m:e>
                              <m:r>
                                <a:rPr lang="en-CA" b="0" i="1" smtClean="0">
                                  <a:latin typeface="Cambria Math" panose="02040503050406030204" pitchFamily="18" charset="0"/>
                                </a:rPr>
                                <m:t>𝛼</m:t>
                              </m:r>
                            </m:e>
                            <m:sub>
                              <m:r>
                                <a:rPr lang="en-CA" b="0" i="1" smtClean="0">
                                  <a:latin typeface="Cambria Math" panose="02040503050406030204" pitchFamily="18" charset="0"/>
                                </a:rPr>
                                <m:t>𝑗𝑖</m:t>
                              </m:r>
                            </m:sub>
                          </m:sSub>
                          <m:sSub>
                            <m:sSubPr>
                              <m:ctrlPr>
                                <a:rPr lang="en-CA" b="1" i="1" smtClean="0">
                                  <a:latin typeface="Cambria Math" panose="02040503050406030204" pitchFamily="18" charset="0"/>
                                </a:rPr>
                              </m:ctrlPr>
                            </m:sSubPr>
                            <m:e>
                              <m:r>
                                <a:rPr lang="en-CA" b="1" i="1" smtClean="0">
                                  <a:latin typeface="Cambria Math" panose="02040503050406030204" pitchFamily="18" charset="0"/>
                                </a:rPr>
                                <m:t>𝒗</m:t>
                              </m:r>
                            </m:e>
                            <m:sub>
                              <m:r>
                                <a:rPr lang="en-CA" b="1" i="1" smtClean="0">
                                  <a:latin typeface="Cambria Math" panose="02040503050406030204" pitchFamily="18" charset="0"/>
                                </a:rPr>
                                <m:t>𝒊</m:t>
                              </m:r>
                            </m:sub>
                          </m:sSub>
                        </m:e>
                      </m:nary>
                      <m:r>
                        <a:rPr lang="en-CA" b="1" i="1" smtClean="0">
                          <a:latin typeface="Cambria Math" panose="02040503050406030204" pitchFamily="18" charset="0"/>
                        </a:rPr>
                        <m:t>   ∈</m:t>
                      </m:r>
                      <m:sSup>
                        <m:sSupPr>
                          <m:ctrlPr>
                            <a:rPr lang="en-CA" i="1" smtClean="0">
                              <a:latin typeface="Cambria Math" panose="02040503050406030204" pitchFamily="18" charset="0"/>
                            </a:rPr>
                          </m:ctrlPr>
                        </m:sSupPr>
                        <m:e>
                          <m:r>
                            <a:rPr lang="en-CA" b="0" i="1" smtClean="0">
                              <a:latin typeface="Cambria Math" panose="02040503050406030204" pitchFamily="18" charset="0"/>
                            </a:rPr>
                            <m:t>ℝ</m:t>
                          </m:r>
                        </m:e>
                        <m:sup>
                          <m:sSub>
                            <m:sSubPr>
                              <m:ctrlPr>
                                <a:rPr lang="en-CA"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𝑘</m:t>
                              </m:r>
                            </m:sub>
                          </m:sSub>
                        </m:sup>
                      </m:sSup>
                    </m:oMath>
                  </m:oMathPara>
                </a14:m>
                <a:endParaRPr lang="en-CA" b="0"/>
              </a:p>
            </p:txBody>
          </p:sp>
        </mc:Choice>
        <mc:Fallback xmlns="">
          <p:sp>
            <p:nvSpPr>
              <p:cNvPr id="9" name="TextBox 8">
                <a:extLst>
                  <a:ext uri="{FF2B5EF4-FFF2-40B4-BE49-F238E27FC236}">
                    <a16:creationId xmlns:a16="http://schemas.microsoft.com/office/drawing/2014/main" id="{1E5381D3-25DC-4E24-05FD-30D4395E0B26}"/>
                  </a:ext>
                </a:extLst>
              </p:cNvPr>
              <p:cNvSpPr txBox="1">
                <a:spLocks noRot="1" noChangeAspect="1" noMove="1" noResize="1" noEditPoints="1" noAdjustHandles="1" noChangeArrowheads="1" noChangeShapeType="1" noTextEdit="1"/>
              </p:cNvSpPr>
              <p:nvPr/>
            </p:nvSpPr>
            <p:spPr>
              <a:xfrm>
                <a:off x="6746850" y="2570692"/>
                <a:ext cx="2570400" cy="1041567"/>
              </a:xfrm>
              <a:prstGeom prst="rect">
                <a:avLst/>
              </a:prstGeom>
              <a:blipFill>
                <a:blip r:embed="rId3"/>
                <a:stretch>
                  <a:fillRect l="-2138" t="-3509"/>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EB2D7DF3-878C-4209-3E4D-BD7F6A1C0226}"/>
              </a:ext>
            </a:extLst>
          </p:cNvPr>
          <p:cNvSpPr txBox="1"/>
          <p:nvPr/>
        </p:nvSpPr>
        <p:spPr>
          <a:xfrm>
            <a:off x="1703687" y="3825891"/>
            <a:ext cx="1146447" cy="369332"/>
          </a:xfrm>
          <a:prstGeom prst="rect">
            <a:avLst/>
          </a:prstGeom>
          <a:noFill/>
        </p:spPr>
        <p:txBody>
          <a:bodyPr wrap="square" rtlCol="0">
            <a:spAutoFit/>
          </a:bodyPr>
          <a:lstStyle/>
          <a:p>
            <a:pPr algn="ctr"/>
            <a:r>
              <a:rPr lang="en-US"/>
              <a:t>Attention</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EAF8431-F5FE-FAE0-9712-8F075E0BDB6D}"/>
                  </a:ext>
                </a:extLst>
              </p:cNvPr>
              <p:cNvSpPr txBox="1"/>
              <p:nvPr/>
            </p:nvSpPr>
            <p:spPr>
              <a:xfrm>
                <a:off x="6746850" y="4228160"/>
                <a:ext cx="2571569" cy="672620"/>
              </a:xfrm>
              <a:prstGeom prst="rect">
                <a:avLst/>
              </a:prstGeom>
              <a:noFill/>
            </p:spPr>
            <p:txBody>
              <a:bodyPr wrap="square" rtlCol="0">
                <a:spAutoFit/>
              </a:bodyPr>
              <a:lstStyle/>
              <a:p>
                <a:r>
                  <a:rPr lang="en-US"/>
                  <a:t>Attention weights</a:t>
                </a:r>
              </a:p>
              <a:p>
                <a:pPr/>
                <a14:m>
                  <m:oMathPara xmlns:m="http://schemas.openxmlformats.org/officeDocument/2006/math">
                    <m:oMathParaPr>
                      <m:jc m:val="centerGroup"/>
                    </m:oMathParaPr>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𝜶</m:t>
                          </m:r>
                        </m:e>
                        <m:sub>
                          <m:r>
                            <a:rPr lang="en-CA" b="1" i="1" smtClean="0">
                              <a:latin typeface="Cambria Math" panose="02040503050406030204" pitchFamily="18" charset="0"/>
                            </a:rPr>
                            <m:t>𝒋</m:t>
                          </m:r>
                        </m:sub>
                      </m:sSub>
                      <m:r>
                        <a:rPr lang="en-CA" b="0" i="1" smtClean="0">
                          <a:latin typeface="Cambria Math" panose="02040503050406030204" pitchFamily="18" charset="0"/>
                        </a:rPr>
                        <m:t>=</m:t>
                      </m:r>
                      <m:r>
                        <m:rPr>
                          <m:nor/>
                        </m:rPr>
                        <a:rPr lang="en-CA" b="0" i="0" smtClean="0">
                          <a:latin typeface="Cambria Math" panose="02040503050406030204" pitchFamily="18" charset="0"/>
                        </a:rPr>
                        <m:t> </m:t>
                      </m:r>
                      <m:r>
                        <m:rPr>
                          <m:nor/>
                        </m:rPr>
                        <a:rPr lang="en-CA" b="0" i="0" smtClean="0">
                          <a:latin typeface="Cambria Math" panose="02040503050406030204" pitchFamily="18" charset="0"/>
                        </a:rPr>
                        <m:t>softmax</m:t>
                      </m:r>
                      <m:r>
                        <a:rPr lang="en-CA" b="1" i="1" smtClean="0">
                          <a:latin typeface="Cambria Math" panose="02040503050406030204" pitchFamily="18" charset="0"/>
                        </a:rPr>
                        <m:t>(</m:t>
                      </m:r>
                      <m:sSub>
                        <m:sSubPr>
                          <m:ctrlPr>
                            <a:rPr lang="en-CA" b="1" i="1" smtClean="0">
                              <a:latin typeface="Cambria Math" panose="02040503050406030204" pitchFamily="18" charset="0"/>
                            </a:rPr>
                          </m:ctrlPr>
                        </m:sSubPr>
                        <m:e>
                          <m:r>
                            <a:rPr lang="en-CA" b="1" i="1" smtClean="0">
                              <a:latin typeface="Cambria Math" panose="02040503050406030204" pitchFamily="18" charset="0"/>
                            </a:rPr>
                            <m:t>𝒆</m:t>
                          </m:r>
                        </m:e>
                        <m:sub>
                          <m:r>
                            <a:rPr lang="en-CA" b="1" i="1" smtClean="0">
                              <a:latin typeface="Cambria Math" panose="02040503050406030204" pitchFamily="18" charset="0"/>
                            </a:rPr>
                            <m:t>𝒋</m:t>
                          </m:r>
                        </m:sub>
                      </m:sSub>
                      <m:r>
                        <a:rPr lang="en-CA" b="1" i="1" smtClean="0">
                          <a:latin typeface="Cambria Math" panose="02040503050406030204" pitchFamily="18" charset="0"/>
                        </a:rPr>
                        <m:t>)</m:t>
                      </m:r>
                    </m:oMath>
                  </m:oMathPara>
                </a14:m>
                <a:endParaRPr lang="en-US" b="1"/>
              </a:p>
            </p:txBody>
          </p:sp>
        </mc:Choice>
        <mc:Fallback xmlns="">
          <p:sp>
            <p:nvSpPr>
              <p:cNvPr id="18" name="TextBox 17">
                <a:extLst>
                  <a:ext uri="{FF2B5EF4-FFF2-40B4-BE49-F238E27FC236}">
                    <a16:creationId xmlns:a16="http://schemas.microsoft.com/office/drawing/2014/main" id="{8EAF8431-F5FE-FAE0-9712-8F075E0BDB6D}"/>
                  </a:ext>
                </a:extLst>
              </p:cNvPr>
              <p:cNvSpPr txBox="1">
                <a:spLocks noRot="1" noChangeAspect="1" noMove="1" noResize="1" noEditPoints="1" noAdjustHandles="1" noChangeArrowheads="1" noChangeShapeType="1" noTextEdit="1"/>
              </p:cNvSpPr>
              <p:nvPr/>
            </p:nvSpPr>
            <p:spPr>
              <a:xfrm>
                <a:off x="6746850" y="4228160"/>
                <a:ext cx="2571569" cy="672620"/>
              </a:xfrm>
              <a:prstGeom prst="rect">
                <a:avLst/>
              </a:prstGeom>
              <a:blipFill>
                <a:blip r:embed="rId4"/>
                <a:stretch>
                  <a:fillRect l="-2133" t="-5455" b="-4545"/>
                </a:stretch>
              </a:blipFill>
            </p:spPr>
            <p:txBody>
              <a:bodyPr/>
              <a:lstStyle/>
              <a:p>
                <a:r>
                  <a:rPr lang="en-US">
                    <a:noFill/>
                  </a:rPr>
                  <a:t> </a:t>
                </a:r>
              </a:p>
            </p:txBody>
          </p:sp>
        </mc:Fallback>
      </mc:AlternateContent>
      <p:sp>
        <p:nvSpPr>
          <p:cNvPr id="19" name="Text Placeholder 6">
            <a:extLst>
              <a:ext uri="{FF2B5EF4-FFF2-40B4-BE49-F238E27FC236}">
                <a16:creationId xmlns:a16="http://schemas.microsoft.com/office/drawing/2014/main" id="{2F05DE74-5269-7E01-6752-44D126AE83D3}"/>
              </a:ext>
            </a:extLst>
          </p:cNvPr>
          <p:cNvSpPr txBox="1">
            <a:spLocks/>
          </p:cNvSpPr>
          <p:nvPr/>
        </p:nvSpPr>
        <p:spPr>
          <a:xfrm>
            <a:off x="839788" y="1205375"/>
            <a:ext cx="5746750" cy="823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a:t>Why do we need multiple heads?</a:t>
            </a:r>
          </a:p>
        </p:txBody>
      </p:sp>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F0E2D0C7-4689-AD8F-904A-D1DF5FB67041}"/>
                  </a:ext>
                </a:extLst>
              </p:cNvPr>
              <p:cNvSpPr/>
              <p:nvPr/>
            </p:nvSpPr>
            <p:spPr>
              <a:xfrm>
                <a:off x="4212183" y="3772444"/>
                <a:ext cx="403208" cy="2360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CA" sz="2200" b="1" i="1" smtClean="0">
                          <a:solidFill>
                            <a:schemeClr val="tx1"/>
                          </a:solidFill>
                          <a:latin typeface="Cambria Math" panose="02040503050406030204" pitchFamily="18" charset="0"/>
                        </a:rPr>
                        <m:t>+</m:t>
                      </m:r>
                    </m:oMath>
                  </m:oMathPara>
                </a14:m>
                <a:endParaRPr lang="en-US" sz="2200" b="1">
                  <a:solidFill>
                    <a:schemeClr val="tx1"/>
                  </a:solidFill>
                </a:endParaRPr>
              </a:p>
            </p:txBody>
          </p:sp>
        </mc:Choice>
        <mc:Fallback xmlns="">
          <p:sp>
            <p:nvSpPr>
              <p:cNvPr id="24" name="Rectangle 23">
                <a:extLst>
                  <a:ext uri="{FF2B5EF4-FFF2-40B4-BE49-F238E27FC236}">
                    <a16:creationId xmlns:a16="http://schemas.microsoft.com/office/drawing/2014/main" id="{F0E2D0C7-4689-AD8F-904A-D1DF5FB67041}"/>
                  </a:ext>
                </a:extLst>
              </p:cNvPr>
              <p:cNvSpPr>
                <a:spLocks noRot="1" noChangeAspect="1" noMove="1" noResize="1" noEditPoints="1" noAdjustHandles="1" noChangeArrowheads="1" noChangeShapeType="1" noTextEdit="1"/>
              </p:cNvSpPr>
              <p:nvPr/>
            </p:nvSpPr>
            <p:spPr>
              <a:xfrm>
                <a:off x="4212183" y="3772444"/>
                <a:ext cx="403208" cy="236082"/>
              </a:xfrm>
              <a:prstGeom prst="rect">
                <a:avLst/>
              </a:prstGeom>
              <a:blipFill>
                <a:blip r:embed="rId5"/>
                <a:stretch>
                  <a:fillRect l="-4412" b="-26829"/>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ounded Rectangle 24">
                <a:extLst>
                  <a:ext uri="{FF2B5EF4-FFF2-40B4-BE49-F238E27FC236}">
                    <a16:creationId xmlns:a16="http://schemas.microsoft.com/office/drawing/2014/main" id="{F861C49B-CD4E-7B4C-1551-D41C4FE951D9}"/>
                  </a:ext>
                </a:extLst>
              </p:cNvPr>
              <p:cNvSpPr/>
              <p:nvPr/>
            </p:nvSpPr>
            <p:spPr>
              <a:xfrm>
                <a:off x="4592166" y="3678311"/>
                <a:ext cx="764581" cy="453354"/>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𝑣</m:t>
                              </m:r>
                            </m:e>
                            <m:sub>
                              <m:r>
                                <a:rPr lang="en-CA" b="0" i="1" smtClean="0">
                                  <a:solidFill>
                                    <a:schemeClr val="tx1"/>
                                  </a:solidFill>
                                  <a:latin typeface="Cambria Math" panose="02040503050406030204" pitchFamily="18" charset="0"/>
                                </a:rPr>
                                <m:t>1</m:t>
                              </m:r>
                            </m:sub>
                          </m:sSub>
                          <m:r>
                            <a:rPr lang="en-CA" b="0" i="1" smtClean="0">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𝑗</m:t>
                          </m:r>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25" name="Rounded Rectangle 24">
                <a:extLst>
                  <a:ext uri="{FF2B5EF4-FFF2-40B4-BE49-F238E27FC236}">
                    <a16:creationId xmlns:a16="http://schemas.microsoft.com/office/drawing/2014/main" id="{F861C49B-CD4E-7B4C-1551-D41C4FE951D9}"/>
                  </a:ext>
                </a:extLst>
              </p:cNvPr>
              <p:cNvSpPr>
                <a:spLocks noRot="1" noChangeAspect="1" noMove="1" noResize="1" noEditPoints="1" noAdjustHandles="1" noChangeArrowheads="1" noChangeShapeType="1" noTextEdit="1"/>
              </p:cNvSpPr>
              <p:nvPr/>
            </p:nvSpPr>
            <p:spPr>
              <a:xfrm>
                <a:off x="4592166" y="3678311"/>
                <a:ext cx="764581" cy="453354"/>
              </a:xfrm>
              <a:prstGeom prst="roundRect">
                <a:avLst/>
              </a:prstGeom>
              <a:blipFill>
                <a:blip r:embed="rId6"/>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ounded Rectangle 25">
                <a:extLst>
                  <a:ext uri="{FF2B5EF4-FFF2-40B4-BE49-F238E27FC236}">
                    <a16:creationId xmlns:a16="http://schemas.microsoft.com/office/drawing/2014/main" id="{8910E3A4-2CEF-07DB-75C2-D228CF7072C8}"/>
                  </a:ext>
                </a:extLst>
              </p:cNvPr>
              <p:cNvSpPr/>
              <p:nvPr/>
            </p:nvSpPr>
            <p:spPr>
              <a:xfrm>
                <a:off x="4615391" y="4250127"/>
                <a:ext cx="741356" cy="418768"/>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𝑣</m:t>
                              </m:r>
                            </m:e>
                            <m:sub>
                              <m:r>
                                <a:rPr lang="en-CA" b="0" i="1" smtClean="0">
                                  <a:solidFill>
                                    <a:schemeClr val="tx1"/>
                                  </a:solidFill>
                                  <a:latin typeface="Cambria Math" panose="02040503050406030204" pitchFamily="18" charset="0"/>
                                </a:rPr>
                                <m:t>2</m:t>
                              </m:r>
                            </m:sub>
                          </m:sSub>
                          <m:r>
                            <a:rPr lang="en-CA" b="0" i="1" smtClean="0">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𝑗</m:t>
                          </m:r>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26" name="Rounded Rectangle 25">
                <a:extLst>
                  <a:ext uri="{FF2B5EF4-FFF2-40B4-BE49-F238E27FC236}">
                    <a16:creationId xmlns:a16="http://schemas.microsoft.com/office/drawing/2014/main" id="{8910E3A4-2CEF-07DB-75C2-D228CF7072C8}"/>
                  </a:ext>
                </a:extLst>
              </p:cNvPr>
              <p:cNvSpPr>
                <a:spLocks noRot="1" noChangeAspect="1" noMove="1" noResize="1" noEditPoints="1" noAdjustHandles="1" noChangeArrowheads="1" noChangeShapeType="1" noTextEdit="1"/>
              </p:cNvSpPr>
              <p:nvPr/>
            </p:nvSpPr>
            <p:spPr>
              <a:xfrm>
                <a:off x="4615391" y="4250127"/>
                <a:ext cx="741356" cy="418768"/>
              </a:xfrm>
              <a:prstGeom prst="roundRect">
                <a:avLst/>
              </a:prstGeom>
              <a:blipFill>
                <a:blip r:embed="rId7"/>
                <a:stretch>
                  <a:fillRect b="-2817"/>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ounded Rectangle 26">
                <a:extLst>
                  <a:ext uri="{FF2B5EF4-FFF2-40B4-BE49-F238E27FC236}">
                    <a16:creationId xmlns:a16="http://schemas.microsoft.com/office/drawing/2014/main" id="{ACCD7BEF-BDF6-C4A0-3DA7-705E5B7FDFC5}"/>
                  </a:ext>
                </a:extLst>
              </p:cNvPr>
              <p:cNvSpPr/>
              <p:nvPr/>
            </p:nvSpPr>
            <p:spPr>
              <a:xfrm>
                <a:off x="4603779" y="4768966"/>
                <a:ext cx="764580" cy="510739"/>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𝑣</m:t>
                          </m:r>
                        </m:e>
                        <m:sub>
                          <m:r>
                            <a:rPr lang="en-CA" b="0" i="1" smtClean="0">
                              <a:solidFill>
                                <a:schemeClr val="tx1"/>
                              </a:solidFill>
                              <a:latin typeface="Cambria Math" panose="02040503050406030204" pitchFamily="18" charset="0"/>
                            </a:rPr>
                            <m:t>3</m:t>
                          </m:r>
                        </m:sub>
                      </m:sSub>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𝑗</m:t>
                          </m:r>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27" name="Rounded Rectangle 26">
                <a:extLst>
                  <a:ext uri="{FF2B5EF4-FFF2-40B4-BE49-F238E27FC236}">
                    <a16:creationId xmlns:a16="http://schemas.microsoft.com/office/drawing/2014/main" id="{ACCD7BEF-BDF6-C4A0-3DA7-705E5B7FDFC5}"/>
                  </a:ext>
                </a:extLst>
              </p:cNvPr>
              <p:cNvSpPr>
                <a:spLocks noRot="1" noChangeAspect="1" noMove="1" noResize="1" noEditPoints="1" noAdjustHandles="1" noChangeArrowheads="1" noChangeShapeType="1" noTextEdit="1"/>
              </p:cNvSpPr>
              <p:nvPr/>
            </p:nvSpPr>
            <p:spPr>
              <a:xfrm>
                <a:off x="4603779" y="4768966"/>
                <a:ext cx="764580" cy="510739"/>
              </a:xfrm>
              <a:prstGeom prst="roundRect">
                <a:avLst/>
              </a:prstGeom>
              <a:blipFill>
                <a:blip r:embed="rId8"/>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ounded Rectangle 2">
                <a:extLst>
                  <a:ext uri="{FF2B5EF4-FFF2-40B4-BE49-F238E27FC236}">
                    <a16:creationId xmlns:a16="http://schemas.microsoft.com/office/drawing/2014/main" id="{DB96C754-F029-8448-9246-AC6CB03AC7E3}"/>
                  </a:ext>
                </a:extLst>
              </p:cNvPr>
              <p:cNvSpPr/>
              <p:nvPr/>
            </p:nvSpPr>
            <p:spPr>
              <a:xfrm>
                <a:off x="3197250" y="3673875"/>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3" name="Rounded Rectangle 2">
                <a:extLst>
                  <a:ext uri="{FF2B5EF4-FFF2-40B4-BE49-F238E27FC236}">
                    <a16:creationId xmlns:a16="http://schemas.microsoft.com/office/drawing/2014/main" id="{DB96C754-F029-8448-9246-AC6CB03AC7E3}"/>
                  </a:ext>
                </a:extLst>
              </p:cNvPr>
              <p:cNvSpPr>
                <a:spLocks noRot="1" noChangeAspect="1" noMove="1" noResize="1" noEditPoints="1" noAdjustHandles="1" noChangeArrowheads="1" noChangeShapeType="1" noTextEdit="1"/>
              </p:cNvSpPr>
              <p:nvPr/>
            </p:nvSpPr>
            <p:spPr>
              <a:xfrm>
                <a:off x="3197250" y="3673875"/>
                <a:ext cx="470516" cy="470517"/>
              </a:xfrm>
              <a:prstGeom prst="roundRect">
                <a:avLst/>
              </a:prstGeom>
              <a:blipFill>
                <a:blip r:embed="rId9"/>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ounded Rectangle 7">
                <a:extLst>
                  <a:ext uri="{FF2B5EF4-FFF2-40B4-BE49-F238E27FC236}">
                    <a16:creationId xmlns:a16="http://schemas.microsoft.com/office/drawing/2014/main" id="{5C5BCE67-5D23-9E84-8B4B-A70AB5847287}"/>
                  </a:ext>
                </a:extLst>
              </p:cNvPr>
              <p:cNvSpPr/>
              <p:nvPr/>
            </p:nvSpPr>
            <p:spPr>
              <a:xfrm>
                <a:off x="3197250" y="4198378"/>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8" name="Rounded Rectangle 7">
                <a:extLst>
                  <a:ext uri="{FF2B5EF4-FFF2-40B4-BE49-F238E27FC236}">
                    <a16:creationId xmlns:a16="http://schemas.microsoft.com/office/drawing/2014/main" id="{5C5BCE67-5D23-9E84-8B4B-A70AB5847287}"/>
                  </a:ext>
                </a:extLst>
              </p:cNvPr>
              <p:cNvSpPr>
                <a:spLocks noRot="1" noChangeAspect="1" noMove="1" noResize="1" noEditPoints="1" noAdjustHandles="1" noChangeArrowheads="1" noChangeShapeType="1" noTextEdit="1"/>
              </p:cNvSpPr>
              <p:nvPr/>
            </p:nvSpPr>
            <p:spPr>
              <a:xfrm>
                <a:off x="3197250" y="4198378"/>
                <a:ext cx="470516" cy="470517"/>
              </a:xfrm>
              <a:prstGeom prst="roundRect">
                <a:avLst/>
              </a:prstGeom>
              <a:blipFill>
                <a:blip r:embed="rId10"/>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ounded Rectangle 12">
                <a:extLst>
                  <a:ext uri="{FF2B5EF4-FFF2-40B4-BE49-F238E27FC236}">
                    <a16:creationId xmlns:a16="http://schemas.microsoft.com/office/drawing/2014/main" id="{EC90A6B4-4772-549B-2F54-F069F2572D82}"/>
                  </a:ext>
                </a:extLst>
              </p:cNvPr>
              <p:cNvSpPr/>
              <p:nvPr/>
            </p:nvSpPr>
            <p:spPr>
              <a:xfrm>
                <a:off x="3197250" y="4751176"/>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13" name="Rounded Rectangle 12">
                <a:extLst>
                  <a:ext uri="{FF2B5EF4-FFF2-40B4-BE49-F238E27FC236}">
                    <a16:creationId xmlns:a16="http://schemas.microsoft.com/office/drawing/2014/main" id="{EC90A6B4-4772-549B-2F54-F069F2572D82}"/>
                  </a:ext>
                </a:extLst>
              </p:cNvPr>
              <p:cNvSpPr>
                <a:spLocks noRot="1" noChangeAspect="1" noMove="1" noResize="1" noEditPoints="1" noAdjustHandles="1" noChangeArrowheads="1" noChangeShapeType="1" noTextEdit="1"/>
              </p:cNvSpPr>
              <p:nvPr/>
            </p:nvSpPr>
            <p:spPr>
              <a:xfrm>
                <a:off x="3197250" y="4751176"/>
                <a:ext cx="470516" cy="470517"/>
              </a:xfrm>
              <a:prstGeom prst="roundRect">
                <a:avLst/>
              </a:prstGeom>
              <a:blipFill>
                <a:blip r:embed="rId11"/>
                <a:stretch>
                  <a:fillRect/>
                </a:stretch>
              </a:blipFill>
              <a:ln>
                <a:solidFill>
                  <a:schemeClr val="accent4">
                    <a:lumMod val="75000"/>
                  </a:schemeClr>
                </a:solidFill>
              </a:ln>
            </p:spPr>
            <p:txBody>
              <a:bodyPr/>
              <a:lstStyle/>
              <a:p>
                <a:r>
                  <a:rPr lang="en-US">
                    <a:noFill/>
                  </a:rPr>
                  <a:t> </a:t>
                </a:r>
              </a:p>
            </p:txBody>
          </p:sp>
        </mc:Fallback>
      </mc:AlternateContent>
    </p:spTree>
    <p:extLst>
      <p:ext uri="{BB962C8B-B14F-4D97-AF65-F5344CB8AC3E}">
        <p14:creationId xmlns:p14="http://schemas.microsoft.com/office/powerpoint/2010/main" val="3077856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5" name="Rounded Rectangle 24">
                <a:extLst>
                  <a:ext uri="{FF2B5EF4-FFF2-40B4-BE49-F238E27FC236}">
                    <a16:creationId xmlns:a16="http://schemas.microsoft.com/office/drawing/2014/main" id="{F861C49B-CD4E-7B4C-1551-D41C4FE951D9}"/>
                  </a:ext>
                </a:extLst>
              </p:cNvPr>
              <p:cNvSpPr/>
              <p:nvPr/>
            </p:nvSpPr>
            <p:spPr>
              <a:xfrm>
                <a:off x="4592166" y="3678311"/>
                <a:ext cx="764581" cy="453354"/>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𝑣</m:t>
                              </m:r>
                            </m:e>
                            <m:sub>
                              <m:r>
                                <a:rPr lang="en-CA" b="0" i="1" smtClean="0">
                                  <a:solidFill>
                                    <a:schemeClr val="tx1"/>
                                  </a:solidFill>
                                  <a:latin typeface="Cambria Math" panose="02040503050406030204" pitchFamily="18" charset="0"/>
                                </a:rPr>
                                <m:t>1</m:t>
                              </m:r>
                            </m:sub>
                          </m:sSub>
                          <m:r>
                            <a:rPr lang="en-CA" b="0" i="1" smtClean="0">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𝑗</m:t>
                          </m:r>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25" name="Rounded Rectangle 24">
                <a:extLst>
                  <a:ext uri="{FF2B5EF4-FFF2-40B4-BE49-F238E27FC236}">
                    <a16:creationId xmlns:a16="http://schemas.microsoft.com/office/drawing/2014/main" id="{F861C49B-CD4E-7B4C-1551-D41C4FE951D9}"/>
                  </a:ext>
                </a:extLst>
              </p:cNvPr>
              <p:cNvSpPr>
                <a:spLocks noRot="1" noChangeAspect="1" noMove="1" noResize="1" noEditPoints="1" noAdjustHandles="1" noChangeArrowheads="1" noChangeShapeType="1" noTextEdit="1"/>
              </p:cNvSpPr>
              <p:nvPr/>
            </p:nvSpPr>
            <p:spPr>
              <a:xfrm>
                <a:off x="4592166" y="3678311"/>
                <a:ext cx="764581" cy="453354"/>
              </a:xfrm>
              <a:prstGeom prst="roundRect">
                <a:avLst/>
              </a:prstGeom>
              <a:blipFill>
                <a:blip r:embed="rId3"/>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ounded Rectangle 25">
                <a:extLst>
                  <a:ext uri="{FF2B5EF4-FFF2-40B4-BE49-F238E27FC236}">
                    <a16:creationId xmlns:a16="http://schemas.microsoft.com/office/drawing/2014/main" id="{8910E3A4-2CEF-07DB-75C2-D228CF7072C8}"/>
                  </a:ext>
                </a:extLst>
              </p:cNvPr>
              <p:cNvSpPr/>
              <p:nvPr/>
            </p:nvSpPr>
            <p:spPr>
              <a:xfrm>
                <a:off x="4603778" y="3712897"/>
                <a:ext cx="741356" cy="418768"/>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𝑣</m:t>
                              </m:r>
                            </m:e>
                            <m:sub>
                              <m:r>
                                <a:rPr lang="en-CA" b="0" i="1" smtClean="0">
                                  <a:solidFill>
                                    <a:schemeClr val="tx1"/>
                                  </a:solidFill>
                                  <a:latin typeface="Cambria Math" panose="02040503050406030204" pitchFamily="18" charset="0"/>
                                </a:rPr>
                                <m:t>2</m:t>
                              </m:r>
                            </m:sub>
                          </m:sSub>
                          <m:r>
                            <a:rPr lang="en-CA" b="0" i="1" smtClean="0">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𝑗</m:t>
                          </m:r>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26" name="Rounded Rectangle 25">
                <a:extLst>
                  <a:ext uri="{FF2B5EF4-FFF2-40B4-BE49-F238E27FC236}">
                    <a16:creationId xmlns:a16="http://schemas.microsoft.com/office/drawing/2014/main" id="{8910E3A4-2CEF-07DB-75C2-D228CF7072C8}"/>
                  </a:ext>
                </a:extLst>
              </p:cNvPr>
              <p:cNvSpPr>
                <a:spLocks noRot="1" noChangeAspect="1" noMove="1" noResize="1" noEditPoints="1" noAdjustHandles="1" noChangeArrowheads="1" noChangeShapeType="1" noTextEdit="1"/>
              </p:cNvSpPr>
              <p:nvPr/>
            </p:nvSpPr>
            <p:spPr>
              <a:xfrm>
                <a:off x="4603778" y="3712897"/>
                <a:ext cx="741356" cy="418768"/>
              </a:xfrm>
              <a:prstGeom prst="roundRect">
                <a:avLst/>
              </a:prstGeom>
              <a:blipFill>
                <a:blip r:embed="rId4"/>
                <a:stretch>
                  <a:fillRect b="-2817"/>
                </a:stretch>
              </a:blipFill>
              <a:ln>
                <a:solidFill>
                  <a:srgbClr val="BBAAE6"/>
                </a:solidFill>
              </a:ln>
            </p:spPr>
            <p:txBody>
              <a:bodyPr/>
              <a:lstStyle/>
              <a:p>
                <a:r>
                  <a:rPr lang="en-US">
                    <a:noFill/>
                  </a:rPr>
                  <a:t> </a:t>
                </a:r>
              </a:p>
            </p:txBody>
          </p:sp>
        </mc:Fallback>
      </mc:AlternateContent>
      <p:sp>
        <p:nvSpPr>
          <p:cNvPr id="3" name="Rounded Rectangle 2">
            <a:extLst>
              <a:ext uri="{FF2B5EF4-FFF2-40B4-BE49-F238E27FC236}">
                <a16:creationId xmlns:a16="http://schemas.microsoft.com/office/drawing/2014/main" id="{4C31217A-8590-2E13-7EB9-5D7102EA470A}"/>
              </a:ext>
            </a:extLst>
          </p:cNvPr>
          <p:cNvSpPr/>
          <p:nvPr/>
        </p:nvSpPr>
        <p:spPr>
          <a:xfrm>
            <a:off x="4592166" y="3612258"/>
            <a:ext cx="852985" cy="61590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94E406-4A46-3AF9-B432-EF8439FC18B4}"/>
              </a:ext>
            </a:extLst>
          </p:cNvPr>
          <p:cNvSpPr>
            <a:spLocks noGrp="1"/>
          </p:cNvSpPr>
          <p:nvPr>
            <p:ph type="title"/>
          </p:nvPr>
        </p:nvSpPr>
        <p:spPr/>
        <p:txBody>
          <a:bodyPr/>
          <a:lstStyle/>
          <a:p>
            <a:r>
              <a:rPr lang="en-US"/>
              <a:t>Learning Multi-Head Attention</a:t>
            </a:r>
          </a:p>
        </p:txBody>
      </p:sp>
      <p:sp>
        <p:nvSpPr>
          <p:cNvPr id="4" name="Date Placeholder 3">
            <a:extLst>
              <a:ext uri="{FF2B5EF4-FFF2-40B4-BE49-F238E27FC236}">
                <a16:creationId xmlns:a16="http://schemas.microsoft.com/office/drawing/2014/main" id="{E03FD6A3-B101-4C8F-A6A5-6916C520AFC6}"/>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3FFFED92-A980-F39F-8225-4F8078E868E6}"/>
              </a:ext>
            </a:extLst>
          </p:cNvPr>
          <p:cNvSpPr>
            <a:spLocks noGrp="1"/>
          </p:cNvSpPr>
          <p:nvPr>
            <p:ph type="sldNum" sz="quarter" idx="12"/>
          </p:nvPr>
        </p:nvSpPr>
        <p:spPr/>
        <p:txBody>
          <a:bodyPr/>
          <a:lstStyle/>
          <a:p>
            <a:fld id="{D4F24A5E-B0D2-394D-9970-9AE06BCB59C1}" type="slidenum">
              <a:rPr lang="en-US" smtClean="0"/>
              <a:t>44</a:t>
            </a:fld>
            <a:endParaRPr 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E5381D3-25DC-4E24-05FD-30D4395E0B26}"/>
                  </a:ext>
                </a:extLst>
              </p:cNvPr>
              <p:cNvSpPr txBox="1"/>
              <p:nvPr/>
            </p:nvSpPr>
            <p:spPr>
              <a:xfrm>
                <a:off x="6746850" y="2570692"/>
                <a:ext cx="2570400" cy="1041567"/>
              </a:xfrm>
              <a:prstGeom prst="rect">
                <a:avLst/>
              </a:prstGeom>
              <a:noFill/>
            </p:spPr>
            <p:txBody>
              <a:bodyPr wrap="square" rtlCol="0">
                <a:spAutoFit/>
              </a:bodyPr>
              <a:lstStyle/>
              <a:p>
                <a:r>
                  <a:rPr lang="en-CA"/>
                  <a:t>Output vectors </a:t>
                </a:r>
                <a:endParaRPr lang="en-CA" b="1" i="1">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𝒐</m:t>
                          </m:r>
                        </m:e>
                        <m:sub>
                          <m:r>
                            <a:rPr lang="en-CA" b="1" i="1" smtClean="0">
                              <a:latin typeface="Cambria Math" panose="02040503050406030204" pitchFamily="18" charset="0"/>
                            </a:rPr>
                            <m:t>𝒋</m:t>
                          </m:r>
                        </m:sub>
                      </m:sSub>
                      <m:r>
                        <a:rPr lang="en-CA" b="1" i="1" smtClean="0">
                          <a:latin typeface="Cambria Math" panose="02040503050406030204" pitchFamily="18" charset="0"/>
                        </a:rPr>
                        <m:t>=</m:t>
                      </m:r>
                      <m:nary>
                        <m:naryPr>
                          <m:chr m:val="∑"/>
                          <m:supHide m:val="on"/>
                          <m:ctrlPr>
                            <a:rPr lang="en-CA" i="1" smtClean="0">
                              <a:latin typeface="Cambria Math" panose="02040503050406030204" pitchFamily="18" charset="0"/>
                            </a:rPr>
                          </m:ctrlPr>
                        </m:naryPr>
                        <m:sub>
                          <m:r>
                            <a:rPr lang="en-CA" b="0" i="1" smtClean="0">
                              <a:latin typeface="Cambria Math" panose="02040503050406030204" pitchFamily="18" charset="0"/>
                            </a:rPr>
                            <m:t>𝑖</m:t>
                          </m:r>
                        </m:sub>
                        <m:sup/>
                        <m:e>
                          <m:sSub>
                            <m:sSubPr>
                              <m:ctrlPr>
                                <a:rPr lang="en-CA" i="1" smtClean="0">
                                  <a:latin typeface="Cambria Math" panose="02040503050406030204" pitchFamily="18" charset="0"/>
                                </a:rPr>
                              </m:ctrlPr>
                            </m:sSubPr>
                            <m:e>
                              <m:r>
                                <a:rPr lang="en-CA" b="0" i="1" smtClean="0">
                                  <a:latin typeface="Cambria Math" panose="02040503050406030204" pitchFamily="18" charset="0"/>
                                </a:rPr>
                                <m:t>𝛼</m:t>
                              </m:r>
                            </m:e>
                            <m:sub>
                              <m:r>
                                <a:rPr lang="en-CA" b="0" i="1" smtClean="0">
                                  <a:latin typeface="Cambria Math" panose="02040503050406030204" pitchFamily="18" charset="0"/>
                                </a:rPr>
                                <m:t>𝑗𝑖</m:t>
                              </m:r>
                            </m:sub>
                          </m:sSub>
                          <m:sSub>
                            <m:sSubPr>
                              <m:ctrlPr>
                                <a:rPr lang="en-CA" b="1" i="1" smtClean="0">
                                  <a:latin typeface="Cambria Math" panose="02040503050406030204" pitchFamily="18" charset="0"/>
                                </a:rPr>
                              </m:ctrlPr>
                            </m:sSubPr>
                            <m:e>
                              <m:r>
                                <a:rPr lang="en-CA" b="1" i="1" smtClean="0">
                                  <a:latin typeface="Cambria Math" panose="02040503050406030204" pitchFamily="18" charset="0"/>
                                </a:rPr>
                                <m:t>𝒗</m:t>
                              </m:r>
                            </m:e>
                            <m:sub>
                              <m:r>
                                <a:rPr lang="en-CA" b="1" i="1" smtClean="0">
                                  <a:latin typeface="Cambria Math" panose="02040503050406030204" pitchFamily="18" charset="0"/>
                                </a:rPr>
                                <m:t>𝒊</m:t>
                              </m:r>
                            </m:sub>
                          </m:sSub>
                        </m:e>
                      </m:nary>
                      <m:r>
                        <a:rPr lang="en-CA" b="1" i="1" smtClean="0">
                          <a:latin typeface="Cambria Math" panose="02040503050406030204" pitchFamily="18" charset="0"/>
                        </a:rPr>
                        <m:t>   ∈</m:t>
                      </m:r>
                      <m:sSup>
                        <m:sSupPr>
                          <m:ctrlPr>
                            <a:rPr lang="en-CA" i="1" smtClean="0">
                              <a:latin typeface="Cambria Math" panose="02040503050406030204" pitchFamily="18" charset="0"/>
                            </a:rPr>
                          </m:ctrlPr>
                        </m:sSupPr>
                        <m:e>
                          <m:r>
                            <a:rPr lang="en-CA" b="0" i="1" smtClean="0">
                              <a:latin typeface="Cambria Math" panose="02040503050406030204" pitchFamily="18" charset="0"/>
                            </a:rPr>
                            <m:t>ℝ</m:t>
                          </m:r>
                        </m:e>
                        <m:sup>
                          <m:sSub>
                            <m:sSubPr>
                              <m:ctrlPr>
                                <a:rPr lang="en-CA"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𝑘</m:t>
                              </m:r>
                            </m:sub>
                          </m:sSub>
                        </m:sup>
                      </m:sSup>
                    </m:oMath>
                  </m:oMathPara>
                </a14:m>
                <a:endParaRPr lang="en-CA" b="0"/>
              </a:p>
            </p:txBody>
          </p:sp>
        </mc:Choice>
        <mc:Fallback xmlns="">
          <p:sp>
            <p:nvSpPr>
              <p:cNvPr id="9" name="TextBox 8">
                <a:extLst>
                  <a:ext uri="{FF2B5EF4-FFF2-40B4-BE49-F238E27FC236}">
                    <a16:creationId xmlns:a16="http://schemas.microsoft.com/office/drawing/2014/main" id="{1E5381D3-25DC-4E24-05FD-30D4395E0B26}"/>
                  </a:ext>
                </a:extLst>
              </p:cNvPr>
              <p:cNvSpPr txBox="1">
                <a:spLocks noRot="1" noChangeAspect="1" noMove="1" noResize="1" noEditPoints="1" noAdjustHandles="1" noChangeArrowheads="1" noChangeShapeType="1" noTextEdit="1"/>
              </p:cNvSpPr>
              <p:nvPr/>
            </p:nvSpPr>
            <p:spPr>
              <a:xfrm>
                <a:off x="6746850" y="2570692"/>
                <a:ext cx="2570400" cy="1041567"/>
              </a:xfrm>
              <a:prstGeom prst="rect">
                <a:avLst/>
              </a:prstGeom>
              <a:blipFill>
                <a:blip r:embed="rId5"/>
                <a:stretch>
                  <a:fillRect l="-2138" t="-3509"/>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EB2D7DF3-878C-4209-3E4D-BD7F6A1C0226}"/>
              </a:ext>
            </a:extLst>
          </p:cNvPr>
          <p:cNvSpPr txBox="1"/>
          <p:nvPr/>
        </p:nvSpPr>
        <p:spPr>
          <a:xfrm>
            <a:off x="1703687" y="3825891"/>
            <a:ext cx="1146447" cy="369332"/>
          </a:xfrm>
          <a:prstGeom prst="rect">
            <a:avLst/>
          </a:prstGeom>
          <a:noFill/>
        </p:spPr>
        <p:txBody>
          <a:bodyPr wrap="square" rtlCol="0">
            <a:spAutoFit/>
          </a:bodyPr>
          <a:lstStyle/>
          <a:p>
            <a:pPr algn="ctr"/>
            <a:r>
              <a:rPr lang="en-US"/>
              <a:t>Attention</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EAF8431-F5FE-FAE0-9712-8F075E0BDB6D}"/>
                  </a:ext>
                </a:extLst>
              </p:cNvPr>
              <p:cNvSpPr txBox="1"/>
              <p:nvPr/>
            </p:nvSpPr>
            <p:spPr>
              <a:xfrm>
                <a:off x="6746850" y="4228160"/>
                <a:ext cx="2571569" cy="672620"/>
              </a:xfrm>
              <a:prstGeom prst="rect">
                <a:avLst/>
              </a:prstGeom>
              <a:noFill/>
            </p:spPr>
            <p:txBody>
              <a:bodyPr wrap="square" rtlCol="0">
                <a:spAutoFit/>
              </a:bodyPr>
              <a:lstStyle/>
              <a:p>
                <a:r>
                  <a:rPr lang="en-US"/>
                  <a:t>Attention weights</a:t>
                </a:r>
              </a:p>
              <a:p>
                <a:pPr/>
                <a14:m>
                  <m:oMathPara xmlns:m="http://schemas.openxmlformats.org/officeDocument/2006/math">
                    <m:oMathParaPr>
                      <m:jc m:val="centerGroup"/>
                    </m:oMathParaPr>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𝜶</m:t>
                          </m:r>
                        </m:e>
                        <m:sub>
                          <m:r>
                            <a:rPr lang="en-CA" b="1" i="1" smtClean="0">
                              <a:latin typeface="Cambria Math" panose="02040503050406030204" pitchFamily="18" charset="0"/>
                            </a:rPr>
                            <m:t>𝒋</m:t>
                          </m:r>
                        </m:sub>
                      </m:sSub>
                      <m:r>
                        <a:rPr lang="en-CA" b="0" i="1" smtClean="0">
                          <a:latin typeface="Cambria Math" panose="02040503050406030204" pitchFamily="18" charset="0"/>
                        </a:rPr>
                        <m:t>=</m:t>
                      </m:r>
                      <m:r>
                        <m:rPr>
                          <m:nor/>
                        </m:rPr>
                        <a:rPr lang="en-CA" b="0" i="0" smtClean="0">
                          <a:latin typeface="Cambria Math" panose="02040503050406030204" pitchFamily="18" charset="0"/>
                        </a:rPr>
                        <m:t> </m:t>
                      </m:r>
                      <m:r>
                        <m:rPr>
                          <m:nor/>
                        </m:rPr>
                        <a:rPr lang="en-CA" b="0" i="0" smtClean="0">
                          <a:latin typeface="Cambria Math" panose="02040503050406030204" pitchFamily="18" charset="0"/>
                        </a:rPr>
                        <m:t>softmax</m:t>
                      </m:r>
                      <m:r>
                        <a:rPr lang="en-CA" b="1" i="1" smtClean="0">
                          <a:latin typeface="Cambria Math" panose="02040503050406030204" pitchFamily="18" charset="0"/>
                        </a:rPr>
                        <m:t>(</m:t>
                      </m:r>
                      <m:sSub>
                        <m:sSubPr>
                          <m:ctrlPr>
                            <a:rPr lang="en-CA" b="1" i="1" smtClean="0">
                              <a:latin typeface="Cambria Math" panose="02040503050406030204" pitchFamily="18" charset="0"/>
                            </a:rPr>
                          </m:ctrlPr>
                        </m:sSubPr>
                        <m:e>
                          <m:r>
                            <a:rPr lang="en-CA" b="1" i="1" smtClean="0">
                              <a:latin typeface="Cambria Math" panose="02040503050406030204" pitchFamily="18" charset="0"/>
                            </a:rPr>
                            <m:t>𝒆</m:t>
                          </m:r>
                        </m:e>
                        <m:sub>
                          <m:r>
                            <a:rPr lang="en-CA" b="1" i="1" smtClean="0">
                              <a:latin typeface="Cambria Math" panose="02040503050406030204" pitchFamily="18" charset="0"/>
                            </a:rPr>
                            <m:t>𝒋</m:t>
                          </m:r>
                        </m:sub>
                      </m:sSub>
                      <m:r>
                        <a:rPr lang="en-CA" b="1" i="1" smtClean="0">
                          <a:latin typeface="Cambria Math" panose="02040503050406030204" pitchFamily="18" charset="0"/>
                        </a:rPr>
                        <m:t>)</m:t>
                      </m:r>
                    </m:oMath>
                  </m:oMathPara>
                </a14:m>
                <a:endParaRPr lang="en-US" b="1"/>
              </a:p>
            </p:txBody>
          </p:sp>
        </mc:Choice>
        <mc:Fallback xmlns="">
          <p:sp>
            <p:nvSpPr>
              <p:cNvPr id="18" name="TextBox 17">
                <a:extLst>
                  <a:ext uri="{FF2B5EF4-FFF2-40B4-BE49-F238E27FC236}">
                    <a16:creationId xmlns:a16="http://schemas.microsoft.com/office/drawing/2014/main" id="{8EAF8431-F5FE-FAE0-9712-8F075E0BDB6D}"/>
                  </a:ext>
                </a:extLst>
              </p:cNvPr>
              <p:cNvSpPr txBox="1">
                <a:spLocks noRot="1" noChangeAspect="1" noMove="1" noResize="1" noEditPoints="1" noAdjustHandles="1" noChangeArrowheads="1" noChangeShapeType="1" noTextEdit="1"/>
              </p:cNvSpPr>
              <p:nvPr/>
            </p:nvSpPr>
            <p:spPr>
              <a:xfrm>
                <a:off x="6746850" y="4228160"/>
                <a:ext cx="2571569" cy="672620"/>
              </a:xfrm>
              <a:prstGeom prst="rect">
                <a:avLst/>
              </a:prstGeom>
              <a:blipFill>
                <a:blip r:embed="rId6"/>
                <a:stretch>
                  <a:fillRect l="-2133" t="-5455" b="-4545"/>
                </a:stretch>
              </a:blipFill>
            </p:spPr>
            <p:txBody>
              <a:bodyPr/>
              <a:lstStyle/>
              <a:p>
                <a:r>
                  <a:rPr lang="en-US">
                    <a:noFill/>
                  </a:rPr>
                  <a:t> </a:t>
                </a:r>
              </a:p>
            </p:txBody>
          </p:sp>
        </mc:Fallback>
      </mc:AlternateContent>
      <p:sp>
        <p:nvSpPr>
          <p:cNvPr id="19" name="Text Placeholder 6">
            <a:extLst>
              <a:ext uri="{FF2B5EF4-FFF2-40B4-BE49-F238E27FC236}">
                <a16:creationId xmlns:a16="http://schemas.microsoft.com/office/drawing/2014/main" id="{2F05DE74-5269-7E01-6752-44D126AE83D3}"/>
              </a:ext>
            </a:extLst>
          </p:cNvPr>
          <p:cNvSpPr txBox="1">
            <a:spLocks/>
          </p:cNvSpPr>
          <p:nvPr/>
        </p:nvSpPr>
        <p:spPr>
          <a:xfrm>
            <a:off x="839788" y="1205375"/>
            <a:ext cx="5746750" cy="823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a:t>Why do we need multiple heads?</a:t>
            </a:r>
          </a:p>
        </p:txBody>
      </p:sp>
      <mc:AlternateContent xmlns:mc="http://schemas.openxmlformats.org/markup-compatibility/2006" xmlns:a14="http://schemas.microsoft.com/office/drawing/2010/main">
        <mc:Choice Requires="a14">
          <p:sp>
            <p:nvSpPr>
              <p:cNvPr id="27" name="Rounded Rectangle 26">
                <a:extLst>
                  <a:ext uri="{FF2B5EF4-FFF2-40B4-BE49-F238E27FC236}">
                    <a16:creationId xmlns:a16="http://schemas.microsoft.com/office/drawing/2014/main" id="{ACCD7BEF-BDF6-C4A0-3DA7-705E5B7FDFC5}"/>
                  </a:ext>
                </a:extLst>
              </p:cNvPr>
              <p:cNvSpPr/>
              <p:nvPr/>
            </p:nvSpPr>
            <p:spPr>
              <a:xfrm>
                <a:off x="4580554" y="3633303"/>
                <a:ext cx="764580" cy="510739"/>
              </a:xfrm>
              <a:prstGeom prst="roundRect">
                <a:avLst/>
              </a:prstGeom>
              <a:solidFill>
                <a:srgbClr val="FF50C6">
                  <a:alpha val="42000"/>
                </a:srgbClr>
              </a:solidFill>
              <a:ln>
                <a:solidFill>
                  <a:srgbClr val="FF50C6">
                    <a:alpha val="7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𝒐</m:t>
                          </m:r>
                        </m:e>
                        <m:sub>
                          <m:r>
                            <a:rPr lang="en-CA" b="1" i="1" smtClean="0">
                              <a:solidFill>
                                <a:schemeClr val="tx1"/>
                              </a:solidFill>
                              <a:latin typeface="Cambria Math" panose="02040503050406030204" pitchFamily="18" charset="0"/>
                            </a:rPr>
                            <m:t>𝒋</m:t>
                          </m:r>
                        </m:sub>
                      </m:sSub>
                    </m:oMath>
                  </m:oMathPara>
                </a14:m>
                <a:endParaRPr lang="en-US" b="1" dirty="0">
                  <a:solidFill>
                    <a:schemeClr val="tx1"/>
                  </a:solidFill>
                </a:endParaRPr>
              </a:p>
            </p:txBody>
          </p:sp>
        </mc:Choice>
        <mc:Fallback xmlns="">
          <p:sp>
            <p:nvSpPr>
              <p:cNvPr id="27" name="Rounded Rectangle 26">
                <a:extLst>
                  <a:ext uri="{FF2B5EF4-FFF2-40B4-BE49-F238E27FC236}">
                    <a16:creationId xmlns:a16="http://schemas.microsoft.com/office/drawing/2014/main" id="{ACCD7BEF-BDF6-C4A0-3DA7-705E5B7FDFC5}"/>
                  </a:ext>
                </a:extLst>
              </p:cNvPr>
              <p:cNvSpPr>
                <a:spLocks noRot="1" noChangeAspect="1" noMove="1" noResize="1" noEditPoints="1" noAdjustHandles="1" noChangeArrowheads="1" noChangeShapeType="1" noTextEdit="1"/>
              </p:cNvSpPr>
              <p:nvPr/>
            </p:nvSpPr>
            <p:spPr>
              <a:xfrm>
                <a:off x="4580554" y="3633303"/>
                <a:ext cx="764580" cy="510739"/>
              </a:xfrm>
              <a:prstGeom prst="roundRect">
                <a:avLst/>
              </a:prstGeom>
              <a:blipFill>
                <a:blip r:embed="rId7"/>
                <a:stretch>
                  <a:fillRect/>
                </a:stretch>
              </a:blipFill>
              <a:ln>
                <a:solidFill>
                  <a:srgbClr val="FF50C6">
                    <a:alpha val="70000"/>
                  </a:srgbClr>
                </a:solidFill>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8" name="Rounded Rectangle 7">
                <a:extLst>
                  <a:ext uri="{FF2B5EF4-FFF2-40B4-BE49-F238E27FC236}">
                    <a16:creationId xmlns:a16="http://schemas.microsoft.com/office/drawing/2014/main" id="{6E68E5E9-7D73-4EED-F3AD-1CA1AEA92F34}"/>
                  </a:ext>
                </a:extLst>
              </p:cNvPr>
              <p:cNvSpPr/>
              <p:nvPr/>
            </p:nvSpPr>
            <p:spPr>
              <a:xfrm>
                <a:off x="3197250" y="3673875"/>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8" name="Rounded Rectangle 7">
                <a:extLst>
                  <a:ext uri="{FF2B5EF4-FFF2-40B4-BE49-F238E27FC236}">
                    <a16:creationId xmlns:a16="http://schemas.microsoft.com/office/drawing/2014/main" id="{6E68E5E9-7D73-4EED-F3AD-1CA1AEA92F34}"/>
                  </a:ext>
                </a:extLst>
              </p:cNvPr>
              <p:cNvSpPr>
                <a:spLocks noRot="1" noChangeAspect="1" noMove="1" noResize="1" noEditPoints="1" noAdjustHandles="1" noChangeArrowheads="1" noChangeShapeType="1" noTextEdit="1"/>
              </p:cNvSpPr>
              <p:nvPr/>
            </p:nvSpPr>
            <p:spPr>
              <a:xfrm>
                <a:off x="3197250" y="3673875"/>
                <a:ext cx="470516" cy="470517"/>
              </a:xfrm>
              <a:prstGeom prst="roundRect">
                <a:avLst/>
              </a:prstGeom>
              <a:blipFill>
                <a:blip r:embed="rId8"/>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ounded Rectangle 10">
                <a:extLst>
                  <a:ext uri="{FF2B5EF4-FFF2-40B4-BE49-F238E27FC236}">
                    <a16:creationId xmlns:a16="http://schemas.microsoft.com/office/drawing/2014/main" id="{90BB9E56-2FD2-C69D-3425-65E865CED988}"/>
                  </a:ext>
                </a:extLst>
              </p:cNvPr>
              <p:cNvSpPr/>
              <p:nvPr/>
            </p:nvSpPr>
            <p:spPr>
              <a:xfrm>
                <a:off x="3197250" y="4198378"/>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11" name="Rounded Rectangle 10">
                <a:extLst>
                  <a:ext uri="{FF2B5EF4-FFF2-40B4-BE49-F238E27FC236}">
                    <a16:creationId xmlns:a16="http://schemas.microsoft.com/office/drawing/2014/main" id="{90BB9E56-2FD2-C69D-3425-65E865CED988}"/>
                  </a:ext>
                </a:extLst>
              </p:cNvPr>
              <p:cNvSpPr>
                <a:spLocks noRot="1" noChangeAspect="1" noMove="1" noResize="1" noEditPoints="1" noAdjustHandles="1" noChangeArrowheads="1" noChangeShapeType="1" noTextEdit="1"/>
              </p:cNvSpPr>
              <p:nvPr/>
            </p:nvSpPr>
            <p:spPr>
              <a:xfrm>
                <a:off x="3197250" y="4198378"/>
                <a:ext cx="470516" cy="470517"/>
              </a:xfrm>
              <a:prstGeom prst="roundRect">
                <a:avLst/>
              </a:prstGeom>
              <a:blipFill>
                <a:blip r:embed="rId9"/>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ounded Rectangle 11">
                <a:extLst>
                  <a:ext uri="{FF2B5EF4-FFF2-40B4-BE49-F238E27FC236}">
                    <a16:creationId xmlns:a16="http://schemas.microsoft.com/office/drawing/2014/main" id="{26C90B83-42AD-9A92-FD29-A4748D47BC1F}"/>
                  </a:ext>
                </a:extLst>
              </p:cNvPr>
              <p:cNvSpPr/>
              <p:nvPr/>
            </p:nvSpPr>
            <p:spPr>
              <a:xfrm>
                <a:off x="3197250" y="4751176"/>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12" name="Rounded Rectangle 11">
                <a:extLst>
                  <a:ext uri="{FF2B5EF4-FFF2-40B4-BE49-F238E27FC236}">
                    <a16:creationId xmlns:a16="http://schemas.microsoft.com/office/drawing/2014/main" id="{26C90B83-42AD-9A92-FD29-A4748D47BC1F}"/>
                  </a:ext>
                </a:extLst>
              </p:cNvPr>
              <p:cNvSpPr>
                <a:spLocks noRot="1" noChangeAspect="1" noMove="1" noResize="1" noEditPoints="1" noAdjustHandles="1" noChangeArrowheads="1" noChangeShapeType="1" noTextEdit="1"/>
              </p:cNvSpPr>
              <p:nvPr/>
            </p:nvSpPr>
            <p:spPr>
              <a:xfrm>
                <a:off x="3197250" y="4751176"/>
                <a:ext cx="470516" cy="470517"/>
              </a:xfrm>
              <a:prstGeom prst="roundRect">
                <a:avLst/>
              </a:prstGeom>
              <a:blipFill>
                <a:blip r:embed="rId10"/>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5C47F82-8394-9FBC-65F8-E9A030DC4004}"/>
                  </a:ext>
                </a:extLst>
              </p:cNvPr>
              <p:cNvSpPr txBox="1"/>
              <p:nvPr/>
            </p:nvSpPr>
            <p:spPr>
              <a:xfrm>
                <a:off x="6257922" y="3641430"/>
                <a:ext cx="4513171" cy="1200329"/>
              </a:xfrm>
              <a:prstGeom prst="rect">
                <a:avLst/>
              </a:prstGeom>
              <a:solidFill>
                <a:schemeClr val="bg1"/>
              </a:solidFill>
              <a:ln w="38100">
                <a:solidFill>
                  <a:srgbClr val="FF0000"/>
                </a:solidFill>
              </a:ln>
            </p:spPr>
            <p:txBody>
              <a:bodyPr wrap="square" rtlCol="0">
                <a:spAutoFit/>
              </a:bodyPr>
              <a:lstStyle/>
              <a:p>
                <a:r>
                  <a:rPr lang="en-US" sz="2400" dirty="0"/>
                  <a:t>Since we summed through the </a:t>
                </a:r>
                <a14:m>
                  <m:oMath xmlns:m="http://schemas.openxmlformats.org/officeDocument/2006/math">
                    <m:r>
                      <a:rPr lang="en-CA" sz="2400" b="0" i="1" smtClean="0">
                        <a:latin typeface="Cambria Math" panose="02040503050406030204" pitchFamily="18" charset="0"/>
                      </a:rPr>
                      <m:t>𝑛</m:t>
                    </m:r>
                  </m:oMath>
                </a14:m>
                <a:r>
                  <a:rPr lang="en-US" sz="2400" dirty="0"/>
                  <a:t> positions, we lose resolution in our representation</a:t>
                </a:r>
              </a:p>
            </p:txBody>
          </p:sp>
        </mc:Choice>
        <mc:Fallback xmlns="">
          <p:sp>
            <p:nvSpPr>
              <p:cNvPr id="13" name="TextBox 12">
                <a:extLst>
                  <a:ext uri="{FF2B5EF4-FFF2-40B4-BE49-F238E27FC236}">
                    <a16:creationId xmlns:a16="http://schemas.microsoft.com/office/drawing/2014/main" id="{B5C47F82-8394-9FBC-65F8-E9A030DC4004}"/>
                  </a:ext>
                </a:extLst>
              </p:cNvPr>
              <p:cNvSpPr txBox="1">
                <a:spLocks noRot="1" noChangeAspect="1" noMove="1" noResize="1" noEditPoints="1" noAdjustHandles="1" noChangeArrowheads="1" noChangeShapeType="1" noTextEdit="1"/>
              </p:cNvSpPr>
              <p:nvPr/>
            </p:nvSpPr>
            <p:spPr>
              <a:xfrm>
                <a:off x="6257922" y="3641430"/>
                <a:ext cx="4513171" cy="1200329"/>
              </a:xfrm>
              <a:prstGeom prst="rect">
                <a:avLst/>
              </a:prstGeom>
              <a:blipFill>
                <a:blip r:embed="rId11"/>
                <a:stretch>
                  <a:fillRect l="-1671" t="-2041" r="-3064" b="-9184"/>
                </a:stretch>
              </a:blipFill>
              <a:ln w="38100">
                <a:solidFill>
                  <a:srgbClr val="FF0000"/>
                </a:solidFill>
              </a:ln>
            </p:spPr>
            <p:txBody>
              <a:bodyPr/>
              <a:lstStyle/>
              <a:p>
                <a:r>
                  <a:rPr lang="en-CA">
                    <a:noFill/>
                  </a:rPr>
                  <a:t> </a:t>
                </a:r>
              </a:p>
            </p:txBody>
          </p:sp>
        </mc:Fallback>
      </mc:AlternateContent>
    </p:spTree>
    <p:extLst>
      <p:ext uri="{BB962C8B-B14F-4D97-AF65-F5344CB8AC3E}">
        <p14:creationId xmlns:p14="http://schemas.microsoft.com/office/powerpoint/2010/main" val="33030820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4E406-4A46-3AF9-B432-EF8439FC18B4}"/>
              </a:ext>
            </a:extLst>
          </p:cNvPr>
          <p:cNvSpPr>
            <a:spLocks noGrp="1"/>
          </p:cNvSpPr>
          <p:nvPr>
            <p:ph type="title"/>
          </p:nvPr>
        </p:nvSpPr>
        <p:spPr/>
        <p:txBody>
          <a:bodyPr/>
          <a:lstStyle/>
          <a:p>
            <a:r>
              <a:rPr lang="en-US"/>
              <a:t>Learning Multi-Head Attention</a:t>
            </a:r>
          </a:p>
        </p:txBody>
      </p:sp>
      <p:sp>
        <p:nvSpPr>
          <p:cNvPr id="4" name="Date Placeholder 3">
            <a:extLst>
              <a:ext uri="{FF2B5EF4-FFF2-40B4-BE49-F238E27FC236}">
                <a16:creationId xmlns:a16="http://schemas.microsoft.com/office/drawing/2014/main" id="{E03FD6A3-B101-4C8F-A6A5-6916C520AFC6}"/>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3FFFED92-A980-F39F-8225-4F8078E868E6}"/>
              </a:ext>
            </a:extLst>
          </p:cNvPr>
          <p:cNvSpPr>
            <a:spLocks noGrp="1"/>
          </p:cNvSpPr>
          <p:nvPr>
            <p:ph type="sldNum" sz="quarter" idx="12"/>
          </p:nvPr>
        </p:nvSpPr>
        <p:spPr/>
        <p:txBody>
          <a:bodyPr/>
          <a:lstStyle/>
          <a:p>
            <a:fld id="{D4F24A5E-B0D2-394D-9970-9AE06BCB59C1}" type="slidenum">
              <a:rPr lang="en-US" smtClean="0"/>
              <a:t>45</a:t>
            </a:fld>
            <a:endParaRPr lang="en-US"/>
          </a:p>
        </p:txBody>
      </p:sp>
      <p:pic>
        <p:nvPicPr>
          <p:cNvPr id="7" name="Picture 6">
            <a:extLst>
              <a:ext uri="{FF2B5EF4-FFF2-40B4-BE49-F238E27FC236}">
                <a16:creationId xmlns:a16="http://schemas.microsoft.com/office/drawing/2014/main" id="{53677124-E475-80EE-6739-4457E0576389}"/>
              </a:ext>
            </a:extLst>
          </p:cNvPr>
          <p:cNvPicPr>
            <a:picLocks noChangeAspect="1"/>
          </p:cNvPicPr>
          <p:nvPr/>
        </p:nvPicPr>
        <p:blipFill rotWithShape="1">
          <a:blip r:embed="rId3"/>
          <a:srcRect r="36347"/>
          <a:stretch/>
        </p:blipFill>
        <p:spPr>
          <a:xfrm>
            <a:off x="7358586" y="1188982"/>
            <a:ext cx="4228577" cy="4480035"/>
          </a:xfrm>
          <a:prstGeom prst="rect">
            <a:avLst/>
          </a:prstGeom>
        </p:spPr>
      </p:pic>
      <p:sp>
        <p:nvSpPr>
          <p:cNvPr id="14" name="Content Placeholder 2">
            <a:extLst>
              <a:ext uri="{FF2B5EF4-FFF2-40B4-BE49-F238E27FC236}">
                <a16:creationId xmlns:a16="http://schemas.microsoft.com/office/drawing/2014/main" id="{EA4D4A48-04F5-B8C5-C84D-1CF0CE7C0747}"/>
              </a:ext>
            </a:extLst>
          </p:cNvPr>
          <p:cNvSpPr>
            <a:spLocks noGrp="1"/>
          </p:cNvSpPr>
          <p:nvPr>
            <p:ph idx="1"/>
          </p:nvPr>
        </p:nvSpPr>
        <p:spPr>
          <a:xfrm>
            <a:off x="838200" y="1260629"/>
            <a:ext cx="5858435" cy="4617944"/>
          </a:xfrm>
        </p:spPr>
        <p:txBody>
          <a:bodyPr>
            <a:normAutofit/>
          </a:bodyPr>
          <a:lstStyle/>
          <a:p>
            <a:r>
              <a:rPr lang="en-US" dirty="0"/>
              <a:t>Main idea:</a:t>
            </a:r>
          </a:p>
          <a:p>
            <a:pPr lvl="1"/>
            <a:r>
              <a:rPr lang="en-US" sz="2600" dirty="0"/>
              <a:t>Learn multiple sets of weights matrices to attend to different things</a:t>
            </a:r>
          </a:p>
          <a:p>
            <a:pPr lvl="1"/>
            <a:r>
              <a:rPr lang="en-US" sz="2600" dirty="0"/>
              <a:t>Preserve resolution since more heads increases chance that the information is maintained</a:t>
            </a:r>
          </a:p>
          <a:p>
            <a:pPr lvl="1"/>
            <a:endParaRPr lang="en-US" dirty="0"/>
          </a:p>
          <a:p>
            <a:r>
              <a:rPr lang="en-US" dirty="0"/>
              <a:t>Allows model to jointly attend to information from different representation subspaces                   (like </a:t>
            </a:r>
            <a:r>
              <a:rPr lang="en-US" dirty="0" err="1"/>
              <a:t>ensembling</a:t>
            </a:r>
            <a:r>
              <a:rPr lang="en-US" dirty="0"/>
              <a:t>)</a:t>
            </a:r>
          </a:p>
        </p:txBody>
      </p:sp>
      <mc:AlternateContent xmlns:mc="http://schemas.openxmlformats.org/markup-compatibility/2006" xmlns:a14="http://schemas.microsoft.com/office/drawing/2010/main">
        <mc:Choice Requires="a14">
          <p:sp>
            <p:nvSpPr>
              <p:cNvPr id="15" name="Rounded Rectangle 14">
                <a:extLst>
                  <a:ext uri="{FF2B5EF4-FFF2-40B4-BE49-F238E27FC236}">
                    <a16:creationId xmlns:a16="http://schemas.microsoft.com/office/drawing/2014/main" id="{A0AC736B-364B-A19A-CDBF-60000AE82E9F}"/>
                  </a:ext>
                </a:extLst>
              </p:cNvPr>
              <p:cNvSpPr/>
              <p:nvPr/>
            </p:nvSpPr>
            <p:spPr>
              <a:xfrm>
                <a:off x="10901362" y="1597433"/>
                <a:ext cx="300038" cy="2571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b="1" i="1" smtClean="0">
                              <a:solidFill>
                                <a:srgbClr val="FC80DA"/>
                              </a:solidFill>
                              <a:latin typeface="Cambria Math" panose="02040503050406030204" pitchFamily="18" charset="0"/>
                            </a:rPr>
                          </m:ctrlPr>
                        </m:sSubPr>
                        <m:e>
                          <m:r>
                            <a:rPr lang="en-CA" b="1" i="1" smtClean="0">
                              <a:solidFill>
                                <a:srgbClr val="FC80DA"/>
                              </a:solidFill>
                              <a:latin typeface="Cambria Math" panose="02040503050406030204" pitchFamily="18" charset="0"/>
                            </a:rPr>
                            <m:t>𝑶</m:t>
                          </m:r>
                        </m:e>
                        <m:sub>
                          <m:r>
                            <a:rPr lang="en-CA" b="1" i="1" smtClean="0">
                              <a:solidFill>
                                <a:srgbClr val="FC80DA"/>
                              </a:solidFill>
                              <a:latin typeface="Cambria Math" panose="02040503050406030204" pitchFamily="18" charset="0"/>
                            </a:rPr>
                            <m:t>𝟎</m:t>
                          </m:r>
                        </m:sub>
                      </m:sSub>
                    </m:oMath>
                  </m:oMathPara>
                </a14:m>
                <a:endParaRPr lang="en-US" b="1" dirty="0"/>
              </a:p>
            </p:txBody>
          </p:sp>
        </mc:Choice>
        <mc:Fallback xmlns="">
          <p:sp>
            <p:nvSpPr>
              <p:cNvPr id="15" name="Rounded Rectangle 14">
                <a:extLst>
                  <a:ext uri="{FF2B5EF4-FFF2-40B4-BE49-F238E27FC236}">
                    <a16:creationId xmlns:a16="http://schemas.microsoft.com/office/drawing/2014/main" id="{A0AC736B-364B-A19A-CDBF-60000AE82E9F}"/>
                  </a:ext>
                </a:extLst>
              </p:cNvPr>
              <p:cNvSpPr>
                <a:spLocks noRot="1" noChangeAspect="1" noMove="1" noResize="1" noEditPoints="1" noAdjustHandles="1" noChangeArrowheads="1" noChangeShapeType="1" noTextEdit="1"/>
              </p:cNvSpPr>
              <p:nvPr/>
            </p:nvSpPr>
            <p:spPr>
              <a:xfrm>
                <a:off x="10901362" y="1597433"/>
                <a:ext cx="300038" cy="257175"/>
              </a:xfrm>
              <a:prstGeom prst="roundRect">
                <a:avLst/>
              </a:prstGeom>
              <a:blipFill>
                <a:blip r:embed="rId4"/>
                <a:stretch>
                  <a:fillRect l="-28846" r="-3846" b="-20455"/>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ounded Rectangle 15">
                <a:extLst>
                  <a:ext uri="{FF2B5EF4-FFF2-40B4-BE49-F238E27FC236}">
                    <a16:creationId xmlns:a16="http://schemas.microsoft.com/office/drawing/2014/main" id="{E4C16A5F-929E-A65D-6DAB-D77840B74D6F}"/>
                  </a:ext>
                </a:extLst>
              </p:cNvPr>
              <p:cNvSpPr/>
              <p:nvPr/>
            </p:nvSpPr>
            <p:spPr>
              <a:xfrm>
                <a:off x="10901362" y="2914550"/>
                <a:ext cx="300038" cy="2571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b="1" i="1" smtClean="0">
                              <a:solidFill>
                                <a:srgbClr val="FC80DA"/>
                              </a:solidFill>
                              <a:latin typeface="Cambria Math" panose="02040503050406030204" pitchFamily="18" charset="0"/>
                            </a:rPr>
                          </m:ctrlPr>
                        </m:sSubPr>
                        <m:e>
                          <m:r>
                            <a:rPr lang="en-CA" b="1" i="1" smtClean="0">
                              <a:solidFill>
                                <a:srgbClr val="FC80DA"/>
                              </a:solidFill>
                              <a:latin typeface="Cambria Math" panose="02040503050406030204" pitchFamily="18" charset="0"/>
                            </a:rPr>
                            <m:t>𝑶</m:t>
                          </m:r>
                        </m:e>
                        <m:sub>
                          <m:r>
                            <a:rPr lang="en-CA" b="1" i="1" smtClean="0">
                              <a:solidFill>
                                <a:srgbClr val="FC80DA"/>
                              </a:solidFill>
                              <a:latin typeface="Cambria Math" panose="02040503050406030204" pitchFamily="18" charset="0"/>
                            </a:rPr>
                            <m:t>𝟏</m:t>
                          </m:r>
                        </m:sub>
                      </m:sSub>
                    </m:oMath>
                  </m:oMathPara>
                </a14:m>
                <a:endParaRPr lang="en-US" b="1" dirty="0"/>
              </a:p>
            </p:txBody>
          </p:sp>
        </mc:Choice>
        <mc:Fallback xmlns="">
          <p:sp>
            <p:nvSpPr>
              <p:cNvPr id="16" name="Rounded Rectangle 15">
                <a:extLst>
                  <a:ext uri="{FF2B5EF4-FFF2-40B4-BE49-F238E27FC236}">
                    <a16:creationId xmlns:a16="http://schemas.microsoft.com/office/drawing/2014/main" id="{E4C16A5F-929E-A65D-6DAB-D77840B74D6F}"/>
                  </a:ext>
                </a:extLst>
              </p:cNvPr>
              <p:cNvSpPr>
                <a:spLocks noRot="1" noChangeAspect="1" noMove="1" noResize="1" noEditPoints="1" noAdjustHandles="1" noChangeArrowheads="1" noChangeShapeType="1" noTextEdit="1"/>
              </p:cNvSpPr>
              <p:nvPr/>
            </p:nvSpPr>
            <p:spPr>
              <a:xfrm>
                <a:off x="10901362" y="2914550"/>
                <a:ext cx="300038" cy="257175"/>
              </a:xfrm>
              <a:prstGeom prst="roundRect">
                <a:avLst/>
              </a:prstGeom>
              <a:blipFill>
                <a:blip r:embed="rId5"/>
                <a:stretch>
                  <a:fillRect l="-28846" r="-3846" b="-20455"/>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ounded Rectangle 16">
                <a:extLst>
                  <a:ext uri="{FF2B5EF4-FFF2-40B4-BE49-F238E27FC236}">
                    <a16:creationId xmlns:a16="http://schemas.microsoft.com/office/drawing/2014/main" id="{04D12449-185C-40AB-D10D-5EBD2238CA01}"/>
                  </a:ext>
                </a:extLst>
              </p:cNvPr>
              <p:cNvSpPr/>
              <p:nvPr/>
            </p:nvSpPr>
            <p:spPr>
              <a:xfrm>
                <a:off x="10901361" y="4621621"/>
                <a:ext cx="300038" cy="2571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b="1" i="1" smtClean="0">
                              <a:solidFill>
                                <a:srgbClr val="FC80DA"/>
                              </a:solidFill>
                              <a:latin typeface="Cambria Math" panose="02040503050406030204" pitchFamily="18" charset="0"/>
                            </a:rPr>
                          </m:ctrlPr>
                        </m:sSubPr>
                        <m:e>
                          <m:r>
                            <a:rPr lang="en-CA" b="1" i="1" smtClean="0">
                              <a:solidFill>
                                <a:srgbClr val="FC80DA"/>
                              </a:solidFill>
                              <a:latin typeface="Cambria Math" panose="02040503050406030204" pitchFamily="18" charset="0"/>
                            </a:rPr>
                            <m:t>𝑶</m:t>
                          </m:r>
                        </m:e>
                        <m:sub>
                          <m:r>
                            <a:rPr lang="en-CA" b="1" i="1" smtClean="0">
                              <a:solidFill>
                                <a:srgbClr val="FC80DA"/>
                              </a:solidFill>
                              <a:latin typeface="Cambria Math" panose="02040503050406030204" pitchFamily="18" charset="0"/>
                            </a:rPr>
                            <m:t>𝟕</m:t>
                          </m:r>
                        </m:sub>
                      </m:sSub>
                    </m:oMath>
                  </m:oMathPara>
                </a14:m>
                <a:endParaRPr lang="en-US" b="1"/>
              </a:p>
            </p:txBody>
          </p:sp>
        </mc:Choice>
        <mc:Fallback xmlns="">
          <p:sp>
            <p:nvSpPr>
              <p:cNvPr id="17" name="Rounded Rectangle 16">
                <a:extLst>
                  <a:ext uri="{FF2B5EF4-FFF2-40B4-BE49-F238E27FC236}">
                    <a16:creationId xmlns:a16="http://schemas.microsoft.com/office/drawing/2014/main" id="{04D12449-185C-40AB-D10D-5EBD2238CA01}"/>
                  </a:ext>
                </a:extLst>
              </p:cNvPr>
              <p:cNvSpPr>
                <a:spLocks noRot="1" noChangeAspect="1" noMove="1" noResize="1" noEditPoints="1" noAdjustHandles="1" noChangeArrowheads="1" noChangeShapeType="1" noTextEdit="1"/>
              </p:cNvSpPr>
              <p:nvPr/>
            </p:nvSpPr>
            <p:spPr>
              <a:xfrm>
                <a:off x="10901361" y="4621621"/>
                <a:ext cx="300038" cy="257175"/>
              </a:xfrm>
              <a:prstGeom prst="roundRect">
                <a:avLst/>
              </a:prstGeom>
              <a:blipFill>
                <a:blip r:embed="rId6"/>
                <a:stretch>
                  <a:fillRect l="-29412" r="-5882" b="-20455"/>
                </a:stretch>
              </a:blipFill>
              <a:ln>
                <a:solidFill>
                  <a:schemeClr val="bg1"/>
                </a:solidFill>
              </a:ln>
            </p:spPr>
            <p:txBody>
              <a:bodyPr/>
              <a:lstStyle/>
              <a:p>
                <a:r>
                  <a:rPr lang="en-US">
                    <a:noFill/>
                  </a:rPr>
                  <a:t> </a:t>
                </a:r>
              </a:p>
            </p:txBody>
          </p:sp>
        </mc:Fallback>
      </mc:AlternateContent>
      <p:cxnSp>
        <p:nvCxnSpPr>
          <p:cNvPr id="20" name="Straight Arrow Connector 19">
            <a:extLst>
              <a:ext uri="{FF2B5EF4-FFF2-40B4-BE49-F238E27FC236}">
                <a16:creationId xmlns:a16="http://schemas.microsoft.com/office/drawing/2014/main" id="{FDA81F70-1F36-A3FA-1CC4-6BFBA97333EF}"/>
              </a:ext>
            </a:extLst>
          </p:cNvPr>
          <p:cNvCxnSpPr>
            <a:cxnSpLocks/>
          </p:cNvCxnSpPr>
          <p:nvPr/>
        </p:nvCxnSpPr>
        <p:spPr>
          <a:xfrm flipV="1">
            <a:off x="8822483" y="3393591"/>
            <a:ext cx="209496" cy="33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CF207A7-6618-6B23-297E-A114445496A9}"/>
              </a:ext>
            </a:extLst>
          </p:cNvPr>
          <p:cNvCxnSpPr>
            <a:cxnSpLocks/>
          </p:cNvCxnSpPr>
          <p:nvPr/>
        </p:nvCxnSpPr>
        <p:spPr>
          <a:xfrm flipV="1">
            <a:off x="10403639" y="3403113"/>
            <a:ext cx="209496" cy="33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09421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4E406-4A46-3AF9-B432-EF8439FC18B4}"/>
              </a:ext>
            </a:extLst>
          </p:cNvPr>
          <p:cNvSpPr>
            <a:spLocks noGrp="1"/>
          </p:cNvSpPr>
          <p:nvPr>
            <p:ph type="title"/>
          </p:nvPr>
        </p:nvSpPr>
        <p:spPr/>
        <p:txBody>
          <a:bodyPr/>
          <a:lstStyle/>
          <a:p>
            <a:r>
              <a:rPr lang="en-US"/>
              <a:t>Learning Multi-Head Attention</a:t>
            </a:r>
          </a:p>
        </p:txBody>
      </p:sp>
      <p:sp>
        <p:nvSpPr>
          <p:cNvPr id="4" name="Date Placeholder 3">
            <a:extLst>
              <a:ext uri="{FF2B5EF4-FFF2-40B4-BE49-F238E27FC236}">
                <a16:creationId xmlns:a16="http://schemas.microsoft.com/office/drawing/2014/main" id="{E03FD6A3-B101-4C8F-A6A5-6916C520AFC6}"/>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3FFFED92-A980-F39F-8225-4F8078E868E6}"/>
              </a:ext>
            </a:extLst>
          </p:cNvPr>
          <p:cNvSpPr>
            <a:spLocks noGrp="1"/>
          </p:cNvSpPr>
          <p:nvPr>
            <p:ph type="sldNum" sz="quarter" idx="12"/>
          </p:nvPr>
        </p:nvSpPr>
        <p:spPr/>
        <p:txBody>
          <a:bodyPr/>
          <a:lstStyle/>
          <a:p>
            <a:fld id="{D4F24A5E-B0D2-394D-9970-9AE06BCB59C1}" type="slidenum">
              <a:rPr lang="en-US" smtClean="0"/>
              <a:t>46</a:t>
            </a:fld>
            <a:endParaRPr lang="en-US"/>
          </a:p>
        </p:txBody>
      </p:sp>
      <mc:AlternateContent xmlns:mc="http://schemas.openxmlformats.org/markup-compatibility/2006" xmlns:a14="http://schemas.microsoft.com/office/drawing/2010/main">
        <mc:Choice Requires="a14">
          <p:sp>
            <p:nvSpPr>
              <p:cNvPr id="14" name="Content Placeholder 2">
                <a:extLst>
                  <a:ext uri="{FF2B5EF4-FFF2-40B4-BE49-F238E27FC236}">
                    <a16:creationId xmlns:a16="http://schemas.microsoft.com/office/drawing/2014/main" id="{EA4D4A48-04F5-B8C5-C84D-1CF0CE7C0747}"/>
                  </a:ext>
                </a:extLst>
              </p:cNvPr>
              <p:cNvSpPr>
                <a:spLocks noGrp="1"/>
              </p:cNvSpPr>
              <p:nvPr>
                <p:ph idx="1"/>
              </p:nvPr>
            </p:nvSpPr>
            <p:spPr>
              <a:xfrm>
                <a:off x="838199" y="1260629"/>
                <a:ext cx="10515599" cy="4897284"/>
              </a:xfrm>
            </p:spPr>
            <p:txBody>
              <a:bodyPr>
                <a:normAutofit lnSpcReduction="10000"/>
              </a:bodyPr>
              <a:lstStyle/>
              <a:p>
                <a:r>
                  <a:rPr lang="en-US" dirty="0"/>
                  <a:t>To make computation efficient, weight matrices project to subspaces</a:t>
                </a:r>
              </a:p>
              <a:p>
                <a:pPr marL="0" indent="0">
                  <a:buNone/>
                </a:pPr>
                <a:endParaRPr lang="en-US" dirty="0"/>
              </a:p>
              <a:p>
                <a:pPr marL="0" indent="0">
                  <a:spcAft>
                    <a:spcPts val="600"/>
                  </a:spcAft>
                  <a:buNone/>
                </a:pPr>
                <a14:m>
                  <m:oMathPara xmlns:m="http://schemas.openxmlformats.org/officeDocument/2006/math">
                    <m:oMathParaPr>
                      <m:jc m:val="centerGroup"/>
                    </m:oMathParaPr>
                    <m:oMath xmlns:m="http://schemas.openxmlformats.org/officeDocument/2006/math">
                      <m:sSubSup>
                        <m:sSubSupPr>
                          <m:ctrlPr>
                            <a:rPr lang="en-CA" b="0" i="1" smtClean="0">
                              <a:latin typeface="Cambria Math" panose="02040503050406030204" pitchFamily="18" charset="0"/>
                            </a:rPr>
                          </m:ctrlPr>
                        </m:sSubSupPr>
                        <m:e>
                          <m:r>
                            <a:rPr lang="en-US" i="1">
                              <a:latin typeface="Cambria Math" panose="02040503050406030204" pitchFamily="18" charset="0"/>
                            </a:rPr>
                            <m:t>𝑊</m:t>
                          </m:r>
                        </m:e>
                        <m:sub>
                          <m:sSub>
                            <m:sSubPr>
                              <m:ctrlPr>
                                <a:rPr lang="en-CA" b="0" i="1" smtClean="0">
                                  <a:latin typeface="Cambria Math" panose="02040503050406030204" pitchFamily="18" charset="0"/>
                                </a:rPr>
                              </m:ctrlPr>
                            </m:sSubPr>
                            <m:e>
                              <m:r>
                                <a:rPr lang="en-CA" b="0" i="1" smtClean="0">
                                  <a:latin typeface="Cambria Math" panose="02040503050406030204" pitchFamily="18" charset="0"/>
                                </a:rPr>
                                <m:t>h</m:t>
                              </m:r>
                            </m:e>
                            <m:sub>
                              <m:r>
                                <a:rPr lang="en-CA" b="0" i="1" smtClean="0">
                                  <a:latin typeface="Cambria Math" panose="02040503050406030204" pitchFamily="18" charset="0"/>
                                </a:rPr>
                                <m:t>𝑖</m:t>
                              </m:r>
                            </m:sub>
                          </m:sSub>
                        </m:sub>
                        <m:sup>
                          <m:r>
                            <a:rPr lang="en-CA" b="0" i="1" smtClean="0">
                              <a:latin typeface="Cambria Math" panose="02040503050406030204" pitchFamily="18" charset="0"/>
                            </a:rPr>
                            <m:t>𝑄</m:t>
                          </m:r>
                        </m:sup>
                      </m:sSubSup>
                      <m:r>
                        <a:rPr lang="en-US" i="1">
                          <a:latin typeface="Cambria Math" panose="02040503050406030204" pitchFamily="18" charset="0"/>
                        </a:rPr>
                        <m:t>∈</m:t>
                      </m:r>
                      <m:sSup>
                        <m:sSupPr>
                          <m:ctrlPr>
                            <a:rPr lang="en-CA" b="0" i="1" smtClean="0">
                              <a:latin typeface="Cambria Math" panose="02040503050406030204" pitchFamily="18" charset="0"/>
                            </a:rPr>
                          </m:ctrlPr>
                        </m:sSupPr>
                        <m:e>
                          <m:r>
                            <a:rPr lang="en-CA" b="0" i="1" smtClean="0">
                              <a:latin typeface="Cambria Math" panose="02040503050406030204" pitchFamily="18" charset="0"/>
                            </a:rPr>
                            <m:t>ℝ</m:t>
                          </m:r>
                        </m:e>
                        <m:sup>
                          <m:sSub>
                            <m:sSubPr>
                              <m:ctrlPr>
                                <a:rPr lang="en-CA" b="0"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𝑚𝑜𝑑𝑒𝑙</m:t>
                              </m:r>
                            </m:sub>
                          </m:sSub>
                          <m:r>
                            <a:rPr lang="en-CA" b="0" i="1" smtClean="0">
                              <a:latin typeface="Cambria Math" panose="02040503050406030204" pitchFamily="18" charset="0"/>
                              <a:ea typeface="Cambria Math" panose="02040503050406030204" pitchFamily="18" charset="0"/>
                            </a:rPr>
                            <m:t>×</m:t>
                          </m:r>
                          <m:sSub>
                            <m:sSubPr>
                              <m:ctrlPr>
                                <a:rPr lang="en-CA" b="0" i="1" smtClean="0">
                                  <a:latin typeface="Cambria Math" panose="02040503050406030204" pitchFamily="18" charset="0"/>
                                  <a:ea typeface="Cambria Math" panose="02040503050406030204" pitchFamily="18" charset="0"/>
                                </a:rPr>
                              </m:ctrlPr>
                            </m:sSubPr>
                            <m:e>
                              <m:r>
                                <a:rPr lang="en-CA" b="0" i="1" smtClean="0">
                                  <a:latin typeface="Cambria Math" panose="02040503050406030204" pitchFamily="18" charset="0"/>
                                  <a:ea typeface="Cambria Math" panose="02040503050406030204" pitchFamily="18" charset="0"/>
                                </a:rPr>
                                <m:t>𝑑</m:t>
                              </m:r>
                            </m:e>
                            <m:sub>
                              <m:r>
                                <a:rPr lang="en-CA" b="0" i="1" smtClean="0">
                                  <a:latin typeface="Cambria Math" panose="02040503050406030204" pitchFamily="18" charset="0"/>
                                  <a:ea typeface="Cambria Math" panose="02040503050406030204" pitchFamily="18" charset="0"/>
                                </a:rPr>
                                <m:t>𝑘</m:t>
                              </m:r>
                            </m:sub>
                          </m:sSub>
                        </m:sup>
                      </m:sSup>
                      <m:r>
                        <a:rPr lang="en-CA" b="0" i="1" smtClean="0">
                          <a:latin typeface="Cambria Math" panose="02040503050406030204" pitchFamily="18" charset="0"/>
                        </a:rPr>
                        <m:t> →</m:t>
                      </m:r>
                      <m:r>
                        <a:rPr lang="en-CA" b="0" i="1" smtClean="0">
                          <a:latin typeface="Cambria Math" panose="02040503050406030204" pitchFamily="18" charset="0"/>
                        </a:rPr>
                        <m:t>𝑄</m:t>
                      </m:r>
                      <m:r>
                        <a:rPr lang="en-CA" b="0" i="1" smtClean="0">
                          <a:latin typeface="Cambria Math" panose="02040503050406030204" pitchFamily="18" charset="0"/>
                        </a:rPr>
                        <m:t>=</m:t>
                      </m:r>
                      <m:r>
                        <a:rPr lang="en-CA" b="0" i="1" smtClean="0">
                          <a:latin typeface="Cambria Math" panose="02040503050406030204" pitchFamily="18" charset="0"/>
                        </a:rPr>
                        <m:t>𝑋</m:t>
                      </m:r>
                      <m:sSubSup>
                        <m:sSubSupPr>
                          <m:ctrlPr>
                            <a:rPr lang="en-CA" i="1">
                              <a:latin typeface="Cambria Math" panose="02040503050406030204" pitchFamily="18" charset="0"/>
                            </a:rPr>
                          </m:ctrlPr>
                        </m:sSubSupPr>
                        <m:e>
                          <m:r>
                            <a:rPr lang="en-US" i="1" smtClean="0">
                              <a:latin typeface="Cambria Math" panose="02040503050406030204" pitchFamily="18" charset="0"/>
                            </a:rPr>
                            <m:t>𝑊</m:t>
                          </m:r>
                        </m:e>
                        <m:sub>
                          <m:sSub>
                            <m:sSubPr>
                              <m:ctrlPr>
                                <a:rPr lang="en-CA" b="0" i="1" smtClean="0">
                                  <a:latin typeface="Cambria Math" panose="02040503050406030204" pitchFamily="18" charset="0"/>
                                </a:rPr>
                              </m:ctrlPr>
                            </m:sSubPr>
                            <m:e>
                              <m:r>
                                <a:rPr lang="en-CA" b="0" i="1" smtClean="0">
                                  <a:latin typeface="Cambria Math" panose="02040503050406030204" pitchFamily="18" charset="0"/>
                                </a:rPr>
                                <m:t>h</m:t>
                              </m:r>
                            </m:e>
                            <m:sub>
                              <m:r>
                                <a:rPr lang="en-CA" b="0" i="1" smtClean="0">
                                  <a:latin typeface="Cambria Math" panose="02040503050406030204" pitchFamily="18" charset="0"/>
                                </a:rPr>
                                <m:t>𝑖</m:t>
                              </m:r>
                            </m:sub>
                          </m:sSub>
                        </m:sub>
                        <m:sup>
                          <m:r>
                            <a:rPr lang="en-CA" i="1">
                              <a:latin typeface="Cambria Math" panose="02040503050406030204" pitchFamily="18" charset="0"/>
                            </a:rPr>
                            <m:t>𝑄</m:t>
                          </m:r>
                        </m:sup>
                      </m:sSubSup>
                      <m:r>
                        <a:rPr lang="en-US" i="1">
                          <a:latin typeface="Cambria Math" panose="02040503050406030204" pitchFamily="18" charset="0"/>
                        </a:rPr>
                        <m:t>∈</m:t>
                      </m:r>
                      <m:sSup>
                        <m:sSupPr>
                          <m:ctrlPr>
                            <a:rPr lang="en-CA" i="1">
                              <a:latin typeface="Cambria Math" panose="02040503050406030204" pitchFamily="18" charset="0"/>
                            </a:rPr>
                          </m:ctrlPr>
                        </m:sSupPr>
                        <m:e>
                          <m:r>
                            <a:rPr lang="en-CA" i="1">
                              <a:latin typeface="Cambria Math" panose="02040503050406030204" pitchFamily="18" charset="0"/>
                            </a:rPr>
                            <m:t>ℝ</m:t>
                          </m:r>
                        </m:e>
                        <m:sup>
                          <m:r>
                            <a:rPr lang="en-CA" b="0" i="1" smtClean="0">
                              <a:latin typeface="Cambria Math" panose="02040503050406030204" pitchFamily="18" charset="0"/>
                            </a:rPr>
                            <m:t>𝑡</m:t>
                          </m:r>
                          <m:r>
                            <a:rPr lang="en-CA" i="1">
                              <a:latin typeface="Cambria Math" panose="02040503050406030204" pitchFamily="18" charset="0"/>
                              <a:ea typeface="Cambria Math" panose="02040503050406030204" pitchFamily="18" charset="0"/>
                            </a:rPr>
                            <m:t>×</m:t>
                          </m:r>
                          <m:sSub>
                            <m:sSubPr>
                              <m:ctrlPr>
                                <a:rPr lang="en-CA" i="1">
                                  <a:latin typeface="Cambria Math" panose="02040503050406030204" pitchFamily="18" charset="0"/>
                                  <a:ea typeface="Cambria Math" panose="02040503050406030204" pitchFamily="18" charset="0"/>
                                </a:rPr>
                              </m:ctrlPr>
                            </m:sSubPr>
                            <m:e>
                              <m:r>
                                <a:rPr lang="en-CA" i="1">
                                  <a:latin typeface="Cambria Math" panose="02040503050406030204" pitchFamily="18" charset="0"/>
                                  <a:ea typeface="Cambria Math" panose="02040503050406030204" pitchFamily="18" charset="0"/>
                                </a:rPr>
                                <m:t>𝑑</m:t>
                              </m:r>
                            </m:e>
                            <m:sub>
                              <m:r>
                                <a:rPr lang="en-CA" i="1">
                                  <a:latin typeface="Cambria Math" panose="02040503050406030204" pitchFamily="18" charset="0"/>
                                  <a:ea typeface="Cambria Math" panose="02040503050406030204" pitchFamily="18" charset="0"/>
                                </a:rPr>
                                <m:t>𝑘</m:t>
                              </m:r>
                            </m:sub>
                          </m:sSub>
                        </m:sup>
                      </m:sSup>
                      <m:r>
                        <a:rPr lang="en-CA" b="0" i="1" smtClean="0">
                          <a:latin typeface="Cambria Math" panose="02040503050406030204" pitchFamily="18" charset="0"/>
                          <a:ea typeface="Cambria Math" panose="02040503050406030204" pitchFamily="18" charset="0"/>
                        </a:rPr>
                        <m:t>,</m:t>
                      </m:r>
                    </m:oMath>
                  </m:oMathPara>
                </a14:m>
                <a:endParaRPr lang="en-CA" i="1" dirty="0">
                  <a:latin typeface="Cambria Math" panose="02040503050406030204" pitchFamily="18" charset="0"/>
                </a:endParaRPr>
              </a:p>
              <a:p>
                <a:pPr marL="0" indent="0">
                  <a:spcAft>
                    <a:spcPts val="600"/>
                  </a:spcAft>
                  <a:buNone/>
                </a:pPr>
                <a14:m>
                  <m:oMathPara xmlns:m="http://schemas.openxmlformats.org/officeDocument/2006/math">
                    <m:oMathParaPr>
                      <m:jc m:val="centerGroup"/>
                    </m:oMathParaPr>
                    <m:oMath xmlns:m="http://schemas.openxmlformats.org/officeDocument/2006/math">
                      <m:sSubSup>
                        <m:sSubSupPr>
                          <m:ctrlPr>
                            <a:rPr lang="en-CA" b="0" i="1" smtClean="0">
                              <a:latin typeface="Cambria Math" panose="02040503050406030204" pitchFamily="18" charset="0"/>
                            </a:rPr>
                          </m:ctrlPr>
                        </m:sSubSupPr>
                        <m:e>
                          <m:r>
                            <a:rPr lang="en-US" i="1">
                              <a:latin typeface="Cambria Math" panose="02040503050406030204" pitchFamily="18" charset="0"/>
                            </a:rPr>
                            <m:t>𝑊</m:t>
                          </m:r>
                        </m:e>
                        <m:sub>
                          <m:sSub>
                            <m:sSubPr>
                              <m:ctrlPr>
                                <a:rPr lang="en-CA" b="0" i="1" smtClean="0">
                                  <a:latin typeface="Cambria Math" panose="02040503050406030204" pitchFamily="18" charset="0"/>
                                </a:rPr>
                              </m:ctrlPr>
                            </m:sSubPr>
                            <m:e>
                              <m:r>
                                <a:rPr lang="en-CA" b="0" i="1" smtClean="0">
                                  <a:latin typeface="Cambria Math" panose="02040503050406030204" pitchFamily="18" charset="0"/>
                                </a:rPr>
                                <m:t>h</m:t>
                              </m:r>
                            </m:e>
                            <m:sub>
                              <m:r>
                                <a:rPr lang="en-CA" b="0" i="1" smtClean="0">
                                  <a:latin typeface="Cambria Math" panose="02040503050406030204" pitchFamily="18" charset="0"/>
                                </a:rPr>
                                <m:t>𝑖</m:t>
                              </m:r>
                            </m:sub>
                          </m:sSub>
                        </m:sub>
                        <m:sup>
                          <m:r>
                            <a:rPr lang="en-CA" b="0" i="1" smtClean="0">
                              <a:latin typeface="Cambria Math" panose="02040503050406030204" pitchFamily="18" charset="0"/>
                            </a:rPr>
                            <m:t>𝐾</m:t>
                          </m:r>
                        </m:sup>
                      </m:sSubSup>
                      <m:r>
                        <a:rPr lang="en-CA" b="0" i="1" smtClean="0">
                          <a:latin typeface="Cambria Math" panose="02040503050406030204" pitchFamily="18" charset="0"/>
                        </a:rPr>
                        <m:t>∈</m:t>
                      </m:r>
                      <m:sSup>
                        <m:sSupPr>
                          <m:ctrlPr>
                            <a:rPr lang="en-CA" b="0" i="1" smtClean="0">
                              <a:latin typeface="Cambria Math" panose="02040503050406030204" pitchFamily="18" charset="0"/>
                            </a:rPr>
                          </m:ctrlPr>
                        </m:sSupPr>
                        <m:e>
                          <m:r>
                            <a:rPr lang="en-CA" b="0" i="1" smtClean="0">
                              <a:latin typeface="Cambria Math" panose="02040503050406030204" pitchFamily="18" charset="0"/>
                            </a:rPr>
                            <m:t>ℝ</m:t>
                          </m:r>
                        </m:e>
                        <m:sup>
                          <m:sSub>
                            <m:sSubPr>
                              <m:ctrlPr>
                                <a:rPr lang="en-CA" b="0"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𝑚𝑜𝑑𝑒𝑙</m:t>
                              </m:r>
                            </m:sub>
                          </m:sSub>
                          <m:r>
                            <a:rPr lang="en-CA" b="0" i="1" smtClean="0">
                              <a:latin typeface="Cambria Math" panose="02040503050406030204" pitchFamily="18" charset="0"/>
                              <a:ea typeface="Cambria Math" panose="02040503050406030204" pitchFamily="18" charset="0"/>
                            </a:rPr>
                            <m:t>×</m:t>
                          </m:r>
                          <m:sSub>
                            <m:sSubPr>
                              <m:ctrlPr>
                                <a:rPr lang="en-CA" b="0" i="1" smtClean="0">
                                  <a:latin typeface="Cambria Math" panose="02040503050406030204" pitchFamily="18" charset="0"/>
                                  <a:ea typeface="Cambria Math" panose="02040503050406030204" pitchFamily="18" charset="0"/>
                                </a:rPr>
                              </m:ctrlPr>
                            </m:sSubPr>
                            <m:e>
                              <m:r>
                                <a:rPr lang="en-CA" b="0" i="1" smtClean="0">
                                  <a:latin typeface="Cambria Math" panose="02040503050406030204" pitchFamily="18" charset="0"/>
                                  <a:ea typeface="Cambria Math" panose="02040503050406030204" pitchFamily="18" charset="0"/>
                                </a:rPr>
                                <m:t>𝑑</m:t>
                              </m:r>
                            </m:e>
                            <m:sub>
                              <m:r>
                                <a:rPr lang="en-CA" b="0" i="1" smtClean="0">
                                  <a:latin typeface="Cambria Math" panose="02040503050406030204" pitchFamily="18" charset="0"/>
                                  <a:ea typeface="Cambria Math" panose="02040503050406030204" pitchFamily="18" charset="0"/>
                                </a:rPr>
                                <m:t>𝑘</m:t>
                              </m:r>
                            </m:sub>
                          </m:sSub>
                        </m:sup>
                      </m:sSup>
                      <m:r>
                        <a:rPr lang="en-CA" b="0" i="1" smtClean="0">
                          <a:latin typeface="Cambria Math" panose="02040503050406030204" pitchFamily="18" charset="0"/>
                        </a:rPr>
                        <m:t> →</m:t>
                      </m:r>
                      <m:r>
                        <a:rPr lang="en-CA" b="0" i="1" smtClean="0">
                          <a:latin typeface="Cambria Math" panose="02040503050406030204" pitchFamily="18" charset="0"/>
                        </a:rPr>
                        <m:t>𝐾</m:t>
                      </m:r>
                      <m:r>
                        <a:rPr lang="en-CA" b="0" i="1" smtClean="0">
                          <a:latin typeface="Cambria Math" panose="02040503050406030204" pitchFamily="18" charset="0"/>
                        </a:rPr>
                        <m:t>=</m:t>
                      </m:r>
                      <m:r>
                        <a:rPr lang="en-CA" b="0" i="1" smtClean="0">
                          <a:latin typeface="Cambria Math" panose="02040503050406030204" pitchFamily="18" charset="0"/>
                        </a:rPr>
                        <m:t>𝑋</m:t>
                      </m:r>
                      <m:sSubSup>
                        <m:sSubSupPr>
                          <m:ctrlPr>
                            <a:rPr lang="en-CA" b="0" i="1" smtClean="0">
                              <a:latin typeface="Cambria Math" panose="02040503050406030204" pitchFamily="18" charset="0"/>
                            </a:rPr>
                          </m:ctrlPr>
                        </m:sSubSupPr>
                        <m:e>
                          <m:r>
                            <a:rPr lang="en-CA" b="0" i="1" smtClean="0">
                              <a:latin typeface="Cambria Math" panose="02040503050406030204" pitchFamily="18" charset="0"/>
                            </a:rPr>
                            <m:t>𝑊</m:t>
                          </m:r>
                        </m:e>
                        <m:sub>
                          <m:sSub>
                            <m:sSubPr>
                              <m:ctrlPr>
                                <a:rPr lang="en-CA" b="0" i="1" smtClean="0">
                                  <a:latin typeface="Cambria Math" panose="02040503050406030204" pitchFamily="18" charset="0"/>
                                </a:rPr>
                              </m:ctrlPr>
                            </m:sSubPr>
                            <m:e>
                              <m:r>
                                <a:rPr lang="en-CA" b="0" i="1" smtClean="0">
                                  <a:latin typeface="Cambria Math" panose="02040503050406030204" pitchFamily="18" charset="0"/>
                                </a:rPr>
                                <m:t>h</m:t>
                              </m:r>
                            </m:e>
                            <m:sub>
                              <m:r>
                                <a:rPr lang="en-CA" b="0" i="1" smtClean="0">
                                  <a:latin typeface="Cambria Math" panose="02040503050406030204" pitchFamily="18" charset="0"/>
                                </a:rPr>
                                <m:t>𝑖</m:t>
                              </m:r>
                            </m:sub>
                          </m:sSub>
                        </m:sub>
                        <m:sup>
                          <m:r>
                            <a:rPr lang="en-CA" b="0" i="1" smtClean="0">
                              <a:latin typeface="Cambria Math" panose="02040503050406030204" pitchFamily="18" charset="0"/>
                            </a:rPr>
                            <m:t>𝐾</m:t>
                          </m:r>
                        </m:sup>
                      </m:sSubSup>
                      <m:r>
                        <a:rPr lang="en-CA" b="0" i="1" smtClean="0">
                          <a:latin typeface="Cambria Math" panose="02040503050406030204" pitchFamily="18" charset="0"/>
                        </a:rPr>
                        <m:t>∈</m:t>
                      </m:r>
                      <m:sSup>
                        <m:sSupPr>
                          <m:ctrlPr>
                            <a:rPr lang="en-CA" b="0" i="1" smtClean="0">
                              <a:latin typeface="Cambria Math" panose="02040503050406030204" pitchFamily="18" charset="0"/>
                            </a:rPr>
                          </m:ctrlPr>
                        </m:sSupPr>
                        <m:e>
                          <m:r>
                            <a:rPr lang="en-CA" b="0" i="1" smtClean="0">
                              <a:latin typeface="Cambria Math" panose="02040503050406030204" pitchFamily="18" charset="0"/>
                            </a:rPr>
                            <m:t>ℝ</m:t>
                          </m:r>
                        </m:e>
                        <m:sup>
                          <m:r>
                            <a:rPr lang="en-CA" b="0" i="1" smtClean="0">
                              <a:latin typeface="Cambria Math" panose="02040503050406030204" pitchFamily="18" charset="0"/>
                            </a:rPr>
                            <m:t>𝑛</m:t>
                          </m:r>
                          <m:r>
                            <a:rPr lang="en-CA" b="0" i="1" smtClean="0">
                              <a:latin typeface="Cambria Math" panose="02040503050406030204" pitchFamily="18" charset="0"/>
                              <a:ea typeface="Cambria Math" panose="02040503050406030204" pitchFamily="18" charset="0"/>
                            </a:rPr>
                            <m:t>×</m:t>
                          </m:r>
                          <m:sSub>
                            <m:sSubPr>
                              <m:ctrlPr>
                                <a:rPr lang="en-CA" b="0" i="1" smtClean="0">
                                  <a:latin typeface="Cambria Math" panose="02040503050406030204" pitchFamily="18" charset="0"/>
                                  <a:ea typeface="Cambria Math" panose="02040503050406030204" pitchFamily="18" charset="0"/>
                                </a:rPr>
                              </m:ctrlPr>
                            </m:sSubPr>
                            <m:e>
                              <m:r>
                                <a:rPr lang="en-CA" b="0" i="1" smtClean="0">
                                  <a:latin typeface="Cambria Math" panose="02040503050406030204" pitchFamily="18" charset="0"/>
                                  <a:ea typeface="Cambria Math" panose="02040503050406030204" pitchFamily="18" charset="0"/>
                                </a:rPr>
                                <m:t>𝑑</m:t>
                              </m:r>
                            </m:e>
                            <m:sub>
                              <m:r>
                                <a:rPr lang="en-CA" b="0" i="1" smtClean="0">
                                  <a:latin typeface="Cambria Math" panose="02040503050406030204" pitchFamily="18" charset="0"/>
                                  <a:ea typeface="Cambria Math" panose="02040503050406030204" pitchFamily="18" charset="0"/>
                                </a:rPr>
                                <m:t>𝑘</m:t>
                              </m:r>
                            </m:sub>
                          </m:sSub>
                        </m:sup>
                      </m:sSup>
                      <m:r>
                        <a:rPr lang="en-CA" b="0" i="1" smtClean="0">
                          <a:latin typeface="Cambria Math" panose="02040503050406030204" pitchFamily="18" charset="0"/>
                        </a:rPr>
                        <m:t>,</m:t>
                      </m:r>
                    </m:oMath>
                  </m:oMathPara>
                </a14:m>
                <a:endParaRPr lang="en-CA" b="0" i="1" dirty="0">
                  <a:latin typeface="Cambria Math" panose="02040503050406030204" pitchFamily="18" charset="0"/>
                </a:endParaRPr>
              </a:p>
              <a:p>
                <a:pPr marL="0" indent="0">
                  <a:spcAft>
                    <a:spcPts val="600"/>
                  </a:spcAft>
                  <a:buNone/>
                </a:pPr>
                <a14:m>
                  <m:oMathPara xmlns:m="http://schemas.openxmlformats.org/officeDocument/2006/math">
                    <m:oMathParaPr>
                      <m:jc m:val="centerGroup"/>
                    </m:oMathParaPr>
                    <m:oMath xmlns:m="http://schemas.openxmlformats.org/officeDocument/2006/math">
                      <m:sSubSup>
                        <m:sSubSupPr>
                          <m:ctrlPr>
                            <a:rPr lang="en-CA" b="0" i="1" smtClean="0">
                              <a:latin typeface="Cambria Math" panose="02040503050406030204" pitchFamily="18" charset="0"/>
                            </a:rPr>
                          </m:ctrlPr>
                        </m:sSubSupPr>
                        <m:e>
                          <m:r>
                            <a:rPr lang="en-US" i="1">
                              <a:latin typeface="Cambria Math" panose="02040503050406030204" pitchFamily="18" charset="0"/>
                            </a:rPr>
                            <m:t>𝑊</m:t>
                          </m:r>
                        </m:e>
                        <m:sub>
                          <m:sSub>
                            <m:sSubPr>
                              <m:ctrlPr>
                                <a:rPr lang="en-CA" b="0" i="1" smtClean="0">
                                  <a:latin typeface="Cambria Math" panose="02040503050406030204" pitchFamily="18" charset="0"/>
                                </a:rPr>
                              </m:ctrlPr>
                            </m:sSubPr>
                            <m:e>
                              <m:r>
                                <a:rPr lang="en-CA" b="0" i="1" smtClean="0">
                                  <a:latin typeface="Cambria Math" panose="02040503050406030204" pitchFamily="18" charset="0"/>
                                </a:rPr>
                                <m:t>h</m:t>
                              </m:r>
                            </m:e>
                            <m:sub>
                              <m:r>
                                <a:rPr lang="en-CA" b="0" i="1" smtClean="0">
                                  <a:latin typeface="Cambria Math" panose="02040503050406030204" pitchFamily="18" charset="0"/>
                                </a:rPr>
                                <m:t>𝑖</m:t>
                              </m:r>
                            </m:sub>
                          </m:sSub>
                        </m:sub>
                        <m:sup>
                          <m:r>
                            <a:rPr lang="en-CA" b="0" i="1" smtClean="0">
                              <a:latin typeface="Cambria Math" panose="02040503050406030204" pitchFamily="18" charset="0"/>
                            </a:rPr>
                            <m:t>𝑉</m:t>
                          </m:r>
                        </m:sup>
                      </m:sSubSup>
                      <m:r>
                        <a:rPr lang="en-CA" b="0" i="1" smtClean="0">
                          <a:latin typeface="Cambria Math" panose="02040503050406030204" pitchFamily="18" charset="0"/>
                        </a:rPr>
                        <m:t>∈</m:t>
                      </m:r>
                      <m:sSup>
                        <m:sSupPr>
                          <m:ctrlPr>
                            <a:rPr lang="en-CA" b="0" i="1" smtClean="0">
                              <a:latin typeface="Cambria Math" panose="02040503050406030204" pitchFamily="18" charset="0"/>
                            </a:rPr>
                          </m:ctrlPr>
                        </m:sSupPr>
                        <m:e>
                          <m:r>
                            <a:rPr lang="en-CA" b="0" i="1" smtClean="0">
                              <a:latin typeface="Cambria Math" panose="02040503050406030204" pitchFamily="18" charset="0"/>
                            </a:rPr>
                            <m:t>ℝ</m:t>
                          </m:r>
                        </m:e>
                        <m:sup>
                          <m:sSub>
                            <m:sSubPr>
                              <m:ctrlPr>
                                <a:rPr lang="en-CA" b="0"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𝑚𝑜𝑑𝑒𝑙</m:t>
                              </m:r>
                            </m:sub>
                          </m:sSub>
                          <m:r>
                            <a:rPr lang="en-CA" b="0" i="1" smtClean="0">
                              <a:latin typeface="Cambria Math" panose="02040503050406030204" pitchFamily="18" charset="0"/>
                              <a:ea typeface="Cambria Math" panose="02040503050406030204" pitchFamily="18" charset="0"/>
                            </a:rPr>
                            <m:t>×</m:t>
                          </m:r>
                          <m:sSub>
                            <m:sSubPr>
                              <m:ctrlPr>
                                <a:rPr lang="en-CA" b="0" i="1" smtClean="0">
                                  <a:latin typeface="Cambria Math" panose="02040503050406030204" pitchFamily="18" charset="0"/>
                                  <a:ea typeface="Cambria Math" panose="02040503050406030204" pitchFamily="18" charset="0"/>
                                </a:rPr>
                              </m:ctrlPr>
                            </m:sSubPr>
                            <m:e>
                              <m:r>
                                <a:rPr lang="en-CA" b="0" i="1" smtClean="0">
                                  <a:latin typeface="Cambria Math" panose="02040503050406030204" pitchFamily="18" charset="0"/>
                                  <a:ea typeface="Cambria Math" panose="02040503050406030204" pitchFamily="18" charset="0"/>
                                </a:rPr>
                                <m:t>𝑑</m:t>
                              </m:r>
                            </m:e>
                            <m:sub>
                              <m:r>
                                <a:rPr lang="en-CA" b="0" i="1" smtClean="0">
                                  <a:latin typeface="Cambria Math" panose="02040503050406030204" pitchFamily="18" charset="0"/>
                                  <a:ea typeface="Cambria Math" panose="02040503050406030204" pitchFamily="18" charset="0"/>
                                </a:rPr>
                                <m:t>𝑘</m:t>
                              </m:r>
                            </m:sub>
                          </m:sSub>
                        </m:sup>
                      </m:sSup>
                      <m:r>
                        <a:rPr lang="en-CA" b="0" i="1" smtClean="0">
                          <a:latin typeface="Cambria Math" panose="02040503050406030204" pitchFamily="18" charset="0"/>
                        </a:rPr>
                        <m:t> →</m:t>
                      </m:r>
                      <m:r>
                        <a:rPr lang="en-CA" b="0" i="1" smtClean="0">
                          <a:latin typeface="Cambria Math" panose="02040503050406030204" pitchFamily="18" charset="0"/>
                        </a:rPr>
                        <m:t>𝑉</m:t>
                      </m:r>
                      <m:r>
                        <a:rPr lang="en-CA" b="0" i="1" smtClean="0">
                          <a:latin typeface="Cambria Math" panose="02040503050406030204" pitchFamily="18" charset="0"/>
                        </a:rPr>
                        <m:t>=</m:t>
                      </m:r>
                      <m:r>
                        <a:rPr lang="en-CA" b="0" i="1" smtClean="0">
                          <a:latin typeface="Cambria Math" panose="02040503050406030204" pitchFamily="18" charset="0"/>
                        </a:rPr>
                        <m:t>𝑋</m:t>
                      </m:r>
                      <m:sSubSup>
                        <m:sSubSupPr>
                          <m:ctrlPr>
                            <a:rPr lang="en-CA" b="0" i="1" smtClean="0">
                              <a:latin typeface="Cambria Math" panose="02040503050406030204" pitchFamily="18" charset="0"/>
                            </a:rPr>
                          </m:ctrlPr>
                        </m:sSubSupPr>
                        <m:e>
                          <m:r>
                            <a:rPr lang="en-CA" b="0" i="1" smtClean="0">
                              <a:latin typeface="Cambria Math" panose="02040503050406030204" pitchFamily="18" charset="0"/>
                            </a:rPr>
                            <m:t>𝑊</m:t>
                          </m:r>
                        </m:e>
                        <m:sub>
                          <m:sSub>
                            <m:sSubPr>
                              <m:ctrlPr>
                                <a:rPr lang="en-CA" b="0" i="1" smtClean="0">
                                  <a:latin typeface="Cambria Math" panose="02040503050406030204" pitchFamily="18" charset="0"/>
                                </a:rPr>
                              </m:ctrlPr>
                            </m:sSubPr>
                            <m:e>
                              <m:r>
                                <a:rPr lang="en-CA" b="0" i="1" smtClean="0">
                                  <a:latin typeface="Cambria Math" panose="02040503050406030204" pitchFamily="18" charset="0"/>
                                </a:rPr>
                                <m:t>h</m:t>
                              </m:r>
                            </m:e>
                            <m:sub>
                              <m:r>
                                <a:rPr lang="en-CA" b="0" i="1" smtClean="0">
                                  <a:latin typeface="Cambria Math" panose="02040503050406030204" pitchFamily="18" charset="0"/>
                                </a:rPr>
                                <m:t>𝑖</m:t>
                              </m:r>
                            </m:sub>
                          </m:sSub>
                        </m:sub>
                        <m:sup>
                          <m:r>
                            <a:rPr lang="en-CA" b="0" i="1" smtClean="0">
                              <a:latin typeface="Cambria Math" panose="02040503050406030204" pitchFamily="18" charset="0"/>
                            </a:rPr>
                            <m:t>𝑉</m:t>
                          </m:r>
                        </m:sup>
                      </m:sSubSup>
                      <m:r>
                        <a:rPr lang="en-CA" b="0" i="1" smtClean="0">
                          <a:latin typeface="Cambria Math" panose="02040503050406030204" pitchFamily="18" charset="0"/>
                        </a:rPr>
                        <m:t>∈</m:t>
                      </m:r>
                      <m:sSup>
                        <m:sSupPr>
                          <m:ctrlPr>
                            <a:rPr lang="en-CA" b="0" i="1" smtClean="0">
                              <a:latin typeface="Cambria Math" panose="02040503050406030204" pitchFamily="18" charset="0"/>
                            </a:rPr>
                          </m:ctrlPr>
                        </m:sSupPr>
                        <m:e>
                          <m:r>
                            <a:rPr lang="en-CA" b="0" i="1" smtClean="0">
                              <a:latin typeface="Cambria Math" panose="02040503050406030204" pitchFamily="18" charset="0"/>
                            </a:rPr>
                            <m:t>ℝ</m:t>
                          </m:r>
                        </m:e>
                        <m:sup>
                          <m:r>
                            <a:rPr lang="en-CA" b="0" i="1" smtClean="0">
                              <a:latin typeface="Cambria Math" panose="02040503050406030204" pitchFamily="18" charset="0"/>
                            </a:rPr>
                            <m:t>𝑛</m:t>
                          </m:r>
                          <m:r>
                            <a:rPr lang="en-CA" b="0" i="1" smtClean="0">
                              <a:latin typeface="Cambria Math" panose="02040503050406030204" pitchFamily="18" charset="0"/>
                              <a:ea typeface="Cambria Math" panose="02040503050406030204" pitchFamily="18" charset="0"/>
                            </a:rPr>
                            <m:t>×</m:t>
                          </m:r>
                          <m:sSub>
                            <m:sSubPr>
                              <m:ctrlPr>
                                <a:rPr lang="en-CA" b="0" i="1" smtClean="0">
                                  <a:latin typeface="Cambria Math" panose="02040503050406030204" pitchFamily="18" charset="0"/>
                                  <a:ea typeface="Cambria Math" panose="02040503050406030204" pitchFamily="18" charset="0"/>
                                </a:rPr>
                              </m:ctrlPr>
                            </m:sSubPr>
                            <m:e>
                              <m:r>
                                <a:rPr lang="en-CA" b="0" i="1" smtClean="0">
                                  <a:latin typeface="Cambria Math" panose="02040503050406030204" pitchFamily="18" charset="0"/>
                                  <a:ea typeface="Cambria Math" panose="02040503050406030204" pitchFamily="18" charset="0"/>
                                </a:rPr>
                                <m:t>𝑑</m:t>
                              </m:r>
                            </m:e>
                            <m:sub>
                              <m:r>
                                <a:rPr lang="en-CA" b="0" i="1" smtClean="0">
                                  <a:latin typeface="Cambria Math" panose="02040503050406030204" pitchFamily="18" charset="0"/>
                                  <a:ea typeface="Cambria Math" panose="02040503050406030204" pitchFamily="18" charset="0"/>
                                </a:rPr>
                                <m:t>𝑘</m:t>
                              </m:r>
                            </m:sub>
                          </m:sSub>
                        </m:sup>
                      </m:sSup>
                      <m:r>
                        <a:rPr lang="en-CA" b="0" i="1" smtClean="0">
                          <a:latin typeface="Cambria Math" panose="02040503050406030204" pitchFamily="18" charset="0"/>
                        </a:rPr>
                        <m:t>,</m:t>
                      </m:r>
                    </m:oMath>
                  </m:oMathPara>
                </a14:m>
                <a:endParaRPr lang="en-US" dirty="0"/>
              </a:p>
              <a:p>
                <a:pPr marL="0" indent="0">
                  <a:buNone/>
                </a:pPr>
                <a:endParaRPr lang="en-US" dirty="0"/>
              </a:p>
              <a:p>
                <a:pPr marL="227013" indent="0">
                  <a:buNone/>
                </a:pPr>
                <a:r>
                  <a:rPr lang="en-US" dirty="0"/>
                  <a:t>where </a:t>
                </a: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𝑘</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𝑚𝑜𝑑𝑒𝑙</m:t>
                        </m:r>
                      </m:sub>
                    </m:sSub>
                    <m:r>
                      <a:rPr lang="en-CA" b="0" i="1" smtClean="0">
                        <a:latin typeface="Cambria Math" panose="02040503050406030204" pitchFamily="18" charset="0"/>
                      </a:rPr>
                      <m:t>/</m:t>
                    </m:r>
                    <m:r>
                      <a:rPr lang="en-CA" b="0" i="1" smtClean="0">
                        <a:latin typeface="Cambria Math" panose="02040503050406030204" pitchFamily="18" charset="0"/>
                      </a:rPr>
                      <m:t>h</m:t>
                    </m:r>
                  </m:oMath>
                </a14:m>
                <a:r>
                  <a:rPr lang="en-US" dirty="0"/>
                  <a:t> </a:t>
                </a:r>
                <a:r>
                  <a:rPr lang="en-US"/>
                  <a:t> </a:t>
                </a:r>
                <a:r>
                  <a:rPr lang="en-US" dirty="0"/>
                  <a:t>(</a:t>
                </a:r>
                <a:r>
                  <a:rPr lang="en-US"/>
                  <a:t>512/8 = </a:t>
                </a:r>
                <a:r>
                  <a:rPr lang="en-US" dirty="0"/>
                  <a:t>64 in paper)</a:t>
                </a:r>
              </a:p>
              <a:p>
                <a:pPr marL="0" indent="0">
                  <a:buNone/>
                </a:pPr>
                <a:endParaRPr lang="en-US" dirty="0"/>
              </a:p>
              <a:p>
                <a:r>
                  <a:rPr lang="en-US" dirty="0"/>
                  <a:t>Together all heads take roughly the same computational time as one fully dimensioned attention head</a:t>
                </a:r>
              </a:p>
            </p:txBody>
          </p:sp>
        </mc:Choice>
        <mc:Fallback xmlns="">
          <p:sp>
            <p:nvSpPr>
              <p:cNvPr id="14" name="Content Placeholder 2">
                <a:extLst>
                  <a:ext uri="{FF2B5EF4-FFF2-40B4-BE49-F238E27FC236}">
                    <a16:creationId xmlns:a16="http://schemas.microsoft.com/office/drawing/2014/main" id="{EA4D4A48-04F5-B8C5-C84D-1CF0CE7C0747}"/>
                  </a:ext>
                </a:extLst>
              </p:cNvPr>
              <p:cNvSpPr>
                <a:spLocks noGrp="1" noRot="1" noChangeAspect="1" noMove="1" noResize="1" noEditPoints="1" noAdjustHandles="1" noChangeArrowheads="1" noChangeShapeType="1" noTextEdit="1"/>
              </p:cNvSpPr>
              <p:nvPr>
                <p:ph idx="1"/>
              </p:nvPr>
            </p:nvSpPr>
            <p:spPr>
              <a:xfrm>
                <a:off x="838199" y="1260629"/>
                <a:ext cx="10515599" cy="4897284"/>
              </a:xfrm>
              <a:blipFill>
                <a:blip r:embed="rId3"/>
                <a:stretch>
                  <a:fillRect l="-986" t="-2864" b="-872"/>
                </a:stretch>
              </a:blipFill>
            </p:spPr>
            <p:txBody>
              <a:bodyPr/>
              <a:lstStyle/>
              <a:p>
                <a:r>
                  <a:rPr lang="en-US">
                    <a:noFill/>
                  </a:rPr>
                  <a:t> </a:t>
                </a:r>
              </a:p>
            </p:txBody>
          </p:sp>
        </mc:Fallback>
      </mc:AlternateContent>
    </p:spTree>
    <p:extLst>
      <p:ext uri="{BB962C8B-B14F-4D97-AF65-F5344CB8AC3E}">
        <p14:creationId xmlns:p14="http://schemas.microsoft.com/office/powerpoint/2010/main" val="12882924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4E406-4A46-3AF9-B432-EF8439FC18B4}"/>
              </a:ext>
            </a:extLst>
          </p:cNvPr>
          <p:cNvSpPr>
            <a:spLocks noGrp="1"/>
          </p:cNvSpPr>
          <p:nvPr>
            <p:ph type="title"/>
          </p:nvPr>
        </p:nvSpPr>
        <p:spPr/>
        <p:txBody>
          <a:bodyPr/>
          <a:lstStyle/>
          <a:p>
            <a:r>
              <a:rPr lang="en-US"/>
              <a:t>Learning Multi-Head Attention</a:t>
            </a:r>
          </a:p>
        </p:txBody>
      </p:sp>
      <p:sp>
        <p:nvSpPr>
          <p:cNvPr id="4" name="Date Placeholder 3">
            <a:extLst>
              <a:ext uri="{FF2B5EF4-FFF2-40B4-BE49-F238E27FC236}">
                <a16:creationId xmlns:a16="http://schemas.microsoft.com/office/drawing/2014/main" id="{E03FD6A3-B101-4C8F-A6A5-6916C520AFC6}"/>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3FFFED92-A980-F39F-8225-4F8078E868E6}"/>
              </a:ext>
            </a:extLst>
          </p:cNvPr>
          <p:cNvSpPr>
            <a:spLocks noGrp="1"/>
          </p:cNvSpPr>
          <p:nvPr>
            <p:ph type="sldNum" sz="quarter" idx="12"/>
          </p:nvPr>
        </p:nvSpPr>
        <p:spPr/>
        <p:txBody>
          <a:bodyPr/>
          <a:lstStyle/>
          <a:p>
            <a:fld id="{D4F24A5E-B0D2-394D-9970-9AE06BCB59C1}" type="slidenum">
              <a:rPr lang="en-US" smtClean="0"/>
              <a:t>47</a:t>
            </a:fld>
            <a:endParaRPr lang="en-US"/>
          </a:p>
        </p:txBody>
      </p:sp>
      <p:grpSp>
        <p:nvGrpSpPr>
          <p:cNvPr id="26" name="Group 25">
            <a:extLst>
              <a:ext uri="{FF2B5EF4-FFF2-40B4-BE49-F238E27FC236}">
                <a16:creationId xmlns:a16="http://schemas.microsoft.com/office/drawing/2014/main" id="{DA19F55F-2CEC-4A8C-9339-0ADA69E34CF4}"/>
              </a:ext>
            </a:extLst>
          </p:cNvPr>
          <p:cNvGrpSpPr/>
          <p:nvPr/>
        </p:nvGrpSpPr>
        <p:grpSpPr>
          <a:xfrm>
            <a:off x="838201" y="1188982"/>
            <a:ext cx="4305300" cy="4480035"/>
            <a:chOff x="1578866" y="1188982"/>
            <a:chExt cx="4305300" cy="4480035"/>
          </a:xfrm>
        </p:grpSpPr>
        <p:pic>
          <p:nvPicPr>
            <p:cNvPr id="7" name="Picture 6">
              <a:extLst>
                <a:ext uri="{FF2B5EF4-FFF2-40B4-BE49-F238E27FC236}">
                  <a16:creationId xmlns:a16="http://schemas.microsoft.com/office/drawing/2014/main" id="{53677124-E475-80EE-6739-4457E0576389}"/>
                </a:ext>
              </a:extLst>
            </p:cNvPr>
            <p:cNvPicPr>
              <a:picLocks noChangeAspect="1"/>
            </p:cNvPicPr>
            <p:nvPr/>
          </p:nvPicPr>
          <p:blipFill rotWithShape="1">
            <a:blip r:embed="rId3"/>
            <a:srcRect r="35191"/>
            <a:stretch/>
          </p:blipFill>
          <p:spPr>
            <a:xfrm>
              <a:off x="1578866" y="1188982"/>
              <a:ext cx="4305300" cy="4480035"/>
            </a:xfrm>
            <a:prstGeom prst="rect">
              <a:avLst/>
            </a:prstGeom>
          </p:spPr>
        </p:pic>
        <mc:AlternateContent xmlns:mc="http://schemas.openxmlformats.org/markup-compatibility/2006" xmlns:a14="http://schemas.microsoft.com/office/drawing/2010/main">
          <mc:Choice Requires="a14">
            <p:sp>
              <p:nvSpPr>
                <p:cNvPr id="15" name="Rounded Rectangle 14">
                  <a:extLst>
                    <a:ext uri="{FF2B5EF4-FFF2-40B4-BE49-F238E27FC236}">
                      <a16:creationId xmlns:a16="http://schemas.microsoft.com/office/drawing/2014/main" id="{A0AC736B-364B-A19A-CDBF-60000AE82E9F}"/>
                    </a:ext>
                  </a:extLst>
                </p:cNvPr>
                <p:cNvSpPr/>
                <p:nvPr/>
              </p:nvSpPr>
              <p:spPr>
                <a:xfrm>
                  <a:off x="5129212" y="1611720"/>
                  <a:ext cx="300038" cy="2571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b="1" i="1" smtClean="0">
                                <a:solidFill>
                                  <a:srgbClr val="FC80DA"/>
                                </a:solidFill>
                                <a:latin typeface="Cambria Math" panose="02040503050406030204" pitchFamily="18" charset="0"/>
                              </a:rPr>
                            </m:ctrlPr>
                          </m:sSubPr>
                          <m:e>
                            <m:r>
                              <a:rPr lang="en-CA" b="1" i="1" smtClean="0">
                                <a:solidFill>
                                  <a:srgbClr val="FC80DA"/>
                                </a:solidFill>
                                <a:latin typeface="Cambria Math" panose="02040503050406030204" pitchFamily="18" charset="0"/>
                              </a:rPr>
                              <m:t>𝑶</m:t>
                            </m:r>
                          </m:e>
                          <m:sub>
                            <m:r>
                              <a:rPr lang="en-CA" b="1" i="1" smtClean="0">
                                <a:solidFill>
                                  <a:srgbClr val="FC80DA"/>
                                </a:solidFill>
                                <a:latin typeface="Cambria Math" panose="02040503050406030204" pitchFamily="18" charset="0"/>
                              </a:rPr>
                              <m:t>𝟎</m:t>
                            </m:r>
                          </m:sub>
                        </m:sSub>
                      </m:oMath>
                    </m:oMathPara>
                  </a14:m>
                  <a:endParaRPr lang="en-US" b="1"/>
                </a:p>
              </p:txBody>
            </p:sp>
          </mc:Choice>
          <mc:Fallback xmlns="">
            <p:sp>
              <p:nvSpPr>
                <p:cNvPr id="15" name="Rounded Rectangle 14">
                  <a:extLst>
                    <a:ext uri="{FF2B5EF4-FFF2-40B4-BE49-F238E27FC236}">
                      <a16:creationId xmlns:a16="http://schemas.microsoft.com/office/drawing/2014/main" id="{A0AC736B-364B-A19A-CDBF-60000AE82E9F}"/>
                    </a:ext>
                  </a:extLst>
                </p:cNvPr>
                <p:cNvSpPr>
                  <a:spLocks noRot="1" noChangeAspect="1" noMove="1" noResize="1" noEditPoints="1" noAdjustHandles="1" noChangeArrowheads="1" noChangeShapeType="1" noTextEdit="1"/>
                </p:cNvSpPr>
                <p:nvPr/>
              </p:nvSpPr>
              <p:spPr>
                <a:xfrm>
                  <a:off x="5129212" y="1611720"/>
                  <a:ext cx="300038" cy="257175"/>
                </a:xfrm>
                <a:prstGeom prst="roundRect">
                  <a:avLst/>
                </a:prstGeom>
                <a:blipFill>
                  <a:blip r:embed="rId4"/>
                  <a:stretch>
                    <a:fillRect l="-29412" r="-5882" b="-17778"/>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ounded Rectangle 15">
                  <a:extLst>
                    <a:ext uri="{FF2B5EF4-FFF2-40B4-BE49-F238E27FC236}">
                      <a16:creationId xmlns:a16="http://schemas.microsoft.com/office/drawing/2014/main" id="{E4C16A5F-929E-A65D-6DAB-D77840B74D6F}"/>
                    </a:ext>
                  </a:extLst>
                </p:cNvPr>
                <p:cNvSpPr/>
                <p:nvPr/>
              </p:nvSpPr>
              <p:spPr>
                <a:xfrm>
                  <a:off x="5129212" y="2928837"/>
                  <a:ext cx="300038" cy="2571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b="1" i="1" smtClean="0">
                                <a:solidFill>
                                  <a:srgbClr val="FC80DA"/>
                                </a:solidFill>
                                <a:latin typeface="Cambria Math" panose="02040503050406030204" pitchFamily="18" charset="0"/>
                              </a:rPr>
                            </m:ctrlPr>
                          </m:sSubPr>
                          <m:e>
                            <m:r>
                              <a:rPr lang="en-CA" b="1" i="1" smtClean="0">
                                <a:solidFill>
                                  <a:srgbClr val="FC80DA"/>
                                </a:solidFill>
                                <a:latin typeface="Cambria Math" panose="02040503050406030204" pitchFamily="18" charset="0"/>
                              </a:rPr>
                              <m:t>𝑶</m:t>
                            </m:r>
                          </m:e>
                          <m:sub>
                            <m:r>
                              <a:rPr lang="en-CA" b="1" i="1" smtClean="0">
                                <a:solidFill>
                                  <a:srgbClr val="FC80DA"/>
                                </a:solidFill>
                                <a:latin typeface="Cambria Math" panose="02040503050406030204" pitchFamily="18" charset="0"/>
                              </a:rPr>
                              <m:t>𝟏</m:t>
                            </m:r>
                          </m:sub>
                        </m:sSub>
                      </m:oMath>
                    </m:oMathPara>
                  </a14:m>
                  <a:endParaRPr lang="en-US" b="1" dirty="0"/>
                </a:p>
              </p:txBody>
            </p:sp>
          </mc:Choice>
          <mc:Fallback xmlns="">
            <p:sp>
              <p:nvSpPr>
                <p:cNvPr id="16" name="Rounded Rectangle 15">
                  <a:extLst>
                    <a:ext uri="{FF2B5EF4-FFF2-40B4-BE49-F238E27FC236}">
                      <a16:creationId xmlns:a16="http://schemas.microsoft.com/office/drawing/2014/main" id="{E4C16A5F-929E-A65D-6DAB-D77840B74D6F}"/>
                    </a:ext>
                  </a:extLst>
                </p:cNvPr>
                <p:cNvSpPr>
                  <a:spLocks noRot="1" noChangeAspect="1" noMove="1" noResize="1" noEditPoints="1" noAdjustHandles="1" noChangeArrowheads="1" noChangeShapeType="1" noTextEdit="1"/>
                </p:cNvSpPr>
                <p:nvPr/>
              </p:nvSpPr>
              <p:spPr>
                <a:xfrm>
                  <a:off x="5129212" y="2928837"/>
                  <a:ext cx="300038" cy="257175"/>
                </a:xfrm>
                <a:prstGeom prst="roundRect">
                  <a:avLst/>
                </a:prstGeom>
                <a:blipFill>
                  <a:blip r:embed="rId5"/>
                  <a:stretch>
                    <a:fillRect l="-29412" r="-5882" b="-17778"/>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ounded Rectangle 16">
                  <a:extLst>
                    <a:ext uri="{FF2B5EF4-FFF2-40B4-BE49-F238E27FC236}">
                      <a16:creationId xmlns:a16="http://schemas.microsoft.com/office/drawing/2014/main" id="{04D12449-185C-40AB-D10D-5EBD2238CA01}"/>
                    </a:ext>
                  </a:extLst>
                </p:cNvPr>
                <p:cNvSpPr/>
                <p:nvPr/>
              </p:nvSpPr>
              <p:spPr>
                <a:xfrm>
                  <a:off x="5129211" y="4635908"/>
                  <a:ext cx="300038" cy="2571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b="1" i="1" smtClean="0">
                                <a:solidFill>
                                  <a:srgbClr val="FC80DA"/>
                                </a:solidFill>
                                <a:latin typeface="Cambria Math" panose="02040503050406030204" pitchFamily="18" charset="0"/>
                              </a:rPr>
                            </m:ctrlPr>
                          </m:sSubPr>
                          <m:e>
                            <m:r>
                              <a:rPr lang="en-CA" b="1" i="1" smtClean="0">
                                <a:solidFill>
                                  <a:srgbClr val="FC80DA"/>
                                </a:solidFill>
                                <a:latin typeface="Cambria Math" panose="02040503050406030204" pitchFamily="18" charset="0"/>
                              </a:rPr>
                              <m:t>𝑶</m:t>
                            </m:r>
                          </m:e>
                          <m:sub>
                            <m:r>
                              <a:rPr lang="en-CA" b="1" i="1" smtClean="0">
                                <a:solidFill>
                                  <a:srgbClr val="FC80DA"/>
                                </a:solidFill>
                                <a:latin typeface="Cambria Math" panose="02040503050406030204" pitchFamily="18" charset="0"/>
                              </a:rPr>
                              <m:t>𝟕</m:t>
                            </m:r>
                          </m:sub>
                        </m:sSub>
                      </m:oMath>
                    </m:oMathPara>
                  </a14:m>
                  <a:endParaRPr lang="en-US" b="1"/>
                </a:p>
              </p:txBody>
            </p:sp>
          </mc:Choice>
          <mc:Fallback xmlns="">
            <p:sp>
              <p:nvSpPr>
                <p:cNvPr id="17" name="Rounded Rectangle 16">
                  <a:extLst>
                    <a:ext uri="{FF2B5EF4-FFF2-40B4-BE49-F238E27FC236}">
                      <a16:creationId xmlns:a16="http://schemas.microsoft.com/office/drawing/2014/main" id="{04D12449-185C-40AB-D10D-5EBD2238CA01}"/>
                    </a:ext>
                  </a:extLst>
                </p:cNvPr>
                <p:cNvSpPr>
                  <a:spLocks noRot="1" noChangeAspect="1" noMove="1" noResize="1" noEditPoints="1" noAdjustHandles="1" noChangeArrowheads="1" noChangeShapeType="1" noTextEdit="1"/>
                </p:cNvSpPr>
                <p:nvPr/>
              </p:nvSpPr>
              <p:spPr>
                <a:xfrm>
                  <a:off x="5129211" y="4635908"/>
                  <a:ext cx="300038" cy="257175"/>
                </a:xfrm>
                <a:prstGeom prst="roundRect">
                  <a:avLst/>
                </a:prstGeom>
                <a:blipFill>
                  <a:blip r:embed="rId6"/>
                  <a:stretch>
                    <a:fillRect l="-29412" r="-5882" b="-17778"/>
                  </a:stretch>
                </a:blipFill>
                <a:ln>
                  <a:solidFill>
                    <a:schemeClr val="bg1"/>
                  </a:solidFill>
                </a:ln>
              </p:spPr>
              <p:txBody>
                <a:bodyPr/>
                <a:lstStyle/>
                <a:p>
                  <a:r>
                    <a:rPr lang="en-US">
                      <a:noFill/>
                    </a:rPr>
                    <a:t> </a:t>
                  </a:r>
                </a:p>
              </p:txBody>
            </p:sp>
          </mc:Fallback>
        </mc:AlternateContent>
        <p:cxnSp>
          <p:nvCxnSpPr>
            <p:cNvPr id="20" name="Straight Arrow Connector 19">
              <a:extLst>
                <a:ext uri="{FF2B5EF4-FFF2-40B4-BE49-F238E27FC236}">
                  <a16:creationId xmlns:a16="http://schemas.microsoft.com/office/drawing/2014/main" id="{FDA81F70-1F36-A3FA-1CC4-6BFBA97333EF}"/>
                </a:ext>
              </a:extLst>
            </p:cNvPr>
            <p:cNvCxnSpPr>
              <a:cxnSpLocks/>
            </p:cNvCxnSpPr>
            <p:nvPr/>
          </p:nvCxnSpPr>
          <p:spPr>
            <a:xfrm flipV="1">
              <a:off x="3036033" y="3393591"/>
              <a:ext cx="209496" cy="33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CF207A7-6618-6B23-297E-A114445496A9}"/>
                </a:ext>
              </a:extLst>
            </p:cNvPr>
            <p:cNvCxnSpPr>
              <a:cxnSpLocks/>
            </p:cNvCxnSpPr>
            <p:nvPr/>
          </p:nvCxnSpPr>
          <p:spPr>
            <a:xfrm flipV="1">
              <a:off x="4617189" y="3403113"/>
              <a:ext cx="209496" cy="33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A6BCDBEE-7823-BCA6-3BF5-253C989F1B75}"/>
                  </a:ext>
                </a:extLst>
              </p:cNvPr>
              <p:cNvSpPr txBox="1"/>
              <p:nvPr/>
            </p:nvSpPr>
            <p:spPr>
              <a:xfrm>
                <a:off x="5543187" y="1449030"/>
                <a:ext cx="5037902" cy="3473964"/>
              </a:xfrm>
              <a:prstGeom prst="rect">
                <a:avLst/>
              </a:prstGeom>
              <a:noFill/>
            </p:spPr>
            <p:txBody>
              <a:bodyPr wrap="square">
                <a:spAutoFit/>
              </a:bodyPr>
              <a:lstStyle/>
              <a:p>
                <a:pPr marL="285750" indent="-285750">
                  <a:buFont typeface="Arial" panose="020B0604020202020204" pitchFamily="34" charset="0"/>
                  <a:buChar char="•"/>
                </a:pPr>
                <a:r>
                  <a:rPr lang="en-CA" sz="2400" b="0" dirty="0"/>
                  <a:t>Each</a:t>
                </a:r>
                <a14:m>
                  <m:oMath xmlns:m="http://schemas.openxmlformats.org/officeDocument/2006/math">
                    <m:r>
                      <a:rPr lang="en-CA" sz="2400" b="0" i="1" smtClean="0">
                        <a:latin typeface="Cambria Math" panose="02040503050406030204" pitchFamily="18" charset="0"/>
                      </a:rPr>
                      <m:t> </m:t>
                    </m:r>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𝑂</m:t>
                        </m:r>
                      </m:e>
                      <m:sub>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h</m:t>
                            </m:r>
                          </m:e>
                          <m:sub>
                            <m:r>
                              <a:rPr lang="en-CA" sz="2400" b="0" i="1" smtClean="0">
                                <a:latin typeface="Cambria Math" panose="02040503050406030204" pitchFamily="18" charset="0"/>
                              </a:rPr>
                              <m:t>𝑖</m:t>
                            </m:r>
                          </m:sub>
                        </m:sSub>
                      </m:sub>
                    </m:sSub>
                    <m:r>
                      <a:rPr lang="en-CA" sz="2400" b="0" i="1" smtClean="0">
                        <a:latin typeface="Cambria Math" panose="02040503050406030204" pitchFamily="18" charset="0"/>
                      </a:rPr>
                      <m:t>∈</m:t>
                    </m:r>
                    <m:sSup>
                      <m:sSupPr>
                        <m:ctrlPr>
                          <a:rPr lang="en-CA" sz="2400" b="0" i="1" smtClean="0">
                            <a:latin typeface="Cambria Math" panose="02040503050406030204" pitchFamily="18" charset="0"/>
                          </a:rPr>
                        </m:ctrlPr>
                      </m:sSupPr>
                      <m:e>
                        <m:r>
                          <a:rPr lang="en-CA" sz="2400" b="0" i="1" smtClean="0">
                            <a:latin typeface="Cambria Math" panose="02040503050406030204" pitchFamily="18" charset="0"/>
                          </a:rPr>
                          <m:t>ℝ</m:t>
                        </m:r>
                      </m:e>
                      <m:sup>
                        <m:r>
                          <a:rPr lang="en-CA" sz="2400" b="0" i="1" smtClean="0">
                            <a:latin typeface="Cambria Math" panose="02040503050406030204" pitchFamily="18" charset="0"/>
                          </a:rPr>
                          <m:t>𝑡</m:t>
                        </m:r>
                        <m:r>
                          <a:rPr lang="en-CA" sz="2400" b="0" i="1" smtClean="0">
                            <a:latin typeface="Cambria Math" panose="02040503050406030204" pitchFamily="18" charset="0"/>
                            <a:ea typeface="Cambria Math" panose="02040503050406030204" pitchFamily="18" charset="0"/>
                          </a:rPr>
                          <m:t>×</m:t>
                        </m:r>
                        <m:sSub>
                          <m:sSubPr>
                            <m:ctrlPr>
                              <a:rPr lang="en-CA"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𝑑</m:t>
                            </m:r>
                          </m:e>
                          <m:sub>
                            <m:r>
                              <a:rPr lang="en-CA" sz="2400" b="0" i="1" smtClean="0">
                                <a:latin typeface="Cambria Math" panose="02040503050406030204" pitchFamily="18" charset="0"/>
                                <a:ea typeface="Cambria Math" panose="02040503050406030204" pitchFamily="18" charset="0"/>
                              </a:rPr>
                              <m:t>𝑘</m:t>
                            </m:r>
                          </m:sub>
                        </m:sSub>
                      </m:sup>
                    </m:sSup>
                  </m:oMath>
                </a14:m>
                <a:endParaRPr lang="en-CA" sz="2400" b="0" i="1" dirty="0">
                  <a:latin typeface="Cambria Math" panose="02040503050406030204" pitchFamily="18" charset="0"/>
                </a:endParaRPr>
              </a:p>
              <a:p>
                <a:pPr marL="285750" indent="-285750">
                  <a:buFont typeface="Arial" panose="020B0604020202020204" pitchFamily="34" charset="0"/>
                  <a:buChar char="•"/>
                </a:pPr>
                <a:endParaRPr lang="en-CA" sz="2400" i="1" dirty="0">
                  <a:latin typeface="Cambria Math" panose="02040503050406030204" pitchFamily="18" charset="0"/>
                </a:endParaRPr>
              </a:p>
              <a:p>
                <a:pPr marL="285750" indent="-285750">
                  <a:buFont typeface="Arial" panose="020B0604020202020204" pitchFamily="34" charset="0"/>
                  <a:buChar char="•"/>
                </a:pPr>
                <a14:m>
                  <m:oMath xmlns:m="http://schemas.openxmlformats.org/officeDocument/2006/math">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h</m:t>
                        </m:r>
                      </m:e>
                      <m:sub>
                        <m:r>
                          <a:rPr lang="en-CA" sz="2400" b="0" i="1" smtClean="0">
                            <a:latin typeface="Cambria Math" panose="02040503050406030204" pitchFamily="18" charset="0"/>
                          </a:rPr>
                          <m:t>𝑖</m:t>
                        </m:r>
                      </m:sub>
                    </m:sSub>
                    <m:r>
                      <a:rPr lang="en-CA" sz="2400" b="0" i="1" smtClean="0">
                        <a:latin typeface="Cambria Math" panose="02040503050406030204" pitchFamily="18" charset="0"/>
                      </a:rPr>
                      <m:t>∈</m:t>
                    </m:r>
                    <m:d>
                      <m:dPr>
                        <m:begChr m:val="{"/>
                        <m:endChr m:val="}"/>
                        <m:ctrlPr>
                          <a:rPr lang="en-CA" sz="2400" b="0" i="1" smtClean="0">
                            <a:latin typeface="Cambria Math" panose="02040503050406030204" pitchFamily="18" charset="0"/>
                          </a:rPr>
                        </m:ctrlPr>
                      </m:dPr>
                      <m:e>
                        <m:r>
                          <a:rPr lang="en-CA" sz="2400" b="0" i="1" smtClean="0">
                            <a:latin typeface="Cambria Math" panose="02040503050406030204" pitchFamily="18" charset="0"/>
                          </a:rPr>
                          <m:t>0, …, 7</m:t>
                        </m:r>
                      </m:e>
                    </m:d>
                  </m:oMath>
                </a14:m>
                <a:r>
                  <a:rPr lang="en-CA" sz="2400" dirty="0"/>
                  <a:t>, one output for each head</a:t>
                </a:r>
              </a:p>
              <a:p>
                <a:pPr marL="285750" indent="-285750">
                  <a:buFont typeface="Arial" panose="020B0604020202020204" pitchFamily="34" charset="0"/>
                  <a:buChar char="•"/>
                </a:pPr>
                <a:endParaRPr lang="en-CA" sz="2400" b="0" dirty="0">
                  <a:latin typeface="Cambria Math" panose="02040503050406030204" pitchFamily="18" charset="0"/>
                </a:endParaRPr>
              </a:p>
              <a:p>
                <a:pPr marL="285750" indent="-285750">
                  <a:buFont typeface="Arial" panose="020B0604020202020204" pitchFamily="34" charset="0"/>
                  <a:buChar char="•"/>
                </a:pPr>
                <a:r>
                  <a:rPr lang="en-CA" sz="2400" b="0" dirty="0"/>
                  <a:t>Recall, model expects vectors of</a:t>
                </a:r>
                <a:r>
                  <a:rPr lang="en-CA" sz="2400" dirty="0"/>
                  <a:t> dimension </a:t>
                </a:r>
                <a14:m>
                  <m:oMath xmlns:m="http://schemas.openxmlformats.org/officeDocument/2006/math">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𝑑</m:t>
                        </m:r>
                      </m:e>
                      <m:sub>
                        <m:r>
                          <a:rPr lang="en-CA" sz="2400" b="0" i="1" smtClean="0">
                            <a:latin typeface="Cambria Math" panose="02040503050406030204" pitchFamily="18" charset="0"/>
                          </a:rPr>
                          <m:t>𝑚𝑜𝑑𝑒𝑙</m:t>
                        </m:r>
                      </m:sub>
                    </m:sSub>
                  </m:oMath>
                </a14:m>
                <a:endParaRPr lang="en-CA" sz="2400" b="0" dirty="0">
                  <a:latin typeface="Cambria Math" panose="02040503050406030204" pitchFamily="18" charset="0"/>
                </a:endParaRPr>
              </a:p>
              <a:p>
                <a:pPr lvl="1"/>
                <a:r>
                  <a:rPr lang="en-CA" sz="2400" dirty="0">
                    <a:latin typeface="Cambria Math" panose="02040503050406030204" pitchFamily="18" charset="0"/>
                    <a:sym typeface="Wingdings" pitchFamily="2" charset="2"/>
                  </a:rPr>
                  <a:t> </a:t>
                </a:r>
                <a:r>
                  <a:rPr lang="en-CA" sz="2400" dirty="0">
                    <a:sym typeface="Wingdings" pitchFamily="2" charset="2"/>
                  </a:rPr>
                  <a:t>Indicates we need to reduce to a single </a:t>
                </a:r>
                <a14:m>
                  <m:oMath xmlns:m="http://schemas.openxmlformats.org/officeDocument/2006/math">
                    <m:r>
                      <a:rPr lang="en-CA" sz="2400" b="0" i="1" smtClean="0">
                        <a:latin typeface="Cambria Math" panose="02040503050406030204" pitchFamily="18" charset="0"/>
                        <a:sym typeface="Wingdings" pitchFamily="2" charset="2"/>
                      </a:rPr>
                      <m:t>𝑂</m:t>
                    </m:r>
                    <m:r>
                      <a:rPr lang="en-CA" sz="2400" b="0" i="1" smtClean="0">
                        <a:latin typeface="Cambria Math" panose="02040503050406030204" pitchFamily="18" charset="0"/>
                        <a:sym typeface="Wingdings" pitchFamily="2" charset="2"/>
                      </a:rPr>
                      <m:t>∈</m:t>
                    </m:r>
                    <m:sSup>
                      <m:sSupPr>
                        <m:ctrlPr>
                          <a:rPr lang="en-CA" sz="2400" b="0" i="1" smtClean="0">
                            <a:latin typeface="Cambria Math" panose="02040503050406030204" pitchFamily="18" charset="0"/>
                            <a:sym typeface="Wingdings" pitchFamily="2" charset="2"/>
                          </a:rPr>
                        </m:ctrlPr>
                      </m:sSupPr>
                      <m:e>
                        <m:r>
                          <a:rPr lang="en-CA" sz="2400" b="0" i="1" smtClean="0">
                            <a:latin typeface="Cambria Math" panose="02040503050406030204" pitchFamily="18" charset="0"/>
                            <a:sym typeface="Wingdings" pitchFamily="2" charset="2"/>
                          </a:rPr>
                          <m:t>ℝ</m:t>
                        </m:r>
                      </m:e>
                      <m:sup>
                        <m:r>
                          <a:rPr lang="en-CA" sz="2400" b="0" i="1" smtClean="0">
                            <a:latin typeface="Cambria Math" panose="02040503050406030204" pitchFamily="18" charset="0"/>
                            <a:sym typeface="Wingdings" pitchFamily="2" charset="2"/>
                          </a:rPr>
                          <m:t>𝑡</m:t>
                        </m:r>
                        <m:r>
                          <a:rPr lang="en-CA" sz="2400" b="0" i="1" smtClean="0">
                            <a:latin typeface="Cambria Math" panose="02040503050406030204" pitchFamily="18" charset="0"/>
                            <a:ea typeface="Cambria Math" panose="02040503050406030204" pitchFamily="18" charset="0"/>
                            <a:sym typeface="Wingdings" pitchFamily="2" charset="2"/>
                          </a:rPr>
                          <m:t>×</m:t>
                        </m:r>
                        <m:sSub>
                          <m:sSubPr>
                            <m:ctrlPr>
                              <a:rPr lang="en-CA" sz="2400" b="0" i="1" smtClean="0">
                                <a:latin typeface="Cambria Math" panose="02040503050406030204" pitchFamily="18" charset="0"/>
                                <a:ea typeface="Cambria Math" panose="02040503050406030204" pitchFamily="18" charset="0"/>
                                <a:sym typeface="Wingdings" pitchFamily="2" charset="2"/>
                              </a:rPr>
                            </m:ctrlPr>
                          </m:sSubPr>
                          <m:e>
                            <m:r>
                              <a:rPr lang="en-CA" sz="2400" b="0" i="1" smtClean="0">
                                <a:latin typeface="Cambria Math" panose="02040503050406030204" pitchFamily="18" charset="0"/>
                                <a:ea typeface="Cambria Math" panose="02040503050406030204" pitchFamily="18" charset="0"/>
                                <a:sym typeface="Wingdings" pitchFamily="2" charset="2"/>
                              </a:rPr>
                              <m:t>𝑑</m:t>
                            </m:r>
                          </m:e>
                          <m:sub>
                            <m:r>
                              <a:rPr lang="en-CA" sz="2400" b="0" i="1" smtClean="0">
                                <a:latin typeface="Cambria Math" panose="02040503050406030204" pitchFamily="18" charset="0"/>
                                <a:ea typeface="Cambria Math" panose="02040503050406030204" pitchFamily="18" charset="0"/>
                                <a:sym typeface="Wingdings" pitchFamily="2" charset="2"/>
                              </a:rPr>
                              <m:t>𝑚𝑜𝑑𝑒𝑙</m:t>
                            </m:r>
                          </m:sub>
                        </m:sSub>
                      </m:sup>
                    </m:sSup>
                  </m:oMath>
                </a14:m>
                <a:r>
                  <a:rPr lang="en-CA" sz="2400" b="0" dirty="0">
                    <a:latin typeface="Cambria Math" panose="02040503050406030204" pitchFamily="18" charset="0"/>
                  </a:rPr>
                  <a:t> </a:t>
                </a:r>
                <a:r>
                  <a:rPr lang="en-CA" sz="2400" b="0" dirty="0"/>
                  <a:t>matrix</a:t>
                </a:r>
              </a:p>
            </p:txBody>
          </p:sp>
        </mc:Choice>
        <mc:Fallback xmlns="">
          <p:sp>
            <p:nvSpPr>
              <p:cNvPr id="37" name="TextBox 36">
                <a:extLst>
                  <a:ext uri="{FF2B5EF4-FFF2-40B4-BE49-F238E27FC236}">
                    <a16:creationId xmlns:a16="http://schemas.microsoft.com/office/drawing/2014/main" id="{A6BCDBEE-7823-BCA6-3BF5-253C989F1B75}"/>
                  </a:ext>
                </a:extLst>
              </p:cNvPr>
              <p:cNvSpPr txBox="1">
                <a:spLocks noRot="1" noChangeAspect="1" noMove="1" noResize="1" noEditPoints="1" noAdjustHandles="1" noChangeArrowheads="1" noChangeShapeType="1" noTextEdit="1"/>
              </p:cNvSpPr>
              <p:nvPr/>
            </p:nvSpPr>
            <p:spPr>
              <a:xfrm>
                <a:off x="5543187" y="1449030"/>
                <a:ext cx="5037902" cy="3473964"/>
              </a:xfrm>
              <a:prstGeom prst="rect">
                <a:avLst/>
              </a:prstGeom>
              <a:blipFill>
                <a:blip r:embed="rId7"/>
                <a:stretch>
                  <a:fillRect l="-1508" t="-730" r="-3015" b="-3285"/>
                </a:stretch>
              </a:blipFill>
            </p:spPr>
            <p:txBody>
              <a:bodyPr/>
              <a:lstStyle/>
              <a:p>
                <a:r>
                  <a:rPr lang="en-CA">
                    <a:noFill/>
                  </a:rPr>
                  <a:t> </a:t>
                </a:r>
              </a:p>
            </p:txBody>
          </p:sp>
        </mc:Fallback>
      </mc:AlternateContent>
    </p:spTree>
    <p:extLst>
      <p:ext uri="{BB962C8B-B14F-4D97-AF65-F5344CB8AC3E}">
        <p14:creationId xmlns:p14="http://schemas.microsoft.com/office/powerpoint/2010/main" val="20856813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4E406-4A46-3AF9-B432-EF8439FC18B4}"/>
              </a:ext>
            </a:extLst>
          </p:cNvPr>
          <p:cNvSpPr>
            <a:spLocks noGrp="1"/>
          </p:cNvSpPr>
          <p:nvPr>
            <p:ph type="title"/>
          </p:nvPr>
        </p:nvSpPr>
        <p:spPr/>
        <p:txBody>
          <a:bodyPr/>
          <a:lstStyle/>
          <a:p>
            <a:r>
              <a:rPr lang="en-US"/>
              <a:t>Learning Multi-Head Attention</a:t>
            </a:r>
          </a:p>
        </p:txBody>
      </p:sp>
      <p:sp>
        <p:nvSpPr>
          <p:cNvPr id="4" name="Date Placeholder 3">
            <a:extLst>
              <a:ext uri="{FF2B5EF4-FFF2-40B4-BE49-F238E27FC236}">
                <a16:creationId xmlns:a16="http://schemas.microsoft.com/office/drawing/2014/main" id="{E03FD6A3-B101-4C8F-A6A5-6916C520AFC6}"/>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3FFFED92-A980-F39F-8225-4F8078E868E6}"/>
              </a:ext>
            </a:extLst>
          </p:cNvPr>
          <p:cNvSpPr>
            <a:spLocks noGrp="1"/>
          </p:cNvSpPr>
          <p:nvPr>
            <p:ph type="sldNum" sz="quarter" idx="12"/>
          </p:nvPr>
        </p:nvSpPr>
        <p:spPr/>
        <p:txBody>
          <a:bodyPr/>
          <a:lstStyle/>
          <a:p>
            <a:fld id="{D4F24A5E-B0D2-394D-9970-9AE06BCB59C1}" type="slidenum">
              <a:rPr lang="en-US" smtClean="0"/>
              <a:t>48</a:t>
            </a:fld>
            <a:endParaRPr lang="en-US"/>
          </a:p>
        </p:txBody>
      </p:sp>
      <p:sp>
        <p:nvSpPr>
          <p:cNvPr id="34" name="Rounded Rectangle 33">
            <a:extLst>
              <a:ext uri="{FF2B5EF4-FFF2-40B4-BE49-F238E27FC236}">
                <a16:creationId xmlns:a16="http://schemas.microsoft.com/office/drawing/2014/main" id="{5F2D1BA2-7927-2658-E845-884F1BA5DE60}"/>
              </a:ext>
            </a:extLst>
          </p:cNvPr>
          <p:cNvSpPr/>
          <p:nvPr/>
        </p:nvSpPr>
        <p:spPr>
          <a:xfrm>
            <a:off x="10591800" y="3265003"/>
            <a:ext cx="300038" cy="2571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pic>
        <p:nvPicPr>
          <p:cNvPr id="9" name="Picture 8">
            <a:extLst>
              <a:ext uri="{FF2B5EF4-FFF2-40B4-BE49-F238E27FC236}">
                <a16:creationId xmlns:a16="http://schemas.microsoft.com/office/drawing/2014/main" id="{CE77C822-0A5D-C30A-F6E4-4B6DC4C34A15}"/>
              </a:ext>
            </a:extLst>
          </p:cNvPr>
          <p:cNvPicPr>
            <a:picLocks noChangeAspect="1"/>
          </p:cNvPicPr>
          <p:nvPr/>
        </p:nvPicPr>
        <p:blipFill rotWithShape="1">
          <a:blip r:embed="rId3"/>
          <a:srcRect t="7606" r="47059" b="67496"/>
          <a:stretch/>
        </p:blipFill>
        <p:spPr>
          <a:xfrm>
            <a:off x="1795462" y="3522177"/>
            <a:ext cx="4114800" cy="1057275"/>
          </a:xfrm>
          <a:prstGeom prst="rect">
            <a:avLst/>
          </a:prstGeom>
        </p:spPr>
      </p:pic>
      <p:pic>
        <p:nvPicPr>
          <p:cNvPr id="11" name="Picture 10">
            <a:extLst>
              <a:ext uri="{FF2B5EF4-FFF2-40B4-BE49-F238E27FC236}">
                <a16:creationId xmlns:a16="http://schemas.microsoft.com/office/drawing/2014/main" id="{65867295-96E6-D62C-F392-4EA25329997D}"/>
              </a:ext>
            </a:extLst>
          </p:cNvPr>
          <p:cNvPicPr>
            <a:picLocks noChangeAspect="1"/>
          </p:cNvPicPr>
          <p:nvPr/>
        </p:nvPicPr>
        <p:blipFill rotWithShape="1">
          <a:blip r:embed="rId3"/>
          <a:srcRect l="83640"/>
          <a:stretch/>
        </p:blipFill>
        <p:spPr>
          <a:xfrm>
            <a:off x="6474620" y="2109925"/>
            <a:ext cx="1271587" cy="4246425"/>
          </a:xfrm>
          <a:prstGeom prst="rect">
            <a:avLst/>
          </a:prstGeom>
        </p:spPr>
      </p:pic>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AD6075EB-A9B8-3595-DF7A-E9A1A5BD70BD}"/>
                  </a:ext>
                </a:extLst>
              </p:cNvPr>
              <p:cNvSpPr/>
              <p:nvPr/>
            </p:nvSpPr>
            <p:spPr>
              <a:xfrm>
                <a:off x="5963228" y="3921879"/>
                <a:ext cx="403208" cy="2360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200" b="1" i="1" smtClean="0">
                          <a:solidFill>
                            <a:schemeClr val="tx1"/>
                          </a:solidFill>
                          <a:latin typeface="Cambria Math" panose="02040503050406030204" pitchFamily="18" charset="0"/>
                          <a:ea typeface="Cambria Math" panose="02040503050406030204" pitchFamily="18" charset="0"/>
                        </a:rPr>
                        <m:t>×</m:t>
                      </m:r>
                    </m:oMath>
                  </m:oMathPara>
                </a14:m>
                <a:endParaRPr lang="en-US" sz="2200" b="1">
                  <a:solidFill>
                    <a:schemeClr val="tx1"/>
                  </a:solidFill>
                </a:endParaRPr>
              </a:p>
            </p:txBody>
          </p:sp>
        </mc:Choice>
        <mc:Fallback xmlns="">
          <p:sp>
            <p:nvSpPr>
              <p:cNvPr id="12" name="Rectangle 11">
                <a:extLst>
                  <a:ext uri="{FF2B5EF4-FFF2-40B4-BE49-F238E27FC236}">
                    <a16:creationId xmlns:a16="http://schemas.microsoft.com/office/drawing/2014/main" id="{AD6075EB-A9B8-3595-DF7A-E9A1A5BD70BD}"/>
                  </a:ext>
                </a:extLst>
              </p:cNvPr>
              <p:cNvSpPr>
                <a:spLocks noRot="1" noChangeAspect="1" noMove="1" noResize="1" noEditPoints="1" noAdjustHandles="1" noChangeArrowheads="1" noChangeShapeType="1" noTextEdit="1"/>
              </p:cNvSpPr>
              <p:nvPr/>
            </p:nvSpPr>
            <p:spPr>
              <a:xfrm>
                <a:off x="5963228" y="3921879"/>
                <a:ext cx="403208" cy="236082"/>
              </a:xfrm>
              <a:prstGeom prst="rect">
                <a:avLst/>
              </a:prstGeom>
              <a:blipFill>
                <a:blip r:embed="rId4"/>
                <a:stretch>
                  <a:fillRect b="-19512"/>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44C2BFA8-2409-E101-F841-FEBFECF3C2FB}"/>
                  </a:ext>
                </a:extLst>
              </p:cNvPr>
              <p:cNvSpPr/>
              <p:nvPr/>
            </p:nvSpPr>
            <p:spPr>
              <a:xfrm>
                <a:off x="7789483" y="3921879"/>
                <a:ext cx="403208" cy="2360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CA" sz="2200" b="1" i="1" smtClean="0">
                          <a:solidFill>
                            <a:schemeClr val="tx1"/>
                          </a:solidFill>
                          <a:latin typeface="Cambria Math" panose="02040503050406030204" pitchFamily="18" charset="0"/>
                        </a:rPr>
                        <m:t>=</m:t>
                      </m:r>
                    </m:oMath>
                  </m:oMathPara>
                </a14:m>
                <a:endParaRPr lang="en-US" sz="2200" b="1">
                  <a:solidFill>
                    <a:schemeClr val="tx1"/>
                  </a:solidFill>
                </a:endParaRPr>
              </a:p>
            </p:txBody>
          </p:sp>
        </mc:Choice>
        <mc:Fallback xmlns="">
          <p:sp>
            <p:nvSpPr>
              <p:cNvPr id="13" name="Rectangle 12">
                <a:extLst>
                  <a:ext uri="{FF2B5EF4-FFF2-40B4-BE49-F238E27FC236}">
                    <a16:creationId xmlns:a16="http://schemas.microsoft.com/office/drawing/2014/main" id="{44C2BFA8-2409-E101-F841-FEBFECF3C2FB}"/>
                  </a:ext>
                </a:extLst>
              </p:cNvPr>
              <p:cNvSpPr>
                <a:spLocks noRot="1" noChangeAspect="1" noMove="1" noResize="1" noEditPoints="1" noAdjustHandles="1" noChangeArrowheads="1" noChangeShapeType="1" noTextEdit="1"/>
              </p:cNvSpPr>
              <p:nvPr/>
            </p:nvSpPr>
            <p:spPr>
              <a:xfrm>
                <a:off x="7789483" y="3921879"/>
                <a:ext cx="403208" cy="236082"/>
              </a:xfrm>
              <a:prstGeom prst="rect">
                <a:avLst/>
              </a:prstGeom>
              <a:blipFill>
                <a:blip r:embed="rId5"/>
                <a:stretch>
                  <a:fillRect b="-12195"/>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7A28A4A-EB0A-85C8-6529-85209623ADCA}"/>
                  </a:ext>
                </a:extLst>
              </p:cNvPr>
              <p:cNvSpPr txBox="1"/>
              <p:nvPr/>
            </p:nvSpPr>
            <p:spPr>
              <a:xfrm>
                <a:off x="1125876" y="1177047"/>
                <a:ext cx="8389386" cy="1009059"/>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CA" sz="2400" b="0" i="1" smtClean="0">
                          <a:latin typeface="Cambria Math" panose="02040503050406030204" pitchFamily="18" charset="0"/>
                        </a:rPr>
                        <m:t>𝑀𝑢𝑙𝑡𝑖𝐻𝑒𝑎𝑑</m:t>
                      </m:r>
                      <m:d>
                        <m:dPr>
                          <m:ctrlPr>
                            <a:rPr lang="en-CA" sz="2400" b="0" i="1" smtClean="0">
                              <a:latin typeface="Cambria Math" panose="02040503050406030204" pitchFamily="18" charset="0"/>
                            </a:rPr>
                          </m:ctrlPr>
                        </m:dPr>
                        <m:e>
                          <m:r>
                            <a:rPr lang="en-CA" sz="2400" b="0" i="1" smtClean="0">
                              <a:latin typeface="Cambria Math" panose="02040503050406030204" pitchFamily="18" charset="0"/>
                            </a:rPr>
                            <m:t>𝑄</m:t>
                          </m:r>
                          <m:r>
                            <a:rPr lang="en-CA" sz="2400" b="0" i="1" smtClean="0">
                              <a:latin typeface="Cambria Math" panose="02040503050406030204" pitchFamily="18" charset="0"/>
                            </a:rPr>
                            <m:t>, </m:t>
                          </m:r>
                          <m:r>
                            <a:rPr lang="en-CA" sz="2400" b="0" i="1" smtClean="0">
                              <a:latin typeface="Cambria Math" panose="02040503050406030204" pitchFamily="18" charset="0"/>
                            </a:rPr>
                            <m:t>𝐾</m:t>
                          </m:r>
                          <m:r>
                            <a:rPr lang="en-CA" sz="2400" b="0" i="1" smtClean="0">
                              <a:latin typeface="Cambria Math" panose="02040503050406030204" pitchFamily="18" charset="0"/>
                            </a:rPr>
                            <m:t>, </m:t>
                          </m:r>
                          <m:r>
                            <a:rPr lang="en-CA" sz="2400" b="0" i="1" smtClean="0">
                              <a:latin typeface="Cambria Math" panose="02040503050406030204" pitchFamily="18" charset="0"/>
                            </a:rPr>
                            <m:t>𝑉</m:t>
                          </m:r>
                        </m:e>
                      </m:d>
                      <m:r>
                        <a:rPr lang="en-CA" sz="2400" b="0" i="1" smtClean="0">
                          <a:latin typeface="Cambria Math" panose="02040503050406030204" pitchFamily="18" charset="0"/>
                        </a:rPr>
                        <m:t>=</m:t>
                      </m:r>
                      <m:r>
                        <a:rPr lang="en-CA" sz="2400" b="0" i="1" smtClean="0">
                          <a:latin typeface="Cambria Math" panose="02040503050406030204" pitchFamily="18" charset="0"/>
                        </a:rPr>
                        <m:t>𝐶𝑜𝑛𝑐𝑎𝑡</m:t>
                      </m:r>
                      <m:d>
                        <m:dPr>
                          <m:ctrlPr>
                            <a:rPr lang="en-CA" sz="2400" b="0" i="1" smtClean="0">
                              <a:latin typeface="Cambria Math" panose="02040503050406030204" pitchFamily="18" charset="0"/>
                            </a:rPr>
                          </m:ctrlPr>
                        </m:dPr>
                        <m:e>
                          <m:r>
                            <a:rPr lang="en-CA" sz="2400" b="0" i="1" smtClean="0">
                              <a:latin typeface="Cambria Math" panose="02040503050406030204" pitchFamily="18" charset="0"/>
                            </a:rPr>
                            <m:t>h𝑒𝑎</m:t>
                          </m:r>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𝑑</m:t>
                              </m:r>
                            </m:e>
                            <m:sub>
                              <m:r>
                                <a:rPr lang="en-CA" sz="2400" b="0" i="1" smtClean="0">
                                  <a:latin typeface="Cambria Math" panose="02040503050406030204" pitchFamily="18" charset="0"/>
                                </a:rPr>
                                <m:t>0,  </m:t>
                              </m:r>
                            </m:sub>
                          </m:sSub>
                          <m:r>
                            <a:rPr lang="en-CA" sz="2400" b="0" i="1" smtClean="0">
                              <a:latin typeface="Cambria Math" panose="02040503050406030204" pitchFamily="18" charset="0"/>
                            </a:rPr>
                            <m:t>…, </m:t>
                          </m:r>
                          <m:r>
                            <a:rPr lang="en-CA" sz="2400" b="0" i="1" smtClean="0">
                              <a:latin typeface="Cambria Math" panose="02040503050406030204" pitchFamily="18" charset="0"/>
                            </a:rPr>
                            <m:t>h𝑒𝑎</m:t>
                          </m:r>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𝑑</m:t>
                              </m:r>
                            </m:e>
                            <m:sub>
                              <m:r>
                                <a:rPr lang="en-CA" sz="2400" b="0" i="1" smtClean="0">
                                  <a:latin typeface="Cambria Math" panose="02040503050406030204" pitchFamily="18" charset="0"/>
                                </a:rPr>
                                <m:t>h</m:t>
                              </m:r>
                              <m:r>
                                <a:rPr lang="en-CA" sz="2400" b="0" i="1" smtClean="0">
                                  <a:latin typeface="Cambria Math" panose="02040503050406030204" pitchFamily="18" charset="0"/>
                                </a:rPr>
                                <m:t>−1</m:t>
                              </m:r>
                            </m:sub>
                          </m:sSub>
                        </m:e>
                      </m:d>
                      <m:sSup>
                        <m:sSupPr>
                          <m:ctrlPr>
                            <a:rPr lang="en-CA" sz="2400" b="0" i="1" smtClean="0">
                              <a:latin typeface="Cambria Math" panose="02040503050406030204" pitchFamily="18" charset="0"/>
                            </a:rPr>
                          </m:ctrlPr>
                        </m:sSupPr>
                        <m:e>
                          <m:r>
                            <a:rPr lang="en-CA" sz="2400" b="0" i="1" smtClean="0">
                              <a:latin typeface="Cambria Math" panose="02040503050406030204" pitchFamily="18" charset="0"/>
                            </a:rPr>
                            <m:t>𝑊</m:t>
                          </m:r>
                        </m:e>
                        <m:sup>
                          <m:r>
                            <a:rPr lang="en-CA" sz="2400" b="0" i="1" smtClean="0">
                              <a:latin typeface="Cambria Math" panose="02040503050406030204" pitchFamily="18" charset="0"/>
                            </a:rPr>
                            <m:t>𝑂</m:t>
                          </m:r>
                        </m:sup>
                      </m:sSup>
                    </m:oMath>
                  </m:oMathPara>
                </a14:m>
                <a:endParaRPr lang="en-US" sz="2400" dirty="0"/>
              </a:p>
              <a:p>
                <a:r>
                  <a:rPr lang="en-US" sz="2400" dirty="0"/>
                  <a:t>where </a:t>
                </a:r>
                <a14:m>
                  <m:oMath xmlns:m="http://schemas.openxmlformats.org/officeDocument/2006/math">
                    <m:r>
                      <a:rPr lang="en-CA" sz="2400" b="0" i="1" smtClean="0">
                        <a:latin typeface="Cambria Math" panose="02040503050406030204" pitchFamily="18" charset="0"/>
                      </a:rPr>
                      <m:t>h𝑒𝑎</m:t>
                    </m:r>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𝑑</m:t>
                        </m:r>
                      </m:e>
                      <m:sub>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h</m:t>
                            </m:r>
                          </m:e>
                          <m:sub>
                            <m:r>
                              <a:rPr lang="en-CA" sz="2400" b="0" i="1" smtClean="0">
                                <a:latin typeface="Cambria Math" panose="02040503050406030204" pitchFamily="18" charset="0"/>
                              </a:rPr>
                              <m:t>𝑖</m:t>
                            </m:r>
                          </m:sub>
                        </m:sSub>
                      </m:sub>
                    </m:sSub>
                    <m:r>
                      <a:rPr lang="en-CA" sz="2400" b="0" i="1" smtClean="0">
                        <a:latin typeface="Cambria Math" panose="02040503050406030204" pitchFamily="18" charset="0"/>
                      </a:rPr>
                      <m:t>=</m:t>
                    </m:r>
                    <m:r>
                      <a:rPr lang="en-CA" sz="2400" b="0" i="1" smtClean="0">
                        <a:latin typeface="Cambria Math" panose="02040503050406030204" pitchFamily="18" charset="0"/>
                      </a:rPr>
                      <m:t>𝐴𝑡𝑡𝑒𝑛𝑡𝑖𝑜𝑛</m:t>
                    </m:r>
                    <m:r>
                      <a:rPr lang="en-CA" sz="2400" b="0" i="1" smtClean="0">
                        <a:latin typeface="Cambria Math" panose="02040503050406030204" pitchFamily="18" charset="0"/>
                      </a:rPr>
                      <m:t>(</m:t>
                    </m:r>
                    <m:sSubSup>
                      <m:sSubSupPr>
                        <m:ctrlPr>
                          <a:rPr lang="en-CA" sz="2400" b="0" i="1" smtClean="0">
                            <a:latin typeface="Cambria Math" panose="02040503050406030204" pitchFamily="18" charset="0"/>
                          </a:rPr>
                        </m:ctrlPr>
                      </m:sSubSupPr>
                      <m:e>
                        <m:r>
                          <m:rPr>
                            <m:sty m:val="p"/>
                          </m:rPr>
                          <a:rPr lang="en-CA" sz="2400" b="0" i="0" smtClean="0">
                            <a:latin typeface="Cambria Math" panose="02040503050406030204" pitchFamily="18" charset="0"/>
                          </a:rPr>
                          <m:t>QW</m:t>
                        </m:r>
                      </m:e>
                      <m:sub>
                        <m:sSub>
                          <m:sSubPr>
                            <m:ctrlPr>
                              <a:rPr lang="en-CA" sz="2400" b="0" i="1" smtClean="0">
                                <a:latin typeface="Cambria Math" panose="02040503050406030204" pitchFamily="18" charset="0"/>
                              </a:rPr>
                            </m:ctrlPr>
                          </m:sSubPr>
                          <m:e>
                            <m:r>
                              <m:rPr>
                                <m:sty m:val="p"/>
                              </m:rPr>
                              <a:rPr lang="en-CA" sz="2400" b="0" i="0" smtClean="0">
                                <a:latin typeface="Cambria Math" panose="02040503050406030204" pitchFamily="18" charset="0"/>
                              </a:rPr>
                              <m:t>h</m:t>
                            </m:r>
                          </m:e>
                          <m:sub>
                            <m:r>
                              <m:rPr>
                                <m:sty m:val="p"/>
                              </m:rPr>
                              <a:rPr lang="en-CA" sz="2400" b="0" i="0" smtClean="0">
                                <a:latin typeface="Cambria Math" panose="02040503050406030204" pitchFamily="18" charset="0"/>
                              </a:rPr>
                              <m:t>i</m:t>
                            </m:r>
                          </m:sub>
                        </m:sSub>
                      </m:sub>
                      <m:sup>
                        <m:r>
                          <m:rPr>
                            <m:sty m:val="p"/>
                          </m:rPr>
                          <a:rPr lang="en-CA" sz="2400" b="0" i="0" smtClean="0">
                            <a:latin typeface="Cambria Math" panose="02040503050406030204" pitchFamily="18" charset="0"/>
                          </a:rPr>
                          <m:t>Q</m:t>
                        </m:r>
                      </m:sup>
                    </m:sSubSup>
                    <m:r>
                      <a:rPr lang="en-CA" sz="2400" b="0" i="0" smtClean="0">
                        <a:latin typeface="Cambria Math" panose="02040503050406030204" pitchFamily="18" charset="0"/>
                      </a:rPr>
                      <m:t>, </m:t>
                    </m:r>
                    <m:sSubSup>
                      <m:sSubSupPr>
                        <m:ctrlPr>
                          <a:rPr lang="en-CA" sz="2400" b="0" i="1" smtClean="0">
                            <a:latin typeface="Cambria Math" panose="02040503050406030204" pitchFamily="18" charset="0"/>
                          </a:rPr>
                        </m:ctrlPr>
                      </m:sSubSupPr>
                      <m:e>
                        <m:r>
                          <m:rPr>
                            <m:sty m:val="p"/>
                          </m:rPr>
                          <a:rPr lang="en-CA" sz="2400" b="0" i="0" smtClean="0">
                            <a:latin typeface="Cambria Math" panose="02040503050406030204" pitchFamily="18" charset="0"/>
                          </a:rPr>
                          <m:t>KW</m:t>
                        </m:r>
                      </m:e>
                      <m:sub>
                        <m:sSub>
                          <m:sSubPr>
                            <m:ctrlPr>
                              <a:rPr lang="en-CA" sz="2400" b="0" i="1" smtClean="0">
                                <a:latin typeface="Cambria Math" panose="02040503050406030204" pitchFamily="18" charset="0"/>
                              </a:rPr>
                            </m:ctrlPr>
                          </m:sSubPr>
                          <m:e>
                            <m:r>
                              <m:rPr>
                                <m:sty m:val="p"/>
                              </m:rPr>
                              <a:rPr lang="en-CA" sz="2400" b="0" i="0" smtClean="0">
                                <a:latin typeface="Cambria Math" panose="02040503050406030204" pitchFamily="18" charset="0"/>
                              </a:rPr>
                              <m:t>h</m:t>
                            </m:r>
                          </m:e>
                          <m:sub>
                            <m:r>
                              <m:rPr>
                                <m:sty m:val="p"/>
                              </m:rPr>
                              <a:rPr lang="en-CA" sz="2400" b="0" i="0" smtClean="0">
                                <a:latin typeface="Cambria Math" panose="02040503050406030204" pitchFamily="18" charset="0"/>
                              </a:rPr>
                              <m:t>i</m:t>
                            </m:r>
                          </m:sub>
                        </m:sSub>
                      </m:sub>
                      <m:sup>
                        <m:r>
                          <m:rPr>
                            <m:sty m:val="p"/>
                          </m:rPr>
                          <a:rPr lang="en-CA" sz="2400" b="0" i="0" smtClean="0">
                            <a:latin typeface="Cambria Math" panose="02040503050406030204" pitchFamily="18" charset="0"/>
                          </a:rPr>
                          <m:t>K</m:t>
                        </m:r>
                      </m:sup>
                    </m:sSubSup>
                    <m:r>
                      <a:rPr lang="en-CA" sz="2400" b="0" i="0" smtClean="0">
                        <a:latin typeface="Cambria Math" panose="02040503050406030204" pitchFamily="18" charset="0"/>
                      </a:rPr>
                      <m:t>, </m:t>
                    </m:r>
                    <m:sSubSup>
                      <m:sSubSupPr>
                        <m:ctrlPr>
                          <a:rPr lang="en-CA" sz="2400" b="0" i="1" smtClean="0">
                            <a:latin typeface="Cambria Math" panose="02040503050406030204" pitchFamily="18" charset="0"/>
                          </a:rPr>
                        </m:ctrlPr>
                      </m:sSubSupPr>
                      <m:e>
                        <m:r>
                          <m:rPr>
                            <m:sty m:val="p"/>
                          </m:rPr>
                          <a:rPr lang="en-CA" sz="2400" b="0" i="0" smtClean="0">
                            <a:latin typeface="Cambria Math" panose="02040503050406030204" pitchFamily="18" charset="0"/>
                          </a:rPr>
                          <m:t>VW</m:t>
                        </m:r>
                      </m:e>
                      <m:sub>
                        <m:sSub>
                          <m:sSubPr>
                            <m:ctrlPr>
                              <a:rPr lang="en-CA" sz="2400" b="0" i="1" smtClean="0">
                                <a:latin typeface="Cambria Math" panose="02040503050406030204" pitchFamily="18" charset="0"/>
                              </a:rPr>
                            </m:ctrlPr>
                          </m:sSubPr>
                          <m:e>
                            <m:r>
                              <m:rPr>
                                <m:sty m:val="p"/>
                              </m:rPr>
                              <a:rPr lang="en-CA" sz="2400" b="0" i="0" smtClean="0">
                                <a:latin typeface="Cambria Math" panose="02040503050406030204" pitchFamily="18" charset="0"/>
                              </a:rPr>
                              <m:t>h</m:t>
                            </m:r>
                          </m:e>
                          <m:sub>
                            <m:r>
                              <m:rPr>
                                <m:sty m:val="p"/>
                              </m:rPr>
                              <a:rPr lang="en-CA" sz="2400" b="0" i="0" smtClean="0">
                                <a:latin typeface="Cambria Math" panose="02040503050406030204" pitchFamily="18" charset="0"/>
                              </a:rPr>
                              <m:t>i</m:t>
                            </m:r>
                          </m:sub>
                        </m:sSub>
                      </m:sub>
                      <m:sup>
                        <m:r>
                          <m:rPr>
                            <m:sty m:val="p"/>
                          </m:rPr>
                          <a:rPr lang="en-CA" sz="2400" b="0" i="0" smtClean="0">
                            <a:latin typeface="Cambria Math" panose="02040503050406030204" pitchFamily="18" charset="0"/>
                          </a:rPr>
                          <m:t>V</m:t>
                        </m:r>
                      </m:sup>
                    </m:sSubSup>
                  </m:oMath>
                </a14:m>
                <a:r>
                  <a:rPr lang="en-US" sz="2400" dirty="0"/>
                  <a:t>)</a:t>
                </a:r>
              </a:p>
            </p:txBody>
          </p:sp>
        </mc:Choice>
        <mc:Fallback xmlns="">
          <p:sp>
            <p:nvSpPr>
              <p:cNvPr id="18" name="TextBox 17">
                <a:extLst>
                  <a:ext uri="{FF2B5EF4-FFF2-40B4-BE49-F238E27FC236}">
                    <a16:creationId xmlns:a16="http://schemas.microsoft.com/office/drawing/2014/main" id="{C7A28A4A-EB0A-85C8-6529-85209623ADCA}"/>
                  </a:ext>
                </a:extLst>
              </p:cNvPr>
              <p:cNvSpPr txBox="1">
                <a:spLocks noRot="1" noChangeAspect="1" noMove="1" noResize="1" noEditPoints="1" noAdjustHandles="1" noChangeArrowheads="1" noChangeShapeType="1" noTextEdit="1"/>
              </p:cNvSpPr>
              <p:nvPr/>
            </p:nvSpPr>
            <p:spPr>
              <a:xfrm>
                <a:off x="1125876" y="1177047"/>
                <a:ext cx="8389386" cy="1009059"/>
              </a:xfrm>
              <a:prstGeom prst="rect">
                <a:avLst/>
              </a:prstGeom>
              <a:blipFill>
                <a:blip r:embed="rId6"/>
                <a:stretch>
                  <a:fillRect l="-1163" b="-60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ounded Rectangle 18">
                <a:extLst>
                  <a:ext uri="{FF2B5EF4-FFF2-40B4-BE49-F238E27FC236}">
                    <a16:creationId xmlns:a16="http://schemas.microsoft.com/office/drawing/2014/main" id="{74B86AE3-18E4-0C90-88B4-9F546D906DF5}"/>
                  </a:ext>
                </a:extLst>
              </p:cNvPr>
              <p:cNvSpPr/>
              <p:nvPr/>
            </p:nvSpPr>
            <p:spPr>
              <a:xfrm>
                <a:off x="1981202" y="3568931"/>
                <a:ext cx="300038" cy="2571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b="1" i="1" smtClean="0">
                              <a:solidFill>
                                <a:srgbClr val="FC80DA"/>
                              </a:solidFill>
                              <a:latin typeface="Cambria Math" panose="02040503050406030204" pitchFamily="18" charset="0"/>
                            </a:rPr>
                          </m:ctrlPr>
                        </m:sSubPr>
                        <m:e>
                          <m:r>
                            <a:rPr lang="en-CA" b="1" i="1" smtClean="0">
                              <a:solidFill>
                                <a:srgbClr val="FC80DA"/>
                              </a:solidFill>
                              <a:latin typeface="Cambria Math" panose="02040503050406030204" pitchFamily="18" charset="0"/>
                            </a:rPr>
                            <m:t>𝑶</m:t>
                          </m:r>
                        </m:e>
                        <m:sub>
                          <m:r>
                            <a:rPr lang="en-CA" b="1" i="1" smtClean="0">
                              <a:solidFill>
                                <a:srgbClr val="FC80DA"/>
                              </a:solidFill>
                              <a:latin typeface="Cambria Math" panose="02040503050406030204" pitchFamily="18" charset="0"/>
                            </a:rPr>
                            <m:t>𝟎</m:t>
                          </m:r>
                        </m:sub>
                      </m:sSub>
                    </m:oMath>
                  </m:oMathPara>
                </a14:m>
                <a:endParaRPr lang="en-US" b="1"/>
              </a:p>
            </p:txBody>
          </p:sp>
        </mc:Choice>
        <mc:Fallback xmlns="">
          <p:sp>
            <p:nvSpPr>
              <p:cNvPr id="19" name="Rounded Rectangle 18">
                <a:extLst>
                  <a:ext uri="{FF2B5EF4-FFF2-40B4-BE49-F238E27FC236}">
                    <a16:creationId xmlns:a16="http://schemas.microsoft.com/office/drawing/2014/main" id="{74B86AE3-18E4-0C90-88B4-9F546D906DF5}"/>
                  </a:ext>
                </a:extLst>
              </p:cNvPr>
              <p:cNvSpPr>
                <a:spLocks noRot="1" noChangeAspect="1" noMove="1" noResize="1" noEditPoints="1" noAdjustHandles="1" noChangeArrowheads="1" noChangeShapeType="1" noTextEdit="1"/>
              </p:cNvSpPr>
              <p:nvPr/>
            </p:nvSpPr>
            <p:spPr>
              <a:xfrm>
                <a:off x="1981202" y="3568931"/>
                <a:ext cx="300038" cy="257175"/>
              </a:xfrm>
              <a:prstGeom prst="roundRect">
                <a:avLst/>
              </a:prstGeom>
              <a:blipFill>
                <a:blip r:embed="rId7"/>
                <a:stretch>
                  <a:fillRect l="-29412" r="-5882" b="-17778"/>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ounded Rectangle 21">
                <a:extLst>
                  <a:ext uri="{FF2B5EF4-FFF2-40B4-BE49-F238E27FC236}">
                    <a16:creationId xmlns:a16="http://schemas.microsoft.com/office/drawing/2014/main" id="{CCE4EEDC-66D3-93BC-5800-2CD8BF21E2B6}"/>
                  </a:ext>
                </a:extLst>
              </p:cNvPr>
              <p:cNvSpPr/>
              <p:nvPr/>
            </p:nvSpPr>
            <p:spPr>
              <a:xfrm>
                <a:off x="2462220" y="3565986"/>
                <a:ext cx="300038" cy="2571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b="1" i="1" smtClean="0">
                              <a:solidFill>
                                <a:srgbClr val="FC80DA"/>
                              </a:solidFill>
                              <a:latin typeface="Cambria Math" panose="02040503050406030204" pitchFamily="18" charset="0"/>
                            </a:rPr>
                          </m:ctrlPr>
                        </m:sSubPr>
                        <m:e>
                          <m:r>
                            <a:rPr lang="en-CA" b="1" i="1" smtClean="0">
                              <a:solidFill>
                                <a:srgbClr val="FC80DA"/>
                              </a:solidFill>
                              <a:latin typeface="Cambria Math" panose="02040503050406030204" pitchFamily="18" charset="0"/>
                            </a:rPr>
                            <m:t>𝑶</m:t>
                          </m:r>
                        </m:e>
                        <m:sub>
                          <m:r>
                            <a:rPr lang="en-CA" b="1" i="1" smtClean="0">
                              <a:solidFill>
                                <a:srgbClr val="FC80DA"/>
                              </a:solidFill>
                              <a:latin typeface="Cambria Math" panose="02040503050406030204" pitchFamily="18" charset="0"/>
                            </a:rPr>
                            <m:t>𝟏</m:t>
                          </m:r>
                        </m:sub>
                      </m:sSub>
                    </m:oMath>
                  </m:oMathPara>
                </a14:m>
                <a:endParaRPr lang="en-US" b="1"/>
              </a:p>
            </p:txBody>
          </p:sp>
        </mc:Choice>
        <mc:Fallback xmlns="">
          <p:sp>
            <p:nvSpPr>
              <p:cNvPr id="22" name="Rounded Rectangle 21">
                <a:extLst>
                  <a:ext uri="{FF2B5EF4-FFF2-40B4-BE49-F238E27FC236}">
                    <a16:creationId xmlns:a16="http://schemas.microsoft.com/office/drawing/2014/main" id="{CCE4EEDC-66D3-93BC-5800-2CD8BF21E2B6}"/>
                  </a:ext>
                </a:extLst>
              </p:cNvPr>
              <p:cNvSpPr>
                <a:spLocks noRot="1" noChangeAspect="1" noMove="1" noResize="1" noEditPoints="1" noAdjustHandles="1" noChangeArrowheads="1" noChangeShapeType="1" noTextEdit="1"/>
              </p:cNvSpPr>
              <p:nvPr/>
            </p:nvSpPr>
            <p:spPr>
              <a:xfrm>
                <a:off x="2462220" y="3565986"/>
                <a:ext cx="300038" cy="257175"/>
              </a:xfrm>
              <a:prstGeom prst="roundRect">
                <a:avLst/>
              </a:prstGeom>
              <a:blipFill>
                <a:blip r:embed="rId8"/>
                <a:stretch>
                  <a:fillRect l="-29412" r="-5882" b="-20455"/>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ounded Rectangle 22">
                <a:extLst>
                  <a:ext uri="{FF2B5EF4-FFF2-40B4-BE49-F238E27FC236}">
                    <a16:creationId xmlns:a16="http://schemas.microsoft.com/office/drawing/2014/main" id="{C01E2D45-EE37-39E7-82FC-98873E339977}"/>
                  </a:ext>
                </a:extLst>
              </p:cNvPr>
              <p:cNvSpPr/>
              <p:nvPr/>
            </p:nvSpPr>
            <p:spPr>
              <a:xfrm>
                <a:off x="2953179" y="3565986"/>
                <a:ext cx="300038" cy="2571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b="1" i="1" smtClean="0">
                              <a:solidFill>
                                <a:srgbClr val="FC80DA"/>
                              </a:solidFill>
                              <a:latin typeface="Cambria Math" panose="02040503050406030204" pitchFamily="18" charset="0"/>
                            </a:rPr>
                          </m:ctrlPr>
                        </m:sSubPr>
                        <m:e>
                          <m:r>
                            <a:rPr lang="en-CA" b="1" i="1" smtClean="0">
                              <a:solidFill>
                                <a:srgbClr val="FC80DA"/>
                              </a:solidFill>
                              <a:latin typeface="Cambria Math" panose="02040503050406030204" pitchFamily="18" charset="0"/>
                            </a:rPr>
                            <m:t>𝑶</m:t>
                          </m:r>
                        </m:e>
                        <m:sub>
                          <m:r>
                            <a:rPr lang="en-CA" b="1" i="1" smtClean="0">
                              <a:solidFill>
                                <a:srgbClr val="FC80DA"/>
                              </a:solidFill>
                              <a:latin typeface="Cambria Math" panose="02040503050406030204" pitchFamily="18" charset="0"/>
                            </a:rPr>
                            <m:t>𝟐</m:t>
                          </m:r>
                        </m:sub>
                      </m:sSub>
                    </m:oMath>
                  </m:oMathPara>
                </a14:m>
                <a:endParaRPr lang="en-US" b="1"/>
              </a:p>
            </p:txBody>
          </p:sp>
        </mc:Choice>
        <mc:Fallback xmlns="">
          <p:sp>
            <p:nvSpPr>
              <p:cNvPr id="23" name="Rounded Rectangle 22">
                <a:extLst>
                  <a:ext uri="{FF2B5EF4-FFF2-40B4-BE49-F238E27FC236}">
                    <a16:creationId xmlns:a16="http://schemas.microsoft.com/office/drawing/2014/main" id="{C01E2D45-EE37-39E7-82FC-98873E339977}"/>
                  </a:ext>
                </a:extLst>
              </p:cNvPr>
              <p:cNvSpPr>
                <a:spLocks noRot="1" noChangeAspect="1" noMove="1" noResize="1" noEditPoints="1" noAdjustHandles="1" noChangeArrowheads="1" noChangeShapeType="1" noTextEdit="1"/>
              </p:cNvSpPr>
              <p:nvPr/>
            </p:nvSpPr>
            <p:spPr>
              <a:xfrm>
                <a:off x="2953179" y="3565986"/>
                <a:ext cx="300038" cy="257175"/>
              </a:xfrm>
              <a:prstGeom prst="roundRect">
                <a:avLst/>
              </a:prstGeom>
              <a:blipFill>
                <a:blip r:embed="rId9"/>
                <a:stretch>
                  <a:fillRect l="-26923" r="-3846" b="-20455"/>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ounded Rectangle 23">
                <a:extLst>
                  <a:ext uri="{FF2B5EF4-FFF2-40B4-BE49-F238E27FC236}">
                    <a16:creationId xmlns:a16="http://schemas.microsoft.com/office/drawing/2014/main" id="{81507D0A-89DF-E792-8896-76C5AB3B4225}"/>
                  </a:ext>
                </a:extLst>
              </p:cNvPr>
              <p:cNvSpPr/>
              <p:nvPr/>
            </p:nvSpPr>
            <p:spPr>
              <a:xfrm>
                <a:off x="3431381" y="3560097"/>
                <a:ext cx="300038" cy="2571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b="1" i="1" smtClean="0">
                              <a:solidFill>
                                <a:srgbClr val="FC80DA"/>
                              </a:solidFill>
                              <a:latin typeface="Cambria Math" panose="02040503050406030204" pitchFamily="18" charset="0"/>
                            </a:rPr>
                          </m:ctrlPr>
                        </m:sSubPr>
                        <m:e>
                          <m:r>
                            <a:rPr lang="en-CA" b="1" i="1" smtClean="0">
                              <a:solidFill>
                                <a:srgbClr val="FC80DA"/>
                              </a:solidFill>
                              <a:latin typeface="Cambria Math" panose="02040503050406030204" pitchFamily="18" charset="0"/>
                            </a:rPr>
                            <m:t>𝑶</m:t>
                          </m:r>
                        </m:e>
                        <m:sub>
                          <m:r>
                            <a:rPr lang="en-CA" b="1" i="1" smtClean="0">
                              <a:solidFill>
                                <a:srgbClr val="FC80DA"/>
                              </a:solidFill>
                              <a:latin typeface="Cambria Math" panose="02040503050406030204" pitchFamily="18" charset="0"/>
                            </a:rPr>
                            <m:t>𝟑</m:t>
                          </m:r>
                        </m:sub>
                      </m:sSub>
                    </m:oMath>
                  </m:oMathPara>
                </a14:m>
                <a:endParaRPr lang="en-US" b="1"/>
              </a:p>
            </p:txBody>
          </p:sp>
        </mc:Choice>
        <mc:Fallback xmlns="">
          <p:sp>
            <p:nvSpPr>
              <p:cNvPr id="24" name="Rounded Rectangle 23">
                <a:extLst>
                  <a:ext uri="{FF2B5EF4-FFF2-40B4-BE49-F238E27FC236}">
                    <a16:creationId xmlns:a16="http://schemas.microsoft.com/office/drawing/2014/main" id="{81507D0A-89DF-E792-8896-76C5AB3B4225}"/>
                  </a:ext>
                </a:extLst>
              </p:cNvPr>
              <p:cNvSpPr>
                <a:spLocks noRot="1" noChangeAspect="1" noMove="1" noResize="1" noEditPoints="1" noAdjustHandles="1" noChangeArrowheads="1" noChangeShapeType="1" noTextEdit="1"/>
              </p:cNvSpPr>
              <p:nvPr/>
            </p:nvSpPr>
            <p:spPr>
              <a:xfrm>
                <a:off x="3431381" y="3560097"/>
                <a:ext cx="300038" cy="257175"/>
              </a:xfrm>
              <a:prstGeom prst="roundRect">
                <a:avLst/>
              </a:prstGeom>
              <a:blipFill>
                <a:blip r:embed="rId10"/>
                <a:stretch>
                  <a:fillRect l="-29412" r="-5882" b="-20455"/>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ounded Rectangle 24">
                <a:extLst>
                  <a:ext uri="{FF2B5EF4-FFF2-40B4-BE49-F238E27FC236}">
                    <a16:creationId xmlns:a16="http://schemas.microsoft.com/office/drawing/2014/main" id="{EBF67204-FBC1-502F-6AEE-AC7F2A39DE81}"/>
                  </a:ext>
                </a:extLst>
              </p:cNvPr>
              <p:cNvSpPr/>
              <p:nvPr/>
            </p:nvSpPr>
            <p:spPr>
              <a:xfrm>
                <a:off x="3902522" y="3568931"/>
                <a:ext cx="300038" cy="2571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b="1" i="1" smtClean="0">
                              <a:solidFill>
                                <a:srgbClr val="FC80DA"/>
                              </a:solidFill>
                              <a:latin typeface="Cambria Math" panose="02040503050406030204" pitchFamily="18" charset="0"/>
                            </a:rPr>
                          </m:ctrlPr>
                        </m:sSubPr>
                        <m:e>
                          <m:r>
                            <a:rPr lang="en-CA" b="1" i="1" smtClean="0">
                              <a:solidFill>
                                <a:srgbClr val="FC80DA"/>
                              </a:solidFill>
                              <a:latin typeface="Cambria Math" panose="02040503050406030204" pitchFamily="18" charset="0"/>
                            </a:rPr>
                            <m:t>𝑶</m:t>
                          </m:r>
                        </m:e>
                        <m:sub>
                          <m:r>
                            <a:rPr lang="en-CA" b="1" i="1" smtClean="0">
                              <a:solidFill>
                                <a:srgbClr val="FC80DA"/>
                              </a:solidFill>
                              <a:latin typeface="Cambria Math" panose="02040503050406030204" pitchFamily="18" charset="0"/>
                            </a:rPr>
                            <m:t>𝟒</m:t>
                          </m:r>
                        </m:sub>
                      </m:sSub>
                    </m:oMath>
                  </m:oMathPara>
                </a14:m>
                <a:endParaRPr lang="en-US" b="1"/>
              </a:p>
            </p:txBody>
          </p:sp>
        </mc:Choice>
        <mc:Fallback xmlns="">
          <p:sp>
            <p:nvSpPr>
              <p:cNvPr id="25" name="Rounded Rectangle 24">
                <a:extLst>
                  <a:ext uri="{FF2B5EF4-FFF2-40B4-BE49-F238E27FC236}">
                    <a16:creationId xmlns:a16="http://schemas.microsoft.com/office/drawing/2014/main" id="{EBF67204-FBC1-502F-6AEE-AC7F2A39DE81}"/>
                  </a:ext>
                </a:extLst>
              </p:cNvPr>
              <p:cNvSpPr>
                <a:spLocks noRot="1" noChangeAspect="1" noMove="1" noResize="1" noEditPoints="1" noAdjustHandles="1" noChangeArrowheads="1" noChangeShapeType="1" noTextEdit="1"/>
              </p:cNvSpPr>
              <p:nvPr/>
            </p:nvSpPr>
            <p:spPr>
              <a:xfrm>
                <a:off x="3902522" y="3568931"/>
                <a:ext cx="300038" cy="257175"/>
              </a:xfrm>
              <a:prstGeom prst="roundRect">
                <a:avLst/>
              </a:prstGeom>
              <a:blipFill>
                <a:blip r:embed="rId11"/>
                <a:stretch>
                  <a:fillRect l="-29412" r="-5882" b="-17778"/>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ounded Rectangle 28">
                <a:extLst>
                  <a:ext uri="{FF2B5EF4-FFF2-40B4-BE49-F238E27FC236}">
                    <a16:creationId xmlns:a16="http://schemas.microsoft.com/office/drawing/2014/main" id="{D223D77B-03E6-F6A0-A825-64647AB4351B}"/>
                  </a:ext>
                </a:extLst>
              </p:cNvPr>
              <p:cNvSpPr/>
              <p:nvPr/>
            </p:nvSpPr>
            <p:spPr>
              <a:xfrm>
                <a:off x="4375975" y="3568931"/>
                <a:ext cx="300038" cy="2571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b="1" i="1" smtClean="0">
                              <a:solidFill>
                                <a:srgbClr val="FC80DA"/>
                              </a:solidFill>
                              <a:latin typeface="Cambria Math" panose="02040503050406030204" pitchFamily="18" charset="0"/>
                            </a:rPr>
                          </m:ctrlPr>
                        </m:sSubPr>
                        <m:e>
                          <m:r>
                            <a:rPr lang="en-CA" b="1" i="1" smtClean="0">
                              <a:solidFill>
                                <a:srgbClr val="FC80DA"/>
                              </a:solidFill>
                              <a:latin typeface="Cambria Math" panose="02040503050406030204" pitchFamily="18" charset="0"/>
                            </a:rPr>
                            <m:t>𝑶</m:t>
                          </m:r>
                        </m:e>
                        <m:sub>
                          <m:r>
                            <a:rPr lang="en-CA" b="1" i="1" smtClean="0">
                              <a:solidFill>
                                <a:srgbClr val="FC80DA"/>
                              </a:solidFill>
                              <a:latin typeface="Cambria Math" panose="02040503050406030204" pitchFamily="18" charset="0"/>
                            </a:rPr>
                            <m:t>𝟓</m:t>
                          </m:r>
                        </m:sub>
                      </m:sSub>
                    </m:oMath>
                  </m:oMathPara>
                </a14:m>
                <a:endParaRPr lang="en-US" b="1"/>
              </a:p>
            </p:txBody>
          </p:sp>
        </mc:Choice>
        <mc:Fallback xmlns="">
          <p:sp>
            <p:nvSpPr>
              <p:cNvPr id="29" name="Rounded Rectangle 28">
                <a:extLst>
                  <a:ext uri="{FF2B5EF4-FFF2-40B4-BE49-F238E27FC236}">
                    <a16:creationId xmlns:a16="http://schemas.microsoft.com/office/drawing/2014/main" id="{D223D77B-03E6-F6A0-A825-64647AB4351B}"/>
                  </a:ext>
                </a:extLst>
              </p:cNvPr>
              <p:cNvSpPr>
                <a:spLocks noRot="1" noChangeAspect="1" noMove="1" noResize="1" noEditPoints="1" noAdjustHandles="1" noChangeArrowheads="1" noChangeShapeType="1" noTextEdit="1"/>
              </p:cNvSpPr>
              <p:nvPr/>
            </p:nvSpPr>
            <p:spPr>
              <a:xfrm>
                <a:off x="4375975" y="3568931"/>
                <a:ext cx="300038" cy="257175"/>
              </a:xfrm>
              <a:prstGeom prst="roundRect">
                <a:avLst/>
              </a:prstGeom>
              <a:blipFill>
                <a:blip r:embed="rId12"/>
                <a:stretch>
                  <a:fillRect l="-29412" r="-5882" b="-20000"/>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ounded Rectangle 29">
                <a:extLst>
                  <a:ext uri="{FF2B5EF4-FFF2-40B4-BE49-F238E27FC236}">
                    <a16:creationId xmlns:a16="http://schemas.microsoft.com/office/drawing/2014/main" id="{2EE6CC0D-C142-A9AB-4BBD-82C82202EA49}"/>
                  </a:ext>
                </a:extLst>
              </p:cNvPr>
              <p:cNvSpPr/>
              <p:nvPr/>
            </p:nvSpPr>
            <p:spPr>
              <a:xfrm>
                <a:off x="4849428" y="3574385"/>
                <a:ext cx="300038" cy="2571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b="1" i="1" smtClean="0">
                              <a:solidFill>
                                <a:srgbClr val="FC80DA"/>
                              </a:solidFill>
                              <a:latin typeface="Cambria Math" panose="02040503050406030204" pitchFamily="18" charset="0"/>
                            </a:rPr>
                          </m:ctrlPr>
                        </m:sSubPr>
                        <m:e>
                          <m:r>
                            <a:rPr lang="en-CA" b="1" i="1" smtClean="0">
                              <a:solidFill>
                                <a:srgbClr val="FC80DA"/>
                              </a:solidFill>
                              <a:latin typeface="Cambria Math" panose="02040503050406030204" pitchFamily="18" charset="0"/>
                            </a:rPr>
                            <m:t>𝑶</m:t>
                          </m:r>
                        </m:e>
                        <m:sub>
                          <m:r>
                            <a:rPr lang="en-CA" b="1" i="1" smtClean="0">
                              <a:solidFill>
                                <a:srgbClr val="FC80DA"/>
                              </a:solidFill>
                              <a:latin typeface="Cambria Math" panose="02040503050406030204" pitchFamily="18" charset="0"/>
                            </a:rPr>
                            <m:t>𝟔</m:t>
                          </m:r>
                        </m:sub>
                      </m:sSub>
                    </m:oMath>
                  </m:oMathPara>
                </a14:m>
                <a:endParaRPr lang="en-US" b="1" dirty="0"/>
              </a:p>
            </p:txBody>
          </p:sp>
        </mc:Choice>
        <mc:Fallback xmlns="">
          <p:sp>
            <p:nvSpPr>
              <p:cNvPr id="30" name="Rounded Rectangle 29">
                <a:extLst>
                  <a:ext uri="{FF2B5EF4-FFF2-40B4-BE49-F238E27FC236}">
                    <a16:creationId xmlns:a16="http://schemas.microsoft.com/office/drawing/2014/main" id="{2EE6CC0D-C142-A9AB-4BBD-82C82202EA49}"/>
                  </a:ext>
                </a:extLst>
              </p:cNvPr>
              <p:cNvSpPr>
                <a:spLocks noRot="1" noChangeAspect="1" noMove="1" noResize="1" noEditPoints="1" noAdjustHandles="1" noChangeArrowheads="1" noChangeShapeType="1" noTextEdit="1"/>
              </p:cNvSpPr>
              <p:nvPr/>
            </p:nvSpPr>
            <p:spPr>
              <a:xfrm>
                <a:off x="4849428" y="3574385"/>
                <a:ext cx="300038" cy="257175"/>
              </a:xfrm>
              <a:prstGeom prst="roundRect">
                <a:avLst/>
              </a:prstGeom>
              <a:blipFill>
                <a:blip r:embed="rId13"/>
                <a:stretch>
                  <a:fillRect l="-29412" r="-3922" b="-17778"/>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ounded Rectangle 30">
                <a:extLst>
                  <a:ext uri="{FF2B5EF4-FFF2-40B4-BE49-F238E27FC236}">
                    <a16:creationId xmlns:a16="http://schemas.microsoft.com/office/drawing/2014/main" id="{8000031D-7E0F-5FD2-D58E-FFF033DAA8F3}"/>
                  </a:ext>
                </a:extLst>
              </p:cNvPr>
              <p:cNvSpPr/>
              <p:nvPr/>
            </p:nvSpPr>
            <p:spPr>
              <a:xfrm>
                <a:off x="5320569" y="3560096"/>
                <a:ext cx="300038" cy="2571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b="1" i="1" smtClean="0">
                              <a:solidFill>
                                <a:srgbClr val="FC80DA"/>
                              </a:solidFill>
                              <a:latin typeface="Cambria Math" panose="02040503050406030204" pitchFamily="18" charset="0"/>
                            </a:rPr>
                          </m:ctrlPr>
                        </m:sSubPr>
                        <m:e>
                          <m:r>
                            <a:rPr lang="en-CA" b="1" i="1" smtClean="0">
                              <a:solidFill>
                                <a:srgbClr val="FC80DA"/>
                              </a:solidFill>
                              <a:latin typeface="Cambria Math" panose="02040503050406030204" pitchFamily="18" charset="0"/>
                            </a:rPr>
                            <m:t>𝑶</m:t>
                          </m:r>
                        </m:e>
                        <m:sub>
                          <m:r>
                            <a:rPr lang="en-CA" b="1" i="1" smtClean="0">
                              <a:solidFill>
                                <a:srgbClr val="FC80DA"/>
                              </a:solidFill>
                              <a:latin typeface="Cambria Math" panose="02040503050406030204" pitchFamily="18" charset="0"/>
                            </a:rPr>
                            <m:t>𝟕</m:t>
                          </m:r>
                        </m:sub>
                      </m:sSub>
                    </m:oMath>
                  </m:oMathPara>
                </a14:m>
                <a:endParaRPr lang="en-US" b="1"/>
              </a:p>
            </p:txBody>
          </p:sp>
        </mc:Choice>
        <mc:Fallback xmlns="">
          <p:sp>
            <p:nvSpPr>
              <p:cNvPr id="31" name="Rounded Rectangle 30">
                <a:extLst>
                  <a:ext uri="{FF2B5EF4-FFF2-40B4-BE49-F238E27FC236}">
                    <a16:creationId xmlns:a16="http://schemas.microsoft.com/office/drawing/2014/main" id="{8000031D-7E0F-5FD2-D58E-FFF033DAA8F3}"/>
                  </a:ext>
                </a:extLst>
              </p:cNvPr>
              <p:cNvSpPr>
                <a:spLocks noRot="1" noChangeAspect="1" noMove="1" noResize="1" noEditPoints="1" noAdjustHandles="1" noChangeArrowheads="1" noChangeShapeType="1" noTextEdit="1"/>
              </p:cNvSpPr>
              <p:nvPr/>
            </p:nvSpPr>
            <p:spPr>
              <a:xfrm>
                <a:off x="5320569" y="3560096"/>
                <a:ext cx="300038" cy="257175"/>
              </a:xfrm>
              <a:prstGeom prst="roundRect">
                <a:avLst/>
              </a:prstGeom>
              <a:blipFill>
                <a:blip r:embed="rId14"/>
                <a:stretch>
                  <a:fillRect l="-29412" r="-3922" b="-20455"/>
                </a:stretch>
              </a:blipFill>
              <a:ln>
                <a:solidFill>
                  <a:schemeClr val="bg1"/>
                </a:solidFill>
              </a:ln>
            </p:spPr>
            <p:txBody>
              <a:bodyPr/>
              <a:lstStyle/>
              <a:p>
                <a:r>
                  <a:rPr lang="en-US">
                    <a:noFill/>
                  </a:rPr>
                  <a:t> </a:t>
                </a:r>
              </a:p>
            </p:txBody>
          </p:sp>
        </mc:Fallback>
      </mc:AlternateContent>
      <p:grpSp>
        <p:nvGrpSpPr>
          <p:cNvPr id="32" name="Group 31">
            <a:extLst>
              <a:ext uri="{FF2B5EF4-FFF2-40B4-BE49-F238E27FC236}">
                <a16:creationId xmlns:a16="http://schemas.microsoft.com/office/drawing/2014/main" id="{60AA8978-0F48-546F-8DC5-45CAC6D4B01C}"/>
              </a:ext>
            </a:extLst>
          </p:cNvPr>
          <p:cNvGrpSpPr/>
          <p:nvPr/>
        </p:nvGrpSpPr>
        <p:grpSpPr>
          <a:xfrm>
            <a:off x="8403197" y="2046702"/>
            <a:ext cx="758591" cy="4008224"/>
            <a:chOff x="10718103" y="1380248"/>
            <a:chExt cx="1223962" cy="4480035"/>
          </a:xfrm>
        </p:grpSpPr>
        <p:pic>
          <p:nvPicPr>
            <p:cNvPr id="33" name="Picture 32">
              <a:extLst>
                <a:ext uri="{FF2B5EF4-FFF2-40B4-BE49-F238E27FC236}">
                  <a16:creationId xmlns:a16="http://schemas.microsoft.com/office/drawing/2014/main" id="{05A6EF57-B996-0E3B-FF22-26504B498DBA}"/>
                </a:ext>
              </a:extLst>
            </p:cNvPr>
            <p:cNvPicPr>
              <a:picLocks noChangeAspect="1"/>
            </p:cNvPicPr>
            <p:nvPr/>
          </p:nvPicPr>
          <p:blipFill rotWithShape="1">
            <a:blip r:embed="rId15"/>
            <a:srcRect l="81615" r="-40"/>
            <a:stretch/>
          </p:blipFill>
          <p:spPr>
            <a:xfrm>
              <a:off x="10718103" y="1380248"/>
              <a:ext cx="1223962" cy="4480035"/>
            </a:xfrm>
            <a:prstGeom prst="rect">
              <a:avLst/>
            </a:prstGeom>
          </p:spPr>
        </p:pic>
        <mc:AlternateContent xmlns:mc="http://schemas.openxmlformats.org/markup-compatibility/2006" xmlns:a14="http://schemas.microsoft.com/office/drawing/2010/main">
          <mc:Choice Requires="a14">
            <p:sp>
              <p:nvSpPr>
                <p:cNvPr id="35" name="Rounded Rectangle 34">
                  <a:extLst>
                    <a:ext uri="{FF2B5EF4-FFF2-40B4-BE49-F238E27FC236}">
                      <a16:creationId xmlns:a16="http://schemas.microsoft.com/office/drawing/2014/main" id="{34614BBD-B8E2-94F7-09EC-BF47A764A15A}"/>
                    </a:ext>
                  </a:extLst>
                </p:cNvPr>
                <p:cNvSpPr/>
                <p:nvPr/>
              </p:nvSpPr>
              <p:spPr>
                <a:xfrm>
                  <a:off x="11180065" y="3112603"/>
                  <a:ext cx="300038" cy="2571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CA" b="1" i="1" smtClean="0">
                            <a:solidFill>
                              <a:srgbClr val="FC80DA"/>
                            </a:solidFill>
                            <a:latin typeface="Cambria Math" panose="02040503050406030204" pitchFamily="18" charset="0"/>
                          </a:rPr>
                          <m:t>𝑶</m:t>
                        </m:r>
                      </m:oMath>
                    </m:oMathPara>
                  </a14:m>
                  <a:endParaRPr lang="en-US" b="1"/>
                </a:p>
              </p:txBody>
            </p:sp>
          </mc:Choice>
          <mc:Fallback xmlns="">
            <p:sp>
              <p:nvSpPr>
                <p:cNvPr id="35" name="Rounded Rectangle 34">
                  <a:extLst>
                    <a:ext uri="{FF2B5EF4-FFF2-40B4-BE49-F238E27FC236}">
                      <a16:creationId xmlns:a16="http://schemas.microsoft.com/office/drawing/2014/main" id="{34614BBD-B8E2-94F7-09EC-BF47A764A15A}"/>
                    </a:ext>
                  </a:extLst>
                </p:cNvPr>
                <p:cNvSpPr>
                  <a:spLocks noRot="1" noChangeAspect="1" noMove="1" noResize="1" noEditPoints="1" noAdjustHandles="1" noChangeArrowheads="1" noChangeShapeType="1" noTextEdit="1"/>
                </p:cNvSpPr>
                <p:nvPr/>
              </p:nvSpPr>
              <p:spPr>
                <a:xfrm>
                  <a:off x="11180065" y="3112603"/>
                  <a:ext cx="300038" cy="257175"/>
                </a:xfrm>
                <a:prstGeom prst="roundRect">
                  <a:avLst/>
                </a:prstGeom>
                <a:blipFill>
                  <a:blip r:embed="rId16"/>
                  <a:stretch>
                    <a:fillRect l="-45455" t="-2500" r="-21212" b="-15000"/>
                  </a:stretch>
                </a:blipFill>
                <a:ln>
                  <a:solidFill>
                    <a:schemeClr val="bg1"/>
                  </a:solidFill>
                </a:ln>
              </p:spPr>
              <p:txBody>
                <a:bodyPr/>
                <a:lstStyle/>
                <a:p>
                  <a:r>
                    <a:rPr lang="en-US">
                      <a:noFill/>
                    </a:rPr>
                    <a:t> </a:t>
                  </a:r>
                </a:p>
              </p:txBody>
            </p:sp>
          </mc:Fallback>
        </mc:AlternateContent>
      </p:grpSp>
    </p:spTree>
    <p:extLst>
      <p:ext uri="{BB962C8B-B14F-4D97-AF65-F5344CB8AC3E}">
        <p14:creationId xmlns:p14="http://schemas.microsoft.com/office/powerpoint/2010/main" val="11007089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a:t>Transformer Architecture</a:t>
            </a:r>
          </a:p>
        </p:txBody>
      </p:sp>
      <p:sp>
        <p:nvSpPr>
          <p:cNvPr id="3" name="Content Placeholder 2">
            <a:extLst>
              <a:ext uri="{FF2B5EF4-FFF2-40B4-BE49-F238E27FC236}">
                <a16:creationId xmlns:a16="http://schemas.microsoft.com/office/drawing/2014/main" id="{C0ABD232-37D5-89DA-FA97-5E073FD5F361}"/>
              </a:ext>
            </a:extLst>
          </p:cNvPr>
          <p:cNvSpPr>
            <a:spLocks noGrp="1"/>
          </p:cNvSpPr>
          <p:nvPr>
            <p:ph idx="1"/>
          </p:nvPr>
        </p:nvSpPr>
        <p:spPr>
          <a:xfrm>
            <a:off x="838200" y="1260628"/>
            <a:ext cx="10515600" cy="4910933"/>
          </a:xfrm>
        </p:spPr>
        <p:txBody>
          <a:bodyPr>
            <a:normAutofit fontScale="92500" lnSpcReduction="20000"/>
          </a:bodyPr>
          <a:lstStyle/>
          <a:p>
            <a:pPr marL="0" indent="0">
              <a:spcAft>
                <a:spcPts val="1200"/>
              </a:spcAft>
              <a:buNone/>
            </a:pPr>
            <a:r>
              <a:rPr lang="en-US"/>
              <a:t>Ways attention is used in the transformer:</a:t>
            </a:r>
          </a:p>
          <a:p>
            <a:pPr lvl="1"/>
            <a:r>
              <a:rPr lang="en-US" sz="2600" b="1"/>
              <a:t>Self-attention in the encoder</a:t>
            </a:r>
          </a:p>
          <a:p>
            <a:pPr lvl="2"/>
            <a:r>
              <a:rPr lang="en-US" sz="2300"/>
              <a:t>Allows the model to attend to all positions in the previous encoder layer</a:t>
            </a:r>
          </a:p>
          <a:p>
            <a:pPr lvl="2"/>
            <a:r>
              <a:rPr lang="en-US" sz="2300"/>
              <a:t>Embeds context about how elements in the sequence relate to one another</a:t>
            </a:r>
          </a:p>
          <a:p>
            <a:pPr lvl="1"/>
            <a:endParaRPr lang="en-US"/>
          </a:p>
          <a:p>
            <a:pPr lvl="1"/>
            <a:r>
              <a:rPr lang="en-US" sz="2600" b="1"/>
              <a:t>Masked self-attention in the decoder</a:t>
            </a:r>
          </a:p>
          <a:p>
            <a:pPr lvl="2"/>
            <a:r>
              <a:rPr lang="en-US" sz="2300"/>
              <a:t>Allows the model to attend to all positions in the previous decoder layer up to and including the current position (during auto-regressive process)</a:t>
            </a:r>
          </a:p>
          <a:p>
            <a:pPr lvl="2"/>
            <a:r>
              <a:rPr lang="en-US" sz="2300"/>
              <a:t>Prevents forward looking bias by stopping leftward information flow during training</a:t>
            </a:r>
          </a:p>
          <a:p>
            <a:pPr lvl="2"/>
            <a:r>
              <a:rPr lang="en-US" sz="2300"/>
              <a:t>Also embeds context about how elements in the sequence relate to one another</a:t>
            </a:r>
          </a:p>
          <a:p>
            <a:pPr lvl="1"/>
            <a:endParaRPr lang="en-US"/>
          </a:p>
          <a:p>
            <a:pPr lvl="1"/>
            <a:r>
              <a:rPr lang="en-US" sz="2600" b="1"/>
              <a:t>Encoder-decoder cross-attention</a:t>
            </a:r>
          </a:p>
          <a:p>
            <a:pPr lvl="2"/>
            <a:r>
              <a:rPr lang="en-US" sz="2300"/>
              <a:t>Allows decoder layers to attend all parts of the latent representation produced by the encoder</a:t>
            </a:r>
          </a:p>
          <a:p>
            <a:pPr lvl="2"/>
            <a:r>
              <a:rPr lang="en-US" sz="2300"/>
              <a:t>Pulls context from the encoder sequence over to the decoder”</a:t>
            </a:r>
            <a:endParaRPr lang="en-US"/>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49</a:t>
            </a:fld>
            <a:endParaRPr lang="en-US"/>
          </a:p>
        </p:txBody>
      </p:sp>
      <p:sp>
        <p:nvSpPr>
          <p:cNvPr id="8" name="TextBox 7">
            <a:extLst>
              <a:ext uri="{FF2B5EF4-FFF2-40B4-BE49-F238E27FC236}">
                <a16:creationId xmlns:a16="http://schemas.microsoft.com/office/drawing/2014/main" id="{40D24FE4-48D2-DA30-3E40-B28093AD284B}"/>
              </a:ext>
            </a:extLst>
          </p:cNvPr>
          <p:cNvSpPr txBox="1"/>
          <p:nvPr/>
        </p:nvSpPr>
        <p:spPr>
          <a:xfrm>
            <a:off x="838200" y="6171561"/>
            <a:ext cx="10620364" cy="261610"/>
          </a:xfrm>
          <a:prstGeom prst="rect">
            <a:avLst/>
          </a:prstGeom>
          <a:noFill/>
        </p:spPr>
        <p:txBody>
          <a:bodyPr wrap="square">
            <a:spAutoFit/>
          </a:bodyPr>
          <a:lstStyle/>
          <a:p>
            <a:pPr>
              <a:spcBef>
                <a:spcPts val="0"/>
              </a:spcBef>
              <a:spcAft>
                <a:spcPts val="0"/>
              </a:spcAft>
            </a:pPr>
            <a:r>
              <a:rPr lang="en-CA" sz="1100">
                <a:effectLst/>
              </a:rPr>
              <a:t>A. Vaswani </a:t>
            </a:r>
            <a:r>
              <a:rPr lang="en-CA" sz="1100" i="1">
                <a:effectLst/>
              </a:rPr>
              <a:t>et al.</a:t>
            </a:r>
            <a:r>
              <a:rPr lang="en-CA" sz="1100">
                <a:effectLst/>
              </a:rPr>
              <a:t>, “Attention is All you Need,” in </a:t>
            </a:r>
            <a:r>
              <a:rPr lang="en-CA" sz="1100" i="1">
                <a:effectLst/>
              </a:rPr>
              <a:t>Advances in Neural Information Processing Systems (</a:t>
            </a:r>
            <a:r>
              <a:rPr lang="en-CA" sz="1100" i="1" err="1">
                <a:effectLst/>
              </a:rPr>
              <a:t>NeurIPS</a:t>
            </a:r>
            <a:r>
              <a:rPr lang="en-CA" sz="1100" i="1">
                <a:effectLst/>
              </a:rPr>
              <a:t>)</a:t>
            </a:r>
            <a:r>
              <a:rPr lang="en-CA" sz="1100">
                <a:effectLst/>
              </a:rPr>
              <a:t>, 2017.</a:t>
            </a:r>
          </a:p>
        </p:txBody>
      </p:sp>
    </p:spTree>
    <p:extLst>
      <p:ext uri="{BB962C8B-B14F-4D97-AF65-F5344CB8AC3E}">
        <p14:creationId xmlns:p14="http://schemas.microsoft.com/office/powerpoint/2010/main" val="234020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C8BF6-AC8E-842E-8D18-6CFDAC1F5FEE}"/>
              </a:ext>
            </a:extLst>
          </p:cNvPr>
          <p:cNvSpPr>
            <a:spLocks noGrp="1"/>
          </p:cNvSpPr>
          <p:nvPr>
            <p:ph type="title"/>
          </p:nvPr>
        </p:nvSpPr>
        <p:spPr/>
        <p:txBody>
          <a:bodyPr/>
          <a:lstStyle/>
          <a:p>
            <a:r>
              <a:rPr lang="en-US"/>
              <a:t>Sequence to Sequence</a:t>
            </a:r>
          </a:p>
        </p:txBody>
      </p:sp>
      <p:sp>
        <p:nvSpPr>
          <p:cNvPr id="3" name="Content Placeholder 2">
            <a:extLst>
              <a:ext uri="{FF2B5EF4-FFF2-40B4-BE49-F238E27FC236}">
                <a16:creationId xmlns:a16="http://schemas.microsoft.com/office/drawing/2014/main" id="{28D4A43D-EF98-A56A-13D5-79EE6A2A027A}"/>
              </a:ext>
            </a:extLst>
          </p:cNvPr>
          <p:cNvSpPr>
            <a:spLocks noGrp="1"/>
          </p:cNvSpPr>
          <p:nvPr>
            <p:ph idx="1"/>
          </p:nvPr>
        </p:nvSpPr>
        <p:spPr>
          <a:xfrm>
            <a:off x="838200" y="1260629"/>
            <a:ext cx="10515600" cy="2716340"/>
          </a:xfrm>
        </p:spPr>
        <p:txBody>
          <a:bodyPr>
            <a:normAutofit/>
          </a:bodyPr>
          <a:lstStyle/>
          <a:p>
            <a:r>
              <a:rPr lang="en-US" b="1"/>
              <a:t>Example Scenarios</a:t>
            </a:r>
          </a:p>
          <a:p>
            <a:pPr lvl="1"/>
            <a:r>
              <a:rPr lang="en-US"/>
              <a:t>Text     </a:t>
            </a:r>
            <a:r>
              <a:rPr lang="en-US">
                <a:sym typeface="Wingdings" pitchFamily="2" charset="2"/>
              </a:rPr>
              <a:t></a:t>
            </a:r>
            <a:r>
              <a:rPr lang="en-US"/>
              <a:t> Text       (e.g. Q/A, translation, text summarization)</a:t>
            </a:r>
          </a:p>
          <a:p>
            <a:pPr lvl="1"/>
            <a:r>
              <a:rPr lang="en-US"/>
              <a:t>Image </a:t>
            </a:r>
            <a:r>
              <a:rPr lang="en-US">
                <a:sym typeface="Wingdings" pitchFamily="2" charset="2"/>
              </a:rPr>
              <a:t></a:t>
            </a:r>
            <a:r>
              <a:rPr lang="en-US"/>
              <a:t> Text       (e.g. image captioning)</a:t>
            </a:r>
          </a:p>
          <a:p>
            <a:pPr marL="457200" lvl="1" indent="0">
              <a:buNone/>
            </a:pPr>
            <a:endParaRPr lang="en-US"/>
          </a:p>
        </p:txBody>
      </p:sp>
      <p:sp>
        <p:nvSpPr>
          <p:cNvPr id="4" name="Date Placeholder 3">
            <a:extLst>
              <a:ext uri="{FF2B5EF4-FFF2-40B4-BE49-F238E27FC236}">
                <a16:creationId xmlns:a16="http://schemas.microsoft.com/office/drawing/2014/main" id="{233A3189-5FA8-6174-329B-AAC9953ACB07}"/>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421352E1-DCA0-0082-7369-ED52C5912F06}"/>
              </a:ext>
            </a:extLst>
          </p:cNvPr>
          <p:cNvSpPr>
            <a:spLocks noGrp="1"/>
          </p:cNvSpPr>
          <p:nvPr>
            <p:ph type="sldNum" sz="quarter" idx="12"/>
          </p:nvPr>
        </p:nvSpPr>
        <p:spPr/>
        <p:txBody>
          <a:bodyPr/>
          <a:lstStyle/>
          <a:p>
            <a:fld id="{D4F24A5E-B0D2-394D-9970-9AE06BCB59C1}" type="slidenum">
              <a:rPr lang="en-US" smtClean="0"/>
              <a:t>5</a:t>
            </a:fld>
            <a:endParaRPr lang="en-US"/>
          </a:p>
        </p:txBody>
      </p:sp>
      <p:grpSp>
        <p:nvGrpSpPr>
          <p:cNvPr id="56" name="Group 55">
            <a:extLst>
              <a:ext uri="{FF2B5EF4-FFF2-40B4-BE49-F238E27FC236}">
                <a16:creationId xmlns:a16="http://schemas.microsoft.com/office/drawing/2014/main" id="{6EF80D82-5817-4972-52DB-A3570DF40FAE}"/>
              </a:ext>
            </a:extLst>
          </p:cNvPr>
          <p:cNvGrpSpPr/>
          <p:nvPr/>
        </p:nvGrpSpPr>
        <p:grpSpPr>
          <a:xfrm>
            <a:off x="333043" y="3560309"/>
            <a:ext cx="11525913" cy="2616451"/>
            <a:chOff x="367300" y="3418069"/>
            <a:chExt cx="11525913" cy="2616451"/>
          </a:xfrm>
        </p:grpSpPr>
        <p:grpSp>
          <p:nvGrpSpPr>
            <p:cNvPr id="57" name="Group 56">
              <a:extLst>
                <a:ext uri="{FF2B5EF4-FFF2-40B4-BE49-F238E27FC236}">
                  <a16:creationId xmlns:a16="http://schemas.microsoft.com/office/drawing/2014/main" id="{FA004A30-2E5C-026B-B5AF-3AA601953FBD}"/>
                </a:ext>
              </a:extLst>
            </p:cNvPr>
            <p:cNvGrpSpPr/>
            <p:nvPr/>
          </p:nvGrpSpPr>
          <p:grpSpPr>
            <a:xfrm>
              <a:off x="367300" y="4341520"/>
              <a:ext cx="6911037" cy="1693000"/>
              <a:chOff x="489220" y="4335966"/>
              <a:chExt cx="6911037" cy="1693000"/>
            </a:xfrm>
          </p:grpSpPr>
          <mc:AlternateContent xmlns:mc="http://schemas.openxmlformats.org/markup-compatibility/2006" xmlns:a14="http://schemas.microsoft.com/office/drawing/2010/main">
            <mc:Choice Requires="a14">
              <p:sp>
                <p:nvSpPr>
                  <p:cNvPr id="73" name="Rounded Rectangle 72">
                    <a:extLst>
                      <a:ext uri="{FF2B5EF4-FFF2-40B4-BE49-F238E27FC236}">
                        <a16:creationId xmlns:a16="http://schemas.microsoft.com/office/drawing/2014/main" id="{3E33E79E-F08B-62CD-D281-EFAFFDD6DC81}"/>
                      </a:ext>
                    </a:extLst>
                  </p:cNvPr>
                  <p:cNvSpPr/>
                  <p:nvPr/>
                </p:nvSpPr>
                <p:spPr>
                  <a:xfrm>
                    <a:off x="1606721" y="5470547"/>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73" name="Rounded Rectangle 72">
                    <a:extLst>
                      <a:ext uri="{FF2B5EF4-FFF2-40B4-BE49-F238E27FC236}">
                        <a16:creationId xmlns:a16="http://schemas.microsoft.com/office/drawing/2014/main" id="{3E33E79E-F08B-62CD-D281-EFAFFDD6DC81}"/>
                      </a:ext>
                    </a:extLst>
                  </p:cNvPr>
                  <p:cNvSpPr>
                    <a:spLocks noRot="1" noChangeAspect="1" noMove="1" noResize="1" noEditPoints="1" noAdjustHandles="1" noChangeArrowheads="1" noChangeShapeType="1" noTextEdit="1"/>
                  </p:cNvSpPr>
                  <p:nvPr/>
                </p:nvSpPr>
                <p:spPr>
                  <a:xfrm>
                    <a:off x="1606721" y="5470547"/>
                    <a:ext cx="470516" cy="470517"/>
                  </a:xfrm>
                  <a:prstGeom prst="roundRect">
                    <a:avLst/>
                  </a:prstGeom>
                  <a:blipFill>
                    <a:blip r:embed="rId3"/>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Rounded Rectangle 73">
                    <a:extLst>
                      <a:ext uri="{FF2B5EF4-FFF2-40B4-BE49-F238E27FC236}">
                        <a16:creationId xmlns:a16="http://schemas.microsoft.com/office/drawing/2014/main" id="{8A613BE7-ED5B-F326-9EFA-9E10CF91D79C}"/>
                      </a:ext>
                    </a:extLst>
                  </p:cNvPr>
                  <p:cNvSpPr/>
                  <p:nvPr/>
                </p:nvSpPr>
                <p:spPr>
                  <a:xfrm>
                    <a:off x="2301724" y="5470545"/>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74" name="Rounded Rectangle 73">
                    <a:extLst>
                      <a:ext uri="{FF2B5EF4-FFF2-40B4-BE49-F238E27FC236}">
                        <a16:creationId xmlns:a16="http://schemas.microsoft.com/office/drawing/2014/main" id="{8A613BE7-ED5B-F326-9EFA-9E10CF91D79C}"/>
                      </a:ext>
                    </a:extLst>
                  </p:cNvPr>
                  <p:cNvSpPr>
                    <a:spLocks noRot="1" noChangeAspect="1" noMove="1" noResize="1" noEditPoints="1" noAdjustHandles="1" noChangeArrowheads="1" noChangeShapeType="1" noTextEdit="1"/>
                  </p:cNvSpPr>
                  <p:nvPr/>
                </p:nvSpPr>
                <p:spPr>
                  <a:xfrm>
                    <a:off x="2301724" y="5470545"/>
                    <a:ext cx="470516" cy="470517"/>
                  </a:xfrm>
                  <a:prstGeom prst="roundRect">
                    <a:avLst/>
                  </a:prstGeom>
                  <a:blipFill>
                    <a:blip r:embed="rId4"/>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Rounded Rectangle 74">
                    <a:extLst>
                      <a:ext uri="{FF2B5EF4-FFF2-40B4-BE49-F238E27FC236}">
                        <a16:creationId xmlns:a16="http://schemas.microsoft.com/office/drawing/2014/main" id="{46551E21-BC8B-1043-706B-FC6F51136C6D}"/>
                      </a:ext>
                    </a:extLst>
                  </p:cNvPr>
                  <p:cNvSpPr/>
                  <p:nvPr/>
                </p:nvSpPr>
                <p:spPr>
                  <a:xfrm>
                    <a:off x="2996727" y="5470544"/>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75" name="Rounded Rectangle 74">
                    <a:extLst>
                      <a:ext uri="{FF2B5EF4-FFF2-40B4-BE49-F238E27FC236}">
                        <a16:creationId xmlns:a16="http://schemas.microsoft.com/office/drawing/2014/main" id="{46551E21-BC8B-1043-706B-FC6F51136C6D}"/>
                      </a:ext>
                    </a:extLst>
                  </p:cNvPr>
                  <p:cNvSpPr>
                    <a:spLocks noRot="1" noChangeAspect="1" noMove="1" noResize="1" noEditPoints="1" noAdjustHandles="1" noChangeArrowheads="1" noChangeShapeType="1" noTextEdit="1"/>
                  </p:cNvSpPr>
                  <p:nvPr/>
                </p:nvSpPr>
                <p:spPr>
                  <a:xfrm>
                    <a:off x="2996727" y="5470544"/>
                    <a:ext cx="470516" cy="470517"/>
                  </a:xfrm>
                  <a:prstGeom prst="roundRect">
                    <a:avLst/>
                  </a:prstGeom>
                  <a:blipFill>
                    <a:blip r:embed="rId5"/>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Rounded Rectangle 75">
                    <a:extLst>
                      <a:ext uri="{FF2B5EF4-FFF2-40B4-BE49-F238E27FC236}">
                        <a16:creationId xmlns:a16="http://schemas.microsoft.com/office/drawing/2014/main" id="{00CDDBB4-7E70-588F-0AAA-E58CDB7329F9}"/>
                      </a:ext>
                    </a:extLst>
                  </p:cNvPr>
                  <p:cNvSpPr/>
                  <p:nvPr/>
                </p:nvSpPr>
                <p:spPr>
                  <a:xfrm>
                    <a:off x="3691730" y="5470543"/>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76" name="Rounded Rectangle 75">
                    <a:extLst>
                      <a:ext uri="{FF2B5EF4-FFF2-40B4-BE49-F238E27FC236}">
                        <a16:creationId xmlns:a16="http://schemas.microsoft.com/office/drawing/2014/main" id="{00CDDBB4-7E70-588F-0AAA-E58CDB7329F9}"/>
                      </a:ext>
                    </a:extLst>
                  </p:cNvPr>
                  <p:cNvSpPr>
                    <a:spLocks noRot="1" noChangeAspect="1" noMove="1" noResize="1" noEditPoints="1" noAdjustHandles="1" noChangeArrowheads="1" noChangeShapeType="1" noTextEdit="1"/>
                  </p:cNvSpPr>
                  <p:nvPr/>
                </p:nvSpPr>
                <p:spPr>
                  <a:xfrm>
                    <a:off x="3691730" y="5470543"/>
                    <a:ext cx="470516" cy="470517"/>
                  </a:xfrm>
                  <a:prstGeom prst="roundRect">
                    <a:avLst/>
                  </a:prstGeom>
                  <a:blipFill>
                    <a:blip r:embed="rId6"/>
                    <a:stretch>
                      <a:fillRect/>
                    </a:stretch>
                  </a:blipFill>
                  <a:ln>
                    <a:solidFill>
                      <a:schemeClr val="accent1">
                        <a:lumMod val="60000"/>
                        <a:lumOff val="40000"/>
                      </a:schemeClr>
                    </a:solidFill>
                  </a:ln>
                </p:spPr>
                <p:txBody>
                  <a:bodyPr/>
                  <a:lstStyle/>
                  <a:p>
                    <a:r>
                      <a:rPr lang="en-US">
                        <a:noFill/>
                      </a:rPr>
                      <a:t> </a:t>
                    </a:r>
                  </a:p>
                </p:txBody>
              </p:sp>
            </mc:Fallback>
          </mc:AlternateContent>
          <p:sp>
            <p:nvSpPr>
              <p:cNvPr id="77" name="TextBox 76">
                <a:extLst>
                  <a:ext uri="{FF2B5EF4-FFF2-40B4-BE49-F238E27FC236}">
                    <a16:creationId xmlns:a16="http://schemas.microsoft.com/office/drawing/2014/main" id="{E2726945-0366-245A-2BB6-26A04D909CFB}"/>
                  </a:ext>
                </a:extLst>
              </p:cNvPr>
              <p:cNvSpPr txBox="1"/>
              <p:nvPr/>
            </p:nvSpPr>
            <p:spPr>
              <a:xfrm>
                <a:off x="489220" y="5382635"/>
                <a:ext cx="1190161" cy="646331"/>
              </a:xfrm>
              <a:prstGeom prst="rect">
                <a:avLst/>
              </a:prstGeom>
              <a:noFill/>
            </p:spPr>
            <p:txBody>
              <a:bodyPr wrap="square" rtlCol="0">
                <a:spAutoFit/>
              </a:bodyPr>
              <a:lstStyle/>
              <a:p>
                <a:r>
                  <a:rPr lang="en-US"/>
                  <a:t>Input sequence</a:t>
                </a:r>
              </a:p>
            </p:txBody>
          </p:sp>
          <p:sp>
            <p:nvSpPr>
              <p:cNvPr id="78" name="Rectangle 77">
                <a:extLst>
                  <a:ext uri="{FF2B5EF4-FFF2-40B4-BE49-F238E27FC236}">
                    <a16:creationId xmlns:a16="http://schemas.microsoft.com/office/drawing/2014/main" id="{60BAC5DA-F63F-172D-1FE2-68E90BB05CA0}"/>
                  </a:ext>
                </a:extLst>
              </p:cNvPr>
              <p:cNvSpPr/>
              <p:nvPr/>
            </p:nvSpPr>
            <p:spPr>
              <a:xfrm>
                <a:off x="5104097" y="4335966"/>
                <a:ext cx="2296160" cy="78232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400"/>
                  <a:t>magic?</a:t>
                </a:r>
              </a:p>
            </p:txBody>
          </p:sp>
          <p:cxnSp>
            <p:nvCxnSpPr>
              <p:cNvPr id="79" name="Elbow Connector 78">
                <a:extLst>
                  <a:ext uri="{FF2B5EF4-FFF2-40B4-BE49-F238E27FC236}">
                    <a16:creationId xmlns:a16="http://schemas.microsoft.com/office/drawing/2014/main" id="{9760DD5F-1EFC-820A-40AE-C2D603709B7A}"/>
                  </a:ext>
                </a:extLst>
              </p:cNvPr>
              <p:cNvCxnSpPr>
                <a:cxnSpLocks/>
                <a:stCxn id="73" idx="0"/>
                <a:endCxn id="78" idx="1"/>
              </p:cNvCxnSpPr>
              <p:nvPr/>
            </p:nvCxnSpPr>
            <p:spPr>
              <a:xfrm rot="5400000" flipH="1" flipV="1">
                <a:off x="3101328" y="3467778"/>
                <a:ext cx="743421" cy="3262118"/>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Elbow Connector 79">
                <a:extLst>
                  <a:ext uri="{FF2B5EF4-FFF2-40B4-BE49-F238E27FC236}">
                    <a16:creationId xmlns:a16="http://schemas.microsoft.com/office/drawing/2014/main" id="{E37019FC-DA8D-DB2E-F982-6BA4DD7DE191}"/>
                  </a:ext>
                </a:extLst>
              </p:cNvPr>
              <p:cNvCxnSpPr>
                <a:cxnSpLocks/>
                <a:stCxn id="74" idx="0"/>
                <a:endCxn id="78" idx="1"/>
              </p:cNvCxnSpPr>
              <p:nvPr/>
            </p:nvCxnSpPr>
            <p:spPr>
              <a:xfrm rot="5400000" flipH="1" flipV="1">
                <a:off x="3448830" y="3815279"/>
                <a:ext cx="743419" cy="2567115"/>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Elbow Connector 80">
                <a:extLst>
                  <a:ext uri="{FF2B5EF4-FFF2-40B4-BE49-F238E27FC236}">
                    <a16:creationId xmlns:a16="http://schemas.microsoft.com/office/drawing/2014/main" id="{001FF1C1-A671-D552-DC54-FE36626D44CD}"/>
                  </a:ext>
                </a:extLst>
              </p:cNvPr>
              <p:cNvCxnSpPr>
                <a:cxnSpLocks/>
                <a:stCxn id="75" idx="0"/>
                <a:endCxn id="78" idx="1"/>
              </p:cNvCxnSpPr>
              <p:nvPr/>
            </p:nvCxnSpPr>
            <p:spPr>
              <a:xfrm rot="5400000" flipH="1" flipV="1">
                <a:off x="3796332" y="4162779"/>
                <a:ext cx="743418" cy="1872112"/>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Elbow Connector 81">
                <a:extLst>
                  <a:ext uri="{FF2B5EF4-FFF2-40B4-BE49-F238E27FC236}">
                    <a16:creationId xmlns:a16="http://schemas.microsoft.com/office/drawing/2014/main" id="{EB528C2E-7B43-BDC6-ADF6-AC590604B7D0}"/>
                  </a:ext>
                </a:extLst>
              </p:cNvPr>
              <p:cNvCxnSpPr>
                <a:cxnSpLocks/>
                <a:stCxn id="76" idx="0"/>
                <a:endCxn id="78" idx="1"/>
              </p:cNvCxnSpPr>
              <p:nvPr/>
            </p:nvCxnSpPr>
            <p:spPr>
              <a:xfrm rot="5400000" flipH="1" flipV="1">
                <a:off x="4143834" y="4510281"/>
                <a:ext cx="743417" cy="1177109"/>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AA67FD69-7F73-C4F7-C449-0CB7AB8AEB0C}"/>
                </a:ext>
              </a:extLst>
            </p:cNvPr>
            <p:cNvGrpSpPr/>
            <p:nvPr/>
          </p:nvGrpSpPr>
          <p:grpSpPr>
            <a:xfrm>
              <a:off x="7278337" y="3418069"/>
              <a:ext cx="4614876" cy="1318558"/>
              <a:chOff x="7400257" y="3412515"/>
              <a:chExt cx="4614876" cy="1318558"/>
            </a:xfrm>
          </p:grpSpPr>
          <p:sp>
            <p:nvSpPr>
              <p:cNvPr id="62" name="TextBox 61">
                <a:extLst>
                  <a:ext uri="{FF2B5EF4-FFF2-40B4-BE49-F238E27FC236}">
                    <a16:creationId xmlns:a16="http://schemas.microsoft.com/office/drawing/2014/main" id="{696039D6-8DB9-D0CE-7F11-8804A3BF9F32}"/>
                  </a:ext>
                </a:extLst>
              </p:cNvPr>
              <p:cNvSpPr txBox="1"/>
              <p:nvPr/>
            </p:nvSpPr>
            <p:spPr>
              <a:xfrm>
                <a:off x="10930764" y="3412515"/>
                <a:ext cx="1084369" cy="646331"/>
              </a:xfrm>
              <a:prstGeom prst="rect">
                <a:avLst/>
              </a:prstGeom>
              <a:noFill/>
            </p:spPr>
            <p:txBody>
              <a:bodyPr wrap="square" rtlCol="0">
                <a:spAutoFit/>
              </a:bodyPr>
              <a:lstStyle/>
              <a:p>
                <a:r>
                  <a:rPr lang="en-US"/>
                  <a:t>Output sequence</a:t>
                </a:r>
              </a:p>
            </p:txBody>
          </p:sp>
          <p:grpSp>
            <p:nvGrpSpPr>
              <p:cNvPr id="63" name="Group 62">
                <a:extLst>
                  <a:ext uri="{FF2B5EF4-FFF2-40B4-BE49-F238E27FC236}">
                    <a16:creationId xmlns:a16="http://schemas.microsoft.com/office/drawing/2014/main" id="{09826A13-0F6F-A860-106C-8DC951D6EC04}"/>
                  </a:ext>
                </a:extLst>
              </p:cNvPr>
              <p:cNvGrpSpPr/>
              <p:nvPr/>
            </p:nvGrpSpPr>
            <p:grpSpPr>
              <a:xfrm>
                <a:off x="7400257" y="3500423"/>
                <a:ext cx="3482863" cy="1230650"/>
                <a:chOff x="7400257" y="3500423"/>
                <a:chExt cx="3482863" cy="1230650"/>
              </a:xfrm>
            </p:grpSpPr>
            <mc:AlternateContent xmlns:mc="http://schemas.openxmlformats.org/markup-compatibility/2006" xmlns:a14="http://schemas.microsoft.com/office/drawing/2010/main">
              <mc:Choice Requires="a14">
                <p:sp>
                  <p:nvSpPr>
                    <p:cNvPr id="64" name="Rounded Rectangle 63">
                      <a:extLst>
                        <a:ext uri="{FF2B5EF4-FFF2-40B4-BE49-F238E27FC236}">
                          <a16:creationId xmlns:a16="http://schemas.microsoft.com/office/drawing/2014/main" id="{06DB5A64-B86E-A269-E536-A1601CF17602}"/>
                        </a:ext>
                      </a:extLst>
                    </p:cNvPr>
                    <p:cNvSpPr/>
                    <p:nvPr/>
                  </p:nvSpPr>
                  <p:spPr>
                    <a:xfrm>
                      <a:off x="8327595" y="3500423"/>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64" name="Rounded Rectangle 63">
                      <a:extLst>
                        <a:ext uri="{FF2B5EF4-FFF2-40B4-BE49-F238E27FC236}">
                          <a16:creationId xmlns:a16="http://schemas.microsoft.com/office/drawing/2014/main" id="{06DB5A64-B86E-A269-E536-A1601CF17602}"/>
                        </a:ext>
                      </a:extLst>
                    </p:cNvPr>
                    <p:cNvSpPr>
                      <a:spLocks noRot="1" noChangeAspect="1" noMove="1" noResize="1" noEditPoints="1" noAdjustHandles="1" noChangeArrowheads="1" noChangeShapeType="1" noTextEdit="1"/>
                    </p:cNvSpPr>
                    <p:nvPr/>
                  </p:nvSpPr>
                  <p:spPr>
                    <a:xfrm>
                      <a:off x="8327595" y="3500423"/>
                      <a:ext cx="470516" cy="470517"/>
                    </a:xfrm>
                    <a:prstGeom prst="roundRect">
                      <a:avLst/>
                    </a:prstGeom>
                    <a:blipFill>
                      <a:blip r:embed="rId7"/>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Rounded Rectangle 64">
                      <a:extLst>
                        <a:ext uri="{FF2B5EF4-FFF2-40B4-BE49-F238E27FC236}">
                          <a16:creationId xmlns:a16="http://schemas.microsoft.com/office/drawing/2014/main" id="{2E0C473D-2F35-E274-2A9A-5198656922F4}"/>
                        </a:ext>
                      </a:extLst>
                    </p:cNvPr>
                    <p:cNvSpPr/>
                    <p:nvPr/>
                  </p:nvSpPr>
                  <p:spPr>
                    <a:xfrm>
                      <a:off x="9021573" y="3500423"/>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65" name="Rounded Rectangle 64">
                      <a:extLst>
                        <a:ext uri="{FF2B5EF4-FFF2-40B4-BE49-F238E27FC236}">
                          <a16:creationId xmlns:a16="http://schemas.microsoft.com/office/drawing/2014/main" id="{2E0C473D-2F35-E274-2A9A-5198656922F4}"/>
                        </a:ext>
                      </a:extLst>
                    </p:cNvPr>
                    <p:cNvSpPr>
                      <a:spLocks noRot="1" noChangeAspect="1" noMove="1" noResize="1" noEditPoints="1" noAdjustHandles="1" noChangeArrowheads="1" noChangeShapeType="1" noTextEdit="1"/>
                    </p:cNvSpPr>
                    <p:nvPr/>
                  </p:nvSpPr>
                  <p:spPr>
                    <a:xfrm>
                      <a:off x="9021573" y="3500423"/>
                      <a:ext cx="470516" cy="470517"/>
                    </a:xfrm>
                    <a:prstGeom prst="roundRect">
                      <a:avLst/>
                    </a:prstGeom>
                    <a:blipFill>
                      <a:blip r:embed="rId8"/>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Rounded Rectangle 65">
                      <a:extLst>
                        <a:ext uri="{FF2B5EF4-FFF2-40B4-BE49-F238E27FC236}">
                          <a16:creationId xmlns:a16="http://schemas.microsoft.com/office/drawing/2014/main" id="{BCE6EE39-3B6B-A6DA-9A96-C2E10F94890A}"/>
                        </a:ext>
                      </a:extLst>
                    </p:cNvPr>
                    <p:cNvSpPr/>
                    <p:nvPr/>
                  </p:nvSpPr>
                  <p:spPr>
                    <a:xfrm>
                      <a:off x="9717601" y="3500423"/>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66" name="Rounded Rectangle 65">
                      <a:extLst>
                        <a:ext uri="{FF2B5EF4-FFF2-40B4-BE49-F238E27FC236}">
                          <a16:creationId xmlns:a16="http://schemas.microsoft.com/office/drawing/2014/main" id="{BCE6EE39-3B6B-A6DA-9A96-C2E10F94890A}"/>
                        </a:ext>
                      </a:extLst>
                    </p:cNvPr>
                    <p:cNvSpPr>
                      <a:spLocks noRot="1" noChangeAspect="1" noMove="1" noResize="1" noEditPoints="1" noAdjustHandles="1" noChangeArrowheads="1" noChangeShapeType="1" noTextEdit="1"/>
                    </p:cNvSpPr>
                    <p:nvPr/>
                  </p:nvSpPr>
                  <p:spPr>
                    <a:xfrm>
                      <a:off x="9717601" y="3500423"/>
                      <a:ext cx="470516" cy="470517"/>
                    </a:xfrm>
                    <a:prstGeom prst="roundRect">
                      <a:avLst/>
                    </a:prstGeom>
                    <a:blipFill>
                      <a:blip r:embed="rId9"/>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Rounded Rectangle 66">
                      <a:extLst>
                        <a:ext uri="{FF2B5EF4-FFF2-40B4-BE49-F238E27FC236}">
                          <a16:creationId xmlns:a16="http://schemas.microsoft.com/office/drawing/2014/main" id="{EFAE59E7-6715-94A6-BE90-1726C9F6D868}"/>
                        </a:ext>
                      </a:extLst>
                    </p:cNvPr>
                    <p:cNvSpPr/>
                    <p:nvPr/>
                  </p:nvSpPr>
                  <p:spPr>
                    <a:xfrm>
                      <a:off x="10412604" y="3500423"/>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67" name="Rounded Rectangle 66">
                      <a:extLst>
                        <a:ext uri="{FF2B5EF4-FFF2-40B4-BE49-F238E27FC236}">
                          <a16:creationId xmlns:a16="http://schemas.microsoft.com/office/drawing/2014/main" id="{EFAE59E7-6715-94A6-BE90-1726C9F6D868}"/>
                        </a:ext>
                      </a:extLst>
                    </p:cNvPr>
                    <p:cNvSpPr>
                      <a:spLocks noRot="1" noChangeAspect="1" noMove="1" noResize="1" noEditPoints="1" noAdjustHandles="1" noChangeArrowheads="1" noChangeShapeType="1" noTextEdit="1"/>
                    </p:cNvSpPr>
                    <p:nvPr/>
                  </p:nvSpPr>
                  <p:spPr>
                    <a:xfrm>
                      <a:off x="10412604" y="3500423"/>
                      <a:ext cx="470516" cy="470517"/>
                    </a:xfrm>
                    <a:prstGeom prst="roundRect">
                      <a:avLst/>
                    </a:prstGeom>
                    <a:blipFill>
                      <a:blip r:embed="rId10"/>
                      <a:stretch>
                        <a:fillRect/>
                      </a:stretch>
                    </a:blipFill>
                    <a:ln>
                      <a:solidFill>
                        <a:srgbClr val="C44037"/>
                      </a:solidFill>
                    </a:ln>
                  </p:spPr>
                  <p:txBody>
                    <a:bodyPr/>
                    <a:lstStyle/>
                    <a:p>
                      <a:r>
                        <a:rPr lang="en-US">
                          <a:noFill/>
                        </a:rPr>
                        <a:t> </a:t>
                      </a:r>
                    </a:p>
                  </p:txBody>
                </p:sp>
              </mc:Fallback>
            </mc:AlternateContent>
            <p:cxnSp>
              <p:nvCxnSpPr>
                <p:cNvPr id="68" name="Elbow Connector 67">
                  <a:extLst>
                    <a:ext uri="{FF2B5EF4-FFF2-40B4-BE49-F238E27FC236}">
                      <a16:creationId xmlns:a16="http://schemas.microsoft.com/office/drawing/2014/main" id="{1BB3AF14-6C46-B705-1A35-64CE62164E6E}"/>
                    </a:ext>
                  </a:extLst>
                </p:cNvPr>
                <p:cNvCxnSpPr>
                  <a:cxnSpLocks/>
                  <a:endCxn id="64" idx="2"/>
                </p:cNvCxnSpPr>
                <p:nvPr/>
              </p:nvCxnSpPr>
              <p:spPr>
                <a:xfrm flipV="1">
                  <a:off x="7935529" y="3970940"/>
                  <a:ext cx="627324" cy="760133"/>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Elbow Connector 68">
                  <a:extLst>
                    <a:ext uri="{FF2B5EF4-FFF2-40B4-BE49-F238E27FC236}">
                      <a16:creationId xmlns:a16="http://schemas.microsoft.com/office/drawing/2014/main" id="{E2EC4B90-73B6-EC62-3A52-12811082A1CE}"/>
                    </a:ext>
                  </a:extLst>
                </p:cNvPr>
                <p:cNvCxnSpPr>
                  <a:cxnSpLocks/>
                  <a:endCxn id="65" idx="2"/>
                </p:cNvCxnSpPr>
                <p:nvPr/>
              </p:nvCxnSpPr>
              <p:spPr>
                <a:xfrm flipV="1">
                  <a:off x="7935529" y="3970940"/>
                  <a:ext cx="1321302" cy="760133"/>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Elbow Connector 69">
                  <a:extLst>
                    <a:ext uri="{FF2B5EF4-FFF2-40B4-BE49-F238E27FC236}">
                      <a16:creationId xmlns:a16="http://schemas.microsoft.com/office/drawing/2014/main" id="{5310A143-7C84-9CF1-AAE4-F19FC67C71E7}"/>
                    </a:ext>
                  </a:extLst>
                </p:cNvPr>
                <p:cNvCxnSpPr>
                  <a:cxnSpLocks/>
                  <a:endCxn id="66" idx="2"/>
                </p:cNvCxnSpPr>
                <p:nvPr/>
              </p:nvCxnSpPr>
              <p:spPr>
                <a:xfrm flipV="1">
                  <a:off x="7935529" y="3970940"/>
                  <a:ext cx="2017330" cy="760133"/>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Elbow Connector 70">
                  <a:extLst>
                    <a:ext uri="{FF2B5EF4-FFF2-40B4-BE49-F238E27FC236}">
                      <a16:creationId xmlns:a16="http://schemas.microsoft.com/office/drawing/2014/main" id="{A78E33A2-F764-AF63-6E70-D7FFFCC44848}"/>
                    </a:ext>
                  </a:extLst>
                </p:cNvPr>
                <p:cNvCxnSpPr>
                  <a:cxnSpLocks/>
                  <a:stCxn id="78" idx="3"/>
                  <a:endCxn id="67" idx="2"/>
                </p:cNvCxnSpPr>
                <p:nvPr/>
              </p:nvCxnSpPr>
              <p:spPr>
                <a:xfrm flipV="1">
                  <a:off x="7400257" y="3970940"/>
                  <a:ext cx="3247605" cy="756186"/>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22469788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a:t>Transformer Architecture</a:t>
            </a:r>
          </a:p>
        </p:txBody>
      </p:sp>
      <p:sp>
        <p:nvSpPr>
          <p:cNvPr id="3" name="Content Placeholder 2">
            <a:extLst>
              <a:ext uri="{FF2B5EF4-FFF2-40B4-BE49-F238E27FC236}">
                <a16:creationId xmlns:a16="http://schemas.microsoft.com/office/drawing/2014/main" id="{C0ABD232-37D5-89DA-FA97-5E073FD5F361}"/>
              </a:ext>
            </a:extLst>
          </p:cNvPr>
          <p:cNvSpPr>
            <a:spLocks noGrp="1"/>
          </p:cNvSpPr>
          <p:nvPr>
            <p:ph idx="1"/>
          </p:nvPr>
        </p:nvSpPr>
        <p:spPr/>
        <p:txBody>
          <a:bodyPr>
            <a:normAutofit/>
          </a:bodyPr>
          <a:lstStyle/>
          <a:p>
            <a:pPr marL="0" indent="0">
              <a:spcAft>
                <a:spcPts val="1200"/>
              </a:spcAft>
              <a:buNone/>
            </a:pPr>
            <a:r>
              <a:rPr lang="en-US" dirty="0"/>
              <a:t>Why Self-Attention?</a:t>
            </a:r>
          </a:p>
          <a:p>
            <a:pPr lvl="1">
              <a:spcAft>
                <a:spcPts val="1400"/>
              </a:spcAft>
            </a:pPr>
            <a:r>
              <a:rPr lang="en-US" dirty="0"/>
              <a:t>Lower computational complexity</a:t>
            </a:r>
          </a:p>
          <a:p>
            <a:pPr lvl="1">
              <a:spcAft>
                <a:spcPts val="1400"/>
              </a:spcAft>
            </a:pPr>
            <a:r>
              <a:rPr lang="en-US" dirty="0"/>
              <a:t>Greater amount of the computation that can be parallelized</a:t>
            </a:r>
          </a:p>
          <a:p>
            <a:pPr lvl="1">
              <a:spcAft>
                <a:spcPts val="1400"/>
              </a:spcAft>
            </a:pPr>
            <a:r>
              <a:rPr lang="en-US" dirty="0"/>
              <a:t>Each representation encodes the positional information of the sequence</a:t>
            </a:r>
          </a:p>
          <a:p>
            <a:pPr marL="0" indent="0">
              <a:buNone/>
            </a:pPr>
            <a:endParaRPr lang="en-US" dirty="0"/>
          </a:p>
          <a:p>
            <a:endParaRPr lang="en-US" dirty="0"/>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50</a:t>
            </a:fld>
            <a:endParaRPr lang="en-US"/>
          </a:p>
        </p:txBody>
      </p:sp>
      <p:pic>
        <p:nvPicPr>
          <p:cNvPr id="1026" name="Picture 2" descr="Illustrated Guide to Transformer - Hong Jing (Jingles)">
            <a:extLst>
              <a:ext uri="{FF2B5EF4-FFF2-40B4-BE49-F238E27FC236}">
                <a16:creationId xmlns:a16="http://schemas.microsoft.com/office/drawing/2014/main" id="{E9E38188-77BF-A2DD-16F5-1E5D782065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3719" y="3610466"/>
            <a:ext cx="6524561" cy="2566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2055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dirty="0"/>
              <a:t>Transformer Architecture</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51</a:t>
            </a:fld>
            <a:endParaRPr lang="en-US"/>
          </a:p>
        </p:txBody>
      </p:sp>
      <p:grpSp>
        <p:nvGrpSpPr>
          <p:cNvPr id="84" name="Group 83">
            <a:extLst>
              <a:ext uri="{FF2B5EF4-FFF2-40B4-BE49-F238E27FC236}">
                <a16:creationId xmlns:a16="http://schemas.microsoft.com/office/drawing/2014/main" id="{B607896F-DD61-2467-0FAA-92C4420145B0}"/>
              </a:ext>
            </a:extLst>
          </p:cNvPr>
          <p:cNvGrpSpPr/>
          <p:nvPr/>
        </p:nvGrpSpPr>
        <p:grpSpPr>
          <a:xfrm>
            <a:off x="1316110" y="1013423"/>
            <a:ext cx="7263620" cy="5218606"/>
            <a:chOff x="1665339" y="1045507"/>
            <a:chExt cx="7263620" cy="5218606"/>
          </a:xfrm>
        </p:grpSpPr>
        <p:sp>
          <p:nvSpPr>
            <p:cNvPr id="115" name="Rectangle: Rounded Corners 114">
              <a:extLst>
                <a:ext uri="{FF2B5EF4-FFF2-40B4-BE49-F238E27FC236}">
                  <a16:creationId xmlns:a16="http://schemas.microsoft.com/office/drawing/2014/main" id="{EB18084F-72CF-FFAB-F7FD-182EE48B9C0F}"/>
                </a:ext>
              </a:extLst>
            </p:cNvPr>
            <p:cNvSpPr/>
            <p:nvPr/>
          </p:nvSpPr>
          <p:spPr>
            <a:xfrm>
              <a:off x="3555842" y="3221980"/>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17" name="Rectangle: Rounded Corners 116">
              <a:extLst>
                <a:ext uri="{FF2B5EF4-FFF2-40B4-BE49-F238E27FC236}">
                  <a16:creationId xmlns:a16="http://schemas.microsoft.com/office/drawing/2014/main" id="{5484980C-CB82-2461-2E79-8552F938EBC1}"/>
                </a:ext>
              </a:extLst>
            </p:cNvPr>
            <p:cNvSpPr/>
            <p:nvPr/>
          </p:nvSpPr>
          <p:spPr>
            <a:xfrm>
              <a:off x="5849042" y="2016678"/>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16" name="Rectangle: Rounded Corners 115">
              <a:extLst>
                <a:ext uri="{FF2B5EF4-FFF2-40B4-BE49-F238E27FC236}">
                  <a16:creationId xmlns:a16="http://schemas.microsoft.com/office/drawing/2014/main" id="{BD85D983-C8C6-F416-E851-2A7E4C778AE3}"/>
                </a:ext>
              </a:extLst>
            </p:cNvPr>
            <p:cNvSpPr/>
            <p:nvPr/>
          </p:nvSpPr>
          <p:spPr>
            <a:xfrm>
              <a:off x="5849042" y="2980707"/>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37" name="Rectangle: Rounded Corners 36">
              <a:extLst>
                <a:ext uri="{FF2B5EF4-FFF2-40B4-BE49-F238E27FC236}">
                  <a16:creationId xmlns:a16="http://schemas.microsoft.com/office/drawing/2014/main" id="{E7835012-18FA-E92A-1EFB-684C18A972F3}"/>
                </a:ext>
              </a:extLst>
            </p:cNvPr>
            <p:cNvSpPr/>
            <p:nvPr/>
          </p:nvSpPr>
          <p:spPr>
            <a:xfrm>
              <a:off x="3555842" y="4470587"/>
              <a:ext cx="1145219" cy="461639"/>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Self-Attention</a:t>
              </a:r>
            </a:p>
          </p:txBody>
        </p:sp>
        <p:sp>
          <p:nvSpPr>
            <p:cNvPr id="38" name="Rectangle: Rounded Corners 37">
              <a:extLst>
                <a:ext uri="{FF2B5EF4-FFF2-40B4-BE49-F238E27FC236}">
                  <a16:creationId xmlns:a16="http://schemas.microsoft.com/office/drawing/2014/main" id="{0ED6BF3F-C68B-4244-4E17-8CFE32BDD657}"/>
                </a:ext>
              </a:extLst>
            </p:cNvPr>
            <p:cNvSpPr/>
            <p:nvPr/>
          </p:nvSpPr>
          <p:spPr>
            <a:xfrm>
              <a:off x="3555842" y="4234180"/>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39" name="Rectangle: Rounded Corners 38">
              <a:extLst>
                <a:ext uri="{FF2B5EF4-FFF2-40B4-BE49-F238E27FC236}">
                  <a16:creationId xmlns:a16="http://schemas.microsoft.com/office/drawing/2014/main" id="{A77F0483-5127-A9B4-9E50-4473F5410D34}"/>
                </a:ext>
              </a:extLst>
            </p:cNvPr>
            <p:cNvSpPr/>
            <p:nvPr/>
          </p:nvSpPr>
          <p:spPr>
            <a:xfrm>
              <a:off x="3555842" y="3462687"/>
              <a:ext cx="1145219" cy="461639"/>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41" name="Rectangle: Rounded Corners 40">
              <a:extLst>
                <a:ext uri="{FF2B5EF4-FFF2-40B4-BE49-F238E27FC236}">
                  <a16:creationId xmlns:a16="http://schemas.microsoft.com/office/drawing/2014/main" id="{F809A01A-6A84-C33C-AAFE-D8CBA998A35D}"/>
                </a:ext>
              </a:extLst>
            </p:cNvPr>
            <p:cNvSpPr/>
            <p:nvPr/>
          </p:nvSpPr>
          <p:spPr>
            <a:xfrm>
              <a:off x="5849042" y="4404544"/>
              <a:ext cx="1145219" cy="547255"/>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Masked Multi-Head Self-Attention</a:t>
              </a:r>
            </a:p>
          </p:txBody>
        </p:sp>
        <p:sp>
          <p:nvSpPr>
            <p:cNvPr id="42" name="Rectangle: Rounded Corners 41">
              <a:extLst>
                <a:ext uri="{FF2B5EF4-FFF2-40B4-BE49-F238E27FC236}">
                  <a16:creationId xmlns:a16="http://schemas.microsoft.com/office/drawing/2014/main" id="{5F933728-B354-D3D0-CFD4-5D6085021AD7}"/>
                </a:ext>
              </a:extLst>
            </p:cNvPr>
            <p:cNvSpPr/>
            <p:nvPr/>
          </p:nvSpPr>
          <p:spPr>
            <a:xfrm>
              <a:off x="5849042" y="4176418"/>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45" name="Rectangle: Rounded Corners 44">
              <a:extLst>
                <a:ext uri="{FF2B5EF4-FFF2-40B4-BE49-F238E27FC236}">
                  <a16:creationId xmlns:a16="http://schemas.microsoft.com/office/drawing/2014/main" id="{051356D5-2323-70CE-5CD6-3A3B60D02922}"/>
                </a:ext>
              </a:extLst>
            </p:cNvPr>
            <p:cNvSpPr/>
            <p:nvPr/>
          </p:nvSpPr>
          <p:spPr>
            <a:xfrm>
              <a:off x="5849042" y="2243022"/>
              <a:ext cx="1145219" cy="461639"/>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48" name="Rectangle: Rounded Corners 47">
              <a:extLst>
                <a:ext uri="{FF2B5EF4-FFF2-40B4-BE49-F238E27FC236}">
                  <a16:creationId xmlns:a16="http://schemas.microsoft.com/office/drawing/2014/main" id="{A597647B-1681-C1F8-C63C-90ADD1AE6BFA}"/>
                </a:ext>
              </a:extLst>
            </p:cNvPr>
            <p:cNvSpPr/>
            <p:nvPr/>
          </p:nvSpPr>
          <p:spPr>
            <a:xfrm>
              <a:off x="3556395" y="5802428"/>
              <a:ext cx="1145219" cy="461639"/>
            </a:xfrm>
            <a:prstGeom prst="roundRect">
              <a:avLst/>
            </a:prstGeom>
            <a:solidFill>
              <a:srgbClr val="EAC8D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Input Embedding</a:t>
              </a:r>
            </a:p>
          </p:txBody>
        </p:sp>
        <p:sp>
          <p:nvSpPr>
            <p:cNvPr id="49" name="Rectangle: Rounded Corners 48">
              <a:extLst>
                <a:ext uri="{FF2B5EF4-FFF2-40B4-BE49-F238E27FC236}">
                  <a16:creationId xmlns:a16="http://schemas.microsoft.com/office/drawing/2014/main" id="{2DADAE39-A947-C41A-B5A7-32C78F75A151}"/>
                </a:ext>
              </a:extLst>
            </p:cNvPr>
            <p:cNvSpPr/>
            <p:nvPr/>
          </p:nvSpPr>
          <p:spPr>
            <a:xfrm>
              <a:off x="5849042" y="5802474"/>
              <a:ext cx="1145219" cy="461639"/>
            </a:xfrm>
            <a:prstGeom prst="roundRect">
              <a:avLst/>
            </a:prstGeom>
            <a:solidFill>
              <a:srgbClr val="EAC8D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Output Embedding</a:t>
              </a:r>
            </a:p>
          </p:txBody>
        </p:sp>
        <p:sp>
          <p:nvSpPr>
            <p:cNvPr id="50" name="Flowchart: Or 49">
              <a:extLst>
                <a:ext uri="{FF2B5EF4-FFF2-40B4-BE49-F238E27FC236}">
                  <a16:creationId xmlns:a16="http://schemas.microsoft.com/office/drawing/2014/main" id="{3FD46E49-EDF5-3D45-8218-7C34496BD794}"/>
                </a:ext>
              </a:extLst>
            </p:cNvPr>
            <p:cNvSpPr/>
            <p:nvPr/>
          </p:nvSpPr>
          <p:spPr>
            <a:xfrm>
              <a:off x="4033568" y="5417274"/>
              <a:ext cx="190871" cy="187482"/>
            </a:xfrm>
            <a:prstGeom prst="flowChartOr">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sp>
          <p:nvSpPr>
            <p:cNvPr id="51" name="Flowchart: Or 50">
              <a:extLst>
                <a:ext uri="{FF2B5EF4-FFF2-40B4-BE49-F238E27FC236}">
                  <a16:creationId xmlns:a16="http://schemas.microsoft.com/office/drawing/2014/main" id="{9195AC2A-C1F7-C074-1C5E-E844A780E9B5}"/>
                </a:ext>
              </a:extLst>
            </p:cNvPr>
            <p:cNvSpPr/>
            <p:nvPr/>
          </p:nvSpPr>
          <p:spPr>
            <a:xfrm>
              <a:off x="6326215" y="5417020"/>
              <a:ext cx="190871" cy="187482"/>
            </a:xfrm>
            <a:prstGeom prst="flowChartOr">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grpSp>
          <p:nvGrpSpPr>
            <p:cNvPr id="58" name="Group 57">
              <a:extLst>
                <a:ext uri="{FF2B5EF4-FFF2-40B4-BE49-F238E27FC236}">
                  <a16:creationId xmlns:a16="http://schemas.microsoft.com/office/drawing/2014/main" id="{8F802E2E-872C-95D3-F775-5435083E8522}"/>
                </a:ext>
              </a:extLst>
            </p:cNvPr>
            <p:cNvGrpSpPr/>
            <p:nvPr/>
          </p:nvGrpSpPr>
          <p:grpSpPr>
            <a:xfrm>
              <a:off x="3359423" y="5320074"/>
              <a:ext cx="389131" cy="363600"/>
              <a:chOff x="2190381" y="5169600"/>
              <a:chExt cx="389131" cy="363600"/>
            </a:xfrm>
          </p:grpSpPr>
          <p:sp>
            <p:nvSpPr>
              <p:cNvPr id="56" name="Oval 55">
                <a:extLst>
                  <a:ext uri="{FF2B5EF4-FFF2-40B4-BE49-F238E27FC236}">
                    <a16:creationId xmlns:a16="http://schemas.microsoft.com/office/drawing/2014/main" id="{0D97046E-4D1C-5178-ED81-403FC756546E}"/>
                  </a:ext>
                </a:extLst>
              </p:cNvPr>
              <p:cNvSpPr/>
              <p:nvPr/>
            </p:nvSpPr>
            <p:spPr>
              <a:xfrm flipH="1">
                <a:off x="2190381" y="5169600"/>
                <a:ext cx="389131" cy="3636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cxnSp>
            <p:nvCxnSpPr>
              <p:cNvPr id="90" name="Connector: Curved 89">
                <a:extLst>
                  <a:ext uri="{FF2B5EF4-FFF2-40B4-BE49-F238E27FC236}">
                    <a16:creationId xmlns:a16="http://schemas.microsoft.com/office/drawing/2014/main" id="{453F74FB-9732-CD45-4A32-D95883EE8653}"/>
                  </a:ext>
                </a:extLst>
              </p:cNvPr>
              <p:cNvCxnSpPr>
                <a:cxnSpLocks/>
              </p:cNvCxnSpPr>
              <p:nvPr/>
            </p:nvCxnSpPr>
            <p:spPr>
              <a:xfrm rot="8007504" flipH="1" flipV="1">
                <a:off x="2255161" y="5218151"/>
                <a:ext cx="258183" cy="275156"/>
              </a:xfrm>
              <a:prstGeom prst="curvedConnector5">
                <a:avLst>
                  <a:gd name="adj1" fmla="val 58539"/>
                  <a:gd name="adj2" fmla="val 59259"/>
                  <a:gd name="adj3" fmla="val 55867"/>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30" name="Group 29">
              <a:extLst>
                <a:ext uri="{FF2B5EF4-FFF2-40B4-BE49-F238E27FC236}">
                  <a16:creationId xmlns:a16="http://schemas.microsoft.com/office/drawing/2014/main" id="{9645DEE8-E7CF-CE54-77D3-4C66EF97F50B}"/>
                </a:ext>
              </a:extLst>
            </p:cNvPr>
            <p:cNvGrpSpPr/>
            <p:nvPr/>
          </p:nvGrpSpPr>
          <p:grpSpPr>
            <a:xfrm>
              <a:off x="6787665" y="5321087"/>
              <a:ext cx="389131" cy="363600"/>
              <a:chOff x="5618623" y="5170613"/>
              <a:chExt cx="389131" cy="363600"/>
            </a:xfrm>
          </p:grpSpPr>
          <p:sp>
            <p:nvSpPr>
              <p:cNvPr id="27" name="Oval 26">
                <a:extLst>
                  <a:ext uri="{FF2B5EF4-FFF2-40B4-BE49-F238E27FC236}">
                    <a16:creationId xmlns:a16="http://schemas.microsoft.com/office/drawing/2014/main" id="{CDF2813B-F518-DF4E-4607-EDCDE050DD71}"/>
                  </a:ext>
                </a:extLst>
              </p:cNvPr>
              <p:cNvSpPr/>
              <p:nvPr/>
            </p:nvSpPr>
            <p:spPr>
              <a:xfrm flipH="1">
                <a:off x="5618623" y="5170613"/>
                <a:ext cx="389131" cy="3636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cxnSp>
            <p:nvCxnSpPr>
              <p:cNvPr id="94" name="Connector: Curved 93">
                <a:extLst>
                  <a:ext uri="{FF2B5EF4-FFF2-40B4-BE49-F238E27FC236}">
                    <a16:creationId xmlns:a16="http://schemas.microsoft.com/office/drawing/2014/main" id="{CD0AA0C4-3F7D-7E83-1722-A9BE82A388B0}"/>
                  </a:ext>
                </a:extLst>
              </p:cNvPr>
              <p:cNvCxnSpPr>
                <a:cxnSpLocks/>
              </p:cNvCxnSpPr>
              <p:nvPr/>
            </p:nvCxnSpPr>
            <p:spPr>
              <a:xfrm rot="13536651" flipV="1">
                <a:off x="5683439" y="5215598"/>
                <a:ext cx="258183" cy="275156"/>
              </a:xfrm>
              <a:prstGeom prst="curvedConnector5">
                <a:avLst>
                  <a:gd name="adj1" fmla="val 58539"/>
                  <a:gd name="adj2" fmla="val 59259"/>
                  <a:gd name="adj3" fmla="val 55867"/>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95" name="Rectangle: Rounded Corners 94">
              <a:extLst>
                <a:ext uri="{FF2B5EF4-FFF2-40B4-BE49-F238E27FC236}">
                  <a16:creationId xmlns:a16="http://schemas.microsoft.com/office/drawing/2014/main" id="{F5C84C6D-84E5-93DD-26BF-6D8D9FC463EB}"/>
                </a:ext>
              </a:extLst>
            </p:cNvPr>
            <p:cNvSpPr/>
            <p:nvPr/>
          </p:nvSpPr>
          <p:spPr>
            <a:xfrm>
              <a:off x="5849042" y="1587068"/>
              <a:ext cx="1145219" cy="177385"/>
            </a:xfrm>
            <a:prstGeom prst="roundRect">
              <a:avLst/>
            </a:prstGeom>
            <a:solidFill>
              <a:srgbClr val="B2B9C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Linear</a:t>
              </a:r>
            </a:p>
          </p:txBody>
        </p:sp>
        <p:sp>
          <p:nvSpPr>
            <p:cNvPr id="96" name="Rectangle: Rounded Corners 95">
              <a:extLst>
                <a:ext uri="{FF2B5EF4-FFF2-40B4-BE49-F238E27FC236}">
                  <a16:creationId xmlns:a16="http://schemas.microsoft.com/office/drawing/2014/main" id="{77E8F3F7-3375-28E7-51B6-352C0E46C006}"/>
                </a:ext>
              </a:extLst>
            </p:cNvPr>
            <p:cNvSpPr/>
            <p:nvPr/>
          </p:nvSpPr>
          <p:spPr>
            <a:xfrm>
              <a:off x="5849042" y="1233814"/>
              <a:ext cx="1145219" cy="177385"/>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err="1">
                  <a:solidFill>
                    <a:schemeClr val="tx1"/>
                  </a:solidFill>
                </a:rPr>
                <a:t>Softmax</a:t>
              </a:r>
              <a:endParaRPr lang="en-CA" sz="1250">
                <a:solidFill>
                  <a:schemeClr val="tx1"/>
                </a:solidFill>
              </a:endParaRPr>
            </a:p>
          </p:txBody>
        </p:sp>
        <p:cxnSp>
          <p:nvCxnSpPr>
            <p:cNvPr id="99" name="Straight Arrow Connector 98">
              <a:extLst>
                <a:ext uri="{FF2B5EF4-FFF2-40B4-BE49-F238E27FC236}">
                  <a16:creationId xmlns:a16="http://schemas.microsoft.com/office/drawing/2014/main" id="{6DD3A0E7-6D52-2C4D-D5CF-E2AFDC5C5AD2}"/>
                </a:ext>
              </a:extLst>
            </p:cNvPr>
            <p:cNvCxnSpPr>
              <a:cxnSpLocks/>
              <a:endCxn id="48" idx="1"/>
            </p:cNvCxnSpPr>
            <p:nvPr/>
          </p:nvCxnSpPr>
          <p:spPr>
            <a:xfrm>
              <a:off x="3168094" y="6031896"/>
              <a:ext cx="388301" cy="135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1A7E58A2-F486-D8D8-E60D-D1F390950CB8}"/>
                </a:ext>
              </a:extLst>
            </p:cNvPr>
            <p:cNvCxnSpPr>
              <a:cxnSpLocks/>
              <a:stCxn id="48" idx="0"/>
              <a:endCxn id="50" idx="4"/>
            </p:cNvCxnSpPr>
            <p:nvPr/>
          </p:nvCxnSpPr>
          <p:spPr>
            <a:xfrm flipH="1" flipV="1">
              <a:off x="4129004" y="5604756"/>
              <a:ext cx="1" cy="19767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320A8349-9CB1-7DF2-707A-5DFE7BC02280}"/>
                </a:ext>
              </a:extLst>
            </p:cNvPr>
            <p:cNvCxnSpPr>
              <a:cxnSpLocks/>
              <a:stCxn id="49" idx="0"/>
              <a:endCxn id="51" idx="4"/>
            </p:cNvCxnSpPr>
            <p:nvPr/>
          </p:nvCxnSpPr>
          <p:spPr>
            <a:xfrm flipH="1" flipV="1">
              <a:off x="6421651" y="5604502"/>
              <a:ext cx="1" cy="19797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4EF77D9D-C423-1E2C-2571-A1D3FE56904E}"/>
                </a:ext>
              </a:extLst>
            </p:cNvPr>
            <p:cNvCxnSpPr>
              <a:cxnSpLocks/>
            </p:cNvCxnSpPr>
            <p:nvPr/>
          </p:nvCxnSpPr>
          <p:spPr>
            <a:xfrm>
              <a:off x="3748554" y="5510761"/>
              <a:ext cx="285014" cy="0"/>
            </a:xfrm>
            <a:prstGeom prst="line">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9" name="Straight Connector 108">
              <a:extLst>
                <a:ext uri="{FF2B5EF4-FFF2-40B4-BE49-F238E27FC236}">
                  <a16:creationId xmlns:a16="http://schemas.microsoft.com/office/drawing/2014/main" id="{E3A67CE7-6873-DDAE-7CDB-B160438A2B45}"/>
                </a:ext>
              </a:extLst>
            </p:cNvPr>
            <p:cNvCxnSpPr>
              <a:cxnSpLocks/>
              <a:stCxn id="51" idx="6"/>
            </p:cNvCxnSpPr>
            <p:nvPr/>
          </p:nvCxnSpPr>
          <p:spPr>
            <a:xfrm flipV="1">
              <a:off x="6517086" y="5507641"/>
              <a:ext cx="275869" cy="0"/>
            </a:xfrm>
            <a:prstGeom prst="line">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2" name="Straight Connector 111">
              <a:extLst>
                <a:ext uri="{FF2B5EF4-FFF2-40B4-BE49-F238E27FC236}">
                  <a16:creationId xmlns:a16="http://schemas.microsoft.com/office/drawing/2014/main" id="{32C15B64-08D1-FEB3-0DA5-DEE4CD553B56}"/>
                </a:ext>
              </a:extLst>
            </p:cNvPr>
            <p:cNvCxnSpPr>
              <a:cxnSpLocks/>
              <a:stCxn id="50" idx="0"/>
              <a:endCxn id="37" idx="2"/>
            </p:cNvCxnSpPr>
            <p:nvPr/>
          </p:nvCxnSpPr>
          <p:spPr>
            <a:xfrm flipH="1" flipV="1">
              <a:off x="4128452" y="4932226"/>
              <a:ext cx="552" cy="485048"/>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8" name="Rectangle: Rounded Corners 117">
              <a:extLst>
                <a:ext uri="{FF2B5EF4-FFF2-40B4-BE49-F238E27FC236}">
                  <a16:creationId xmlns:a16="http://schemas.microsoft.com/office/drawing/2014/main" id="{C6CC366E-CF07-909C-60AA-FB416BE5DED6}"/>
                </a:ext>
              </a:extLst>
            </p:cNvPr>
            <p:cNvSpPr/>
            <p:nvPr/>
          </p:nvSpPr>
          <p:spPr>
            <a:xfrm>
              <a:off x="5849042" y="3207877"/>
              <a:ext cx="1145219" cy="546700"/>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Cross-Attention</a:t>
              </a:r>
            </a:p>
          </p:txBody>
        </p:sp>
        <p:cxnSp>
          <p:nvCxnSpPr>
            <p:cNvPr id="120" name="Straight Connector 119">
              <a:extLst>
                <a:ext uri="{FF2B5EF4-FFF2-40B4-BE49-F238E27FC236}">
                  <a16:creationId xmlns:a16="http://schemas.microsoft.com/office/drawing/2014/main" id="{F5390534-B6AD-17B0-0AA1-D87AE2E0CE1B}"/>
                </a:ext>
              </a:extLst>
            </p:cNvPr>
            <p:cNvCxnSpPr>
              <a:cxnSpLocks/>
              <a:stCxn id="38" idx="0"/>
              <a:endCxn id="39" idx="2"/>
            </p:cNvCxnSpPr>
            <p:nvPr/>
          </p:nvCxnSpPr>
          <p:spPr>
            <a:xfrm flipV="1">
              <a:off x="4128452" y="3924326"/>
              <a:ext cx="0" cy="309854"/>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A3AF06C8-3B39-7939-5C30-10F5BBB68993}"/>
                </a:ext>
              </a:extLst>
            </p:cNvPr>
            <p:cNvCxnSpPr>
              <a:cxnSpLocks/>
              <a:stCxn id="116" idx="0"/>
              <a:endCxn id="45" idx="2"/>
            </p:cNvCxnSpPr>
            <p:nvPr/>
          </p:nvCxnSpPr>
          <p:spPr>
            <a:xfrm flipV="1">
              <a:off x="6421652" y="2704661"/>
              <a:ext cx="0" cy="276046"/>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162E6C8-949B-DD8A-7B37-CDF3ED7643BE}"/>
                </a:ext>
              </a:extLst>
            </p:cNvPr>
            <p:cNvCxnSpPr>
              <a:cxnSpLocks/>
              <a:stCxn id="51" idx="0"/>
              <a:endCxn id="41" idx="2"/>
            </p:cNvCxnSpPr>
            <p:nvPr/>
          </p:nvCxnSpPr>
          <p:spPr>
            <a:xfrm flipV="1">
              <a:off x="6421651" y="4951799"/>
              <a:ext cx="1" cy="465221"/>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Elbow Connector 63">
              <a:extLst>
                <a:ext uri="{FF2B5EF4-FFF2-40B4-BE49-F238E27FC236}">
                  <a16:creationId xmlns:a16="http://schemas.microsoft.com/office/drawing/2014/main" id="{46597648-3E0E-BEDA-81E9-C955AC45D190}"/>
                </a:ext>
              </a:extLst>
            </p:cNvPr>
            <p:cNvCxnSpPr>
              <a:cxnSpLocks/>
              <a:endCxn id="38" idx="1"/>
            </p:cNvCxnSpPr>
            <p:nvPr/>
          </p:nvCxnSpPr>
          <p:spPr>
            <a:xfrm rot="16200000" flipV="1">
              <a:off x="3381403" y="4497313"/>
              <a:ext cx="921489" cy="572610"/>
            </a:xfrm>
            <a:prstGeom prst="bentConnector4">
              <a:avLst>
                <a:gd name="adj1" fmla="val 4268"/>
                <a:gd name="adj2" fmla="val 13992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Elbow Connector 78">
              <a:extLst>
                <a:ext uri="{FF2B5EF4-FFF2-40B4-BE49-F238E27FC236}">
                  <a16:creationId xmlns:a16="http://schemas.microsoft.com/office/drawing/2014/main" id="{ED26382B-1FAC-D054-72F4-6867FD771F88}"/>
                </a:ext>
              </a:extLst>
            </p:cNvPr>
            <p:cNvCxnSpPr>
              <a:cxnSpLocks/>
            </p:cNvCxnSpPr>
            <p:nvPr/>
          </p:nvCxnSpPr>
          <p:spPr>
            <a:xfrm rot="10800000">
              <a:off x="3787114" y="4932226"/>
              <a:ext cx="341338" cy="186174"/>
            </a:xfrm>
            <a:prstGeom prst="bentConnector3">
              <a:avLst>
                <a:gd name="adj1" fmla="val 9934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Elbow Connector 82">
              <a:extLst>
                <a:ext uri="{FF2B5EF4-FFF2-40B4-BE49-F238E27FC236}">
                  <a16:creationId xmlns:a16="http://schemas.microsoft.com/office/drawing/2014/main" id="{A1887270-1231-804E-FA73-BFC1EAF80A22}"/>
                </a:ext>
              </a:extLst>
            </p:cNvPr>
            <p:cNvCxnSpPr>
              <a:cxnSpLocks/>
            </p:cNvCxnSpPr>
            <p:nvPr/>
          </p:nvCxnSpPr>
          <p:spPr>
            <a:xfrm flipV="1">
              <a:off x="4128451" y="4943037"/>
              <a:ext cx="342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Elbow Connector 86">
              <a:extLst>
                <a:ext uri="{FF2B5EF4-FFF2-40B4-BE49-F238E27FC236}">
                  <a16:creationId xmlns:a16="http://schemas.microsoft.com/office/drawing/2014/main" id="{CD56D825-8AFF-B267-78DC-846FB7241BC6}"/>
                </a:ext>
              </a:extLst>
            </p:cNvPr>
            <p:cNvCxnSpPr>
              <a:cxnSpLocks/>
              <a:endCxn id="115" idx="1"/>
            </p:cNvCxnSpPr>
            <p:nvPr/>
          </p:nvCxnSpPr>
          <p:spPr>
            <a:xfrm rot="16200000" flipV="1">
              <a:off x="3436485" y="3430030"/>
              <a:ext cx="811326" cy="572611"/>
            </a:xfrm>
            <a:prstGeom prst="bentConnector4">
              <a:avLst>
                <a:gd name="adj1" fmla="val -640"/>
                <a:gd name="adj2" fmla="val 139923"/>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D08E9C9-797F-3C0F-5DD2-20F68DD66C1A}"/>
                </a:ext>
              </a:extLst>
            </p:cNvPr>
            <p:cNvCxnSpPr>
              <a:stCxn id="37" idx="0"/>
              <a:endCxn id="38" idx="2"/>
            </p:cNvCxnSpPr>
            <p:nvPr/>
          </p:nvCxnSpPr>
          <p:spPr>
            <a:xfrm flipV="1">
              <a:off x="4128452" y="4411565"/>
              <a:ext cx="0" cy="59022"/>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35C74F40-1917-F10E-9AB2-367037E0B12C}"/>
                </a:ext>
              </a:extLst>
            </p:cNvPr>
            <p:cNvCxnSpPr>
              <a:cxnSpLocks/>
              <a:stCxn id="42" idx="2"/>
              <a:endCxn id="41" idx="0"/>
            </p:cNvCxnSpPr>
            <p:nvPr/>
          </p:nvCxnSpPr>
          <p:spPr>
            <a:xfrm>
              <a:off x="6421652" y="4353803"/>
              <a:ext cx="0" cy="50741"/>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4" name="Elbow Connector 113">
              <a:extLst>
                <a:ext uri="{FF2B5EF4-FFF2-40B4-BE49-F238E27FC236}">
                  <a16:creationId xmlns:a16="http://schemas.microsoft.com/office/drawing/2014/main" id="{BE9369FD-11D5-A0EF-7874-405BEC27872A}"/>
                </a:ext>
              </a:extLst>
            </p:cNvPr>
            <p:cNvCxnSpPr>
              <a:cxnSpLocks/>
            </p:cNvCxnSpPr>
            <p:nvPr/>
          </p:nvCxnSpPr>
          <p:spPr>
            <a:xfrm rot="10800000">
              <a:off x="6080314" y="4950537"/>
              <a:ext cx="341338" cy="186174"/>
            </a:xfrm>
            <a:prstGeom prst="bentConnector3">
              <a:avLst>
                <a:gd name="adj1" fmla="val 9934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Elbow Connector 118">
              <a:extLst>
                <a:ext uri="{FF2B5EF4-FFF2-40B4-BE49-F238E27FC236}">
                  <a16:creationId xmlns:a16="http://schemas.microsoft.com/office/drawing/2014/main" id="{E0412DD0-9CA8-CBBA-F3D0-BF54054CF512}"/>
                </a:ext>
              </a:extLst>
            </p:cNvPr>
            <p:cNvCxnSpPr>
              <a:cxnSpLocks/>
            </p:cNvCxnSpPr>
            <p:nvPr/>
          </p:nvCxnSpPr>
          <p:spPr>
            <a:xfrm flipV="1">
              <a:off x="6421651" y="4961348"/>
              <a:ext cx="342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19DC1ED2-2EF0-6E8A-063F-6A0E66F616C9}"/>
                </a:ext>
              </a:extLst>
            </p:cNvPr>
            <p:cNvCxnSpPr>
              <a:cxnSpLocks/>
              <a:stCxn id="117" idx="0"/>
              <a:endCxn id="95" idx="2"/>
            </p:cNvCxnSpPr>
            <p:nvPr/>
          </p:nvCxnSpPr>
          <p:spPr>
            <a:xfrm flipV="1">
              <a:off x="6421652" y="1764453"/>
              <a:ext cx="0" cy="252225"/>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FDCE5CDC-23F2-8879-D3C9-C4A35670D0FD}"/>
                </a:ext>
              </a:extLst>
            </p:cNvPr>
            <p:cNvCxnSpPr>
              <a:stCxn id="95" idx="0"/>
              <a:endCxn id="96" idx="2"/>
            </p:cNvCxnSpPr>
            <p:nvPr/>
          </p:nvCxnSpPr>
          <p:spPr>
            <a:xfrm flipV="1">
              <a:off x="6421652" y="1411199"/>
              <a:ext cx="0" cy="175869"/>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6E398E96-8A3C-445B-519C-F1B200F276F9}"/>
                </a:ext>
              </a:extLst>
            </p:cNvPr>
            <p:cNvCxnSpPr>
              <a:cxnSpLocks/>
              <a:stCxn id="96" idx="3"/>
            </p:cNvCxnSpPr>
            <p:nvPr/>
          </p:nvCxnSpPr>
          <p:spPr>
            <a:xfrm>
              <a:off x="6994261" y="1322507"/>
              <a:ext cx="587997"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Elbow Connector 133">
              <a:extLst>
                <a:ext uri="{FF2B5EF4-FFF2-40B4-BE49-F238E27FC236}">
                  <a16:creationId xmlns:a16="http://schemas.microsoft.com/office/drawing/2014/main" id="{D8E9B299-7F29-183A-F397-D23FC5D92C24}"/>
                </a:ext>
              </a:extLst>
            </p:cNvPr>
            <p:cNvCxnSpPr>
              <a:cxnSpLocks/>
              <a:endCxn id="117" idx="3"/>
            </p:cNvCxnSpPr>
            <p:nvPr/>
          </p:nvCxnSpPr>
          <p:spPr>
            <a:xfrm rot="5400000" flipH="1" flipV="1">
              <a:off x="6265337" y="2261683"/>
              <a:ext cx="885236" cy="572612"/>
            </a:xfrm>
            <a:prstGeom prst="bentConnector4">
              <a:avLst>
                <a:gd name="adj1" fmla="val 10941"/>
                <a:gd name="adj2" fmla="val 13992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613398B7-37A2-436F-193E-B904A2B21830}"/>
                </a:ext>
              </a:extLst>
            </p:cNvPr>
            <p:cNvCxnSpPr>
              <a:cxnSpLocks/>
            </p:cNvCxnSpPr>
            <p:nvPr/>
          </p:nvCxnSpPr>
          <p:spPr>
            <a:xfrm flipV="1">
              <a:off x="6421652" y="3990975"/>
              <a:ext cx="0" cy="187200"/>
            </a:xfrm>
            <a:prstGeom prst="straightConnector1">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0" name="Elbow Connector 139">
              <a:extLst>
                <a:ext uri="{FF2B5EF4-FFF2-40B4-BE49-F238E27FC236}">
                  <a16:creationId xmlns:a16="http://schemas.microsoft.com/office/drawing/2014/main" id="{3228680E-667E-1102-BF2C-9AF0B4371318}"/>
                </a:ext>
              </a:extLst>
            </p:cNvPr>
            <p:cNvCxnSpPr>
              <a:cxnSpLocks/>
              <a:endCxn id="116" idx="3"/>
            </p:cNvCxnSpPr>
            <p:nvPr/>
          </p:nvCxnSpPr>
          <p:spPr>
            <a:xfrm rot="5400000" flipH="1" flipV="1">
              <a:off x="6218461" y="3272800"/>
              <a:ext cx="979200" cy="572400"/>
            </a:xfrm>
            <a:prstGeom prst="bentConnector4">
              <a:avLst>
                <a:gd name="adj1" fmla="val -3525"/>
                <a:gd name="adj2" fmla="val 139566"/>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Elbow Connector 143">
              <a:extLst>
                <a:ext uri="{FF2B5EF4-FFF2-40B4-BE49-F238E27FC236}">
                  <a16:creationId xmlns:a16="http://schemas.microsoft.com/office/drawing/2014/main" id="{1F178BEF-E774-F9F3-72AB-A3B1A6487C5E}"/>
                </a:ext>
              </a:extLst>
            </p:cNvPr>
            <p:cNvCxnSpPr>
              <a:cxnSpLocks/>
            </p:cNvCxnSpPr>
            <p:nvPr/>
          </p:nvCxnSpPr>
          <p:spPr>
            <a:xfrm flipV="1">
              <a:off x="6421649" y="3756476"/>
              <a:ext cx="342000" cy="251999"/>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Elbow Connector 154">
              <a:extLst>
                <a:ext uri="{FF2B5EF4-FFF2-40B4-BE49-F238E27FC236}">
                  <a16:creationId xmlns:a16="http://schemas.microsoft.com/office/drawing/2014/main" id="{379DAC9A-6EFD-951C-1D34-86F97912AB34}"/>
                </a:ext>
              </a:extLst>
            </p:cNvPr>
            <p:cNvCxnSpPr>
              <a:cxnSpLocks/>
            </p:cNvCxnSpPr>
            <p:nvPr/>
          </p:nvCxnSpPr>
          <p:spPr>
            <a:xfrm flipV="1">
              <a:off x="5881543" y="3751414"/>
              <a:ext cx="540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Elbow Connector 161">
              <a:extLst>
                <a:ext uri="{FF2B5EF4-FFF2-40B4-BE49-F238E27FC236}">
                  <a16:creationId xmlns:a16="http://schemas.microsoft.com/office/drawing/2014/main" id="{7BC83303-6CFF-1CFE-4C39-864015D872D1}"/>
                </a:ext>
              </a:extLst>
            </p:cNvPr>
            <p:cNvCxnSpPr>
              <a:cxnSpLocks/>
            </p:cNvCxnSpPr>
            <p:nvPr/>
          </p:nvCxnSpPr>
          <p:spPr>
            <a:xfrm flipV="1">
              <a:off x="5537800" y="3751414"/>
              <a:ext cx="540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Elbow Connector 163">
              <a:extLst>
                <a:ext uri="{FF2B5EF4-FFF2-40B4-BE49-F238E27FC236}">
                  <a16:creationId xmlns:a16="http://schemas.microsoft.com/office/drawing/2014/main" id="{9461F429-D5A6-9A38-87F3-57C96AB387A6}"/>
                </a:ext>
              </a:extLst>
            </p:cNvPr>
            <p:cNvCxnSpPr>
              <a:cxnSpLocks/>
              <a:stCxn id="115" idx="0"/>
            </p:cNvCxnSpPr>
            <p:nvPr/>
          </p:nvCxnSpPr>
          <p:spPr>
            <a:xfrm rot="16200000" flipH="1">
              <a:off x="4534873" y="2815558"/>
              <a:ext cx="705523" cy="1518366"/>
            </a:xfrm>
            <a:prstGeom prst="bentConnector4">
              <a:avLst>
                <a:gd name="adj1" fmla="val -32401"/>
                <a:gd name="adj2" fmla="val 68856"/>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81CEE4CB-400C-7F16-263D-DCBAC2A4A8EB}"/>
                </a:ext>
              </a:extLst>
            </p:cNvPr>
            <p:cNvCxnSpPr>
              <a:stCxn id="115" idx="2"/>
              <a:endCxn id="39" idx="0"/>
            </p:cNvCxnSpPr>
            <p:nvPr/>
          </p:nvCxnSpPr>
          <p:spPr>
            <a:xfrm>
              <a:off x="4128452" y="3399365"/>
              <a:ext cx="0" cy="63322"/>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DD02FFAE-42D4-603B-5C1C-9393366EDB9D}"/>
                </a:ext>
              </a:extLst>
            </p:cNvPr>
            <p:cNvCxnSpPr>
              <a:cxnSpLocks/>
              <a:stCxn id="116" idx="2"/>
              <a:endCxn id="118" idx="0"/>
            </p:cNvCxnSpPr>
            <p:nvPr/>
          </p:nvCxnSpPr>
          <p:spPr>
            <a:xfrm>
              <a:off x="6421652" y="3158092"/>
              <a:ext cx="0" cy="49785"/>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2711DAB-97F6-A5D3-8FD8-7E5CD7456C6A}"/>
                </a:ext>
              </a:extLst>
            </p:cNvPr>
            <p:cNvCxnSpPr>
              <a:cxnSpLocks/>
              <a:endCxn id="49" idx="3"/>
            </p:cNvCxnSpPr>
            <p:nvPr/>
          </p:nvCxnSpPr>
          <p:spPr>
            <a:xfrm flipH="1">
              <a:off x="6994261" y="6031896"/>
              <a:ext cx="386111" cy="1398"/>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E6A6FF80-4785-8790-6B72-1F541FCB29F6}"/>
                </a:ext>
              </a:extLst>
            </p:cNvPr>
            <p:cNvGrpSpPr/>
            <p:nvPr/>
          </p:nvGrpSpPr>
          <p:grpSpPr>
            <a:xfrm>
              <a:off x="1665339" y="5887896"/>
              <a:ext cx="1502755" cy="288000"/>
              <a:chOff x="1665339" y="5887896"/>
              <a:chExt cx="1502755" cy="288000"/>
            </a:xfrm>
          </p:grpSpPr>
          <mc:AlternateContent xmlns:mc="http://schemas.openxmlformats.org/markup-compatibility/2006" xmlns:a14="http://schemas.microsoft.com/office/drawing/2010/main">
            <mc:Choice Requires="a14">
              <p:sp>
                <p:nvSpPr>
                  <p:cNvPr id="16" name="Rounded Rectangle 15">
                    <a:extLst>
                      <a:ext uri="{FF2B5EF4-FFF2-40B4-BE49-F238E27FC236}">
                        <a16:creationId xmlns:a16="http://schemas.microsoft.com/office/drawing/2014/main" id="{CD2039B5-6A1B-DC3A-C0F3-6EEED58B9218}"/>
                      </a:ext>
                    </a:extLst>
                  </p:cNvPr>
                  <p:cNvSpPr/>
                  <p:nvPr/>
                </p:nvSpPr>
                <p:spPr>
                  <a:xfrm>
                    <a:off x="1665339" y="5887896"/>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𝑥</m:t>
                              </m:r>
                            </m:e>
                            <m:sub>
                              <m:r>
                                <a:rPr lang="en-CA" sz="1500" b="0" i="1" smtClean="0">
                                  <a:solidFill>
                                    <a:schemeClr val="tx1"/>
                                  </a:solidFill>
                                  <a:latin typeface="Cambria Math" panose="02040503050406030204" pitchFamily="18" charset="0"/>
                                </a:rPr>
                                <m:t>1</m:t>
                              </m:r>
                            </m:sub>
                          </m:sSub>
                        </m:oMath>
                      </m:oMathPara>
                    </a14:m>
                    <a:endParaRPr lang="en-US" sz="1500">
                      <a:solidFill>
                        <a:schemeClr val="tx1"/>
                      </a:solidFill>
                    </a:endParaRPr>
                  </a:p>
                </p:txBody>
              </p:sp>
            </mc:Choice>
            <mc:Fallback xmlns="">
              <p:sp>
                <p:nvSpPr>
                  <p:cNvPr id="16" name="Rounded Rectangle 15">
                    <a:extLst>
                      <a:ext uri="{FF2B5EF4-FFF2-40B4-BE49-F238E27FC236}">
                        <a16:creationId xmlns:a16="http://schemas.microsoft.com/office/drawing/2014/main" id="{CD2039B5-6A1B-DC3A-C0F3-6EEED58B9218}"/>
                      </a:ext>
                    </a:extLst>
                  </p:cNvPr>
                  <p:cNvSpPr>
                    <a:spLocks noRot="1" noChangeAspect="1" noMove="1" noResize="1" noEditPoints="1" noAdjustHandles="1" noChangeArrowheads="1" noChangeShapeType="1" noTextEdit="1"/>
                  </p:cNvSpPr>
                  <p:nvPr/>
                </p:nvSpPr>
                <p:spPr>
                  <a:xfrm>
                    <a:off x="1665339" y="5887896"/>
                    <a:ext cx="396000" cy="288000"/>
                  </a:xfrm>
                  <a:prstGeom prst="roundRect">
                    <a:avLst/>
                  </a:prstGeom>
                  <a:blipFill>
                    <a:blip r:embed="rId3"/>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ounded Rectangle 16">
                    <a:extLst>
                      <a:ext uri="{FF2B5EF4-FFF2-40B4-BE49-F238E27FC236}">
                        <a16:creationId xmlns:a16="http://schemas.microsoft.com/office/drawing/2014/main" id="{C4847D23-52F2-29E3-81E6-261B61469C36}"/>
                      </a:ext>
                    </a:extLst>
                  </p:cNvPr>
                  <p:cNvSpPr/>
                  <p:nvPr/>
                </p:nvSpPr>
                <p:spPr>
                  <a:xfrm>
                    <a:off x="2112582" y="5887896"/>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𝑥</m:t>
                              </m:r>
                            </m:e>
                            <m:sub>
                              <m:r>
                                <a:rPr lang="en-CA" sz="1500" b="0" i="1" smtClean="0">
                                  <a:solidFill>
                                    <a:schemeClr val="tx1"/>
                                  </a:solidFill>
                                  <a:latin typeface="Cambria Math" panose="02040503050406030204" pitchFamily="18" charset="0"/>
                                </a:rPr>
                                <m:t>2</m:t>
                              </m:r>
                            </m:sub>
                          </m:sSub>
                        </m:oMath>
                      </m:oMathPara>
                    </a14:m>
                    <a:endParaRPr lang="en-US" sz="1500">
                      <a:solidFill>
                        <a:schemeClr val="tx1"/>
                      </a:solidFill>
                    </a:endParaRPr>
                  </a:p>
                </p:txBody>
              </p:sp>
            </mc:Choice>
            <mc:Fallback xmlns="">
              <p:sp>
                <p:nvSpPr>
                  <p:cNvPr id="17" name="Rounded Rectangle 16">
                    <a:extLst>
                      <a:ext uri="{FF2B5EF4-FFF2-40B4-BE49-F238E27FC236}">
                        <a16:creationId xmlns:a16="http://schemas.microsoft.com/office/drawing/2014/main" id="{C4847D23-52F2-29E3-81E6-261B61469C36}"/>
                      </a:ext>
                    </a:extLst>
                  </p:cNvPr>
                  <p:cNvSpPr>
                    <a:spLocks noRot="1" noChangeAspect="1" noMove="1" noResize="1" noEditPoints="1" noAdjustHandles="1" noChangeArrowheads="1" noChangeShapeType="1" noTextEdit="1"/>
                  </p:cNvSpPr>
                  <p:nvPr/>
                </p:nvSpPr>
                <p:spPr>
                  <a:xfrm>
                    <a:off x="2112582" y="5887896"/>
                    <a:ext cx="396000" cy="288000"/>
                  </a:xfrm>
                  <a:prstGeom prst="roundRect">
                    <a:avLst/>
                  </a:prstGeom>
                  <a:blipFill>
                    <a:blip r:embed="rId4"/>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ounded Rectangle 18">
                    <a:extLst>
                      <a:ext uri="{FF2B5EF4-FFF2-40B4-BE49-F238E27FC236}">
                        <a16:creationId xmlns:a16="http://schemas.microsoft.com/office/drawing/2014/main" id="{2A4C9088-B81B-6949-267D-31A353EC13F3}"/>
                      </a:ext>
                    </a:extLst>
                  </p:cNvPr>
                  <p:cNvSpPr/>
                  <p:nvPr/>
                </p:nvSpPr>
                <p:spPr>
                  <a:xfrm>
                    <a:off x="2772094" y="5887896"/>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𝑥</m:t>
                              </m:r>
                            </m:e>
                            <m:sub>
                              <m:r>
                                <a:rPr lang="en-CA" sz="1500" b="0" i="1" smtClean="0">
                                  <a:solidFill>
                                    <a:schemeClr val="tx1"/>
                                  </a:solidFill>
                                  <a:latin typeface="Cambria Math" panose="02040503050406030204" pitchFamily="18" charset="0"/>
                                </a:rPr>
                                <m:t>𝑛</m:t>
                              </m:r>
                            </m:sub>
                          </m:sSub>
                        </m:oMath>
                      </m:oMathPara>
                    </a14:m>
                    <a:endParaRPr lang="en-US" sz="1500">
                      <a:solidFill>
                        <a:schemeClr val="tx1"/>
                      </a:solidFill>
                    </a:endParaRPr>
                  </a:p>
                </p:txBody>
              </p:sp>
            </mc:Choice>
            <mc:Fallback xmlns="">
              <p:sp>
                <p:nvSpPr>
                  <p:cNvPr id="19" name="Rounded Rectangle 18">
                    <a:extLst>
                      <a:ext uri="{FF2B5EF4-FFF2-40B4-BE49-F238E27FC236}">
                        <a16:creationId xmlns:a16="http://schemas.microsoft.com/office/drawing/2014/main" id="{2A4C9088-B81B-6949-267D-31A353EC13F3}"/>
                      </a:ext>
                    </a:extLst>
                  </p:cNvPr>
                  <p:cNvSpPr>
                    <a:spLocks noRot="1" noChangeAspect="1" noMove="1" noResize="1" noEditPoints="1" noAdjustHandles="1" noChangeArrowheads="1" noChangeShapeType="1" noTextEdit="1"/>
                  </p:cNvSpPr>
                  <p:nvPr/>
                </p:nvSpPr>
                <p:spPr>
                  <a:xfrm>
                    <a:off x="2772094" y="5887896"/>
                    <a:ext cx="396000" cy="288000"/>
                  </a:xfrm>
                  <a:prstGeom prst="roundRect">
                    <a:avLst/>
                  </a:prstGeom>
                  <a:blipFill>
                    <a:blip r:embed="rId5"/>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ounded Rectangle 2">
                    <a:extLst>
                      <a:ext uri="{FF2B5EF4-FFF2-40B4-BE49-F238E27FC236}">
                        <a16:creationId xmlns:a16="http://schemas.microsoft.com/office/drawing/2014/main" id="{6CE567C0-0C15-08E6-D105-5B32D5045026}"/>
                      </a:ext>
                    </a:extLst>
                  </p:cNvPr>
                  <p:cNvSpPr/>
                  <p:nvPr/>
                </p:nvSpPr>
                <p:spPr>
                  <a:xfrm>
                    <a:off x="2525626" y="5953573"/>
                    <a:ext cx="234318" cy="168696"/>
                  </a:xfrm>
                  <a:prstGeom prst="roundRect">
                    <a:avLst/>
                  </a:prstGeom>
                  <a:noFill/>
                  <a:ln>
                    <a:noFill/>
                  </a:ln>
                </p:spPr>
                <p:style>
                  <a:lnRef idx="0">
                    <a:scrgbClr r="0" g="0" b="0"/>
                  </a:lnRef>
                  <a:fillRef idx="0">
                    <a:scrgbClr r="0" g="0" b="0"/>
                  </a:fillRef>
                  <a:effectRef idx="0">
                    <a:scrgbClr r="0" g="0" b="0"/>
                  </a:effectRef>
                  <a:fontRef idx="minor">
                    <a:schemeClr val="dk1"/>
                  </a:fontRef>
                </p:style>
                <p:txBody>
                  <a:bodyPr lIns="0" tIns="46800" rIns="0" rtlCol="0" anchor="ctr"/>
                  <a:lstStyle/>
                  <a:p>
                    <a:pPr algn="just"/>
                    <a14:m>
                      <m:oMathPara xmlns:m="http://schemas.openxmlformats.org/officeDocument/2006/math">
                        <m:oMathParaPr>
                          <m:jc m:val="center"/>
                        </m:oMathParaPr>
                        <m:oMath xmlns:m="http://schemas.openxmlformats.org/officeDocument/2006/math">
                          <m:r>
                            <m:rPr>
                              <m:nor/>
                            </m:rPr>
                            <a:rPr lang="en-US" sz="1100" dirty="0" smtClean="0">
                              <a:solidFill>
                                <a:schemeClr val="tx1"/>
                              </a:solidFill>
                            </a:rPr>
                            <m:t>•••</m:t>
                          </m:r>
                        </m:oMath>
                      </m:oMathPara>
                    </a14:m>
                    <a:endParaRPr lang="en-US" sz="1100">
                      <a:solidFill>
                        <a:schemeClr val="tx1"/>
                      </a:solidFill>
                    </a:endParaRPr>
                  </a:p>
                </p:txBody>
              </p:sp>
            </mc:Choice>
            <mc:Fallback xmlns="">
              <p:sp>
                <p:nvSpPr>
                  <p:cNvPr id="3" name="Rounded Rectangle 2">
                    <a:extLst>
                      <a:ext uri="{FF2B5EF4-FFF2-40B4-BE49-F238E27FC236}">
                        <a16:creationId xmlns:a16="http://schemas.microsoft.com/office/drawing/2014/main" id="{6CE567C0-0C15-08E6-D105-5B32D5045026}"/>
                      </a:ext>
                    </a:extLst>
                  </p:cNvPr>
                  <p:cNvSpPr>
                    <a:spLocks noRot="1" noChangeAspect="1" noMove="1" noResize="1" noEditPoints="1" noAdjustHandles="1" noChangeArrowheads="1" noChangeShapeType="1" noTextEdit="1"/>
                  </p:cNvSpPr>
                  <p:nvPr/>
                </p:nvSpPr>
                <p:spPr>
                  <a:xfrm>
                    <a:off x="2525626" y="5953573"/>
                    <a:ext cx="234318" cy="168696"/>
                  </a:xfrm>
                  <a:prstGeom prst="roundRect">
                    <a:avLst/>
                  </a:prstGeom>
                  <a:blipFill>
                    <a:blip r:embed="rId6"/>
                    <a:stretch>
                      <a:fillRect l="-10526" r="-7895" b="-3571"/>
                    </a:stretch>
                  </a:blipFill>
                  <a:ln>
                    <a:noFill/>
                  </a:ln>
                </p:spPr>
                <p:txBody>
                  <a:bodyPr/>
                  <a:lstStyle/>
                  <a:p>
                    <a:r>
                      <a:rPr lang="en-US">
                        <a:noFill/>
                      </a:rPr>
                      <a:t> </a:t>
                    </a:r>
                  </a:p>
                </p:txBody>
              </p:sp>
            </mc:Fallback>
          </mc:AlternateContent>
        </p:grpSp>
        <p:grpSp>
          <p:nvGrpSpPr>
            <p:cNvPr id="52" name="Group 51">
              <a:extLst>
                <a:ext uri="{FF2B5EF4-FFF2-40B4-BE49-F238E27FC236}">
                  <a16:creationId xmlns:a16="http://schemas.microsoft.com/office/drawing/2014/main" id="{69FA234E-49BE-31E5-7CF0-B57998A02B89}"/>
                </a:ext>
              </a:extLst>
            </p:cNvPr>
            <p:cNvGrpSpPr/>
            <p:nvPr/>
          </p:nvGrpSpPr>
          <p:grpSpPr>
            <a:xfrm>
              <a:off x="7380372" y="5887896"/>
              <a:ext cx="1072010" cy="288000"/>
              <a:chOff x="7380372" y="5887896"/>
              <a:chExt cx="1072010" cy="288000"/>
            </a:xfrm>
          </p:grpSpPr>
          <mc:AlternateContent xmlns:mc="http://schemas.openxmlformats.org/markup-compatibility/2006" xmlns:a14="http://schemas.microsoft.com/office/drawing/2010/main">
            <mc:Choice Requires="a14">
              <p:sp>
                <p:nvSpPr>
                  <p:cNvPr id="20" name="Rounded Rectangle 19">
                    <a:extLst>
                      <a:ext uri="{FF2B5EF4-FFF2-40B4-BE49-F238E27FC236}">
                        <a16:creationId xmlns:a16="http://schemas.microsoft.com/office/drawing/2014/main" id="{5C9F6906-9CC1-5AEF-50A7-95483BF8B097}"/>
                      </a:ext>
                    </a:extLst>
                  </p:cNvPr>
                  <p:cNvSpPr/>
                  <p:nvPr/>
                </p:nvSpPr>
                <p:spPr>
                  <a:xfrm>
                    <a:off x="7380372" y="5887896"/>
                    <a:ext cx="396000" cy="288000"/>
                  </a:xfrm>
                  <a:prstGeom prst="roundRect">
                    <a:avLst/>
                  </a:prstGeom>
                  <a:solidFill>
                    <a:srgbClr val="C44037">
                      <a:alpha val="64000"/>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𝑦</m:t>
                              </m:r>
                            </m:e>
                            <m:sub>
                              <m:r>
                                <a:rPr lang="en-CA" sz="1500" b="0" i="1" smtClean="0">
                                  <a:solidFill>
                                    <a:schemeClr val="tx1"/>
                                  </a:solidFill>
                                  <a:latin typeface="Cambria Math" panose="02040503050406030204" pitchFamily="18" charset="0"/>
                                </a:rPr>
                                <m:t>1</m:t>
                              </m:r>
                            </m:sub>
                          </m:sSub>
                        </m:oMath>
                      </m:oMathPara>
                    </a14:m>
                    <a:endParaRPr lang="en-US" sz="1500">
                      <a:solidFill>
                        <a:schemeClr val="tx1"/>
                      </a:solidFill>
                    </a:endParaRPr>
                  </a:p>
                </p:txBody>
              </p:sp>
            </mc:Choice>
            <mc:Fallback xmlns="">
              <p:sp>
                <p:nvSpPr>
                  <p:cNvPr id="20" name="Rounded Rectangle 19">
                    <a:extLst>
                      <a:ext uri="{FF2B5EF4-FFF2-40B4-BE49-F238E27FC236}">
                        <a16:creationId xmlns:a16="http://schemas.microsoft.com/office/drawing/2014/main" id="{5C9F6906-9CC1-5AEF-50A7-95483BF8B097}"/>
                      </a:ext>
                    </a:extLst>
                  </p:cNvPr>
                  <p:cNvSpPr>
                    <a:spLocks noRot="1" noChangeAspect="1" noMove="1" noResize="1" noEditPoints="1" noAdjustHandles="1" noChangeArrowheads="1" noChangeShapeType="1" noTextEdit="1"/>
                  </p:cNvSpPr>
                  <p:nvPr/>
                </p:nvSpPr>
                <p:spPr>
                  <a:xfrm>
                    <a:off x="7380372" y="5887896"/>
                    <a:ext cx="396000" cy="288000"/>
                  </a:xfrm>
                  <a:prstGeom prst="roundRect">
                    <a:avLst/>
                  </a:prstGeom>
                  <a:blipFill>
                    <a:blip r:embed="rId7"/>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ounded Rectangle 23">
                    <a:extLst>
                      <a:ext uri="{FF2B5EF4-FFF2-40B4-BE49-F238E27FC236}">
                        <a16:creationId xmlns:a16="http://schemas.microsoft.com/office/drawing/2014/main" id="{47AB6381-BBF6-87BF-049B-FB56373F215F}"/>
                      </a:ext>
                    </a:extLst>
                  </p:cNvPr>
                  <p:cNvSpPr/>
                  <p:nvPr/>
                </p:nvSpPr>
                <p:spPr>
                  <a:xfrm>
                    <a:off x="8056382" y="5887896"/>
                    <a:ext cx="396000" cy="288000"/>
                  </a:xfrm>
                  <a:prstGeom prst="roundRect">
                    <a:avLst/>
                  </a:prstGeom>
                  <a:solidFill>
                    <a:srgbClr val="C44037">
                      <a:alpha val="64000"/>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36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𝑦</m:t>
                              </m:r>
                            </m:e>
                            <m:sub>
                              <m:r>
                                <a:rPr lang="en-CA" sz="1500" b="0" i="1" smtClean="0">
                                  <a:solidFill>
                                    <a:schemeClr val="tx1"/>
                                  </a:solidFill>
                                  <a:latin typeface="Cambria Math" panose="02040503050406030204" pitchFamily="18" charset="0"/>
                                </a:rPr>
                                <m:t>𝑡</m:t>
                              </m:r>
                              <m:r>
                                <a:rPr lang="en-CA" sz="1500" b="0" i="1" smtClean="0">
                                  <a:solidFill>
                                    <a:schemeClr val="tx1"/>
                                  </a:solidFill>
                                  <a:latin typeface="Cambria Math" panose="02040503050406030204" pitchFamily="18" charset="0"/>
                                </a:rPr>
                                <m:t>−1</m:t>
                              </m:r>
                            </m:sub>
                          </m:sSub>
                        </m:oMath>
                      </m:oMathPara>
                    </a14:m>
                    <a:endParaRPr lang="en-US" sz="1500">
                      <a:solidFill>
                        <a:schemeClr val="tx1"/>
                      </a:solidFill>
                    </a:endParaRPr>
                  </a:p>
                </p:txBody>
              </p:sp>
            </mc:Choice>
            <mc:Fallback xmlns="">
              <p:sp>
                <p:nvSpPr>
                  <p:cNvPr id="24" name="Rounded Rectangle 23">
                    <a:extLst>
                      <a:ext uri="{FF2B5EF4-FFF2-40B4-BE49-F238E27FC236}">
                        <a16:creationId xmlns:a16="http://schemas.microsoft.com/office/drawing/2014/main" id="{47AB6381-BBF6-87BF-049B-FB56373F215F}"/>
                      </a:ext>
                    </a:extLst>
                  </p:cNvPr>
                  <p:cNvSpPr>
                    <a:spLocks noRot="1" noChangeAspect="1" noMove="1" noResize="1" noEditPoints="1" noAdjustHandles="1" noChangeArrowheads="1" noChangeShapeType="1" noTextEdit="1"/>
                  </p:cNvSpPr>
                  <p:nvPr/>
                </p:nvSpPr>
                <p:spPr>
                  <a:xfrm>
                    <a:off x="8056382" y="5887896"/>
                    <a:ext cx="396000" cy="288000"/>
                  </a:xfrm>
                  <a:prstGeom prst="roundRect">
                    <a:avLst/>
                  </a:prstGeom>
                  <a:blipFill>
                    <a:blip r:embed="rId8"/>
                    <a:stretch>
                      <a:fillRect l="-2985" r="-10448"/>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B79E062F-BA28-7050-C92F-3776F8830D4F}"/>
                      </a:ext>
                    </a:extLst>
                  </p:cNvPr>
                  <p:cNvSpPr/>
                  <p:nvPr/>
                </p:nvSpPr>
                <p:spPr>
                  <a:xfrm>
                    <a:off x="7799218" y="5953573"/>
                    <a:ext cx="234318" cy="168696"/>
                  </a:xfrm>
                  <a:prstGeom prst="roundRect">
                    <a:avLst/>
                  </a:prstGeom>
                  <a:noFill/>
                  <a:ln>
                    <a:noFill/>
                  </a:ln>
                </p:spPr>
                <p:style>
                  <a:lnRef idx="0">
                    <a:scrgbClr r="0" g="0" b="0"/>
                  </a:lnRef>
                  <a:fillRef idx="0">
                    <a:scrgbClr r="0" g="0" b="0"/>
                  </a:fillRef>
                  <a:effectRef idx="0">
                    <a:scrgbClr r="0" g="0" b="0"/>
                  </a:effectRef>
                  <a:fontRef idx="minor">
                    <a:schemeClr val="dk1"/>
                  </a:fontRef>
                </p:style>
                <p:txBody>
                  <a:bodyPr lIns="0" tIns="46800" rIns="0" rtlCol="0" anchor="ctr"/>
                  <a:lstStyle/>
                  <a:p>
                    <a:pPr algn="just"/>
                    <a14:m>
                      <m:oMathPara xmlns:m="http://schemas.openxmlformats.org/officeDocument/2006/math">
                        <m:oMathParaPr>
                          <m:jc m:val="center"/>
                        </m:oMathParaPr>
                        <m:oMath xmlns:m="http://schemas.openxmlformats.org/officeDocument/2006/math">
                          <m:r>
                            <m:rPr>
                              <m:nor/>
                            </m:rPr>
                            <a:rPr lang="en-US" sz="1100" dirty="0" smtClean="0">
                              <a:solidFill>
                                <a:schemeClr val="tx1"/>
                              </a:solidFill>
                            </a:rPr>
                            <m:t>•••</m:t>
                          </m:r>
                        </m:oMath>
                      </m:oMathPara>
                    </a14:m>
                    <a:endParaRPr lang="en-US" sz="1100">
                      <a:solidFill>
                        <a:schemeClr val="tx1"/>
                      </a:solidFill>
                    </a:endParaRPr>
                  </a:p>
                </p:txBody>
              </p:sp>
            </mc:Choice>
            <mc:Fallback xmlns="">
              <p:sp>
                <p:nvSpPr>
                  <p:cNvPr id="7" name="Rounded Rectangle 6">
                    <a:extLst>
                      <a:ext uri="{FF2B5EF4-FFF2-40B4-BE49-F238E27FC236}">
                        <a16:creationId xmlns:a16="http://schemas.microsoft.com/office/drawing/2014/main" id="{B79E062F-BA28-7050-C92F-3776F8830D4F}"/>
                      </a:ext>
                    </a:extLst>
                  </p:cNvPr>
                  <p:cNvSpPr>
                    <a:spLocks noRot="1" noChangeAspect="1" noMove="1" noResize="1" noEditPoints="1" noAdjustHandles="1" noChangeArrowheads="1" noChangeShapeType="1" noTextEdit="1"/>
                  </p:cNvSpPr>
                  <p:nvPr/>
                </p:nvSpPr>
                <p:spPr>
                  <a:xfrm>
                    <a:off x="7799218" y="5953573"/>
                    <a:ext cx="234318" cy="168696"/>
                  </a:xfrm>
                  <a:prstGeom prst="roundRect">
                    <a:avLst/>
                  </a:prstGeom>
                  <a:blipFill>
                    <a:blip r:embed="rId6"/>
                    <a:stretch>
                      <a:fillRect l="-10256" r="-5128" b="-3571"/>
                    </a:stretch>
                  </a:blipFill>
                  <a:ln>
                    <a:noFill/>
                  </a:ln>
                </p:spPr>
                <p:txBody>
                  <a:bodyPr/>
                  <a:lstStyle/>
                  <a:p>
                    <a:r>
                      <a:rPr lang="en-US">
                        <a:noFill/>
                      </a:rPr>
                      <a:t> </a:t>
                    </a:r>
                  </a:p>
                </p:txBody>
              </p:sp>
            </mc:Fallback>
          </mc:AlternateContent>
        </p:grpSp>
        <p:cxnSp>
          <p:nvCxnSpPr>
            <p:cNvPr id="73" name="Straight Connector 72">
              <a:extLst>
                <a:ext uri="{FF2B5EF4-FFF2-40B4-BE49-F238E27FC236}">
                  <a16:creationId xmlns:a16="http://schemas.microsoft.com/office/drawing/2014/main" id="{68FE7B7F-B436-1453-764E-12D35E88753D}"/>
                </a:ext>
              </a:extLst>
            </p:cNvPr>
            <p:cNvCxnSpPr>
              <a:cxnSpLocks/>
              <a:stCxn id="45" idx="0"/>
              <a:endCxn id="117" idx="2"/>
            </p:cNvCxnSpPr>
            <p:nvPr/>
          </p:nvCxnSpPr>
          <p:spPr>
            <a:xfrm flipV="1">
              <a:off x="6421652" y="2194063"/>
              <a:ext cx="0" cy="48959"/>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EA6597C3-2E2E-AD97-3525-DAAA2A46BE47}"/>
                    </a:ext>
                  </a:extLst>
                </p:cNvPr>
                <p:cNvSpPr txBox="1"/>
                <p:nvPr/>
              </p:nvSpPr>
              <p:spPr>
                <a:xfrm>
                  <a:off x="7404578" y="1045507"/>
                  <a:ext cx="1524381" cy="784830"/>
                </a:xfrm>
                <a:prstGeom prst="rect">
                  <a:avLst/>
                </a:prstGeom>
                <a:noFill/>
              </p:spPr>
              <p:txBody>
                <a:bodyPr wrap="square" rtlCol="0">
                  <a:spAutoFit/>
                </a:bodyPr>
                <a:lstStyle/>
                <a:p>
                  <a:pPr algn="ctr"/>
                  <a:r>
                    <a:rPr lang="en-US" sz="1500"/>
                    <a:t>Output Probabilities </a:t>
                  </a:r>
                </a:p>
                <a:p>
                  <a:pPr algn="ctr"/>
                  <a:r>
                    <a:rPr lang="en-US" sz="1500"/>
                    <a:t>(for </a:t>
                  </a:r>
                  <a14:m>
                    <m:oMath xmlns:m="http://schemas.openxmlformats.org/officeDocument/2006/math">
                      <m:sSub>
                        <m:sSubPr>
                          <m:ctrlPr>
                            <a:rPr lang="en-CA" sz="1500" b="0" i="1" smtClean="0">
                              <a:latin typeface="Cambria Math" panose="02040503050406030204" pitchFamily="18" charset="0"/>
                            </a:rPr>
                          </m:ctrlPr>
                        </m:sSubPr>
                        <m:e>
                          <m:r>
                            <a:rPr lang="en-CA" sz="1500" b="0" i="1" smtClean="0">
                              <a:latin typeface="Cambria Math" panose="02040503050406030204" pitchFamily="18" charset="0"/>
                            </a:rPr>
                            <m:t>𝑦</m:t>
                          </m:r>
                        </m:e>
                        <m:sub>
                          <m:r>
                            <a:rPr lang="en-CA" sz="1500" b="0" i="1" smtClean="0">
                              <a:latin typeface="Cambria Math" panose="02040503050406030204" pitchFamily="18" charset="0"/>
                            </a:rPr>
                            <m:t>𝑡</m:t>
                          </m:r>
                        </m:sub>
                      </m:sSub>
                    </m:oMath>
                  </a14:m>
                  <a:r>
                    <a:rPr lang="en-US" sz="1500"/>
                    <a:t>)</a:t>
                  </a:r>
                </a:p>
              </p:txBody>
            </p:sp>
          </mc:Choice>
          <mc:Fallback xmlns="">
            <p:sp>
              <p:nvSpPr>
                <p:cNvPr id="82" name="TextBox 81">
                  <a:extLst>
                    <a:ext uri="{FF2B5EF4-FFF2-40B4-BE49-F238E27FC236}">
                      <a16:creationId xmlns:a16="http://schemas.microsoft.com/office/drawing/2014/main" id="{EA6597C3-2E2E-AD97-3525-DAAA2A46BE47}"/>
                    </a:ext>
                  </a:extLst>
                </p:cNvPr>
                <p:cNvSpPr txBox="1">
                  <a:spLocks noRot="1" noChangeAspect="1" noMove="1" noResize="1" noEditPoints="1" noAdjustHandles="1" noChangeArrowheads="1" noChangeShapeType="1" noTextEdit="1"/>
                </p:cNvSpPr>
                <p:nvPr/>
              </p:nvSpPr>
              <p:spPr>
                <a:xfrm>
                  <a:off x="7404578" y="1045507"/>
                  <a:ext cx="1524381" cy="784830"/>
                </a:xfrm>
                <a:prstGeom prst="rect">
                  <a:avLst/>
                </a:prstGeom>
                <a:blipFill>
                  <a:blip r:embed="rId9"/>
                  <a:stretch>
                    <a:fillRect t="-1550" b="-7752"/>
                  </a:stretch>
                </a:blipFill>
              </p:spPr>
              <p:txBody>
                <a:bodyPr/>
                <a:lstStyle/>
                <a:p>
                  <a:r>
                    <a:rPr lang="en-US">
                      <a:noFill/>
                    </a:rPr>
                    <a:t> </a:t>
                  </a:r>
                </a:p>
              </p:txBody>
            </p:sp>
          </mc:Fallback>
        </mc:AlternateContent>
        <p:sp>
          <p:nvSpPr>
            <p:cNvPr id="21" name="Rectangle: Rounded Corners 20">
              <a:extLst>
                <a:ext uri="{FF2B5EF4-FFF2-40B4-BE49-F238E27FC236}">
                  <a16:creationId xmlns:a16="http://schemas.microsoft.com/office/drawing/2014/main" id="{0CEA1E36-0013-AE0D-59CE-B6464D3C5C63}"/>
                </a:ext>
              </a:extLst>
            </p:cNvPr>
            <p:cNvSpPr/>
            <p:nvPr/>
          </p:nvSpPr>
          <p:spPr>
            <a:xfrm>
              <a:off x="3111530" y="3099438"/>
              <a:ext cx="1785389" cy="2180503"/>
            </a:xfrm>
            <a:prstGeom prst="roundRect">
              <a:avLst>
                <a:gd name="adj" fmla="val 8831"/>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CA">
                  <a:solidFill>
                    <a:schemeClr val="tx1"/>
                  </a:solidFill>
                </a:rPr>
                <a:t>Encoder</a:t>
              </a:r>
            </a:p>
            <a:p>
              <a:pPr algn="ctr"/>
              <a:r>
                <a:rPr lang="en-CA">
                  <a:solidFill>
                    <a:schemeClr val="tx1"/>
                  </a:solidFill>
                </a:rPr>
                <a:t>Stack</a:t>
              </a:r>
            </a:p>
          </p:txBody>
        </p:sp>
        <p:sp>
          <p:nvSpPr>
            <p:cNvPr id="67" name="Rectangle: Rounded Corners 20">
              <a:extLst>
                <a:ext uri="{FF2B5EF4-FFF2-40B4-BE49-F238E27FC236}">
                  <a16:creationId xmlns:a16="http://schemas.microsoft.com/office/drawing/2014/main" id="{ABE2E4D8-5415-3599-E6FE-C9C752483085}"/>
                </a:ext>
              </a:extLst>
            </p:cNvPr>
            <p:cNvSpPr/>
            <p:nvPr/>
          </p:nvSpPr>
          <p:spPr>
            <a:xfrm>
              <a:off x="5469196" y="1940084"/>
              <a:ext cx="1911176" cy="3340800"/>
            </a:xfrm>
            <a:prstGeom prst="roundRect">
              <a:avLst>
                <a:gd name="adj" fmla="val 8831"/>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CA">
                  <a:solidFill>
                    <a:schemeClr val="tx1"/>
                  </a:solidFill>
                </a:rPr>
                <a:t>Decoder</a:t>
              </a:r>
            </a:p>
            <a:p>
              <a:pPr algn="ctr"/>
              <a:r>
                <a:rPr lang="en-CA">
                  <a:solidFill>
                    <a:schemeClr val="tx1"/>
                  </a:solidFill>
                </a:rPr>
                <a:t>Stack</a:t>
              </a:r>
            </a:p>
          </p:txBody>
        </p:sp>
        <p:sp>
          <p:nvSpPr>
            <p:cNvPr id="97" name="Rectangle: Rounded Corners 96">
              <a:extLst>
                <a:ext uri="{FF2B5EF4-FFF2-40B4-BE49-F238E27FC236}">
                  <a16:creationId xmlns:a16="http://schemas.microsoft.com/office/drawing/2014/main" id="{5E4A6DC2-C527-A7B3-2EDC-6DBACC948588}"/>
                </a:ext>
              </a:extLst>
            </p:cNvPr>
            <p:cNvSpPr/>
            <p:nvPr/>
          </p:nvSpPr>
          <p:spPr>
            <a:xfrm>
              <a:off x="5469540" y="1125624"/>
              <a:ext cx="1911177" cy="736883"/>
            </a:xfrm>
            <a:prstGeom prst="round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CA">
                  <a:solidFill>
                    <a:schemeClr val="tx1"/>
                  </a:solidFill>
                </a:rPr>
                <a:t>Generator</a:t>
              </a:r>
            </a:p>
            <a:p>
              <a:pPr algn="ctr"/>
              <a:r>
                <a:rPr lang="en-CA">
                  <a:solidFill>
                    <a:schemeClr val="tx1"/>
                  </a:solidFill>
                </a:rPr>
                <a:t>(prediction head)</a:t>
              </a:r>
            </a:p>
          </p:txBody>
        </p:sp>
      </p:grpSp>
      <p:sp>
        <p:nvSpPr>
          <p:cNvPr id="85" name="TextBox 84">
            <a:extLst>
              <a:ext uri="{FF2B5EF4-FFF2-40B4-BE49-F238E27FC236}">
                <a16:creationId xmlns:a16="http://schemas.microsoft.com/office/drawing/2014/main" id="{4AE8333D-D420-6921-EE3C-807E07448DF7}"/>
              </a:ext>
            </a:extLst>
          </p:cNvPr>
          <p:cNvSpPr txBox="1"/>
          <p:nvPr/>
        </p:nvSpPr>
        <p:spPr>
          <a:xfrm>
            <a:off x="1873009" y="5196794"/>
            <a:ext cx="1267271" cy="553998"/>
          </a:xfrm>
          <a:prstGeom prst="rect">
            <a:avLst/>
          </a:prstGeom>
          <a:noFill/>
        </p:spPr>
        <p:txBody>
          <a:bodyPr wrap="square" rtlCol="0">
            <a:spAutoFit/>
          </a:bodyPr>
          <a:lstStyle/>
          <a:p>
            <a:pPr algn="ctr"/>
            <a:r>
              <a:rPr lang="en-US" sz="1500"/>
              <a:t>Positional Encoding</a:t>
            </a:r>
          </a:p>
        </p:txBody>
      </p:sp>
      <p:sp>
        <p:nvSpPr>
          <p:cNvPr id="86" name="TextBox 85">
            <a:extLst>
              <a:ext uri="{FF2B5EF4-FFF2-40B4-BE49-F238E27FC236}">
                <a16:creationId xmlns:a16="http://schemas.microsoft.com/office/drawing/2014/main" id="{03751850-C74E-ACD3-A221-6D8BCE877B80}"/>
              </a:ext>
            </a:extLst>
          </p:cNvPr>
          <p:cNvSpPr txBox="1"/>
          <p:nvPr/>
        </p:nvSpPr>
        <p:spPr>
          <a:xfrm>
            <a:off x="6712138" y="5200081"/>
            <a:ext cx="1267271" cy="553998"/>
          </a:xfrm>
          <a:prstGeom prst="rect">
            <a:avLst/>
          </a:prstGeom>
          <a:noFill/>
        </p:spPr>
        <p:txBody>
          <a:bodyPr wrap="square" rtlCol="0">
            <a:spAutoFit/>
          </a:bodyPr>
          <a:lstStyle/>
          <a:p>
            <a:pPr algn="ctr"/>
            <a:r>
              <a:rPr lang="en-US" sz="1500"/>
              <a:t>Positional Encoding</a:t>
            </a:r>
          </a:p>
        </p:txBody>
      </p:sp>
      <p:sp>
        <p:nvSpPr>
          <p:cNvPr id="132" name="Rectangle: Rounded Corners 48">
            <a:extLst>
              <a:ext uri="{FF2B5EF4-FFF2-40B4-BE49-F238E27FC236}">
                <a16:creationId xmlns:a16="http://schemas.microsoft.com/office/drawing/2014/main" id="{E419B1AE-8AD3-B255-ED30-9E7CFDE1D1A4}"/>
              </a:ext>
            </a:extLst>
          </p:cNvPr>
          <p:cNvSpPr/>
          <p:nvPr/>
        </p:nvSpPr>
        <p:spPr>
          <a:xfrm>
            <a:off x="9298465" y="3311837"/>
            <a:ext cx="1145219" cy="461639"/>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Decoding Procedure</a:t>
            </a:r>
          </a:p>
        </p:txBody>
      </p:sp>
      <p:cxnSp>
        <p:nvCxnSpPr>
          <p:cNvPr id="135" name="Elbow Connector 134">
            <a:extLst>
              <a:ext uri="{FF2B5EF4-FFF2-40B4-BE49-F238E27FC236}">
                <a16:creationId xmlns:a16="http://schemas.microsoft.com/office/drawing/2014/main" id="{AA4075D3-0791-2BA1-2CCA-24FEC1266CBA}"/>
              </a:ext>
            </a:extLst>
          </p:cNvPr>
          <p:cNvCxnSpPr>
            <a:cxnSpLocks/>
            <a:endCxn id="132" idx="0"/>
          </p:cNvCxnSpPr>
          <p:nvPr/>
        </p:nvCxnSpPr>
        <p:spPr>
          <a:xfrm rot="16200000" flipH="1">
            <a:off x="8187006" y="1627768"/>
            <a:ext cx="2021416" cy="1346722"/>
          </a:xfrm>
          <a:prstGeom prst="bentConnector3">
            <a:avLst>
              <a:gd name="adj1" fmla="val -764"/>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8" name="Rounded Rectangle 137">
                <a:extLst>
                  <a:ext uri="{FF2B5EF4-FFF2-40B4-BE49-F238E27FC236}">
                    <a16:creationId xmlns:a16="http://schemas.microsoft.com/office/drawing/2014/main" id="{7F6F86CD-51D1-5FF9-36CD-3A8AD46A9BCB}"/>
                  </a:ext>
                </a:extLst>
              </p:cNvPr>
              <p:cNvSpPr/>
              <p:nvPr/>
            </p:nvSpPr>
            <p:spPr>
              <a:xfrm>
                <a:off x="9678861" y="3972313"/>
                <a:ext cx="396000" cy="288000"/>
              </a:xfrm>
              <a:prstGeom prst="roundRect">
                <a:avLst/>
              </a:prstGeom>
              <a:solidFill>
                <a:srgbClr val="C44037">
                  <a:alpha val="64000"/>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108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𝑦</m:t>
                          </m:r>
                        </m:e>
                        <m:sub>
                          <m:r>
                            <a:rPr lang="en-CA" sz="1500" b="0" i="1" smtClean="0">
                              <a:solidFill>
                                <a:schemeClr val="tx1"/>
                              </a:solidFill>
                              <a:latin typeface="Cambria Math" panose="02040503050406030204" pitchFamily="18" charset="0"/>
                            </a:rPr>
                            <m:t>𝑡</m:t>
                          </m:r>
                        </m:sub>
                      </m:sSub>
                    </m:oMath>
                  </m:oMathPara>
                </a14:m>
                <a:endParaRPr lang="en-US" sz="1500">
                  <a:solidFill>
                    <a:schemeClr val="tx1"/>
                  </a:solidFill>
                </a:endParaRPr>
              </a:p>
            </p:txBody>
          </p:sp>
        </mc:Choice>
        <mc:Fallback xmlns="">
          <p:sp>
            <p:nvSpPr>
              <p:cNvPr id="138" name="Rounded Rectangle 137">
                <a:extLst>
                  <a:ext uri="{FF2B5EF4-FFF2-40B4-BE49-F238E27FC236}">
                    <a16:creationId xmlns:a16="http://schemas.microsoft.com/office/drawing/2014/main" id="{7F6F86CD-51D1-5FF9-36CD-3A8AD46A9BCB}"/>
                  </a:ext>
                </a:extLst>
              </p:cNvPr>
              <p:cNvSpPr>
                <a:spLocks noRot="1" noChangeAspect="1" noMove="1" noResize="1" noEditPoints="1" noAdjustHandles="1" noChangeArrowheads="1" noChangeShapeType="1" noTextEdit="1"/>
              </p:cNvSpPr>
              <p:nvPr/>
            </p:nvSpPr>
            <p:spPr>
              <a:xfrm>
                <a:off x="9678861" y="3972313"/>
                <a:ext cx="396000" cy="288000"/>
              </a:xfrm>
              <a:prstGeom prst="roundRect">
                <a:avLst/>
              </a:prstGeom>
              <a:blipFill>
                <a:blip r:embed="rId10"/>
                <a:stretch>
                  <a:fillRect/>
                </a:stretch>
              </a:blipFill>
              <a:ln>
                <a:solidFill>
                  <a:srgbClr val="C44037"/>
                </a:solidFill>
              </a:ln>
            </p:spPr>
            <p:txBody>
              <a:bodyPr/>
              <a:lstStyle/>
              <a:p>
                <a:r>
                  <a:rPr lang="en-US">
                    <a:noFill/>
                  </a:rPr>
                  <a:t> </a:t>
                </a:r>
              </a:p>
            </p:txBody>
          </p:sp>
        </mc:Fallback>
      </mc:AlternateContent>
      <p:cxnSp>
        <p:nvCxnSpPr>
          <p:cNvPr id="141" name="Straight Arrow Connector 140">
            <a:extLst>
              <a:ext uri="{FF2B5EF4-FFF2-40B4-BE49-F238E27FC236}">
                <a16:creationId xmlns:a16="http://schemas.microsoft.com/office/drawing/2014/main" id="{8DA78C34-C714-ED38-B774-D54A4467FC8C}"/>
              </a:ext>
            </a:extLst>
          </p:cNvPr>
          <p:cNvCxnSpPr>
            <a:cxnSpLocks/>
          </p:cNvCxnSpPr>
          <p:nvPr/>
        </p:nvCxnSpPr>
        <p:spPr>
          <a:xfrm flipH="1" flipV="1">
            <a:off x="9871073" y="3774641"/>
            <a:ext cx="1" cy="197672"/>
          </a:xfrm>
          <a:prstGeom prst="straightConnector1">
            <a:avLst/>
          </a:prstGeom>
          <a:ln w="349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2" name="Elbow Connector 141">
            <a:extLst>
              <a:ext uri="{FF2B5EF4-FFF2-40B4-BE49-F238E27FC236}">
                <a16:creationId xmlns:a16="http://schemas.microsoft.com/office/drawing/2014/main" id="{792F1E25-519F-D1F4-73B2-30CCCF19B4A2}"/>
              </a:ext>
            </a:extLst>
          </p:cNvPr>
          <p:cNvCxnSpPr>
            <a:cxnSpLocks/>
            <a:stCxn id="138" idx="2"/>
          </p:cNvCxnSpPr>
          <p:nvPr/>
        </p:nvCxnSpPr>
        <p:spPr>
          <a:xfrm rot="5400000">
            <a:off x="8120258" y="4243208"/>
            <a:ext cx="1739499" cy="1773708"/>
          </a:xfrm>
          <a:prstGeom prst="bentConnector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9" name="TextBox 148">
                <a:extLst>
                  <a:ext uri="{FF2B5EF4-FFF2-40B4-BE49-F238E27FC236}">
                    <a16:creationId xmlns:a16="http://schemas.microsoft.com/office/drawing/2014/main" id="{6D7F0480-FCFA-5711-823D-2F6F2C8349F6}"/>
                  </a:ext>
                </a:extLst>
              </p:cNvPr>
              <p:cNvSpPr txBox="1"/>
              <p:nvPr/>
            </p:nvSpPr>
            <p:spPr>
              <a:xfrm>
                <a:off x="9932105" y="4321719"/>
                <a:ext cx="1053302" cy="553998"/>
              </a:xfrm>
              <a:prstGeom prst="rect">
                <a:avLst/>
              </a:prstGeom>
              <a:noFill/>
            </p:spPr>
            <p:txBody>
              <a:bodyPr wrap="none" rtlCol="0">
                <a:spAutoFit/>
              </a:bodyPr>
              <a:lstStyle/>
              <a:p>
                <a:pPr algn="ctr"/>
                <a14:m>
                  <m:oMath xmlns:m="http://schemas.openxmlformats.org/officeDocument/2006/math">
                    <m:r>
                      <a:rPr lang="en-CA" sz="1500" b="0" i="1" smtClean="0">
                        <a:latin typeface="Cambria Math" panose="02040503050406030204" pitchFamily="18" charset="0"/>
                      </a:rPr>
                      <m:t>𝑡</m:t>
                    </m:r>
                  </m:oMath>
                </a14:m>
                <a:r>
                  <a:rPr lang="en-CA" sz="1500" b="0"/>
                  <a:t>++</a:t>
                </a:r>
              </a:p>
              <a:p>
                <a:r>
                  <a:rPr lang="en-US" sz="1500"/>
                  <a:t>(shift right)</a:t>
                </a:r>
              </a:p>
            </p:txBody>
          </p:sp>
        </mc:Choice>
        <mc:Fallback xmlns="">
          <p:sp>
            <p:nvSpPr>
              <p:cNvPr id="149" name="TextBox 148">
                <a:extLst>
                  <a:ext uri="{FF2B5EF4-FFF2-40B4-BE49-F238E27FC236}">
                    <a16:creationId xmlns:a16="http://schemas.microsoft.com/office/drawing/2014/main" id="{6D7F0480-FCFA-5711-823D-2F6F2C8349F6}"/>
                  </a:ext>
                </a:extLst>
              </p:cNvPr>
              <p:cNvSpPr txBox="1">
                <a:spLocks noRot="1" noChangeAspect="1" noMove="1" noResize="1" noEditPoints="1" noAdjustHandles="1" noChangeArrowheads="1" noChangeShapeType="1" noTextEdit="1"/>
              </p:cNvSpPr>
              <p:nvPr/>
            </p:nvSpPr>
            <p:spPr>
              <a:xfrm>
                <a:off x="9932105" y="4321719"/>
                <a:ext cx="1053302" cy="553998"/>
              </a:xfrm>
              <a:prstGeom prst="rect">
                <a:avLst/>
              </a:prstGeom>
              <a:blipFill>
                <a:blip r:embed="rId11"/>
                <a:stretch>
                  <a:fillRect l="-2312" t="-2198" r="-578" b="-10989"/>
                </a:stretch>
              </a:blipFill>
            </p:spPr>
            <p:txBody>
              <a:bodyPr/>
              <a:lstStyle/>
              <a:p>
                <a:r>
                  <a:rPr lang="en-US">
                    <a:noFill/>
                  </a:rPr>
                  <a:t> </a:t>
                </a:r>
              </a:p>
            </p:txBody>
          </p:sp>
        </mc:Fallback>
      </mc:AlternateContent>
      <p:sp>
        <p:nvSpPr>
          <p:cNvPr id="150" name="TextBox 149">
            <a:extLst>
              <a:ext uri="{FF2B5EF4-FFF2-40B4-BE49-F238E27FC236}">
                <a16:creationId xmlns:a16="http://schemas.microsoft.com/office/drawing/2014/main" id="{8B35C49B-8ACE-3487-B04F-EEB1A533B691}"/>
              </a:ext>
            </a:extLst>
          </p:cNvPr>
          <p:cNvSpPr txBox="1"/>
          <p:nvPr/>
        </p:nvSpPr>
        <p:spPr>
          <a:xfrm>
            <a:off x="7588106" y="3886844"/>
            <a:ext cx="1627753" cy="646331"/>
          </a:xfrm>
          <a:prstGeom prst="rect">
            <a:avLst/>
          </a:prstGeom>
          <a:noFill/>
        </p:spPr>
        <p:txBody>
          <a:bodyPr wrap="none" rtlCol="0">
            <a:spAutoFit/>
          </a:bodyPr>
          <a:lstStyle/>
          <a:p>
            <a:pPr algn="ctr"/>
            <a:r>
              <a:rPr lang="en-US" i="1"/>
              <a:t>auto-regressive</a:t>
            </a:r>
          </a:p>
          <a:p>
            <a:pPr algn="ctr"/>
            <a:r>
              <a:rPr lang="en-US" i="1"/>
              <a:t>decoding</a:t>
            </a:r>
          </a:p>
        </p:txBody>
      </p:sp>
      <p:sp>
        <p:nvSpPr>
          <p:cNvPr id="151" name="U-Turn Arrow 150">
            <a:extLst>
              <a:ext uri="{FF2B5EF4-FFF2-40B4-BE49-F238E27FC236}">
                <a16:creationId xmlns:a16="http://schemas.microsoft.com/office/drawing/2014/main" id="{84548053-4E22-296F-8291-1B2E26EF175F}"/>
              </a:ext>
            </a:extLst>
          </p:cNvPr>
          <p:cNvSpPr/>
          <p:nvPr/>
        </p:nvSpPr>
        <p:spPr>
          <a:xfrm>
            <a:off x="8135848" y="3342478"/>
            <a:ext cx="335861" cy="235108"/>
          </a:xfrm>
          <a:prstGeom prst="utur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2" name="U-Turn Arrow 151">
            <a:extLst>
              <a:ext uri="{FF2B5EF4-FFF2-40B4-BE49-F238E27FC236}">
                <a16:creationId xmlns:a16="http://schemas.microsoft.com/office/drawing/2014/main" id="{930DFBE9-F9C2-16DA-BE15-5320ACA9FA8A}"/>
              </a:ext>
            </a:extLst>
          </p:cNvPr>
          <p:cNvSpPr/>
          <p:nvPr/>
        </p:nvSpPr>
        <p:spPr>
          <a:xfrm rot="10800000">
            <a:off x="8171705" y="3556981"/>
            <a:ext cx="335861" cy="235108"/>
          </a:xfrm>
          <a:prstGeom prst="utur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73522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a:t>Transformer Architecture</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52</a:t>
            </a:fld>
            <a:endParaRPr lang="en-US"/>
          </a:p>
        </p:txBody>
      </p:sp>
      <p:sp>
        <p:nvSpPr>
          <p:cNvPr id="85" name="TextBox 84">
            <a:extLst>
              <a:ext uri="{FF2B5EF4-FFF2-40B4-BE49-F238E27FC236}">
                <a16:creationId xmlns:a16="http://schemas.microsoft.com/office/drawing/2014/main" id="{4AE8333D-D420-6921-EE3C-807E07448DF7}"/>
              </a:ext>
            </a:extLst>
          </p:cNvPr>
          <p:cNvSpPr txBox="1"/>
          <p:nvPr/>
        </p:nvSpPr>
        <p:spPr>
          <a:xfrm>
            <a:off x="1873009" y="5196794"/>
            <a:ext cx="1267271" cy="553998"/>
          </a:xfrm>
          <a:prstGeom prst="rect">
            <a:avLst/>
          </a:prstGeom>
          <a:noFill/>
        </p:spPr>
        <p:txBody>
          <a:bodyPr wrap="square" rtlCol="0">
            <a:spAutoFit/>
          </a:bodyPr>
          <a:lstStyle/>
          <a:p>
            <a:pPr algn="ctr"/>
            <a:r>
              <a:rPr lang="en-US" sz="1500"/>
              <a:t>Positional Encoding</a:t>
            </a:r>
          </a:p>
        </p:txBody>
      </p:sp>
      <p:sp>
        <p:nvSpPr>
          <p:cNvPr id="86" name="TextBox 85">
            <a:extLst>
              <a:ext uri="{FF2B5EF4-FFF2-40B4-BE49-F238E27FC236}">
                <a16:creationId xmlns:a16="http://schemas.microsoft.com/office/drawing/2014/main" id="{03751850-C74E-ACD3-A221-6D8BCE877B80}"/>
              </a:ext>
            </a:extLst>
          </p:cNvPr>
          <p:cNvSpPr txBox="1"/>
          <p:nvPr/>
        </p:nvSpPr>
        <p:spPr>
          <a:xfrm>
            <a:off x="6712138" y="5200081"/>
            <a:ext cx="1267271" cy="553998"/>
          </a:xfrm>
          <a:prstGeom prst="rect">
            <a:avLst/>
          </a:prstGeom>
          <a:noFill/>
        </p:spPr>
        <p:txBody>
          <a:bodyPr wrap="square" rtlCol="0">
            <a:spAutoFit/>
          </a:bodyPr>
          <a:lstStyle/>
          <a:p>
            <a:pPr algn="ctr"/>
            <a:r>
              <a:rPr lang="en-US" sz="1500"/>
              <a:t>Positional Encoding</a:t>
            </a:r>
          </a:p>
        </p:txBody>
      </p:sp>
      <mc:AlternateContent xmlns:mc="http://schemas.openxmlformats.org/markup-compatibility/2006" xmlns:a14="http://schemas.microsoft.com/office/drawing/2010/main">
        <mc:Choice Requires="a14">
          <p:sp>
            <p:nvSpPr>
              <p:cNvPr id="132" name="Rectangle: Rounded Corners 48">
                <a:extLst>
                  <a:ext uri="{FF2B5EF4-FFF2-40B4-BE49-F238E27FC236}">
                    <a16:creationId xmlns:a16="http://schemas.microsoft.com/office/drawing/2014/main" id="{E419B1AE-8AD3-B255-ED30-9E7CFDE1D1A4}"/>
                  </a:ext>
                </a:extLst>
              </p:cNvPr>
              <p:cNvSpPr/>
              <p:nvPr/>
            </p:nvSpPr>
            <p:spPr>
              <a:xfrm>
                <a:off x="9298465" y="3311837"/>
                <a:ext cx="1145219" cy="461639"/>
              </a:xfrm>
              <a:prstGeom prst="roundRect">
                <a:avLst/>
              </a:prstGeom>
              <a:solidFill>
                <a:schemeClr val="bg2">
                  <a:alpha val="0"/>
                </a:schemeClr>
              </a:solidFill>
              <a:ln>
                <a:solidFill>
                  <a:schemeClr val="accent1">
                    <a:shade val="15000"/>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“Greedy”</a:t>
                </a:r>
              </a:p>
              <a:p>
                <a:pPr algn="ctr"/>
                <a14:m>
                  <m:oMathPara xmlns:m="http://schemas.openxmlformats.org/officeDocument/2006/math">
                    <m:oMathParaPr>
                      <m:jc m:val="centerGroup"/>
                    </m:oMathParaPr>
                    <m:oMath xmlns:m="http://schemas.openxmlformats.org/officeDocument/2006/math">
                      <m:r>
                        <a:rPr lang="en-CA" sz="1250" b="0" i="1" smtClean="0">
                          <a:solidFill>
                            <a:schemeClr val="tx1"/>
                          </a:solidFill>
                          <a:latin typeface="Cambria Math" panose="02040503050406030204" pitchFamily="18" charset="0"/>
                        </a:rPr>
                        <m:t>𝑎𝑟𝑔𝑚𝑎𝑥</m:t>
                      </m:r>
                    </m:oMath>
                  </m:oMathPara>
                </a14:m>
                <a:endParaRPr lang="en-CA" sz="1250">
                  <a:solidFill>
                    <a:schemeClr val="tx1"/>
                  </a:solidFill>
                </a:endParaRPr>
              </a:p>
            </p:txBody>
          </p:sp>
        </mc:Choice>
        <mc:Fallback xmlns="">
          <p:sp>
            <p:nvSpPr>
              <p:cNvPr id="132" name="Rectangle: Rounded Corners 48">
                <a:extLst>
                  <a:ext uri="{FF2B5EF4-FFF2-40B4-BE49-F238E27FC236}">
                    <a16:creationId xmlns:a16="http://schemas.microsoft.com/office/drawing/2014/main" id="{E419B1AE-8AD3-B255-ED30-9E7CFDE1D1A4}"/>
                  </a:ext>
                </a:extLst>
              </p:cNvPr>
              <p:cNvSpPr>
                <a:spLocks noRot="1" noChangeAspect="1" noMove="1" noResize="1" noEditPoints="1" noAdjustHandles="1" noChangeArrowheads="1" noChangeShapeType="1" noTextEdit="1"/>
              </p:cNvSpPr>
              <p:nvPr/>
            </p:nvSpPr>
            <p:spPr>
              <a:xfrm>
                <a:off x="9298465" y="3311837"/>
                <a:ext cx="1145219" cy="461639"/>
              </a:xfrm>
              <a:prstGeom prst="roundRect">
                <a:avLst/>
              </a:prstGeom>
              <a:blipFill>
                <a:blip r:embed="rId3"/>
                <a:stretch>
                  <a:fillRect/>
                </a:stretch>
              </a:blipFill>
              <a:ln>
                <a:solidFill>
                  <a:schemeClr val="accent1">
                    <a:shade val="15000"/>
                    <a:alpha val="0"/>
                  </a:schemeClr>
                </a:solidFill>
              </a:ln>
            </p:spPr>
            <p:txBody>
              <a:bodyPr/>
              <a:lstStyle/>
              <a:p>
                <a:r>
                  <a:rPr lang="en-US">
                    <a:noFill/>
                  </a:rPr>
                  <a:t> </a:t>
                </a:r>
              </a:p>
            </p:txBody>
          </p:sp>
        </mc:Fallback>
      </mc:AlternateContent>
      <p:cxnSp>
        <p:nvCxnSpPr>
          <p:cNvPr id="135" name="Elbow Connector 134">
            <a:extLst>
              <a:ext uri="{FF2B5EF4-FFF2-40B4-BE49-F238E27FC236}">
                <a16:creationId xmlns:a16="http://schemas.microsoft.com/office/drawing/2014/main" id="{AA4075D3-0791-2BA1-2CCA-24FEC1266CBA}"/>
              </a:ext>
            </a:extLst>
          </p:cNvPr>
          <p:cNvCxnSpPr>
            <a:cxnSpLocks/>
            <a:endCxn id="132" idx="0"/>
          </p:cNvCxnSpPr>
          <p:nvPr/>
        </p:nvCxnSpPr>
        <p:spPr>
          <a:xfrm rot="16200000" flipH="1">
            <a:off x="8187006" y="1627768"/>
            <a:ext cx="2021416" cy="1346722"/>
          </a:xfrm>
          <a:prstGeom prst="bentConnector3">
            <a:avLst>
              <a:gd name="adj1" fmla="val -764"/>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8" name="Rounded Rectangle 137">
                <a:extLst>
                  <a:ext uri="{FF2B5EF4-FFF2-40B4-BE49-F238E27FC236}">
                    <a16:creationId xmlns:a16="http://schemas.microsoft.com/office/drawing/2014/main" id="{7F6F86CD-51D1-5FF9-36CD-3A8AD46A9BCB}"/>
                  </a:ext>
                </a:extLst>
              </p:cNvPr>
              <p:cNvSpPr/>
              <p:nvPr/>
            </p:nvSpPr>
            <p:spPr>
              <a:xfrm>
                <a:off x="9678861" y="3972313"/>
                <a:ext cx="396000" cy="288000"/>
              </a:xfrm>
              <a:prstGeom prst="roundRect">
                <a:avLst/>
              </a:prstGeom>
              <a:solidFill>
                <a:srgbClr val="C44037">
                  <a:alpha val="64000"/>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108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𝑦</m:t>
                          </m:r>
                        </m:e>
                        <m:sub>
                          <m:r>
                            <a:rPr lang="en-CA" sz="1500" b="0" i="1" smtClean="0">
                              <a:solidFill>
                                <a:schemeClr val="tx1"/>
                              </a:solidFill>
                              <a:latin typeface="Cambria Math" panose="02040503050406030204" pitchFamily="18" charset="0"/>
                            </a:rPr>
                            <m:t>𝑡</m:t>
                          </m:r>
                        </m:sub>
                      </m:sSub>
                    </m:oMath>
                  </m:oMathPara>
                </a14:m>
                <a:endParaRPr lang="en-US" sz="1500">
                  <a:solidFill>
                    <a:schemeClr val="tx1"/>
                  </a:solidFill>
                </a:endParaRPr>
              </a:p>
            </p:txBody>
          </p:sp>
        </mc:Choice>
        <mc:Fallback xmlns="">
          <p:sp>
            <p:nvSpPr>
              <p:cNvPr id="138" name="Rounded Rectangle 137">
                <a:extLst>
                  <a:ext uri="{FF2B5EF4-FFF2-40B4-BE49-F238E27FC236}">
                    <a16:creationId xmlns:a16="http://schemas.microsoft.com/office/drawing/2014/main" id="{7F6F86CD-51D1-5FF9-36CD-3A8AD46A9BCB}"/>
                  </a:ext>
                </a:extLst>
              </p:cNvPr>
              <p:cNvSpPr>
                <a:spLocks noRot="1" noChangeAspect="1" noMove="1" noResize="1" noEditPoints="1" noAdjustHandles="1" noChangeArrowheads="1" noChangeShapeType="1" noTextEdit="1"/>
              </p:cNvSpPr>
              <p:nvPr/>
            </p:nvSpPr>
            <p:spPr>
              <a:xfrm>
                <a:off x="9678861" y="3972313"/>
                <a:ext cx="396000" cy="288000"/>
              </a:xfrm>
              <a:prstGeom prst="roundRect">
                <a:avLst/>
              </a:prstGeom>
              <a:blipFill>
                <a:blip r:embed="rId4"/>
                <a:stretch>
                  <a:fillRect/>
                </a:stretch>
              </a:blipFill>
              <a:ln>
                <a:solidFill>
                  <a:srgbClr val="C44037"/>
                </a:solidFill>
              </a:ln>
            </p:spPr>
            <p:txBody>
              <a:bodyPr/>
              <a:lstStyle/>
              <a:p>
                <a:r>
                  <a:rPr lang="en-US">
                    <a:noFill/>
                  </a:rPr>
                  <a:t> </a:t>
                </a:r>
              </a:p>
            </p:txBody>
          </p:sp>
        </mc:Fallback>
      </mc:AlternateContent>
      <p:cxnSp>
        <p:nvCxnSpPr>
          <p:cNvPr id="141" name="Straight Arrow Connector 140">
            <a:extLst>
              <a:ext uri="{FF2B5EF4-FFF2-40B4-BE49-F238E27FC236}">
                <a16:creationId xmlns:a16="http://schemas.microsoft.com/office/drawing/2014/main" id="{8DA78C34-C714-ED38-B774-D54A4467FC8C}"/>
              </a:ext>
            </a:extLst>
          </p:cNvPr>
          <p:cNvCxnSpPr>
            <a:cxnSpLocks/>
          </p:cNvCxnSpPr>
          <p:nvPr/>
        </p:nvCxnSpPr>
        <p:spPr>
          <a:xfrm flipH="1" flipV="1">
            <a:off x="9871073" y="3774641"/>
            <a:ext cx="1" cy="197672"/>
          </a:xfrm>
          <a:prstGeom prst="straightConnector1">
            <a:avLst/>
          </a:prstGeom>
          <a:ln w="349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2" name="Elbow Connector 141">
            <a:extLst>
              <a:ext uri="{FF2B5EF4-FFF2-40B4-BE49-F238E27FC236}">
                <a16:creationId xmlns:a16="http://schemas.microsoft.com/office/drawing/2014/main" id="{792F1E25-519F-D1F4-73B2-30CCCF19B4A2}"/>
              </a:ext>
            </a:extLst>
          </p:cNvPr>
          <p:cNvCxnSpPr>
            <a:cxnSpLocks/>
            <a:stCxn id="138" idx="2"/>
          </p:cNvCxnSpPr>
          <p:nvPr/>
        </p:nvCxnSpPr>
        <p:spPr>
          <a:xfrm rot="5400000">
            <a:off x="8120258" y="4243208"/>
            <a:ext cx="1739499" cy="1773708"/>
          </a:xfrm>
          <a:prstGeom prst="bentConnector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9" name="TextBox 148">
                <a:extLst>
                  <a:ext uri="{FF2B5EF4-FFF2-40B4-BE49-F238E27FC236}">
                    <a16:creationId xmlns:a16="http://schemas.microsoft.com/office/drawing/2014/main" id="{6D7F0480-FCFA-5711-823D-2F6F2C8349F6}"/>
                  </a:ext>
                </a:extLst>
              </p:cNvPr>
              <p:cNvSpPr txBox="1"/>
              <p:nvPr/>
            </p:nvSpPr>
            <p:spPr>
              <a:xfrm>
                <a:off x="9932105" y="4321719"/>
                <a:ext cx="1053302" cy="553998"/>
              </a:xfrm>
              <a:prstGeom prst="rect">
                <a:avLst/>
              </a:prstGeom>
              <a:noFill/>
            </p:spPr>
            <p:txBody>
              <a:bodyPr wrap="none" rtlCol="0">
                <a:spAutoFit/>
              </a:bodyPr>
              <a:lstStyle/>
              <a:p>
                <a:pPr algn="ctr"/>
                <a14:m>
                  <m:oMath xmlns:m="http://schemas.openxmlformats.org/officeDocument/2006/math">
                    <m:r>
                      <a:rPr lang="en-CA" sz="1500" b="0" i="1" smtClean="0">
                        <a:latin typeface="Cambria Math" panose="02040503050406030204" pitchFamily="18" charset="0"/>
                      </a:rPr>
                      <m:t>𝑡</m:t>
                    </m:r>
                  </m:oMath>
                </a14:m>
                <a:r>
                  <a:rPr lang="en-CA" sz="1500" b="0"/>
                  <a:t>++</a:t>
                </a:r>
              </a:p>
              <a:p>
                <a:r>
                  <a:rPr lang="en-US" sz="1500"/>
                  <a:t>(shift right)</a:t>
                </a:r>
              </a:p>
            </p:txBody>
          </p:sp>
        </mc:Choice>
        <mc:Fallback xmlns="">
          <p:sp>
            <p:nvSpPr>
              <p:cNvPr id="149" name="TextBox 148">
                <a:extLst>
                  <a:ext uri="{FF2B5EF4-FFF2-40B4-BE49-F238E27FC236}">
                    <a16:creationId xmlns:a16="http://schemas.microsoft.com/office/drawing/2014/main" id="{6D7F0480-FCFA-5711-823D-2F6F2C8349F6}"/>
                  </a:ext>
                </a:extLst>
              </p:cNvPr>
              <p:cNvSpPr txBox="1">
                <a:spLocks noRot="1" noChangeAspect="1" noMove="1" noResize="1" noEditPoints="1" noAdjustHandles="1" noChangeArrowheads="1" noChangeShapeType="1" noTextEdit="1"/>
              </p:cNvSpPr>
              <p:nvPr/>
            </p:nvSpPr>
            <p:spPr>
              <a:xfrm>
                <a:off x="9932105" y="4321719"/>
                <a:ext cx="1053302" cy="553998"/>
              </a:xfrm>
              <a:prstGeom prst="rect">
                <a:avLst/>
              </a:prstGeom>
              <a:blipFill>
                <a:blip r:embed="rId5"/>
                <a:stretch>
                  <a:fillRect l="-2312" t="-2198" r="-578" b="-10989"/>
                </a:stretch>
              </a:blipFill>
            </p:spPr>
            <p:txBody>
              <a:bodyPr/>
              <a:lstStyle/>
              <a:p>
                <a:r>
                  <a:rPr lang="en-US">
                    <a:noFill/>
                  </a:rPr>
                  <a:t> </a:t>
                </a:r>
              </a:p>
            </p:txBody>
          </p:sp>
        </mc:Fallback>
      </mc:AlternateContent>
      <p:sp>
        <p:nvSpPr>
          <p:cNvPr id="150" name="TextBox 149">
            <a:extLst>
              <a:ext uri="{FF2B5EF4-FFF2-40B4-BE49-F238E27FC236}">
                <a16:creationId xmlns:a16="http://schemas.microsoft.com/office/drawing/2014/main" id="{8B35C49B-8ACE-3487-B04F-EEB1A533B691}"/>
              </a:ext>
            </a:extLst>
          </p:cNvPr>
          <p:cNvSpPr txBox="1"/>
          <p:nvPr/>
        </p:nvSpPr>
        <p:spPr>
          <a:xfrm>
            <a:off x="7588106" y="3886844"/>
            <a:ext cx="1627753" cy="646331"/>
          </a:xfrm>
          <a:prstGeom prst="rect">
            <a:avLst/>
          </a:prstGeom>
          <a:noFill/>
        </p:spPr>
        <p:txBody>
          <a:bodyPr wrap="none" rtlCol="0">
            <a:spAutoFit/>
          </a:bodyPr>
          <a:lstStyle/>
          <a:p>
            <a:pPr algn="ctr"/>
            <a:r>
              <a:rPr lang="en-US" i="1"/>
              <a:t>auto-regressive</a:t>
            </a:r>
          </a:p>
          <a:p>
            <a:pPr algn="ctr"/>
            <a:r>
              <a:rPr lang="en-US" i="1"/>
              <a:t>decoding</a:t>
            </a:r>
          </a:p>
        </p:txBody>
      </p:sp>
      <p:sp>
        <p:nvSpPr>
          <p:cNvPr id="151" name="U-Turn Arrow 150">
            <a:extLst>
              <a:ext uri="{FF2B5EF4-FFF2-40B4-BE49-F238E27FC236}">
                <a16:creationId xmlns:a16="http://schemas.microsoft.com/office/drawing/2014/main" id="{84548053-4E22-296F-8291-1B2E26EF175F}"/>
              </a:ext>
            </a:extLst>
          </p:cNvPr>
          <p:cNvSpPr/>
          <p:nvPr/>
        </p:nvSpPr>
        <p:spPr>
          <a:xfrm>
            <a:off x="8135848" y="3342478"/>
            <a:ext cx="335861" cy="235108"/>
          </a:xfrm>
          <a:prstGeom prst="utur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2" name="U-Turn Arrow 151">
            <a:extLst>
              <a:ext uri="{FF2B5EF4-FFF2-40B4-BE49-F238E27FC236}">
                <a16:creationId xmlns:a16="http://schemas.microsoft.com/office/drawing/2014/main" id="{930DFBE9-F9C2-16DA-BE15-5320ACA9FA8A}"/>
              </a:ext>
            </a:extLst>
          </p:cNvPr>
          <p:cNvSpPr/>
          <p:nvPr/>
        </p:nvSpPr>
        <p:spPr>
          <a:xfrm rot="10800000">
            <a:off x="8171705" y="3556981"/>
            <a:ext cx="335861" cy="235108"/>
          </a:xfrm>
          <a:prstGeom prst="utur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5" name="Group 14">
            <a:extLst>
              <a:ext uri="{FF2B5EF4-FFF2-40B4-BE49-F238E27FC236}">
                <a16:creationId xmlns:a16="http://schemas.microsoft.com/office/drawing/2014/main" id="{644B11DC-0659-A154-B164-30B5BDBEBC8D}"/>
              </a:ext>
            </a:extLst>
          </p:cNvPr>
          <p:cNvGrpSpPr/>
          <p:nvPr/>
        </p:nvGrpSpPr>
        <p:grpSpPr>
          <a:xfrm>
            <a:off x="1316110" y="1013423"/>
            <a:ext cx="7263620" cy="5218606"/>
            <a:chOff x="1316110" y="1013423"/>
            <a:chExt cx="7263620" cy="5218606"/>
          </a:xfrm>
        </p:grpSpPr>
        <p:grpSp>
          <p:nvGrpSpPr>
            <p:cNvPr id="84" name="Group 83">
              <a:extLst>
                <a:ext uri="{FF2B5EF4-FFF2-40B4-BE49-F238E27FC236}">
                  <a16:creationId xmlns:a16="http://schemas.microsoft.com/office/drawing/2014/main" id="{B607896F-DD61-2467-0FAA-92C4420145B0}"/>
                </a:ext>
              </a:extLst>
            </p:cNvPr>
            <p:cNvGrpSpPr/>
            <p:nvPr/>
          </p:nvGrpSpPr>
          <p:grpSpPr>
            <a:xfrm>
              <a:off x="1316110" y="1013423"/>
              <a:ext cx="7263620" cy="5218606"/>
              <a:chOff x="1665339" y="1045507"/>
              <a:chExt cx="7263620" cy="5218606"/>
            </a:xfrm>
          </p:grpSpPr>
          <p:sp>
            <p:nvSpPr>
              <p:cNvPr id="115" name="Rectangle: Rounded Corners 114">
                <a:extLst>
                  <a:ext uri="{FF2B5EF4-FFF2-40B4-BE49-F238E27FC236}">
                    <a16:creationId xmlns:a16="http://schemas.microsoft.com/office/drawing/2014/main" id="{EB18084F-72CF-FFAB-F7FD-182EE48B9C0F}"/>
                  </a:ext>
                </a:extLst>
              </p:cNvPr>
              <p:cNvSpPr/>
              <p:nvPr/>
            </p:nvSpPr>
            <p:spPr>
              <a:xfrm>
                <a:off x="3555842" y="3221980"/>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17" name="Rectangle: Rounded Corners 116">
                <a:extLst>
                  <a:ext uri="{FF2B5EF4-FFF2-40B4-BE49-F238E27FC236}">
                    <a16:creationId xmlns:a16="http://schemas.microsoft.com/office/drawing/2014/main" id="{5484980C-CB82-2461-2E79-8552F938EBC1}"/>
                  </a:ext>
                </a:extLst>
              </p:cNvPr>
              <p:cNvSpPr/>
              <p:nvPr/>
            </p:nvSpPr>
            <p:spPr>
              <a:xfrm>
                <a:off x="5849042" y="2016678"/>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16" name="Rectangle: Rounded Corners 115">
                <a:extLst>
                  <a:ext uri="{FF2B5EF4-FFF2-40B4-BE49-F238E27FC236}">
                    <a16:creationId xmlns:a16="http://schemas.microsoft.com/office/drawing/2014/main" id="{BD85D983-C8C6-F416-E851-2A7E4C778AE3}"/>
                  </a:ext>
                </a:extLst>
              </p:cNvPr>
              <p:cNvSpPr/>
              <p:nvPr/>
            </p:nvSpPr>
            <p:spPr>
              <a:xfrm>
                <a:off x="5849042" y="2980707"/>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37" name="Rectangle: Rounded Corners 36">
                <a:extLst>
                  <a:ext uri="{FF2B5EF4-FFF2-40B4-BE49-F238E27FC236}">
                    <a16:creationId xmlns:a16="http://schemas.microsoft.com/office/drawing/2014/main" id="{E7835012-18FA-E92A-1EFB-684C18A972F3}"/>
                  </a:ext>
                </a:extLst>
              </p:cNvPr>
              <p:cNvSpPr/>
              <p:nvPr/>
            </p:nvSpPr>
            <p:spPr>
              <a:xfrm>
                <a:off x="3555842" y="4470587"/>
                <a:ext cx="1145219" cy="461639"/>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Self-Attention</a:t>
                </a:r>
              </a:p>
            </p:txBody>
          </p:sp>
          <p:sp>
            <p:nvSpPr>
              <p:cNvPr id="38" name="Rectangle: Rounded Corners 37">
                <a:extLst>
                  <a:ext uri="{FF2B5EF4-FFF2-40B4-BE49-F238E27FC236}">
                    <a16:creationId xmlns:a16="http://schemas.microsoft.com/office/drawing/2014/main" id="{0ED6BF3F-C68B-4244-4E17-8CFE32BDD657}"/>
                  </a:ext>
                </a:extLst>
              </p:cNvPr>
              <p:cNvSpPr/>
              <p:nvPr/>
            </p:nvSpPr>
            <p:spPr>
              <a:xfrm>
                <a:off x="3555842" y="4234180"/>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39" name="Rectangle: Rounded Corners 38">
                <a:extLst>
                  <a:ext uri="{FF2B5EF4-FFF2-40B4-BE49-F238E27FC236}">
                    <a16:creationId xmlns:a16="http://schemas.microsoft.com/office/drawing/2014/main" id="{A77F0483-5127-A9B4-9E50-4473F5410D34}"/>
                  </a:ext>
                </a:extLst>
              </p:cNvPr>
              <p:cNvSpPr/>
              <p:nvPr/>
            </p:nvSpPr>
            <p:spPr>
              <a:xfrm>
                <a:off x="3555842" y="3462687"/>
                <a:ext cx="1145219" cy="461639"/>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41" name="Rectangle: Rounded Corners 40">
                <a:extLst>
                  <a:ext uri="{FF2B5EF4-FFF2-40B4-BE49-F238E27FC236}">
                    <a16:creationId xmlns:a16="http://schemas.microsoft.com/office/drawing/2014/main" id="{F809A01A-6A84-C33C-AAFE-D8CBA998A35D}"/>
                  </a:ext>
                </a:extLst>
              </p:cNvPr>
              <p:cNvSpPr/>
              <p:nvPr/>
            </p:nvSpPr>
            <p:spPr>
              <a:xfrm>
                <a:off x="5849042" y="4404544"/>
                <a:ext cx="1145219" cy="547255"/>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Masked Multi-Head Self-Attention</a:t>
                </a:r>
              </a:p>
            </p:txBody>
          </p:sp>
          <p:sp>
            <p:nvSpPr>
              <p:cNvPr id="42" name="Rectangle: Rounded Corners 41">
                <a:extLst>
                  <a:ext uri="{FF2B5EF4-FFF2-40B4-BE49-F238E27FC236}">
                    <a16:creationId xmlns:a16="http://schemas.microsoft.com/office/drawing/2014/main" id="{5F933728-B354-D3D0-CFD4-5D6085021AD7}"/>
                  </a:ext>
                </a:extLst>
              </p:cNvPr>
              <p:cNvSpPr/>
              <p:nvPr/>
            </p:nvSpPr>
            <p:spPr>
              <a:xfrm>
                <a:off x="5849042" y="4176418"/>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45" name="Rectangle: Rounded Corners 44">
                <a:extLst>
                  <a:ext uri="{FF2B5EF4-FFF2-40B4-BE49-F238E27FC236}">
                    <a16:creationId xmlns:a16="http://schemas.microsoft.com/office/drawing/2014/main" id="{051356D5-2323-70CE-5CD6-3A3B60D02922}"/>
                  </a:ext>
                </a:extLst>
              </p:cNvPr>
              <p:cNvSpPr/>
              <p:nvPr/>
            </p:nvSpPr>
            <p:spPr>
              <a:xfrm>
                <a:off x="5849042" y="2243022"/>
                <a:ext cx="1145219" cy="461639"/>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48" name="Rectangle: Rounded Corners 47">
                <a:extLst>
                  <a:ext uri="{FF2B5EF4-FFF2-40B4-BE49-F238E27FC236}">
                    <a16:creationId xmlns:a16="http://schemas.microsoft.com/office/drawing/2014/main" id="{A597647B-1681-C1F8-C63C-90ADD1AE6BFA}"/>
                  </a:ext>
                </a:extLst>
              </p:cNvPr>
              <p:cNvSpPr/>
              <p:nvPr/>
            </p:nvSpPr>
            <p:spPr>
              <a:xfrm>
                <a:off x="3556395" y="5802428"/>
                <a:ext cx="1145219" cy="461639"/>
              </a:xfrm>
              <a:prstGeom prst="roundRect">
                <a:avLst/>
              </a:prstGeom>
              <a:solidFill>
                <a:srgbClr val="EAC8D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Input Embedding</a:t>
                </a:r>
              </a:p>
            </p:txBody>
          </p:sp>
          <p:sp>
            <p:nvSpPr>
              <p:cNvPr id="49" name="Rectangle: Rounded Corners 48">
                <a:extLst>
                  <a:ext uri="{FF2B5EF4-FFF2-40B4-BE49-F238E27FC236}">
                    <a16:creationId xmlns:a16="http://schemas.microsoft.com/office/drawing/2014/main" id="{2DADAE39-A947-C41A-B5A7-32C78F75A151}"/>
                  </a:ext>
                </a:extLst>
              </p:cNvPr>
              <p:cNvSpPr/>
              <p:nvPr/>
            </p:nvSpPr>
            <p:spPr>
              <a:xfrm>
                <a:off x="5849042" y="5802474"/>
                <a:ext cx="1145219" cy="461639"/>
              </a:xfrm>
              <a:prstGeom prst="roundRect">
                <a:avLst/>
              </a:prstGeom>
              <a:solidFill>
                <a:srgbClr val="EAC8D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Output Embedding</a:t>
                </a:r>
              </a:p>
            </p:txBody>
          </p:sp>
          <p:sp>
            <p:nvSpPr>
              <p:cNvPr id="50" name="Flowchart: Or 49">
                <a:extLst>
                  <a:ext uri="{FF2B5EF4-FFF2-40B4-BE49-F238E27FC236}">
                    <a16:creationId xmlns:a16="http://schemas.microsoft.com/office/drawing/2014/main" id="{3FD46E49-EDF5-3D45-8218-7C34496BD794}"/>
                  </a:ext>
                </a:extLst>
              </p:cNvPr>
              <p:cNvSpPr/>
              <p:nvPr/>
            </p:nvSpPr>
            <p:spPr>
              <a:xfrm>
                <a:off x="4033568" y="5417274"/>
                <a:ext cx="190871" cy="187482"/>
              </a:xfrm>
              <a:prstGeom prst="flowChartOr">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sp>
            <p:nvSpPr>
              <p:cNvPr id="51" name="Flowchart: Or 50">
                <a:extLst>
                  <a:ext uri="{FF2B5EF4-FFF2-40B4-BE49-F238E27FC236}">
                    <a16:creationId xmlns:a16="http://schemas.microsoft.com/office/drawing/2014/main" id="{9195AC2A-C1F7-C074-1C5E-E844A780E9B5}"/>
                  </a:ext>
                </a:extLst>
              </p:cNvPr>
              <p:cNvSpPr/>
              <p:nvPr/>
            </p:nvSpPr>
            <p:spPr>
              <a:xfrm>
                <a:off x="6326215" y="5417020"/>
                <a:ext cx="190871" cy="187482"/>
              </a:xfrm>
              <a:prstGeom prst="flowChartOr">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grpSp>
            <p:nvGrpSpPr>
              <p:cNvPr id="58" name="Group 57">
                <a:extLst>
                  <a:ext uri="{FF2B5EF4-FFF2-40B4-BE49-F238E27FC236}">
                    <a16:creationId xmlns:a16="http://schemas.microsoft.com/office/drawing/2014/main" id="{8F802E2E-872C-95D3-F775-5435083E8522}"/>
                  </a:ext>
                </a:extLst>
              </p:cNvPr>
              <p:cNvGrpSpPr/>
              <p:nvPr/>
            </p:nvGrpSpPr>
            <p:grpSpPr>
              <a:xfrm>
                <a:off x="3359423" y="5320074"/>
                <a:ext cx="389131" cy="363600"/>
                <a:chOff x="2190381" y="5169600"/>
                <a:chExt cx="389131" cy="363600"/>
              </a:xfrm>
            </p:grpSpPr>
            <p:sp>
              <p:nvSpPr>
                <p:cNvPr id="56" name="Oval 55">
                  <a:extLst>
                    <a:ext uri="{FF2B5EF4-FFF2-40B4-BE49-F238E27FC236}">
                      <a16:creationId xmlns:a16="http://schemas.microsoft.com/office/drawing/2014/main" id="{0D97046E-4D1C-5178-ED81-403FC756546E}"/>
                    </a:ext>
                  </a:extLst>
                </p:cNvPr>
                <p:cNvSpPr/>
                <p:nvPr/>
              </p:nvSpPr>
              <p:spPr>
                <a:xfrm flipH="1">
                  <a:off x="2190381" y="5169600"/>
                  <a:ext cx="389131" cy="3636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cxnSp>
              <p:nvCxnSpPr>
                <p:cNvPr id="90" name="Connector: Curved 89">
                  <a:extLst>
                    <a:ext uri="{FF2B5EF4-FFF2-40B4-BE49-F238E27FC236}">
                      <a16:creationId xmlns:a16="http://schemas.microsoft.com/office/drawing/2014/main" id="{453F74FB-9732-CD45-4A32-D95883EE8653}"/>
                    </a:ext>
                  </a:extLst>
                </p:cNvPr>
                <p:cNvCxnSpPr>
                  <a:cxnSpLocks/>
                </p:cNvCxnSpPr>
                <p:nvPr/>
              </p:nvCxnSpPr>
              <p:spPr>
                <a:xfrm rot="8007504" flipH="1" flipV="1">
                  <a:off x="2255161" y="5218151"/>
                  <a:ext cx="258183" cy="275156"/>
                </a:xfrm>
                <a:prstGeom prst="curvedConnector5">
                  <a:avLst>
                    <a:gd name="adj1" fmla="val 58539"/>
                    <a:gd name="adj2" fmla="val 59259"/>
                    <a:gd name="adj3" fmla="val 55867"/>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30" name="Group 29">
                <a:extLst>
                  <a:ext uri="{FF2B5EF4-FFF2-40B4-BE49-F238E27FC236}">
                    <a16:creationId xmlns:a16="http://schemas.microsoft.com/office/drawing/2014/main" id="{9645DEE8-E7CF-CE54-77D3-4C66EF97F50B}"/>
                  </a:ext>
                </a:extLst>
              </p:cNvPr>
              <p:cNvGrpSpPr/>
              <p:nvPr/>
            </p:nvGrpSpPr>
            <p:grpSpPr>
              <a:xfrm>
                <a:off x="6787665" y="5321087"/>
                <a:ext cx="389131" cy="363600"/>
                <a:chOff x="5618623" y="5170613"/>
                <a:chExt cx="389131" cy="363600"/>
              </a:xfrm>
            </p:grpSpPr>
            <p:sp>
              <p:nvSpPr>
                <p:cNvPr id="27" name="Oval 26">
                  <a:extLst>
                    <a:ext uri="{FF2B5EF4-FFF2-40B4-BE49-F238E27FC236}">
                      <a16:creationId xmlns:a16="http://schemas.microsoft.com/office/drawing/2014/main" id="{CDF2813B-F518-DF4E-4607-EDCDE050DD71}"/>
                    </a:ext>
                  </a:extLst>
                </p:cNvPr>
                <p:cNvSpPr/>
                <p:nvPr/>
              </p:nvSpPr>
              <p:spPr>
                <a:xfrm flipH="1">
                  <a:off x="5618623" y="5170613"/>
                  <a:ext cx="389131" cy="3636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cxnSp>
              <p:nvCxnSpPr>
                <p:cNvPr id="94" name="Connector: Curved 93">
                  <a:extLst>
                    <a:ext uri="{FF2B5EF4-FFF2-40B4-BE49-F238E27FC236}">
                      <a16:creationId xmlns:a16="http://schemas.microsoft.com/office/drawing/2014/main" id="{CD0AA0C4-3F7D-7E83-1722-A9BE82A388B0}"/>
                    </a:ext>
                  </a:extLst>
                </p:cNvPr>
                <p:cNvCxnSpPr>
                  <a:cxnSpLocks/>
                </p:cNvCxnSpPr>
                <p:nvPr/>
              </p:nvCxnSpPr>
              <p:spPr>
                <a:xfrm rot="13536651" flipV="1">
                  <a:off x="5683439" y="5215598"/>
                  <a:ext cx="258183" cy="275156"/>
                </a:xfrm>
                <a:prstGeom prst="curvedConnector5">
                  <a:avLst>
                    <a:gd name="adj1" fmla="val 58539"/>
                    <a:gd name="adj2" fmla="val 59259"/>
                    <a:gd name="adj3" fmla="val 55867"/>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95" name="Rectangle: Rounded Corners 94">
                <a:extLst>
                  <a:ext uri="{FF2B5EF4-FFF2-40B4-BE49-F238E27FC236}">
                    <a16:creationId xmlns:a16="http://schemas.microsoft.com/office/drawing/2014/main" id="{F5C84C6D-84E5-93DD-26BF-6D8D9FC463EB}"/>
                  </a:ext>
                </a:extLst>
              </p:cNvPr>
              <p:cNvSpPr/>
              <p:nvPr/>
            </p:nvSpPr>
            <p:spPr>
              <a:xfrm>
                <a:off x="5849042" y="1587068"/>
                <a:ext cx="1145219" cy="177385"/>
              </a:xfrm>
              <a:prstGeom prst="roundRect">
                <a:avLst/>
              </a:prstGeom>
              <a:solidFill>
                <a:srgbClr val="B2B9C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Linear</a:t>
                </a:r>
              </a:p>
            </p:txBody>
          </p:sp>
          <p:sp>
            <p:nvSpPr>
              <p:cNvPr id="96" name="Rectangle: Rounded Corners 95">
                <a:extLst>
                  <a:ext uri="{FF2B5EF4-FFF2-40B4-BE49-F238E27FC236}">
                    <a16:creationId xmlns:a16="http://schemas.microsoft.com/office/drawing/2014/main" id="{77E8F3F7-3375-28E7-51B6-352C0E46C006}"/>
                  </a:ext>
                </a:extLst>
              </p:cNvPr>
              <p:cNvSpPr/>
              <p:nvPr/>
            </p:nvSpPr>
            <p:spPr>
              <a:xfrm>
                <a:off x="5849042" y="1233814"/>
                <a:ext cx="1145219" cy="177385"/>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err="1">
                    <a:solidFill>
                      <a:schemeClr val="tx1"/>
                    </a:solidFill>
                  </a:rPr>
                  <a:t>Softmax</a:t>
                </a:r>
                <a:endParaRPr lang="en-CA" sz="1250">
                  <a:solidFill>
                    <a:schemeClr val="tx1"/>
                  </a:solidFill>
                </a:endParaRPr>
              </a:p>
            </p:txBody>
          </p:sp>
          <p:cxnSp>
            <p:nvCxnSpPr>
              <p:cNvPr id="99" name="Straight Arrow Connector 98">
                <a:extLst>
                  <a:ext uri="{FF2B5EF4-FFF2-40B4-BE49-F238E27FC236}">
                    <a16:creationId xmlns:a16="http://schemas.microsoft.com/office/drawing/2014/main" id="{6DD3A0E7-6D52-2C4D-D5CF-E2AFDC5C5AD2}"/>
                  </a:ext>
                </a:extLst>
              </p:cNvPr>
              <p:cNvCxnSpPr>
                <a:cxnSpLocks/>
                <a:endCxn id="48" idx="1"/>
              </p:cNvCxnSpPr>
              <p:nvPr/>
            </p:nvCxnSpPr>
            <p:spPr>
              <a:xfrm>
                <a:off x="3168094" y="6031896"/>
                <a:ext cx="388301" cy="135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1A7E58A2-F486-D8D8-E60D-D1F390950CB8}"/>
                  </a:ext>
                </a:extLst>
              </p:cNvPr>
              <p:cNvCxnSpPr>
                <a:cxnSpLocks/>
                <a:stCxn id="48" idx="0"/>
                <a:endCxn id="50" idx="4"/>
              </p:cNvCxnSpPr>
              <p:nvPr/>
            </p:nvCxnSpPr>
            <p:spPr>
              <a:xfrm flipH="1" flipV="1">
                <a:off x="4129004" y="5604756"/>
                <a:ext cx="1" cy="19767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320A8349-9CB1-7DF2-707A-5DFE7BC02280}"/>
                  </a:ext>
                </a:extLst>
              </p:cNvPr>
              <p:cNvCxnSpPr>
                <a:cxnSpLocks/>
                <a:stCxn id="49" idx="0"/>
                <a:endCxn id="51" idx="4"/>
              </p:cNvCxnSpPr>
              <p:nvPr/>
            </p:nvCxnSpPr>
            <p:spPr>
              <a:xfrm flipH="1" flipV="1">
                <a:off x="6421651" y="5604502"/>
                <a:ext cx="1" cy="19797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4EF77D9D-C423-1E2C-2571-A1D3FE56904E}"/>
                  </a:ext>
                </a:extLst>
              </p:cNvPr>
              <p:cNvCxnSpPr>
                <a:cxnSpLocks/>
              </p:cNvCxnSpPr>
              <p:nvPr/>
            </p:nvCxnSpPr>
            <p:spPr>
              <a:xfrm>
                <a:off x="3748554" y="5510761"/>
                <a:ext cx="285014" cy="0"/>
              </a:xfrm>
              <a:prstGeom prst="line">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9" name="Straight Connector 108">
                <a:extLst>
                  <a:ext uri="{FF2B5EF4-FFF2-40B4-BE49-F238E27FC236}">
                    <a16:creationId xmlns:a16="http://schemas.microsoft.com/office/drawing/2014/main" id="{E3A67CE7-6873-DDAE-7CDB-B160438A2B45}"/>
                  </a:ext>
                </a:extLst>
              </p:cNvPr>
              <p:cNvCxnSpPr>
                <a:cxnSpLocks/>
                <a:stCxn id="51" idx="6"/>
              </p:cNvCxnSpPr>
              <p:nvPr/>
            </p:nvCxnSpPr>
            <p:spPr>
              <a:xfrm flipV="1">
                <a:off x="6517086" y="5507641"/>
                <a:ext cx="275869" cy="0"/>
              </a:xfrm>
              <a:prstGeom prst="line">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2" name="Straight Connector 111">
                <a:extLst>
                  <a:ext uri="{FF2B5EF4-FFF2-40B4-BE49-F238E27FC236}">
                    <a16:creationId xmlns:a16="http://schemas.microsoft.com/office/drawing/2014/main" id="{32C15B64-08D1-FEB3-0DA5-DEE4CD553B56}"/>
                  </a:ext>
                </a:extLst>
              </p:cNvPr>
              <p:cNvCxnSpPr>
                <a:cxnSpLocks/>
                <a:stCxn id="50" idx="0"/>
                <a:endCxn id="37" idx="2"/>
              </p:cNvCxnSpPr>
              <p:nvPr/>
            </p:nvCxnSpPr>
            <p:spPr>
              <a:xfrm flipH="1" flipV="1">
                <a:off x="4128452" y="4932226"/>
                <a:ext cx="552" cy="485048"/>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8" name="Rectangle: Rounded Corners 117">
                <a:extLst>
                  <a:ext uri="{FF2B5EF4-FFF2-40B4-BE49-F238E27FC236}">
                    <a16:creationId xmlns:a16="http://schemas.microsoft.com/office/drawing/2014/main" id="{C6CC366E-CF07-909C-60AA-FB416BE5DED6}"/>
                  </a:ext>
                </a:extLst>
              </p:cNvPr>
              <p:cNvSpPr/>
              <p:nvPr/>
            </p:nvSpPr>
            <p:spPr>
              <a:xfrm>
                <a:off x="5849042" y="3207877"/>
                <a:ext cx="1145219" cy="546700"/>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Cross-Attention</a:t>
                </a:r>
              </a:p>
            </p:txBody>
          </p:sp>
          <p:cxnSp>
            <p:nvCxnSpPr>
              <p:cNvPr id="120" name="Straight Connector 119">
                <a:extLst>
                  <a:ext uri="{FF2B5EF4-FFF2-40B4-BE49-F238E27FC236}">
                    <a16:creationId xmlns:a16="http://schemas.microsoft.com/office/drawing/2014/main" id="{F5390534-B6AD-17B0-0AA1-D87AE2E0CE1B}"/>
                  </a:ext>
                </a:extLst>
              </p:cNvPr>
              <p:cNvCxnSpPr>
                <a:cxnSpLocks/>
                <a:stCxn id="38" idx="0"/>
                <a:endCxn id="39" idx="2"/>
              </p:cNvCxnSpPr>
              <p:nvPr/>
            </p:nvCxnSpPr>
            <p:spPr>
              <a:xfrm flipV="1">
                <a:off x="4128452" y="3924326"/>
                <a:ext cx="0" cy="309854"/>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A3AF06C8-3B39-7939-5C30-10F5BBB68993}"/>
                  </a:ext>
                </a:extLst>
              </p:cNvPr>
              <p:cNvCxnSpPr>
                <a:cxnSpLocks/>
                <a:stCxn id="116" idx="0"/>
                <a:endCxn id="45" idx="2"/>
              </p:cNvCxnSpPr>
              <p:nvPr/>
            </p:nvCxnSpPr>
            <p:spPr>
              <a:xfrm flipV="1">
                <a:off x="6421652" y="2704661"/>
                <a:ext cx="0" cy="276046"/>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162E6C8-949B-DD8A-7B37-CDF3ED7643BE}"/>
                  </a:ext>
                </a:extLst>
              </p:cNvPr>
              <p:cNvCxnSpPr>
                <a:cxnSpLocks/>
                <a:stCxn id="51" idx="0"/>
                <a:endCxn id="41" idx="2"/>
              </p:cNvCxnSpPr>
              <p:nvPr/>
            </p:nvCxnSpPr>
            <p:spPr>
              <a:xfrm flipV="1">
                <a:off x="6421651" y="4951799"/>
                <a:ext cx="1" cy="465221"/>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Elbow Connector 63">
                <a:extLst>
                  <a:ext uri="{FF2B5EF4-FFF2-40B4-BE49-F238E27FC236}">
                    <a16:creationId xmlns:a16="http://schemas.microsoft.com/office/drawing/2014/main" id="{46597648-3E0E-BEDA-81E9-C955AC45D190}"/>
                  </a:ext>
                </a:extLst>
              </p:cNvPr>
              <p:cNvCxnSpPr>
                <a:cxnSpLocks/>
                <a:endCxn id="38" idx="1"/>
              </p:cNvCxnSpPr>
              <p:nvPr/>
            </p:nvCxnSpPr>
            <p:spPr>
              <a:xfrm rot="16200000" flipV="1">
                <a:off x="3381403" y="4497313"/>
                <a:ext cx="921489" cy="572610"/>
              </a:xfrm>
              <a:prstGeom prst="bentConnector4">
                <a:avLst>
                  <a:gd name="adj1" fmla="val 4268"/>
                  <a:gd name="adj2" fmla="val 13992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Elbow Connector 78">
                <a:extLst>
                  <a:ext uri="{FF2B5EF4-FFF2-40B4-BE49-F238E27FC236}">
                    <a16:creationId xmlns:a16="http://schemas.microsoft.com/office/drawing/2014/main" id="{ED26382B-1FAC-D054-72F4-6867FD771F88}"/>
                  </a:ext>
                </a:extLst>
              </p:cNvPr>
              <p:cNvCxnSpPr>
                <a:cxnSpLocks/>
              </p:cNvCxnSpPr>
              <p:nvPr/>
            </p:nvCxnSpPr>
            <p:spPr>
              <a:xfrm rot="10800000">
                <a:off x="3787114" y="4932226"/>
                <a:ext cx="341338" cy="186174"/>
              </a:xfrm>
              <a:prstGeom prst="bentConnector3">
                <a:avLst>
                  <a:gd name="adj1" fmla="val 9934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Elbow Connector 82">
                <a:extLst>
                  <a:ext uri="{FF2B5EF4-FFF2-40B4-BE49-F238E27FC236}">
                    <a16:creationId xmlns:a16="http://schemas.microsoft.com/office/drawing/2014/main" id="{A1887270-1231-804E-FA73-BFC1EAF80A22}"/>
                  </a:ext>
                </a:extLst>
              </p:cNvPr>
              <p:cNvCxnSpPr>
                <a:cxnSpLocks/>
              </p:cNvCxnSpPr>
              <p:nvPr/>
            </p:nvCxnSpPr>
            <p:spPr>
              <a:xfrm flipV="1">
                <a:off x="4128451" y="4943037"/>
                <a:ext cx="342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Elbow Connector 86">
                <a:extLst>
                  <a:ext uri="{FF2B5EF4-FFF2-40B4-BE49-F238E27FC236}">
                    <a16:creationId xmlns:a16="http://schemas.microsoft.com/office/drawing/2014/main" id="{CD56D825-8AFF-B267-78DC-846FB7241BC6}"/>
                  </a:ext>
                </a:extLst>
              </p:cNvPr>
              <p:cNvCxnSpPr>
                <a:cxnSpLocks/>
                <a:endCxn id="115" idx="1"/>
              </p:cNvCxnSpPr>
              <p:nvPr/>
            </p:nvCxnSpPr>
            <p:spPr>
              <a:xfrm rot="16200000" flipV="1">
                <a:off x="3436485" y="3430030"/>
                <a:ext cx="811326" cy="572611"/>
              </a:xfrm>
              <a:prstGeom prst="bentConnector4">
                <a:avLst>
                  <a:gd name="adj1" fmla="val -640"/>
                  <a:gd name="adj2" fmla="val 139923"/>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D08E9C9-797F-3C0F-5DD2-20F68DD66C1A}"/>
                  </a:ext>
                </a:extLst>
              </p:cNvPr>
              <p:cNvCxnSpPr>
                <a:stCxn id="37" idx="0"/>
                <a:endCxn id="38" idx="2"/>
              </p:cNvCxnSpPr>
              <p:nvPr/>
            </p:nvCxnSpPr>
            <p:spPr>
              <a:xfrm flipV="1">
                <a:off x="4128452" y="4411565"/>
                <a:ext cx="0" cy="59022"/>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35C74F40-1917-F10E-9AB2-367037E0B12C}"/>
                  </a:ext>
                </a:extLst>
              </p:cNvPr>
              <p:cNvCxnSpPr>
                <a:cxnSpLocks/>
                <a:stCxn id="42" idx="2"/>
                <a:endCxn id="41" idx="0"/>
              </p:cNvCxnSpPr>
              <p:nvPr/>
            </p:nvCxnSpPr>
            <p:spPr>
              <a:xfrm>
                <a:off x="6421652" y="4353803"/>
                <a:ext cx="0" cy="50741"/>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4" name="Elbow Connector 113">
                <a:extLst>
                  <a:ext uri="{FF2B5EF4-FFF2-40B4-BE49-F238E27FC236}">
                    <a16:creationId xmlns:a16="http://schemas.microsoft.com/office/drawing/2014/main" id="{BE9369FD-11D5-A0EF-7874-405BEC27872A}"/>
                  </a:ext>
                </a:extLst>
              </p:cNvPr>
              <p:cNvCxnSpPr>
                <a:cxnSpLocks/>
              </p:cNvCxnSpPr>
              <p:nvPr/>
            </p:nvCxnSpPr>
            <p:spPr>
              <a:xfrm rot="10800000">
                <a:off x="6080314" y="4950537"/>
                <a:ext cx="341338" cy="186174"/>
              </a:xfrm>
              <a:prstGeom prst="bentConnector3">
                <a:avLst>
                  <a:gd name="adj1" fmla="val 9934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Elbow Connector 118">
                <a:extLst>
                  <a:ext uri="{FF2B5EF4-FFF2-40B4-BE49-F238E27FC236}">
                    <a16:creationId xmlns:a16="http://schemas.microsoft.com/office/drawing/2014/main" id="{E0412DD0-9CA8-CBBA-F3D0-BF54054CF512}"/>
                  </a:ext>
                </a:extLst>
              </p:cNvPr>
              <p:cNvCxnSpPr>
                <a:cxnSpLocks/>
              </p:cNvCxnSpPr>
              <p:nvPr/>
            </p:nvCxnSpPr>
            <p:spPr>
              <a:xfrm flipV="1">
                <a:off x="6421651" y="4961348"/>
                <a:ext cx="342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Elbow Connector 120">
                <a:extLst>
                  <a:ext uri="{FF2B5EF4-FFF2-40B4-BE49-F238E27FC236}">
                    <a16:creationId xmlns:a16="http://schemas.microsoft.com/office/drawing/2014/main" id="{B093DCA3-17F2-76F4-8398-A65D71B363D2}"/>
                  </a:ext>
                </a:extLst>
              </p:cNvPr>
              <p:cNvCxnSpPr>
                <a:cxnSpLocks/>
                <a:endCxn id="42" idx="3"/>
              </p:cNvCxnSpPr>
              <p:nvPr/>
            </p:nvCxnSpPr>
            <p:spPr>
              <a:xfrm rot="5400000" flipH="1" flipV="1">
                <a:off x="6202404" y="4487490"/>
                <a:ext cx="1014235" cy="569477"/>
              </a:xfrm>
              <a:prstGeom prst="bentConnector4">
                <a:avLst>
                  <a:gd name="adj1" fmla="val 7318"/>
                  <a:gd name="adj2" fmla="val 14017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19DC1ED2-2EF0-6E8A-063F-6A0E66F616C9}"/>
                  </a:ext>
                </a:extLst>
              </p:cNvPr>
              <p:cNvCxnSpPr>
                <a:cxnSpLocks/>
                <a:stCxn id="117" idx="0"/>
                <a:endCxn id="95" idx="2"/>
              </p:cNvCxnSpPr>
              <p:nvPr/>
            </p:nvCxnSpPr>
            <p:spPr>
              <a:xfrm flipV="1">
                <a:off x="6421652" y="1764453"/>
                <a:ext cx="0" cy="252225"/>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FDCE5CDC-23F2-8879-D3C9-C4A35670D0FD}"/>
                  </a:ext>
                </a:extLst>
              </p:cNvPr>
              <p:cNvCxnSpPr>
                <a:stCxn id="95" idx="0"/>
                <a:endCxn id="96" idx="2"/>
              </p:cNvCxnSpPr>
              <p:nvPr/>
            </p:nvCxnSpPr>
            <p:spPr>
              <a:xfrm flipV="1">
                <a:off x="6421652" y="1411199"/>
                <a:ext cx="0" cy="175869"/>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6E398E96-8A3C-445B-519C-F1B200F276F9}"/>
                  </a:ext>
                </a:extLst>
              </p:cNvPr>
              <p:cNvCxnSpPr>
                <a:cxnSpLocks/>
                <a:stCxn id="96" idx="3"/>
              </p:cNvCxnSpPr>
              <p:nvPr/>
            </p:nvCxnSpPr>
            <p:spPr>
              <a:xfrm>
                <a:off x="6994261" y="1322507"/>
                <a:ext cx="587997"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Elbow Connector 133">
                <a:extLst>
                  <a:ext uri="{FF2B5EF4-FFF2-40B4-BE49-F238E27FC236}">
                    <a16:creationId xmlns:a16="http://schemas.microsoft.com/office/drawing/2014/main" id="{D8E9B299-7F29-183A-F397-D23FC5D92C24}"/>
                  </a:ext>
                </a:extLst>
              </p:cNvPr>
              <p:cNvCxnSpPr>
                <a:cxnSpLocks/>
                <a:endCxn id="117" idx="3"/>
              </p:cNvCxnSpPr>
              <p:nvPr/>
            </p:nvCxnSpPr>
            <p:spPr>
              <a:xfrm rot="5400000" flipH="1" flipV="1">
                <a:off x="6265337" y="2261683"/>
                <a:ext cx="885236" cy="572612"/>
              </a:xfrm>
              <a:prstGeom prst="bentConnector4">
                <a:avLst>
                  <a:gd name="adj1" fmla="val 10941"/>
                  <a:gd name="adj2" fmla="val 13992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613398B7-37A2-436F-193E-B904A2B21830}"/>
                  </a:ext>
                </a:extLst>
              </p:cNvPr>
              <p:cNvCxnSpPr>
                <a:cxnSpLocks/>
              </p:cNvCxnSpPr>
              <p:nvPr/>
            </p:nvCxnSpPr>
            <p:spPr>
              <a:xfrm flipV="1">
                <a:off x="6421652" y="3990975"/>
                <a:ext cx="0" cy="187200"/>
              </a:xfrm>
              <a:prstGeom prst="straightConnector1">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0" name="Elbow Connector 139">
                <a:extLst>
                  <a:ext uri="{FF2B5EF4-FFF2-40B4-BE49-F238E27FC236}">
                    <a16:creationId xmlns:a16="http://schemas.microsoft.com/office/drawing/2014/main" id="{3228680E-667E-1102-BF2C-9AF0B4371318}"/>
                  </a:ext>
                </a:extLst>
              </p:cNvPr>
              <p:cNvCxnSpPr>
                <a:cxnSpLocks/>
                <a:endCxn id="116" idx="3"/>
              </p:cNvCxnSpPr>
              <p:nvPr/>
            </p:nvCxnSpPr>
            <p:spPr>
              <a:xfrm rot="5400000" flipH="1" flipV="1">
                <a:off x="6218461" y="3272800"/>
                <a:ext cx="979200" cy="572400"/>
              </a:xfrm>
              <a:prstGeom prst="bentConnector4">
                <a:avLst>
                  <a:gd name="adj1" fmla="val -3525"/>
                  <a:gd name="adj2" fmla="val 139566"/>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Elbow Connector 143">
                <a:extLst>
                  <a:ext uri="{FF2B5EF4-FFF2-40B4-BE49-F238E27FC236}">
                    <a16:creationId xmlns:a16="http://schemas.microsoft.com/office/drawing/2014/main" id="{1F178BEF-E774-F9F3-72AB-A3B1A6487C5E}"/>
                  </a:ext>
                </a:extLst>
              </p:cNvPr>
              <p:cNvCxnSpPr>
                <a:cxnSpLocks/>
              </p:cNvCxnSpPr>
              <p:nvPr/>
            </p:nvCxnSpPr>
            <p:spPr>
              <a:xfrm flipV="1">
                <a:off x="6421649" y="3756476"/>
                <a:ext cx="342000" cy="251999"/>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Elbow Connector 154">
                <a:extLst>
                  <a:ext uri="{FF2B5EF4-FFF2-40B4-BE49-F238E27FC236}">
                    <a16:creationId xmlns:a16="http://schemas.microsoft.com/office/drawing/2014/main" id="{379DAC9A-6EFD-951C-1D34-86F97912AB34}"/>
                  </a:ext>
                </a:extLst>
              </p:cNvPr>
              <p:cNvCxnSpPr>
                <a:cxnSpLocks/>
              </p:cNvCxnSpPr>
              <p:nvPr/>
            </p:nvCxnSpPr>
            <p:spPr>
              <a:xfrm flipV="1">
                <a:off x="5881543" y="3751414"/>
                <a:ext cx="540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Elbow Connector 161">
                <a:extLst>
                  <a:ext uri="{FF2B5EF4-FFF2-40B4-BE49-F238E27FC236}">
                    <a16:creationId xmlns:a16="http://schemas.microsoft.com/office/drawing/2014/main" id="{7BC83303-6CFF-1CFE-4C39-864015D872D1}"/>
                  </a:ext>
                </a:extLst>
              </p:cNvPr>
              <p:cNvCxnSpPr>
                <a:cxnSpLocks/>
              </p:cNvCxnSpPr>
              <p:nvPr/>
            </p:nvCxnSpPr>
            <p:spPr>
              <a:xfrm flipV="1">
                <a:off x="5537800" y="3751414"/>
                <a:ext cx="540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Elbow Connector 163">
                <a:extLst>
                  <a:ext uri="{FF2B5EF4-FFF2-40B4-BE49-F238E27FC236}">
                    <a16:creationId xmlns:a16="http://schemas.microsoft.com/office/drawing/2014/main" id="{9461F429-D5A6-9A38-87F3-57C96AB387A6}"/>
                  </a:ext>
                </a:extLst>
              </p:cNvPr>
              <p:cNvCxnSpPr>
                <a:cxnSpLocks/>
                <a:stCxn id="115" idx="0"/>
              </p:cNvCxnSpPr>
              <p:nvPr/>
            </p:nvCxnSpPr>
            <p:spPr>
              <a:xfrm rot="16200000" flipH="1">
                <a:off x="4534873" y="2815558"/>
                <a:ext cx="705523" cy="1518366"/>
              </a:xfrm>
              <a:prstGeom prst="bentConnector4">
                <a:avLst>
                  <a:gd name="adj1" fmla="val -32401"/>
                  <a:gd name="adj2" fmla="val 68856"/>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81CEE4CB-400C-7F16-263D-DCBAC2A4A8EB}"/>
                  </a:ext>
                </a:extLst>
              </p:cNvPr>
              <p:cNvCxnSpPr>
                <a:stCxn id="115" idx="2"/>
                <a:endCxn id="39" idx="0"/>
              </p:cNvCxnSpPr>
              <p:nvPr/>
            </p:nvCxnSpPr>
            <p:spPr>
              <a:xfrm>
                <a:off x="4128452" y="3399365"/>
                <a:ext cx="0" cy="63322"/>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DD02FFAE-42D4-603B-5C1C-9393366EDB9D}"/>
                  </a:ext>
                </a:extLst>
              </p:cNvPr>
              <p:cNvCxnSpPr>
                <a:cxnSpLocks/>
                <a:stCxn id="116" idx="2"/>
                <a:endCxn id="118" idx="0"/>
              </p:cNvCxnSpPr>
              <p:nvPr/>
            </p:nvCxnSpPr>
            <p:spPr>
              <a:xfrm>
                <a:off x="6421652" y="3158092"/>
                <a:ext cx="0" cy="49785"/>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2711DAB-97F6-A5D3-8FD8-7E5CD7456C6A}"/>
                  </a:ext>
                </a:extLst>
              </p:cNvPr>
              <p:cNvCxnSpPr>
                <a:cxnSpLocks/>
                <a:endCxn id="49" idx="3"/>
              </p:cNvCxnSpPr>
              <p:nvPr/>
            </p:nvCxnSpPr>
            <p:spPr>
              <a:xfrm flipH="1">
                <a:off x="6994261" y="6031896"/>
                <a:ext cx="386111" cy="1398"/>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E6A6FF80-4785-8790-6B72-1F541FCB29F6}"/>
                  </a:ext>
                </a:extLst>
              </p:cNvPr>
              <p:cNvGrpSpPr/>
              <p:nvPr/>
            </p:nvGrpSpPr>
            <p:grpSpPr>
              <a:xfrm>
                <a:off x="1665339" y="5887896"/>
                <a:ext cx="1502755" cy="288000"/>
                <a:chOff x="1665339" y="5887896"/>
                <a:chExt cx="1502755" cy="288000"/>
              </a:xfrm>
            </p:grpSpPr>
            <mc:AlternateContent xmlns:mc="http://schemas.openxmlformats.org/markup-compatibility/2006" xmlns:a14="http://schemas.microsoft.com/office/drawing/2010/main">
              <mc:Choice Requires="a14">
                <p:sp>
                  <p:nvSpPr>
                    <p:cNvPr id="16" name="Rounded Rectangle 15">
                      <a:extLst>
                        <a:ext uri="{FF2B5EF4-FFF2-40B4-BE49-F238E27FC236}">
                          <a16:creationId xmlns:a16="http://schemas.microsoft.com/office/drawing/2014/main" id="{CD2039B5-6A1B-DC3A-C0F3-6EEED58B9218}"/>
                        </a:ext>
                      </a:extLst>
                    </p:cNvPr>
                    <p:cNvSpPr/>
                    <p:nvPr/>
                  </p:nvSpPr>
                  <p:spPr>
                    <a:xfrm>
                      <a:off x="1665339" y="5887896"/>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𝑥</m:t>
                                </m:r>
                              </m:e>
                              <m:sub>
                                <m:r>
                                  <a:rPr lang="en-CA" sz="1500" b="0" i="1" smtClean="0">
                                    <a:solidFill>
                                      <a:schemeClr val="tx1"/>
                                    </a:solidFill>
                                    <a:latin typeface="Cambria Math" panose="02040503050406030204" pitchFamily="18" charset="0"/>
                                  </a:rPr>
                                  <m:t>1</m:t>
                                </m:r>
                              </m:sub>
                            </m:sSub>
                          </m:oMath>
                        </m:oMathPara>
                      </a14:m>
                      <a:endParaRPr lang="en-US" sz="1500">
                        <a:solidFill>
                          <a:schemeClr val="tx1"/>
                        </a:solidFill>
                      </a:endParaRPr>
                    </a:p>
                  </p:txBody>
                </p:sp>
              </mc:Choice>
              <mc:Fallback xmlns="">
                <p:sp>
                  <p:nvSpPr>
                    <p:cNvPr id="16" name="Rounded Rectangle 15">
                      <a:extLst>
                        <a:ext uri="{FF2B5EF4-FFF2-40B4-BE49-F238E27FC236}">
                          <a16:creationId xmlns:a16="http://schemas.microsoft.com/office/drawing/2014/main" id="{CD2039B5-6A1B-DC3A-C0F3-6EEED58B9218}"/>
                        </a:ext>
                      </a:extLst>
                    </p:cNvPr>
                    <p:cNvSpPr>
                      <a:spLocks noRot="1" noChangeAspect="1" noMove="1" noResize="1" noEditPoints="1" noAdjustHandles="1" noChangeArrowheads="1" noChangeShapeType="1" noTextEdit="1"/>
                    </p:cNvSpPr>
                    <p:nvPr/>
                  </p:nvSpPr>
                  <p:spPr>
                    <a:xfrm>
                      <a:off x="1665339" y="5887896"/>
                      <a:ext cx="396000" cy="288000"/>
                    </a:xfrm>
                    <a:prstGeom prst="roundRect">
                      <a:avLst/>
                    </a:prstGeom>
                    <a:blipFill>
                      <a:blip r:embed="rId6"/>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ounded Rectangle 16">
                      <a:extLst>
                        <a:ext uri="{FF2B5EF4-FFF2-40B4-BE49-F238E27FC236}">
                          <a16:creationId xmlns:a16="http://schemas.microsoft.com/office/drawing/2014/main" id="{C4847D23-52F2-29E3-81E6-261B61469C36}"/>
                        </a:ext>
                      </a:extLst>
                    </p:cNvPr>
                    <p:cNvSpPr/>
                    <p:nvPr/>
                  </p:nvSpPr>
                  <p:spPr>
                    <a:xfrm>
                      <a:off x="2112582" y="5887896"/>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𝑥</m:t>
                                </m:r>
                              </m:e>
                              <m:sub>
                                <m:r>
                                  <a:rPr lang="en-CA" sz="1500" b="0" i="1" smtClean="0">
                                    <a:solidFill>
                                      <a:schemeClr val="tx1"/>
                                    </a:solidFill>
                                    <a:latin typeface="Cambria Math" panose="02040503050406030204" pitchFamily="18" charset="0"/>
                                  </a:rPr>
                                  <m:t>2</m:t>
                                </m:r>
                              </m:sub>
                            </m:sSub>
                          </m:oMath>
                        </m:oMathPara>
                      </a14:m>
                      <a:endParaRPr lang="en-US" sz="1500">
                        <a:solidFill>
                          <a:schemeClr val="tx1"/>
                        </a:solidFill>
                      </a:endParaRPr>
                    </a:p>
                  </p:txBody>
                </p:sp>
              </mc:Choice>
              <mc:Fallback xmlns="">
                <p:sp>
                  <p:nvSpPr>
                    <p:cNvPr id="17" name="Rounded Rectangle 16">
                      <a:extLst>
                        <a:ext uri="{FF2B5EF4-FFF2-40B4-BE49-F238E27FC236}">
                          <a16:creationId xmlns:a16="http://schemas.microsoft.com/office/drawing/2014/main" id="{C4847D23-52F2-29E3-81E6-261B61469C36}"/>
                        </a:ext>
                      </a:extLst>
                    </p:cNvPr>
                    <p:cNvSpPr>
                      <a:spLocks noRot="1" noChangeAspect="1" noMove="1" noResize="1" noEditPoints="1" noAdjustHandles="1" noChangeArrowheads="1" noChangeShapeType="1" noTextEdit="1"/>
                    </p:cNvSpPr>
                    <p:nvPr/>
                  </p:nvSpPr>
                  <p:spPr>
                    <a:xfrm>
                      <a:off x="2112582" y="5887896"/>
                      <a:ext cx="396000" cy="288000"/>
                    </a:xfrm>
                    <a:prstGeom prst="roundRect">
                      <a:avLst/>
                    </a:prstGeom>
                    <a:blipFill>
                      <a:blip r:embed="rId7"/>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ounded Rectangle 18">
                      <a:extLst>
                        <a:ext uri="{FF2B5EF4-FFF2-40B4-BE49-F238E27FC236}">
                          <a16:creationId xmlns:a16="http://schemas.microsoft.com/office/drawing/2014/main" id="{2A4C9088-B81B-6949-267D-31A353EC13F3}"/>
                        </a:ext>
                      </a:extLst>
                    </p:cNvPr>
                    <p:cNvSpPr/>
                    <p:nvPr/>
                  </p:nvSpPr>
                  <p:spPr>
                    <a:xfrm>
                      <a:off x="2772094" y="5887896"/>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𝑥</m:t>
                                </m:r>
                              </m:e>
                              <m:sub>
                                <m:r>
                                  <a:rPr lang="en-CA" sz="1500" b="0" i="1" smtClean="0">
                                    <a:solidFill>
                                      <a:schemeClr val="tx1"/>
                                    </a:solidFill>
                                    <a:latin typeface="Cambria Math" panose="02040503050406030204" pitchFamily="18" charset="0"/>
                                  </a:rPr>
                                  <m:t>𝑛</m:t>
                                </m:r>
                              </m:sub>
                            </m:sSub>
                          </m:oMath>
                        </m:oMathPara>
                      </a14:m>
                      <a:endParaRPr lang="en-US" sz="1500">
                        <a:solidFill>
                          <a:schemeClr val="tx1"/>
                        </a:solidFill>
                      </a:endParaRPr>
                    </a:p>
                  </p:txBody>
                </p:sp>
              </mc:Choice>
              <mc:Fallback xmlns="">
                <p:sp>
                  <p:nvSpPr>
                    <p:cNvPr id="19" name="Rounded Rectangle 18">
                      <a:extLst>
                        <a:ext uri="{FF2B5EF4-FFF2-40B4-BE49-F238E27FC236}">
                          <a16:creationId xmlns:a16="http://schemas.microsoft.com/office/drawing/2014/main" id="{2A4C9088-B81B-6949-267D-31A353EC13F3}"/>
                        </a:ext>
                      </a:extLst>
                    </p:cNvPr>
                    <p:cNvSpPr>
                      <a:spLocks noRot="1" noChangeAspect="1" noMove="1" noResize="1" noEditPoints="1" noAdjustHandles="1" noChangeArrowheads="1" noChangeShapeType="1" noTextEdit="1"/>
                    </p:cNvSpPr>
                    <p:nvPr/>
                  </p:nvSpPr>
                  <p:spPr>
                    <a:xfrm>
                      <a:off x="2772094" y="5887896"/>
                      <a:ext cx="396000" cy="288000"/>
                    </a:xfrm>
                    <a:prstGeom prst="roundRect">
                      <a:avLst/>
                    </a:prstGeom>
                    <a:blipFill>
                      <a:blip r:embed="rId8"/>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ounded Rectangle 2">
                      <a:extLst>
                        <a:ext uri="{FF2B5EF4-FFF2-40B4-BE49-F238E27FC236}">
                          <a16:creationId xmlns:a16="http://schemas.microsoft.com/office/drawing/2014/main" id="{6CE567C0-0C15-08E6-D105-5B32D5045026}"/>
                        </a:ext>
                      </a:extLst>
                    </p:cNvPr>
                    <p:cNvSpPr/>
                    <p:nvPr/>
                  </p:nvSpPr>
                  <p:spPr>
                    <a:xfrm>
                      <a:off x="2525626" y="5953573"/>
                      <a:ext cx="234318" cy="168696"/>
                    </a:xfrm>
                    <a:prstGeom prst="roundRect">
                      <a:avLst/>
                    </a:prstGeom>
                    <a:noFill/>
                    <a:ln>
                      <a:noFill/>
                    </a:ln>
                  </p:spPr>
                  <p:style>
                    <a:lnRef idx="0">
                      <a:scrgbClr r="0" g="0" b="0"/>
                    </a:lnRef>
                    <a:fillRef idx="0">
                      <a:scrgbClr r="0" g="0" b="0"/>
                    </a:fillRef>
                    <a:effectRef idx="0">
                      <a:scrgbClr r="0" g="0" b="0"/>
                    </a:effectRef>
                    <a:fontRef idx="minor">
                      <a:schemeClr val="dk1"/>
                    </a:fontRef>
                  </p:style>
                  <p:txBody>
                    <a:bodyPr lIns="0" tIns="46800" rIns="0" rtlCol="0" anchor="ctr"/>
                    <a:lstStyle/>
                    <a:p>
                      <a:pPr algn="just"/>
                      <a14:m>
                        <m:oMathPara xmlns:m="http://schemas.openxmlformats.org/officeDocument/2006/math">
                          <m:oMathParaPr>
                            <m:jc m:val="center"/>
                          </m:oMathParaPr>
                          <m:oMath xmlns:m="http://schemas.openxmlformats.org/officeDocument/2006/math">
                            <m:r>
                              <m:rPr>
                                <m:nor/>
                              </m:rPr>
                              <a:rPr lang="en-US" sz="1100" dirty="0" smtClean="0">
                                <a:solidFill>
                                  <a:schemeClr val="tx1"/>
                                </a:solidFill>
                              </a:rPr>
                              <m:t>•••</m:t>
                            </m:r>
                          </m:oMath>
                        </m:oMathPara>
                      </a14:m>
                      <a:endParaRPr lang="en-US" sz="1100">
                        <a:solidFill>
                          <a:schemeClr val="tx1"/>
                        </a:solidFill>
                      </a:endParaRPr>
                    </a:p>
                  </p:txBody>
                </p:sp>
              </mc:Choice>
              <mc:Fallback xmlns="">
                <p:sp>
                  <p:nvSpPr>
                    <p:cNvPr id="3" name="Rounded Rectangle 2">
                      <a:extLst>
                        <a:ext uri="{FF2B5EF4-FFF2-40B4-BE49-F238E27FC236}">
                          <a16:creationId xmlns:a16="http://schemas.microsoft.com/office/drawing/2014/main" id="{6CE567C0-0C15-08E6-D105-5B32D5045026}"/>
                        </a:ext>
                      </a:extLst>
                    </p:cNvPr>
                    <p:cNvSpPr>
                      <a:spLocks noRot="1" noChangeAspect="1" noMove="1" noResize="1" noEditPoints="1" noAdjustHandles="1" noChangeArrowheads="1" noChangeShapeType="1" noTextEdit="1"/>
                    </p:cNvSpPr>
                    <p:nvPr/>
                  </p:nvSpPr>
                  <p:spPr>
                    <a:xfrm>
                      <a:off x="2525626" y="5953573"/>
                      <a:ext cx="234318" cy="168696"/>
                    </a:xfrm>
                    <a:prstGeom prst="roundRect">
                      <a:avLst/>
                    </a:prstGeom>
                    <a:blipFill>
                      <a:blip r:embed="rId9"/>
                      <a:stretch>
                        <a:fillRect l="-10526" r="-7895" b="-3571"/>
                      </a:stretch>
                    </a:blipFill>
                    <a:ln>
                      <a:noFill/>
                    </a:ln>
                  </p:spPr>
                  <p:txBody>
                    <a:bodyPr/>
                    <a:lstStyle/>
                    <a:p>
                      <a:r>
                        <a:rPr lang="en-US">
                          <a:noFill/>
                        </a:rPr>
                        <a:t> </a:t>
                      </a:r>
                    </a:p>
                  </p:txBody>
                </p:sp>
              </mc:Fallback>
            </mc:AlternateContent>
          </p:grpSp>
          <p:grpSp>
            <p:nvGrpSpPr>
              <p:cNvPr id="52" name="Group 51">
                <a:extLst>
                  <a:ext uri="{FF2B5EF4-FFF2-40B4-BE49-F238E27FC236}">
                    <a16:creationId xmlns:a16="http://schemas.microsoft.com/office/drawing/2014/main" id="{69FA234E-49BE-31E5-7CF0-B57998A02B89}"/>
                  </a:ext>
                </a:extLst>
              </p:cNvPr>
              <p:cNvGrpSpPr/>
              <p:nvPr/>
            </p:nvGrpSpPr>
            <p:grpSpPr>
              <a:xfrm>
                <a:off x="7380372" y="5887896"/>
                <a:ext cx="1072010" cy="288000"/>
                <a:chOff x="7380372" y="5887896"/>
                <a:chExt cx="1072010" cy="288000"/>
              </a:xfrm>
            </p:grpSpPr>
            <mc:AlternateContent xmlns:mc="http://schemas.openxmlformats.org/markup-compatibility/2006" xmlns:a14="http://schemas.microsoft.com/office/drawing/2010/main">
              <mc:Choice Requires="a14">
                <p:sp>
                  <p:nvSpPr>
                    <p:cNvPr id="20" name="Rounded Rectangle 19">
                      <a:extLst>
                        <a:ext uri="{FF2B5EF4-FFF2-40B4-BE49-F238E27FC236}">
                          <a16:creationId xmlns:a16="http://schemas.microsoft.com/office/drawing/2014/main" id="{5C9F6906-9CC1-5AEF-50A7-95483BF8B097}"/>
                        </a:ext>
                      </a:extLst>
                    </p:cNvPr>
                    <p:cNvSpPr/>
                    <p:nvPr/>
                  </p:nvSpPr>
                  <p:spPr>
                    <a:xfrm>
                      <a:off x="7380372" y="5887896"/>
                      <a:ext cx="396000" cy="288000"/>
                    </a:xfrm>
                    <a:prstGeom prst="roundRect">
                      <a:avLst/>
                    </a:prstGeom>
                    <a:solidFill>
                      <a:srgbClr val="C44037">
                        <a:alpha val="64000"/>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𝑦</m:t>
                                </m:r>
                              </m:e>
                              <m:sub>
                                <m:r>
                                  <a:rPr lang="en-CA" sz="1500" b="0" i="1" smtClean="0">
                                    <a:solidFill>
                                      <a:schemeClr val="tx1"/>
                                    </a:solidFill>
                                    <a:latin typeface="Cambria Math" panose="02040503050406030204" pitchFamily="18" charset="0"/>
                                  </a:rPr>
                                  <m:t>1</m:t>
                                </m:r>
                              </m:sub>
                            </m:sSub>
                          </m:oMath>
                        </m:oMathPara>
                      </a14:m>
                      <a:endParaRPr lang="en-US" sz="1500">
                        <a:solidFill>
                          <a:schemeClr val="tx1"/>
                        </a:solidFill>
                      </a:endParaRPr>
                    </a:p>
                  </p:txBody>
                </p:sp>
              </mc:Choice>
              <mc:Fallback xmlns="">
                <p:sp>
                  <p:nvSpPr>
                    <p:cNvPr id="20" name="Rounded Rectangle 19">
                      <a:extLst>
                        <a:ext uri="{FF2B5EF4-FFF2-40B4-BE49-F238E27FC236}">
                          <a16:creationId xmlns:a16="http://schemas.microsoft.com/office/drawing/2014/main" id="{5C9F6906-9CC1-5AEF-50A7-95483BF8B097}"/>
                        </a:ext>
                      </a:extLst>
                    </p:cNvPr>
                    <p:cNvSpPr>
                      <a:spLocks noRot="1" noChangeAspect="1" noMove="1" noResize="1" noEditPoints="1" noAdjustHandles="1" noChangeArrowheads="1" noChangeShapeType="1" noTextEdit="1"/>
                    </p:cNvSpPr>
                    <p:nvPr/>
                  </p:nvSpPr>
                  <p:spPr>
                    <a:xfrm>
                      <a:off x="7380372" y="5887896"/>
                      <a:ext cx="396000" cy="288000"/>
                    </a:xfrm>
                    <a:prstGeom prst="roundRect">
                      <a:avLst/>
                    </a:prstGeom>
                    <a:blipFill>
                      <a:blip r:embed="rId10"/>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ounded Rectangle 23">
                      <a:extLst>
                        <a:ext uri="{FF2B5EF4-FFF2-40B4-BE49-F238E27FC236}">
                          <a16:creationId xmlns:a16="http://schemas.microsoft.com/office/drawing/2014/main" id="{47AB6381-BBF6-87BF-049B-FB56373F215F}"/>
                        </a:ext>
                      </a:extLst>
                    </p:cNvPr>
                    <p:cNvSpPr/>
                    <p:nvPr/>
                  </p:nvSpPr>
                  <p:spPr>
                    <a:xfrm>
                      <a:off x="8056382" y="5887896"/>
                      <a:ext cx="396000" cy="288000"/>
                    </a:xfrm>
                    <a:prstGeom prst="roundRect">
                      <a:avLst/>
                    </a:prstGeom>
                    <a:solidFill>
                      <a:srgbClr val="C44037">
                        <a:alpha val="64000"/>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36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𝑦</m:t>
                                </m:r>
                              </m:e>
                              <m:sub>
                                <m:r>
                                  <a:rPr lang="en-CA" sz="1500" b="0" i="1" smtClean="0">
                                    <a:solidFill>
                                      <a:schemeClr val="tx1"/>
                                    </a:solidFill>
                                    <a:latin typeface="Cambria Math" panose="02040503050406030204" pitchFamily="18" charset="0"/>
                                  </a:rPr>
                                  <m:t>𝑡</m:t>
                                </m:r>
                                <m:r>
                                  <a:rPr lang="en-CA" sz="1500" b="0" i="1" smtClean="0">
                                    <a:solidFill>
                                      <a:schemeClr val="tx1"/>
                                    </a:solidFill>
                                    <a:latin typeface="Cambria Math" panose="02040503050406030204" pitchFamily="18" charset="0"/>
                                  </a:rPr>
                                  <m:t>−1</m:t>
                                </m:r>
                              </m:sub>
                            </m:sSub>
                          </m:oMath>
                        </m:oMathPara>
                      </a14:m>
                      <a:endParaRPr lang="en-US" sz="1500">
                        <a:solidFill>
                          <a:schemeClr val="tx1"/>
                        </a:solidFill>
                      </a:endParaRPr>
                    </a:p>
                  </p:txBody>
                </p:sp>
              </mc:Choice>
              <mc:Fallback xmlns="">
                <p:sp>
                  <p:nvSpPr>
                    <p:cNvPr id="24" name="Rounded Rectangle 23">
                      <a:extLst>
                        <a:ext uri="{FF2B5EF4-FFF2-40B4-BE49-F238E27FC236}">
                          <a16:creationId xmlns:a16="http://schemas.microsoft.com/office/drawing/2014/main" id="{47AB6381-BBF6-87BF-049B-FB56373F215F}"/>
                        </a:ext>
                      </a:extLst>
                    </p:cNvPr>
                    <p:cNvSpPr>
                      <a:spLocks noRot="1" noChangeAspect="1" noMove="1" noResize="1" noEditPoints="1" noAdjustHandles="1" noChangeArrowheads="1" noChangeShapeType="1" noTextEdit="1"/>
                    </p:cNvSpPr>
                    <p:nvPr/>
                  </p:nvSpPr>
                  <p:spPr>
                    <a:xfrm>
                      <a:off x="8056382" y="5887896"/>
                      <a:ext cx="396000" cy="288000"/>
                    </a:xfrm>
                    <a:prstGeom prst="roundRect">
                      <a:avLst/>
                    </a:prstGeom>
                    <a:blipFill>
                      <a:blip r:embed="rId11"/>
                      <a:stretch>
                        <a:fillRect l="-2985" r="-10448"/>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B79E062F-BA28-7050-C92F-3776F8830D4F}"/>
                        </a:ext>
                      </a:extLst>
                    </p:cNvPr>
                    <p:cNvSpPr/>
                    <p:nvPr/>
                  </p:nvSpPr>
                  <p:spPr>
                    <a:xfrm>
                      <a:off x="7799218" y="5953573"/>
                      <a:ext cx="234318" cy="168696"/>
                    </a:xfrm>
                    <a:prstGeom prst="roundRect">
                      <a:avLst/>
                    </a:prstGeom>
                    <a:noFill/>
                    <a:ln>
                      <a:noFill/>
                    </a:ln>
                  </p:spPr>
                  <p:style>
                    <a:lnRef idx="0">
                      <a:scrgbClr r="0" g="0" b="0"/>
                    </a:lnRef>
                    <a:fillRef idx="0">
                      <a:scrgbClr r="0" g="0" b="0"/>
                    </a:fillRef>
                    <a:effectRef idx="0">
                      <a:scrgbClr r="0" g="0" b="0"/>
                    </a:effectRef>
                    <a:fontRef idx="minor">
                      <a:schemeClr val="dk1"/>
                    </a:fontRef>
                  </p:style>
                  <p:txBody>
                    <a:bodyPr lIns="0" tIns="46800" rIns="0" rtlCol="0" anchor="ctr"/>
                    <a:lstStyle/>
                    <a:p>
                      <a:pPr algn="just"/>
                      <a14:m>
                        <m:oMathPara xmlns:m="http://schemas.openxmlformats.org/officeDocument/2006/math">
                          <m:oMathParaPr>
                            <m:jc m:val="center"/>
                          </m:oMathParaPr>
                          <m:oMath xmlns:m="http://schemas.openxmlformats.org/officeDocument/2006/math">
                            <m:r>
                              <m:rPr>
                                <m:nor/>
                              </m:rPr>
                              <a:rPr lang="en-US" sz="1100" dirty="0" smtClean="0">
                                <a:solidFill>
                                  <a:schemeClr val="tx1"/>
                                </a:solidFill>
                              </a:rPr>
                              <m:t>•••</m:t>
                            </m:r>
                          </m:oMath>
                        </m:oMathPara>
                      </a14:m>
                      <a:endParaRPr lang="en-US" sz="1100">
                        <a:solidFill>
                          <a:schemeClr val="tx1"/>
                        </a:solidFill>
                      </a:endParaRPr>
                    </a:p>
                  </p:txBody>
                </p:sp>
              </mc:Choice>
              <mc:Fallback xmlns="">
                <p:sp>
                  <p:nvSpPr>
                    <p:cNvPr id="7" name="Rounded Rectangle 6">
                      <a:extLst>
                        <a:ext uri="{FF2B5EF4-FFF2-40B4-BE49-F238E27FC236}">
                          <a16:creationId xmlns:a16="http://schemas.microsoft.com/office/drawing/2014/main" id="{B79E062F-BA28-7050-C92F-3776F8830D4F}"/>
                        </a:ext>
                      </a:extLst>
                    </p:cNvPr>
                    <p:cNvSpPr>
                      <a:spLocks noRot="1" noChangeAspect="1" noMove="1" noResize="1" noEditPoints="1" noAdjustHandles="1" noChangeArrowheads="1" noChangeShapeType="1" noTextEdit="1"/>
                    </p:cNvSpPr>
                    <p:nvPr/>
                  </p:nvSpPr>
                  <p:spPr>
                    <a:xfrm>
                      <a:off x="7799218" y="5953573"/>
                      <a:ext cx="234318" cy="168696"/>
                    </a:xfrm>
                    <a:prstGeom prst="roundRect">
                      <a:avLst/>
                    </a:prstGeom>
                    <a:blipFill>
                      <a:blip r:embed="rId9"/>
                      <a:stretch>
                        <a:fillRect l="-10256" r="-5128" b="-3571"/>
                      </a:stretch>
                    </a:blipFill>
                    <a:ln>
                      <a:noFill/>
                    </a:ln>
                  </p:spPr>
                  <p:txBody>
                    <a:bodyPr/>
                    <a:lstStyle/>
                    <a:p>
                      <a:r>
                        <a:rPr lang="en-US">
                          <a:noFill/>
                        </a:rPr>
                        <a:t> </a:t>
                      </a:r>
                    </a:p>
                  </p:txBody>
                </p:sp>
              </mc:Fallback>
            </mc:AlternateContent>
          </p:grpSp>
          <p:cxnSp>
            <p:nvCxnSpPr>
              <p:cNvPr id="73" name="Straight Connector 72">
                <a:extLst>
                  <a:ext uri="{FF2B5EF4-FFF2-40B4-BE49-F238E27FC236}">
                    <a16:creationId xmlns:a16="http://schemas.microsoft.com/office/drawing/2014/main" id="{68FE7B7F-B436-1453-764E-12D35E88753D}"/>
                  </a:ext>
                </a:extLst>
              </p:cNvPr>
              <p:cNvCxnSpPr>
                <a:cxnSpLocks/>
                <a:stCxn id="45" idx="0"/>
                <a:endCxn id="117" idx="2"/>
              </p:cNvCxnSpPr>
              <p:nvPr/>
            </p:nvCxnSpPr>
            <p:spPr>
              <a:xfrm flipV="1">
                <a:off x="6421652" y="2194063"/>
                <a:ext cx="0" cy="48959"/>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EA6597C3-2E2E-AD97-3525-DAAA2A46BE47}"/>
                      </a:ext>
                    </a:extLst>
                  </p:cNvPr>
                  <p:cNvSpPr txBox="1"/>
                  <p:nvPr/>
                </p:nvSpPr>
                <p:spPr>
                  <a:xfrm>
                    <a:off x="7404578" y="1045507"/>
                    <a:ext cx="1524381" cy="784830"/>
                  </a:xfrm>
                  <a:prstGeom prst="rect">
                    <a:avLst/>
                  </a:prstGeom>
                  <a:noFill/>
                </p:spPr>
                <p:txBody>
                  <a:bodyPr wrap="square" rtlCol="0">
                    <a:spAutoFit/>
                  </a:bodyPr>
                  <a:lstStyle/>
                  <a:p>
                    <a:pPr algn="ctr"/>
                    <a:r>
                      <a:rPr lang="en-US" sz="1500"/>
                      <a:t>Output Probabilities </a:t>
                    </a:r>
                  </a:p>
                  <a:p>
                    <a:pPr algn="ctr"/>
                    <a:r>
                      <a:rPr lang="en-US" sz="1500"/>
                      <a:t>(for </a:t>
                    </a:r>
                    <a14:m>
                      <m:oMath xmlns:m="http://schemas.openxmlformats.org/officeDocument/2006/math">
                        <m:sSub>
                          <m:sSubPr>
                            <m:ctrlPr>
                              <a:rPr lang="en-CA" sz="1500" b="0" i="1" smtClean="0">
                                <a:latin typeface="Cambria Math" panose="02040503050406030204" pitchFamily="18" charset="0"/>
                              </a:rPr>
                            </m:ctrlPr>
                          </m:sSubPr>
                          <m:e>
                            <m:r>
                              <a:rPr lang="en-CA" sz="1500" b="0" i="1" smtClean="0">
                                <a:latin typeface="Cambria Math" panose="02040503050406030204" pitchFamily="18" charset="0"/>
                              </a:rPr>
                              <m:t>𝑦</m:t>
                            </m:r>
                          </m:e>
                          <m:sub>
                            <m:r>
                              <a:rPr lang="en-CA" sz="1500" b="0" i="1" smtClean="0">
                                <a:latin typeface="Cambria Math" panose="02040503050406030204" pitchFamily="18" charset="0"/>
                              </a:rPr>
                              <m:t>𝑡</m:t>
                            </m:r>
                          </m:sub>
                        </m:sSub>
                      </m:oMath>
                    </a14:m>
                    <a:r>
                      <a:rPr lang="en-US" sz="1500"/>
                      <a:t>)</a:t>
                    </a:r>
                  </a:p>
                </p:txBody>
              </p:sp>
            </mc:Choice>
            <mc:Fallback xmlns="">
              <p:sp>
                <p:nvSpPr>
                  <p:cNvPr id="82" name="TextBox 81">
                    <a:extLst>
                      <a:ext uri="{FF2B5EF4-FFF2-40B4-BE49-F238E27FC236}">
                        <a16:creationId xmlns:a16="http://schemas.microsoft.com/office/drawing/2014/main" id="{EA6597C3-2E2E-AD97-3525-DAAA2A46BE47}"/>
                      </a:ext>
                    </a:extLst>
                  </p:cNvPr>
                  <p:cNvSpPr txBox="1">
                    <a:spLocks noRot="1" noChangeAspect="1" noMove="1" noResize="1" noEditPoints="1" noAdjustHandles="1" noChangeArrowheads="1" noChangeShapeType="1" noTextEdit="1"/>
                  </p:cNvSpPr>
                  <p:nvPr/>
                </p:nvSpPr>
                <p:spPr>
                  <a:xfrm>
                    <a:off x="7404578" y="1045507"/>
                    <a:ext cx="1524381" cy="784830"/>
                  </a:xfrm>
                  <a:prstGeom prst="rect">
                    <a:avLst/>
                  </a:prstGeom>
                  <a:blipFill>
                    <a:blip r:embed="rId12"/>
                    <a:stretch>
                      <a:fillRect t="-1550" b="-7752"/>
                    </a:stretch>
                  </a:blipFill>
                </p:spPr>
                <p:txBody>
                  <a:bodyPr/>
                  <a:lstStyle/>
                  <a:p>
                    <a:r>
                      <a:rPr lang="en-US">
                        <a:noFill/>
                      </a:rPr>
                      <a:t> </a:t>
                    </a:r>
                  </a:p>
                </p:txBody>
              </p:sp>
            </mc:Fallback>
          </mc:AlternateContent>
          <p:sp>
            <p:nvSpPr>
              <p:cNvPr id="21" name="Rectangle: Rounded Corners 20">
                <a:extLst>
                  <a:ext uri="{FF2B5EF4-FFF2-40B4-BE49-F238E27FC236}">
                    <a16:creationId xmlns:a16="http://schemas.microsoft.com/office/drawing/2014/main" id="{0CEA1E36-0013-AE0D-59CE-B6464D3C5C63}"/>
                  </a:ext>
                </a:extLst>
              </p:cNvPr>
              <p:cNvSpPr/>
              <p:nvPr/>
            </p:nvSpPr>
            <p:spPr>
              <a:xfrm>
                <a:off x="3111530" y="3099438"/>
                <a:ext cx="1785389" cy="2180503"/>
              </a:xfrm>
              <a:prstGeom prst="roundRect">
                <a:avLst>
                  <a:gd name="adj" fmla="val 8831"/>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CA">
                    <a:solidFill>
                      <a:schemeClr val="tx1"/>
                    </a:solidFill>
                  </a:rPr>
                  <a:t>Encoder</a:t>
                </a:r>
              </a:p>
              <a:p>
                <a:pPr algn="ctr"/>
                <a:r>
                  <a:rPr lang="en-CA">
                    <a:solidFill>
                      <a:schemeClr val="tx1"/>
                    </a:solidFill>
                  </a:rPr>
                  <a:t>Stack</a:t>
                </a:r>
              </a:p>
            </p:txBody>
          </p:sp>
          <p:sp>
            <p:nvSpPr>
              <p:cNvPr id="97" name="Rectangle: Rounded Corners 96">
                <a:extLst>
                  <a:ext uri="{FF2B5EF4-FFF2-40B4-BE49-F238E27FC236}">
                    <a16:creationId xmlns:a16="http://schemas.microsoft.com/office/drawing/2014/main" id="{5E4A6DC2-C527-A7B3-2EDC-6DBACC948588}"/>
                  </a:ext>
                </a:extLst>
              </p:cNvPr>
              <p:cNvSpPr/>
              <p:nvPr/>
            </p:nvSpPr>
            <p:spPr>
              <a:xfrm>
                <a:off x="5469540" y="1125624"/>
                <a:ext cx="1911177" cy="736883"/>
              </a:xfrm>
              <a:prstGeom prst="round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CA">
                    <a:solidFill>
                      <a:schemeClr val="tx1"/>
                    </a:solidFill>
                  </a:rPr>
                  <a:t>Generator</a:t>
                </a:r>
              </a:p>
              <a:p>
                <a:pPr algn="ctr"/>
                <a:r>
                  <a:rPr lang="en-CA">
                    <a:solidFill>
                      <a:schemeClr val="tx1"/>
                    </a:solidFill>
                  </a:rPr>
                  <a:t>(prediction head)</a:t>
                </a:r>
              </a:p>
            </p:txBody>
          </p:sp>
        </p:grpSp>
        <p:sp>
          <p:nvSpPr>
            <p:cNvPr id="14" name="Rectangle: Rounded Corners 20">
              <a:extLst>
                <a:ext uri="{FF2B5EF4-FFF2-40B4-BE49-F238E27FC236}">
                  <a16:creationId xmlns:a16="http://schemas.microsoft.com/office/drawing/2014/main" id="{A1DA4785-0442-18CE-BCFF-0A771C162527}"/>
                </a:ext>
              </a:extLst>
            </p:cNvPr>
            <p:cNvSpPr/>
            <p:nvPr/>
          </p:nvSpPr>
          <p:spPr>
            <a:xfrm>
              <a:off x="5119967" y="1908000"/>
              <a:ext cx="1911176" cy="3340800"/>
            </a:xfrm>
            <a:prstGeom prst="roundRect">
              <a:avLst>
                <a:gd name="adj" fmla="val 8831"/>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CA">
                  <a:solidFill>
                    <a:schemeClr val="tx1"/>
                  </a:solidFill>
                </a:rPr>
                <a:t>Decoder</a:t>
              </a:r>
            </a:p>
            <a:p>
              <a:pPr algn="ctr"/>
              <a:r>
                <a:rPr lang="en-CA">
                  <a:solidFill>
                    <a:schemeClr val="tx1"/>
                  </a:solidFill>
                </a:rPr>
                <a:t>Stack</a:t>
              </a:r>
            </a:p>
          </p:txBody>
        </p:sp>
      </p:grpSp>
    </p:spTree>
    <p:extLst>
      <p:ext uri="{BB962C8B-B14F-4D97-AF65-F5344CB8AC3E}">
        <p14:creationId xmlns:p14="http://schemas.microsoft.com/office/powerpoint/2010/main" val="3726722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alpha val="49543"/>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a:t>Transformer Architecture</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53</a:t>
            </a:fld>
            <a:endParaRPr lang="en-US"/>
          </a:p>
        </p:txBody>
      </p:sp>
      <p:sp>
        <p:nvSpPr>
          <p:cNvPr id="85" name="TextBox 84">
            <a:extLst>
              <a:ext uri="{FF2B5EF4-FFF2-40B4-BE49-F238E27FC236}">
                <a16:creationId xmlns:a16="http://schemas.microsoft.com/office/drawing/2014/main" id="{4AE8333D-D420-6921-EE3C-807E07448DF7}"/>
              </a:ext>
            </a:extLst>
          </p:cNvPr>
          <p:cNvSpPr txBox="1"/>
          <p:nvPr/>
        </p:nvSpPr>
        <p:spPr>
          <a:xfrm>
            <a:off x="1873009" y="5196794"/>
            <a:ext cx="1267271" cy="553998"/>
          </a:xfrm>
          <a:prstGeom prst="rect">
            <a:avLst/>
          </a:prstGeom>
          <a:noFill/>
        </p:spPr>
        <p:txBody>
          <a:bodyPr wrap="square" rtlCol="0">
            <a:spAutoFit/>
          </a:bodyPr>
          <a:lstStyle/>
          <a:p>
            <a:pPr algn="ctr"/>
            <a:r>
              <a:rPr lang="en-US" sz="1500"/>
              <a:t>Positional Encoding</a:t>
            </a:r>
          </a:p>
        </p:txBody>
      </p:sp>
      <p:sp>
        <p:nvSpPr>
          <p:cNvPr id="86" name="TextBox 85">
            <a:extLst>
              <a:ext uri="{FF2B5EF4-FFF2-40B4-BE49-F238E27FC236}">
                <a16:creationId xmlns:a16="http://schemas.microsoft.com/office/drawing/2014/main" id="{03751850-C74E-ACD3-A221-6D8BCE877B80}"/>
              </a:ext>
            </a:extLst>
          </p:cNvPr>
          <p:cNvSpPr txBox="1"/>
          <p:nvPr/>
        </p:nvSpPr>
        <p:spPr>
          <a:xfrm>
            <a:off x="6712138" y="5200081"/>
            <a:ext cx="1267271" cy="553998"/>
          </a:xfrm>
          <a:prstGeom prst="rect">
            <a:avLst/>
          </a:prstGeom>
          <a:noFill/>
        </p:spPr>
        <p:txBody>
          <a:bodyPr wrap="square" rtlCol="0">
            <a:spAutoFit/>
          </a:bodyPr>
          <a:lstStyle/>
          <a:p>
            <a:pPr algn="ctr"/>
            <a:r>
              <a:rPr lang="en-US" sz="1500"/>
              <a:t>Positional Encoding</a:t>
            </a:r>
          </a:p>
        </p:txBody>
      </p:sp>
      <mc:AlternateContent xmlns:mc="http://schemas.openxmlformats.org/markup-compatibility/2006" xmlns:a14="http://schemas.microsoft.com/office/drawing/2010/main">
        <mc:Choice Requires="a14">
          <p:sp>
            <p:nvSpPr>
              <p:cNvPr id="132" name="Rectangle: Rounded Corners 48">
                <a:extLst>
                  <a:ext uri="{FF2B5EF4-FFF2-40B4-BE49-F238E27FC236}">
                    <a16:creationId xmlns:a16="http://schemas.microsoft.com/office/drawing/2014/main" id="{E419B1AE-8AD3-B255-ED30-9E7CFDE1D1A4}"/>
                  </a:ext>
                </a:extLst>
              </p:cNvPr>
              <p:cNvSpPr/>
              <p:nvPr/>
            </p:nvSpPr>
            <p:spPr>
              <a:xfrm>
                <a:off x="9298465" y="3311837"/>
                <a:ext cx="1145219" cy="461639"/>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Greedy</a:t>
                </a:r>
              </a:p>
              <a:p>
                <a:pPr algn="ctr"/>
                <a14:m>
                  <m:oMathPara xmlns:m="http://schemas.openxmlformats.org/officeDocument/2006/math">
                    <m:oMathParaPr>
                      <m:jc m:val="centerGroup"/>
                    </m:oMathParaPr>
                    <m:oMath xmlns:m="http://schemas.openxmlformats.org/officeDocument/2006/math">
                      <m:r>
                        <a:rPr lang="en-CA" sz="1250" b="0" i="1" smtClean="0">
                          <a:solidFill>
                            <a:schemeClr val="tx1"/>
                          </a:solidFill>
                          <a:latin typeface="Cambria Math" panose="02040503050406030204" pitchFamily="18" charset="0"/>
                        </a:rPr>
                        <m:t>𝑎𝑟𝑔𝑚𝑎𝑥</m:t>
                      </m:r>
                    </m:oMath>
                  </m:oMathPara>
                </a14:m>
                <a:endParaRPr lang="en-CA" sz="1250">
                  <a:solidFill>
                    <a:schemeClr val="tx1"/>
                  </a:solidFill>
                </a:endParaRPr>
              </a:p>
            </p:txBody>
          </p:sp>
        </mc:Choice>
        <mc:Fallback xmlns="">
          <p:sp>
            <p:nvSpPr>
              <p:cNvPr id="132" name="Rectangle: Rounded Corners 48">
                <a:extLst>
                  <a:ext uri="{FF2B5EF4-FFF2-40B4-BE49-F238E27FC236}">
                    <a16:creationId xmlns:a16="http://schemas.microsoft.com/office/drawing/2014/main" id="{E419B1AE-8AD3-B255-ED30-9E7CFDE1D1A4}"/>
                  </a:ext>
                </a:extLst>
              </p:cNvPr>
              <p:cNvSpPr>
                <a:spLocks noRot="1" noChangeAspect="1" noMove="1" noResize="1" noEditPoints="1" noAdjustHandles="1" noChangeArrowheads="1" noChangeShapeType="1" noTextEdit="1"/>
              </p:cNvSpPr>
              <p:nvPr/>
            </p:nvSpPr>
            <p:spPr>
              <a:xfrm>
                <a:off x="9298465" y="3311837"/>
                <a:ext cx="1145219" cy="461639"/>
              </a:xfrm>
              <a:prstGeom prst="roundRect">
                <a:avLst/>
              </a:prstGeom>
              <a:blipFill>
                <a:blip r:embed="rId3"/>
                <a:stretch>
                  <a:fillRect/>
                </a:stretch>
              </a:blipFill>
            </p:spPr>
            <p:txBody>
              <a:bodyPr/>
              <a:lstStyle/>
              <a:p>
                <a:r>
                  <a:rPr lang="en-US">
                    <a:noFill/>
                  </a:rPr>
                  <a:t> </a:t>
                </a:r>
              </a:p>
            </p:txBody>
          </p:sp>
        </mc:Fallback>
      </mc:AlternateContent>
      <p:cxnSp>
        <p:nvCxnSpPr>
          <p:cNvPr id="135" name="Elbow Connector 134">
            <a:extLst>
              <a:ext uri="{FF2B5EF4-FFF2-40B4-BE49-F238E27FC236}">
                <a16:creationId xmlns:a16="http://schemas.microsoft.com/office/drawing/2014/main" id="{AA4075D3-0791-2BA1-2CCA-24FEC1266CBA}"/>
              </a:ext>
            </a:extLst>
          </p:cNvPr>
          <p:cNvCxnSpPr>
            <a:cxnSpLocks/>
            <a:endCxn id="132" idx="0"/>
          </p:cNvCxnSpPr>
          <p:nvPr/>
        </p:nvCxnSpPr>
        <p:spPr>
          <a:xfrm rot="16200000" flipH="1">
            <a:off x="8187006" y="1627768"/>
            <a:ext cx="2021416" cy="1346722"/>
          </a:xfrm>
          <a:prstGeom prst="bentConnector3">
            <a:avLst>
              <a:gd name="adj1" fmla="val -764"/>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8" name="Rounded Rectangle 137">
                <a:extLst>
                  <a:ext uri="{FF2B5EF4-FFF2-40B4-BE49-F238E27FC236}">
                    <a16:creationId xmlns:a16="http://schemas.microsoft.com/office/drawing/2014/main" id="{7F6F86CD-51D1-5FF9-36CD-3A8AD46A9BCB}"/>
                  </a:ext>
                </a:extLst>
              </p:cNvPr>
              <p:cNvSpPr/>
              <p:nvPr/>
            </p:nvSpPr>
            <p:spPr>
              <a:xfrm>
                <a:off x="9678861" y="3972313"/>
                <a:ext cx="396000" cy="288000"/>
              </a:xfrm>
              <a:prstGeom prst="roundRect">
                <a:avLst/>
              </a:prstGeom>
              <a:solidFill>
                <a:srgbClr val="C44037">
                  <a:alpha val="64000"/>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108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𝑦</m:t>
                          </m:r>
                        </m:e>
                        <m:sub>
                          <m:r>
                            <a:rPr lang="en-CA" sz="1500" b="0" i="1" smtClean="0">
                              <a:solidFill>
                                <a:schemeClr val="tx1"/>
                              </a:solidFill>
                              <a:latin typeface="Cambria Math" panose="02040503050406030204" pitchFamily="18" charset="0"/>
                            </a:rPr>
                            <m:t>𝑡</m:t>
                          </m:r>
                        </m:sub>
                      </m:sSub>
                    </m:oMath>
                  </m:oMathPara>
                </a14:m>
                <a:endParaRPr lang="en-US" sz="1500">
                  <a:solidFill>
                    <a:schemeClr val="tx1"/>
                  </a:solidFill>
                </a:endParaRPr>
              </a:p>
            </p:txBody>
          </p:sp>
        </mc:Choice>
        <mc:Fallback xmlns="">
          <p:sp>
            <p:nvSpPr>
              <p:cNvPr id="138" name="Rounded Rectangle 137">
                <a:extLst>
                  <a:ext uri="{FF2B5EF4-FFF2-40B4-BE49-F238E27FC236}">
                    <a16:creationId xmlns:a16="http://schemas.microsoft.com/office/drawing/2014/main" id="{7F6F86CD-51D1-5FF9-36CD-3A8AD46A9BCB}"/>
                  </a:ext>
                </a:extLst>
              </p:cNvPr>
              <p:cNvSpPr>
                <a:spLocks noRot="1" noChangeAspect="1" noMove="1" noResize="1" noEditPoints="1" noAdjustHandles="1" noChangeArrowheads="1" noChangeShapeType="1" noTextEdit="1"/>
              </p:cNvSpPr>
              <p:nvPr/>
            </p:nvSpPr>
            <p:spPr>
              <a:xfrm>
                <a:off x="9678861" y="3972313"/>
                <a:ext cx="396000" cy="288000"/>
              </a:xfrm>
              <a:prstGeom prst="roundRect">
                <a:avLst/>
              </a:prstGeom>
              <a:blipFill>
                <a:blip r:embed="rId4"/>
                <a:stretch>
                  <a:fillRect/>
                </a:stretch>
              </a:blipFill>
              <a:ln>
                <a:solidFill>
                  <a:srgbClr val="C44037"/>
                </a:solidFill>
              </a:ln>
            </p:spPr>
            <p:txBody>
              <a:bodyPr/>
              <a:lstStyle/>
              <a:p>
                <a:r>
                  <a:rPr lang="en-US">
                    <a:noFill/>
                  </a:rPr>
                  <a:t> </a:t>
                </a:r>
              </a:p>
            </p:txBody>
          </p:sp>
        </mc:Fallback>
      </mc:AlternateContent>
      <p:cxnSp>
        <p:nvCxnSpPr>
          <p:cNvPr id="141" name="Straight Arrow Connector 140">
            <a:extLst>
              <a:ext uri="{FF2B5EF4-FFF2-40B4-BE49-F238E27FC236}">
                <a16:creationId xmlns:a16="http://schemas.microsoft.com/office/drawing/2014/main" id="{8DA78C34-C714-ED38-B774-D54A4467FC8C}"/>
              </a:ext>
            </a:extLst>
          </p:cNvPr>
          <p:cNvCxnSpPr>
            <a:cxnSpLocks/>
          </p:cNvCxnSpPr>
          <p:nvPr/>
        </p:nvCxnSpPr>
        <p:spPr>
          <a:xfrm flipH="1" flipV="1">
            <a:off x="9871073" y="3774641"/>
            <a:ext cx="1" cy="197672"/>
          </a:xfrm>
          <a:prstGeom prst="straightConnector1">
            <a:avLst/>
          </a:prstGeom>
          <a:ln w="349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2" name="Elbow Connector 141">
            <a:extLst>
              <a:ext uri="{FF2B5EF4-FFF2-40B4-BE49-F238E27FC236}">
                <a16:creationId xmlns:a16="http://schemas.microsoft.com/office/drawing/2014/main" id="{792F1E25-519F-D1F4-73B2-30CCCF19B4A2}"/>
              </a:ext>
            </a:extLst>
          </p:cNvPr>
          <p:cNvCxnSpPr>
            <a:cxnSpLocks/>
            <a:stCxn id="138" idx="2"/>
          </p:cNvCxnSpPr>
          <p:nvPr/>
        </p:nvCxnSpPr>
        <p:spPr>
          <a:xfrm rot="5400000">
            <a:off x="8120258" y="4243208"/>
            <a:ext cx="1739499" cy="1773708"/>
          </a:xfrm>
          <a:prstGeom prst="bentConnector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9" name="TextBox 148">
                <a:extLst>
                  <a:ext uri="{FF2B5EF4-FFF2-40B4-BE49-F238E27FC236}">
                    <a16:creationId xmlns:a16="http://schemas.microsoft.com/office/drawing/2014/main" id="{6D7F0480-FCFA-5711-823D-2F6F2C8349F6}"/>
                  </a:ext>
                </a:extLst>
              </p:cNvPr>
              <p:cNvSpPr txBox="1"/>
              <p:nvPr/>
            </p:nvSpPr>
            <p:spPr>
              <a:xfrm>
                <a:off x="9932105" y="4321719"/>
                <a:ext cx="1053302" cy="553998"/>
              </a:xfrm>
              <a:prstGeom prst="rect">
                <a:avLst/>
              </a:prstGeom>
              <a:noFill/>
            </p:spPr>
            <p:txBody>
              <a:bodyPr wrap="none" rtlCol="0">
                <a:spAutoFit/>
              </a:bodyPr>
              <a:lstStyle/>
              <a:p>
                <a:pPr algn="ctr"/>
                <a14:m>
                  <m:oMath xmlns:m="http://schemas.openxmlformats.org/officeDocument/2006/math">
                    <m:r>
                      <a:rPr lang="en-CA" sz="1500" b="0" i="1" smtClean="0">
                        <a:latin typeface="Cambria Math" panose="02040503050406030204" pitchFamily="18" charset="0"/>
                      </a:rPr>
                      <m:t>𝑡</m:t>
                    </m:r>
                  </m:oMath>
                </a14:m>
                <a:r>
                  <a:rPr lang="en-CA" sz="1500" b="0"/>
                  <a:t>++</a:t>
                </a:r>
              </a:p>
              <a:p>
                <a:r>
                  <a:rPr lang="en-US" sz="1500"/>
                  <a:t>(shift right)</a:t>
                </a:r>
              </a:p>
            </p:txBody>
          </p:sp>
        </mc:Choice>
        <mc:Fallback xmlns="">
          <p:sp>
            <p:nvSpPr>
              <p:cNvPr id="149" name="TextBox 148">
                <a:extLst>
                  <a:ext uri="{FF2B5EF4-FFF2-40B4-BE49-F238E27FC236}">
                    <a16:creationId xmlns:a16="http://schemas.microsoft.com/office/drawing/2014/main" id="{6D7F0480-FCFA-5711-823D-2F6F2C8349F6}"/>
                  </a:ext>
                </a:extLst>
              </p:cNvPr>
              <p:cNvSpPr txBox="1">
                <a:spLocks noRot="1" noChangeAspect="1" noMove="1" noResize="1" noEditPoints="1" noAdjustHandles="1" noChangeArrowheads="1" noChangeShapeType="1" noTextEdit="1"/>
              </p:cNvSpPr>
              <p:nvPr/>
            </p:nvSpPr>
            <p:spPr>
              <a:xfrm>
                <a:off x="9932105" y="4321719"/>
                <a:ext cx="1053302" cy="553998"/>
              </a:xfrm>
              <a:prstGeom prst="rect">
                <a:avLst/>
              </a:prstGeom>
              <a:blipFill>
                <a:blip r:embed="rId5"/>
                <a:stretch>
                  <a:fillRect l="-2312" t="-2198" r="-578" b="-10989"/>
                </a:stretch>
              </a:blipFill>
            </p:spPr>
            <p:txBody>
              <a:bodyPr/>
              <a:lstStyle/>
              <a:p>
                <a:r>
                  <a:rPr lang="en-US">
                    <a:noFill/>
                  </a:rPr>
                  <a:t> </a:t>
                </a:r>
              </a:p>
            </p:txBody>
          </p:sp>
        </mc:Fallback>
      </mc:AlternateContent>
      <p:sp>
        <p:nvSpPr>
          <p:cNvPr id="150" name="TextBox 149">
            <a:extLst>
              <a:ext uri="{FF2B5EF4-FFF2-40B4-BE49-F238E27FC236}">
                <a16:creationId xmlns:a16="http://schemas.microsoft.com/office/drawing/2014/main" id="{8B35C49B-8ACE-3487-B04F-EEB1A533B691}"/>
              </a:ext>
            </a:extLst>
          </p:cNvPr>
          <p:cNvSpPr txBox="1"/>
          <p:nvPr/>
        </p:nvSpPr>
        <p:spPr>
          <a:xfrm>
            <a:off x="7588106" y="3886844"/>
            <a:ext cx="1627753" cy="646331"/>
          </a:xfrm>
          <a:prstGeom prst="rect">
            <a:avLst/>
          </a:prstGeom>
          <a:noFill/>
        </p:spPr>
        <p:txBody>
          <a:bodyPr wrap="none" rtlCol="0">
            <a:spAutoFit/>
          </a:bodyPr>
          <a:lstStyle/>
          <a:p>
            <a:pPr algn="ctr"/>
            <a:r>
              <a:rPr lang="en-US" i="1"/>
              <a:t>auto-regressive</a:t>
            </a:r>
          </a:p>
          <a:p>
            <a:pPr algn="ctr"/>
            <a:r>
              <a:rPr lang="en-US" i="1"/>
              <a:t>decoding</a:t>
            </a:r>
          </a:p>
        </p:txBody>
      </p:sp>
      <p:sp>
        <p:nvSpPr>
          <p:cNvPr id="151" name="U-Turn Arrow 150">
            <a:extLst>
              <a:ext uri="{FF2B5EF4-FFF2-40B4-BE49-F238E27FC236}">
                <a16:creationId xmlns:a16="http://schemas.microsoft.com/office/drawing/2014/main" id="{84548053-4E22-296F-8291-1B2E26EF175F}"/>
              </a:ext>
            </a:extLst>
          </p:cNvPr>
          <p:cNvSpPr/>
          <p:nvPr/>
        </p:nvSpPr>
        <p:spPr>
          <a:xfrm>
            <a:off x="8135848" y="3342478"/>
            <a:ext cx="335861" cy="235108"/>
          </a:xfrm>
          <a:prstGeom prst="utur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2" name="U-Turn Arrow 151">
            <a:extLst>
              <a:ext uri="{FF2B5EF4-FFF2-40B4-BE49-F238E27FC236}">
                <a16:creationId xmlns:a16="http://schemas.microsoft.com/office/drawing/2014/main" id="{930DFBE9-F9C2-16DA-BE15-5320ACA9FA8A}"/>
              </a:ext>
            </a:extLst>
          </p:cNvPr>
          <p:cNvSpPr/>
          <p:nvPr/>
        </p:nvSpPr>
        <p:spPr>
          <a:xfrm rot="10800000">
            <a:off x="8171705" y="3556981"/>
            <a:ext cx="335861" cy="235108"/>
          </a:xfrm>
          <a:prstGeom prst="utur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366F025-4B77-A190-7075-801FCA3E79DE}"/>
                  </a:ext>
                </a:extLst>
              </p:cNvPr>
              <p:cNvSpPr txBox="1"/>
              <p:nvPr/>
            </p:nvSpPr>
            <p:spPr>
              <a:xfrm>
                <a:off x="2318627" y="4071443"/>
                <a:ext cx="443036" cy="323165"/>
              </a:xfrm>
              <a:prstGeom prst="rect">
                <a:avLst/>
              </a:prstGeom>
              <a:noFill/>
            </p:spPr>
            <p:txBody>
              <a:bodyPr wrap="square" rtlCol="0">
                <a:spAutoFit/>
              </a:bodyPr>
              <a:lstStyle/>
              <a:p>
                <a:pPr algn="ctr"/>
                <a14:m>
                  <m:oMath xmlns:m="http://schemas.openxmlformats.org/officeDocument/2006/math">
                    <m:r>
                      <a:rPr lang="en-US" sz="1500" i="1" dirty="0" smtClean="0">
                        <a:latin typeface="Cambria Math" panose="02040503050406030204" pitchFamily="18" charset="0"/>
                        <a:ea typeface="Cambria Math" panose="02040503050406030204" pitchFamily="18" charset="0"/>
                      </a:rPr>
                      <m:t>×</m:t>
                    </m:r>
                  </m:oMath>
                </a14:m>
                <a:r>
                  <a:rPr lang="en-US" sz="1500"/>
                  <a:t>N</a:t>
                </a:r>
              </a:p>
            </p:txBody>
          </p:sp>
        </mc:Choice>
        <mc:Fallback xmlns="">
          <p:sp>
            <p:nvSpPr>
              <p:cNvPr id="8" name="TextBox 7">
                <a:extLst>
                  <a:ext uri="{FF2B5EF4-FFF2-40B4-BE49-F238E27FC236}">
                    <a16:creationId xmlns:a16="http://schemas.microsoft.com/office/drawing/2014/main" id="{3366F025-4B77-A190-7075-801FCA3E79DE}"/>
                  </a:ext>
                </a:extLst>
              </p:cNvPr>
              <p:cNvSpPr txBox="1">
                <a:spLocks noRot="1" noChangeAspect="1" noMove="1" noResize="1" noEditPoints="1" noAdjustHandles="1" noChangeArrowheads="1" noChangeShapeType="1" noTextEdit="1"/>
              </p:cNvSpPr>
              <p:nvPr/>
            </p:nvSpPr>
            <p:spPr>
              <a:xfrm>
                <a:off x="2318627" y="4071443"/>
                <a:ext cx="443036" cy="323165"/>
              </a:xfrm>
              <a:prstGeom prst="rect">
                <a:avLst/>
              </a:prstGeom>
              <a:blipFill>
                <a:blip r:embed="rId6"/>
                <a:stretch>
                  <a:fillRect t="-3774" r="-4110" b="-18868"/>
                </a:stretch>
              </a:blipFill>
            </p:spPr>
            <p:txBody>
              <a:bodyPr/>
              <a:lstStyle/>
              <a:p>
                <a:r>
                  <a:rPr lang="en-US">
                    <a:noFill/>
                  </a:rPr>
                  <a:t> </a:t>
                </a:r>
              </a:p>
            </p:txBody>
          </p:sp>
        </mc:Fallback>
      </mc:AlternateContent>
      <p:sp>
        <p:nvSpPr>
          <p:cNvPr id="11" name="Rectangle: Rounded Corners 48">
            <a:extLst>
              <a:ext uri="{FF2B5EF4-FFF2-40B4-BE49-F238E27FC236}">
                <a16:creationId xmlns:a16="http://schemas.microsoft.com/office/drawing/2014/main" id="{0B26674C-B878-101E-7088-DD853DBC8D30}"/>
              </a:ext>
            </a:extLst>
          </p:cNvPr>
          <p:cNvSpPr/>
          <p:nvPr/>
        </p:nvSpPr>
        <p:spPr>
          <a:xfrm>
            <a:off x="9298465" y="3311837"/>
            <a:ext cx="1145219" cy="461639"/>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Decoding Procedure</a:t>
            </a:r>
          </a:p>
        </p:txBody>
      </p:sp>
      <p:grpSp>
        <p:nvGrpSpPr>
          <p:cNvPr id="13" name="Group 12">
            <a:extLst>
              <a:ext uri="{FF2B5EF4-FFF2-40B4-BE49-F238E27FC236}">
                <a16:creationId xmlns:a16="http://schemas.microsoft.com/office/drawing/2014/main" id="{E02B855D-5725-FC26-2652-090FDFB81FA2}"/>
              </a:ext>
            </a:extLst>
          </p:cNvPr>
          <p:cNvGrpSpPr/>
          <p:nvPr/>
        </p:nvGrpSpPr>
        <p:grpSpPr>
          <a:xfrm>
            <a:off x="1316110" y="1013423"/>
            <a:ext cx="7263620" cy="5218606"/>
            <a:chOff x="1316110" y="1013423"/>
            <a:chExt cx="7263620" cy="5218606"/>
          </a:xfrm>
        </p:grpSpPr>
        <p:grpSp>
          <p:nvGrpSpPr>
            <p:cNvPr id="84" name="Group 83">
              <a:extLst>
                <a:ext uri="{FF2B5EF4-FFF2-40B4-BE49-F238E27FC236}">
                  <a16:creationId xmlns:a16="http://schemas.microsoft.com/office/drawing/2014/main" id="{B607896F-DD61-2467-0FAA-92C4420145B0}"/>
                </a:ext>
              </a:extLst>
            </p:cNvPr>
            <p:cNvGrpSpPr/>
            <p:nvPr/>
          </p:nvGrpSpPr>
          <p:grpSpPr>
            <a:xfrm>
              <a:off x="1316110" y="1013423"/>
              <a:ext cx="7263620" cy="5218606"/>
              <a:chOff x="1665339" y="1045507"/>
              <a:chExt cx="7263620" cy="5218606"/>
            </a:xfrm>
          </p:grpSpPr>
          <p:sp>
            <p:nvSpPr>
              <p:cNvPr id="21" name="Rectangle: Rounded Corners 20">
                <a:extLst>
                  <a:ext uri="{FF2B5EF4-FFF2-40B4-BE49-F238E27FC236}">
                    <a16:creationId xmlns:a16="http://schemas.microsoft.com/office/drawing/2014/main" id="{0CEA1E36-0013-AE0D-59CE-B6464D3C5C63}"/>
                  </a:ext>
                </a:extLst>
              </p:cNvPr>
              <p:cNvSpPr/>
              <p:nvPr/>
            </p:nvSpPr>
            <p:spPr>
              <a:xfrm>
                <a:off x="3111530" y="3099438"/>
                <a:ext cx="1785389" cy="2180503"/>
              </a:xfrm>
              <a:prstGeom prst="roundRect">
                <a:avLst>
                  <a:gd name="adj" fmla="val 8831"/>
                </a:avLst>
              </a:prstGeom>
              <a:solidFill>
                <a:schemeClr val="bg2">
                  <a:alpha val="72717"/>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solidFill>
                    <a:schemeClr val="tx1"/>
                  </a:solidFill>
                </a:endParaRPr>
              </a:p>
            </p:txBody>
          </p:sp>
          <p:sp>
            <p:nvSpPr>
              <p:cNvPr id="115" name="Rectangle: Rounded Corners 114">
                <a:extLst>
                  <a:ext uri="{FF2B5EF4-FFF2-40B4-BE49-F238E27FC236}">
                    <a16:creationId xmlns:a16="http://schemas.microsoft.com/office/drawing/2014/main" id="{EB18084F-72CF-FFAB-F7FD-182EE48B9C0F}"/>
                  </a:ext>
                </a:extLst>
              </p:cNvPr>
              <p:cNvSpPr/>
              <p:nvPr/>
            </p:nvSpPr>
            <p:spPr>
              <a:xfrm>
                <a:off x="3555842" y="3221980"/>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17" name="Rectangle: Rounded Corners 116">
                <a:extLst>
                  <a:ext uri="{FF2B5EF4-FFF2-40B4-BE49-F238E27FC236}">
                    <a16:creationId xmlns:a16="http://schemas.microsoft.com/office/drawing/2014/main" id="{5484980C-CB82-2461-2E79-8552F938EBC1}"/>
                  </a:ext>
                </a:extLst>
              </p:cNvPr>
              <p:cNvSpPr/>
              <p:nvPr/>
            </p:nvSpPr>
            <p:spPr>
              <a:xfrm>
                <a:off x="5849042" y="2016678"/>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16" name="Rectangle: Rounded Corners 115">
                <a:extLst>
                  <a:ext uri="{FF2B5EF4-FFF2-40B4-BE49-F238E27FC236}">
                    <a16:creationId xmlns:a16="http://schemas.microsoft.com/office/drawing/2014/main" id="{BD85D983-C8C6-F416-E851-2A7E4C778AE3}"/>
                  </a:ext>
                </a:extLst>
              </p:cNvPr>
              <p:cNvSpPr/>
              <p:nvPr/>
            </p:nvSpPr>
            <p:spPr>
              <a:xfrm>
                <a:off x="5849042" y="2980707"/>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37" name="Rectangle: Rounded Corners 36">
                <a:extLst>
                  <a:ext uri="{FF2B5EF4-FFF2-40B4-BE49-F238E27FC236}">
                    <a16:creationId xmlns:a16="http://schemas.microsoft.com/office/drawing/2014/main" id="{E7835012-18FA-E92A-1EFB-684C18A972F3}"/>
                  </a:ext>
                </a:extLst>
              </p:cNvPr>
              <p:cNvSpPr/>
              <p:nvPr/>
            </p:nvSpPr>
            <p:spPr>
              <a:xfrm>
                <a:off x="3555842" y="4470587"/>
                <a:ext cx="1145219" cy="461639"/>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Self-Attention</a:t>
                </a:r>
              </a:p>
            </p:txBody>
          </p:sp>
          <p:sp>
            <p:nvSpPr>
              <p:cNvPr id="38" name="Rectangle: Rounded Corners 37">
                <a:extLst>
                  <a:ext uri="{FF2B5EF4-FFF2-40B4-BE49-F238E27FC236}">
                    <a16:creationId xmlns:a16="http://schemas.microsoft.com/office/drawing/2014/main" id="{0ED6BF3F-C68B-4244-4E17-8CFE32BDD657}"/>
                  </a:ext>
                </a:extLst>
              </p:cNvPr>
              <p:cNvSpPr/>
              <p:nvPr/>
            </p:nvSpPr>
            <p:spPr>
              <a:xfrm>
                <a:off x="3555842" y="4234180"/>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39" name="Rectangle: Rounded Corners 38">
                <a:extLst>
                  <a:ext uri="{FF2B5EF4-FFF2-40B4-BE49-F238E27FC236}">
                    <a16:creationId xmlns:a16="http://schemas.microsoft.com/office/drawing/2014/main" id="{A77F0483-5127-A9B4-9E50-4473F5410D34}"/>
                  </a:ext>
                </a:extLst>
              </p:cNvPr>
              <p:cNvSpPr/>
              <p:nvPr/>
            </p:nvSpPr>
            <p:spPr>
              <a:xfrm>
                <a:off x="3555842" y="3462687"/>
                <a:ext cx="1145219" cy="461639"/>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41" name="Rectangle: Rounded Corners 40">
                <a:extLst>
                  <a:ext uri="{FF2B5EF4-FFF2-40B4-BE49-F238E27FC236}">
                    <a16:creationId xmlns:a16="http://schemas.microsoft.com/office/drawing/2014/main" id="{F809A01A-6A84-C33C-AAFE-D8CBA998A35D}"/>
                  </a:ext>
                </a:extLst>
              </p:cNvPr>
              <p:cNvSpPr/>
              <p:nvPr/>
            </p:nvSpPr>
            <p:spPr>
              <a:xfrm>
                <a:off x="5849042" y="4404544"/>
                <a:ext cx="1145219" cy="547255"/>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Masked Multi-Head Self-Attention</a:t>
                </a:r>
              </a:p>
            </p:txBody>
          </p:sp>
          <p:sp>
            <p:nvSpPr>
              <p:cNvPr id="42" name="Rectangle: Rounded Corners 41">
                <a:extLst>
                  <a:ext uri="{FF2B5EF4-FFF2-40B4-BE49-F238E27FC236}">
                    <a16:creationId xmlns:a16="http://schemas.microsoft.com/office/drawing/2014/main" id="{5F933728-B354-D3D0-CFD4-5D6085021AD7}"/>
                  </a:ext>
                </a:extLst>
              </p:cNvPr>
              <p:cNvSpPr/>
              <p:nvPr/>
            </p:nvSpPr>
            <p:spPr>
              <a:xfrm>
                <a:off x="5849042" y="4176418"/>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45" name="Rectangle: Rounded Corners 44">
                <a:extLst>
                  <a:ext uri="{FF2B5EF4-FFF2-40B4-BE49-F238E27FC236}">
                    <a16:creationId xmlns:a16="http://schemas.microsoft.com/office/drawing/2014/main" id="{051356D5-2323-70CE-5CD6-3A3B60D02922}"/>
                  </a:ext>
                </a:extLst>
              </p:cNvPr>
              <p:cNvSpPr/>
              <p:nvPr/>
            </p:nvSpPr>
            <p:spPr>
              <a:xfrm>
                <a:off x="5849042" y="2243022"/>
                <a:ext cx="1145219" cy="461639"/>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48" name="Rectangle: Rounded Corners 47">
                <a:extLst>
                  <a:ext uri="{FF2B5EF4-FFF2-40B4-BE49-F238E27FC236}">
                    <a16:creationId xmlns:a16="http://schemas.microsoft.com/office/drawing/2014/main" id="{A597647B-1681-C1F8-C63C-90ADD1AE6BFA}"/>
                  </a:ext>
                </a:extLst>
              </p:cNvPr>
              <p:cNvSpPr/>
              <p:nvPr/>
            </p:nvSpPr>
            <p:spPr>
              <a:xfrm>
                <a:off x="3556395" y="5802428"/>
                <a:ext cx="1145219" cy="461639"/>
              </a:xfrm>
              <a:prstGeom prst="roundRect">
                <a:avLst/>
              </a:prstGeom>
              <a:solidFill>
                <a:srgbClr val="EAC8D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Input Embedding</a:t>
                </a:r>
              </a:p>
            </p:txBody>
          </p:sp>
          <p:sp>
            <p:nvSpPr>
              <p:cNvPr id="49" name="Rectangle: Rounded Corners 48">
                <a:extLst>
                  <a:ext uri="{FF2B5EF4-FFF2-40B4-BE49-F238E27FC236}">
                    <a16:creationId xmlns:a16="http://schemas.microsoft.com/office/drawing/2014/main" id="{2DADAE39-A947-C41A-B5A7-32C78F75A151}"/>
                  </a:ext>
                </a:extLst>
              </p:cNvPr>
              <p:cNvSpPr/>
              <p:nvPr/>
            </p:nvSpPr>
            <p:spPr>
              <a:xfrm>
                <a:off x="5849042" y="5802474"/>
                <a:ext cx="1145219" cy="461639"/>
              </a:xfrm>
              <a:prstGeom prst="roundRect">
                <a:avLst/>
              </a:prstGeom>
              <a:solidFill>
                <a:srgbClr val="EAC8D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Output Embedding</a:t>
                </a:r>
              </a:p>
            </p:txBody>
          </p:sp>
          <p:sp>
            <p:nvSpPr>
              <p:cNvPr id="50" name="Flowchart: Or 49">
                <a:extLst>
                  <a:ext uri="{FF2B5EF4-FFF2-40B4-BE49-F238E27FC236}">
                    <a16:creationId xmlns:a16="http://schemas.microsoft.com/office/drawing/2014/main" id="{3FD46E49-EDF5-3D45-8218-7C34496BD794}"/>
                  </a:ext>
                </a:extLst>
              </p:cNvPr>
              <p:cNvSpPr/>
              <p:nvPr/>
            </p:nvSpPr>
            <p:spPr>
              <a:xfrm>
                <a:off x="4033568" y="5417274"/>
                <a:ext cx="190871" cy="187482"/>
              </a:xfrm>
              <a:prstGeom prst="flowChartOr">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sp>
            <p:nvSpPr>
              <p:cNvPr id="51" name="Flowchart: Or 50">
                <a:extLst>
                  <a:ext uri="{FF2B5EF4-FFF2-40B4-BE49-F238E27FC236}">
                    <a16:creationId xmlns:a16="http://schemas.microsoft.com/office/drawing/2014/main" id="{9195AC2A-C1F7-C074-1C5E-E844A780E9B5}"/>
                  </a:ext>
                </a:extLst>
              </p:cNvPr>
              <p:cNvSpPr/>
              <p:nvPr/>
            </p:nvSpPr>
            <p:spPr>
              <a:xfrm>
                <a:off x="6326215" y="5417020"/>
                <a:ext cx="190871" cy="187482"/>
              </a:xfrm>
              <a:prstGeom prst="flowChartOr">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grpSp>
            <p:nvGrpSpPr>
              <p:cNvPr id="58" name="Group 57">
                <a:extLst>
                  <a:ext uri="{FF2B5EF4-FFF2-40B4-BE49-F238E27FC236}">
                    <a16:creationId xmlns:a16="http://schemas.microsoft.com/office/drawing/2014/main" id="{8F802E2E-872C-95D3-F775-5435083E8522}"/>
                  </a:ext>
                </a:extLst>
              </p:cNvPr>
              <p:cNvGrpSpPr/>
              <p:nvPr/>
            </p:nvGrpSpPr>
            <p:grpSpPr>
              <a:xfrm>
                <a:off x="3359423" y="5320074"/>
                <a:ext cx="389131" cy="363600"/>
                <a:chOff x="2190381" y="5169600"/>
                <a:chExt cx="389131" cy="363600"/>
              </a:xfrm>
            </p:grpSpPr>
            <p:sp>
              <p:nvSpPr>
                <p:cNvPr id="56" name="Oval 55">
                  <a:extLst>
                    <a:ext uri="{FF2B5EF4-FFF2-40B4-BE49-F238E27FC236}">
                      <a16:creationId xmlns:a16="http://schemas.microsoft.com/office/drawing/2014/main" id="{0D97046E-4D1C-5178-ED81-403FC756546E}"/>
                    </a:ext>
                  </a:extLst>
                </p:cNvPr>
                <p:cNvSpPr/>
                <p:nvPr/>
              </p:nvSpPr>
              <p:spPr>
                <a:xfrm flipH="1">
                  <a:off x="2190381" y="5169600"/>
                  <a:ext cx="389131" cy="3636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cxnSp>
              <p:nvCxnSpPr>
                <p:cNvPr id="90" name="Connector: Curved 89">
                  <a:extLst>
                    <a:ext uri="{FF2B5EF4-FFF2-40B4-BE49-F238E27FC236}">
                      <a16:creationId xmlns:a16="http://schemas.microsoft.com/office/drawing/2014/main" id="{453F74FB-9732-CD45-4A32-D95883EE8653}"/>
                    </a:ext>
                  </a:extLst>
                </p:cNvPr>
                <p:cNvCxnSpPr>
                  <a:cxnSpLocks/>
                </p:cNvCxnSpPr>
                <p:nvPr/>
              </p:nvCxnSpPr>
              <p:spPr>
                <a:xfrm rot="8007504" flipH="1" flipV="1">
                  <a:off x="2255161" y="5218151"/>
                  <a:ext cx="258183" cy="275156"/>
                </a:xfrm>
                <a:prstGeom prst="curvedConnector5">
                  <a:avLst>
                    <a:gd name="adj1" fmla="val 58539"/>
                    <a:gd name="adj2" fmla="val 59259"/>
                    <a:gd name="adj3" fmla="val 55867"/>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30" name="Group 29">
                <a:extLst>
                  <a:ext uri="{FF2B5EF4-FFF2-40B4-BE49-F238E27FC236}">
                    <a16:creationId xmlns:a16="http://schemas.microsoft.com/office/drawing/2014/main" id="{9645DEE8-E7CF-CE54-77D3-4C66EF97F50B}"/>
                  </a:ext>
                </a:extLst>
              </p:cNvPr>
              <p:cNvGrpSpPr/>
              <p:nvPr/>
            </p:nvGrpSpPr>
            <p:grpSpPr>
              <a:xfrm>
                <a:off x="6787665" y="5321087"/>
                <a:ext cx="389131" cy="363600"/>
                <a:chOff x="5618623" y="5170613"/>
                <a:chExt cx="389131" cy="363600"/>
              </a:xfrm>
            </p:grpSpPr>
            <p:sp>
              <p:nvSpPr>
                <p:cNvPr id="27" name="Oval 26">
                  <a:extLst>
                    <a:ext uri="{FF2B5EF4-FFF2-40B4-BE49-F238E27FC236}">
                      <a16:creationId xmlns:a16="http://schemas.microsoft.com/office/drawing/2014/main" id="{CDF2813B-F518-DF4E-4607-EDCDE050DD71}"/>
                    </a:ext>
                  </a:extLst>
                </p:cNvPr>
                <p:cNvSpPr/>
                <p:nvPr/>
              </p:nvSpPr>
              <p:spPr>
                <a:xfrm flipH="1">
                  <a:off x="5618623" y="5170613"/>
                  <a:ext cx="389131" cy="3636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cxnSp>
              <p:nvCxnSpPr>
                <p:cNvPr id="94" name="Connector: Curved 93">
                  <a:extLst>
                    <a:ext uri="{FF2B5EF4-FFF2-40B4-BE49-F238E27FC236}">
                      <a16:creationId xmlns:a16="http://schemas.microsoft.com/office/drawing/2014/main" id="{CD0AA0C4-3F7D-7E83-1722-A9BE82A388B0}"/>
                    </a:ext>
                  </a:extLst>
                </p:cNvPr>
                <p:cNvCxnSpPr>
                  <a:cxnSpLocks/>
                </p:cNvCxnSpPr>
                <p:nvPr/>
              </p:nvCxnSpPr>
              <p:spPr>
                <a:xfrm rot="13536651" flipV="1">
                  <a:off x="5683439" y="5215598"/>
                  <a:ext cx="258183" cy="275156"/>
                </a:xfrm>
                <a:prstGeom prst="curvedConnector5">
                  <a:avLst>
                    <a:gd name="adj1" fmla="val 58539"/>
                    <a:gd name="adj2" fmla="val 59259"/>
                    <a:gd name="adj3" fmla="val 55867"/>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95" name="Rectangle: Rounded Corners 94">
                <a:extLst>
                  <a:ext uri="{FF2B5EF4-FFF2-40B4-BE49-F238E27FC236}">
                    <a16:creationId xmlns:a16="http://schemas.microsoft.com/office/drawing/2014/main" id="{F5C84C6D-84E5-93DD-26BF-6D8D9FC463EB}"/>
                  </a:ext>
                </a:extLst>
              </p:cNvPr>
              <p:cNvSpPr/>
              <p:nvPr/>
            </p:nvSpPr>
            <p:spPr>
              <a:xfrm>
                <a:off x="5849042" y="1587068"/>
                <a:ext cx="1145219" cy="177385"/>
              </a:xfrm>
              <a:prstGeom prst="roundRect">
                <a:avLst/>
              </a:prstGeom>
              <a:solidFill>
                <a:srgbClr val="B2B9C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Linear</a:t>
                </a:r>
              </a:p>
            </p:txBody>
          </p:sp>
          <p:sp>
            <p:nvSpPr>
              <p:cNvPr id="96" name="Rectangle: Rounded Corners 95">
                <a:extLst>
                  <a:ext uri="{FF2B5EF4-FFF2-40B4-BE49-F238E27FC236}">
                    <a16:creationId xmlns:a16="http://schemas.microsoft.com/office/drawing/2014/main" id="{77E8F3F7-3375-28E7-51B6-352C0E46C006}"/>
                  </a:ext>
                </a:extLst>
              </p:cNvPr>
              <p:cNvSpPr/>
              <p:nvPr/>
            </p:nvSpPr>
            <p:spPr>
              <a:xfrm>
                <a:off x="5849042" y="1233814"/>
                <a:ext cx="1145219" cy="177385"/>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err="1">
                    <a:solidFill>
                      <a:schemeClr val="tx1"/>
                    </a:solidFill>
                  </a:rPr>
                  <a:t>Softmax</a:t>
                </a:r>
                <a:endParaRPr lang="en-CA" sz="1250">
                  <a:solidFill>
                    <a:schemeClr val="tx1"/>
                  </a:solidFill>
                </a:endParaRPr>
              </a:p>
            </p:txBody>
          </p:sp>
          <p:cxnSp>
            <p:nvCxnSpPr>
              <p:cNvPr id="99" name="Straight Arrow Connector 98">
                <a:extLst>
                  <a:ext uri="{FF2B5EF4-FFF2-40B4-BE49-F238E27FC236}">
                    <a16:creationId xmlns:a16="http://schemas.microsoft.com/office/drawing/2014/main" id="{6DD3A0E7-6D52-2C4D-D5CF-E2AFDC5C5AD2}"/>
                  </a:ext>
                </a:extLst>
              </p:cNvPr>
              <p:cNvCxnSpPr>
                <a:cxnSpLocks/>
                <a:endCxn id="48" idx="1"/>
              </p:cNvCxnSpPr>
              <p:nvPr/>
            </p:nvCxnSpPr>
            <p:spPr>
              <a:xfrm>
                <a:off x="3168094" y="6031896"/>
                <a:ext cx="388301" cy="135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1A7E58A2-F486-D8D8-E60D-D1F390950CB8}"/>
                  </a:ext>
                </a:extLst>
              </p:cNvPr>
              <p:cNvCxnSpPr>
                <a:cxnSpLocks/>
                <a:stCxn id="48" idx="0"/>
                <a:endCxn id="50" idx="4"/>
              </p:cNvCxnSpPr>
              <p:nvPr/>
            </p:nvCxnSpPr>
            <p:spPr>
              <a:xfrm flipH="1" flipV="1">
                <a:off x="4129004" y="5604756"/>
                <a:ext cx="1" cy="19767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320A8349-9CB1-7DF2-707A-5DFE7BC02280}"/>
                  </a:ext>
                </a:extLst>
              </p:cNvPr>
              <p:cNvCxnSpPr>
                <a:cxnSpLocks/>
                <a:stCxn id="49" idx="0"/>
                <a:endCxn id="51" idx="4"/>
              </p:cNvCxnSpPr>
              <p:nvPr/>
            </p:nvCxnSpPr>
            <p:spPr>
              <a:xfrm flipH="1" flipV="1">
                <a:off x="6421651" y="5604502"/>
                <a:ext cx="1" cy="19797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4EF77D9D-C423-1E2C-2571-A1D3FE56904E}"/>
                  </a:ext>
                </a:extLst>
              </p:cNvPr>
              <p:cNvCxnSpPr>
                <a:cxnSpLocks/>
              </p:cNvCxnSpPr>
              <p:nvPr/>
            </p:nvCxnSpPr>
            <p:spPr>
              <a:xfrm>
                <a:off x="3748554" y="5510761"/>
                <a:ext cx="285014" cy="0"/>
              </a:xfrm>
              <a:prstGeom prst="line">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9" name="Straight Connector 108">
                <a:extLst>
                  <a:ext uri="{FF2B5EF4-FFF2-40B4-BE49-F238E27FC236}">
                    <a16:creationId xmlns:a16="http://schemas.microsoft.com/office/drawing/2014/main" id="{E3A67CE7-6873-DDAE-7CDB-B160438A2B45}"/>
                  </a:ext>
                </a:extLst>
              </p:cNvPr>
              <p:cNvCxnSpPr>
                <a:cxnSpLocks/>
                <a:stCxn id="51" idx="6"/>
              </p:cNvCxnSpPr>
              <p:nvPr/>
            </p:nvCxnSpPr>
            <p:spPr>
              <a:xfrm flipV="1">
                <a:off x="6517086" y="5507641"/>
                <a:ext cx="275869" cy="0"/>
              </a:xfrm>
              <a:prstGeom prst="line">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2" name="Straight Connector 111">
                <a:extLst>
                  <a:ext uri="{FF2B5EF4-FFF2-40B4-BE49-F238E27FC236}">
                    <a16:creationId xmlns:a16="http://schemas.microsoft.com/office/drawing/2014/main" id="{32C15B64-08D1-FEB3-0DA5-DEE4CD553B56}"/>
                  </a:ext>
                </a:extLst>
              </p:cNvPr>
              <p:cNvCxnSpPr>
                <a:cxnSpLocks/>
                <a:stCxn id="50" idx="0"/>
                <a:endCxn id="37" idx="2"/>
              </p:cNvCxnSpPr>
              <p:nvPr/>
            </p:nvCxnSpPr>
            <p:spPr>
              <a:xfrm flipH="1" flipV="1">
                <a:off x="4128452" y="4932226"/>
                <a:ext cx="552" cy="485048"/>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8" name="Rectangle: Rounded Corners 117">
                <a:extLst>
                  <a:ext uri="{FF2B5EF4-FFF2-40B4-BE49-F238E27FC236}">
                    <a16:creationId xmlns:a16="http://schemas.microsoft.com/office/drawing/2014/main" id="{C6CC366E-CF07-909C-60AA-FB416BE5DED6}"/>
                  </a:ext>
                </a:extLst>
              </p:cNvPr>
              <p:cNvSpPr/>
              <p:nvPr/>
            </p:nvSpPr>
            <p:spPr>
              <a:xfrm>
                <a:off x="5849042" y="3207877"/>
                <a:ext cx="1145219" cy="546700"/>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Cross-Attention</a:t>
                </a:r>
              </a:p>
            </p:txBody>
          </p:sp>
          <p:cxnSp>
            <p:nvCxnSpPr>
              <p:cNvPr id="120" name="Straight Connector 119">
                <a:extLst>
                  <a:ext uri="{FF2B5EF4-FFF2-40B4-BE49-F238E27FC236}">
                    <a16:creationId xmlns:a16="http://schemas.microsoft.com/office/drawing/2014/main" id="{F5390534-B6AD-17B0-0AA1-D87AE2E0CE1B}"/>
                  </a:ext>
                </a:extLst>
              </p:cNvPr>
              <p:cNvCxnSpPr>
                <a:cxnSpLocks/>
                <a:stCxn id="38" idx="0"/>
                <a:endCxn id="39" idx="2"/>
              </p:cNvCxnSpPr>
              <p:nvPr/>
            </p:nvCxnSpPr>
            <p:spPr>
              <a:xfrm flipV="1">
                <a:off x="4128452" y="3924326"/>
                <a:ext cx="0" cy="309854"/>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A3AF06C8-3B39-7939-5C30-10F5BBB68993}"/>
                  </a:ext>
                </a:extLst>
              </p:cNvPr>
              <p:cNvCxnSpPr>
                <a:cxnSpLocks/>
                <a:stCxn id="116" idx="0"/>
                <a:endCxn id="45" idx="2"/>
              </p:cNvCxnSpPr>
              <p:nvPr/>
            </p:nvCxnSpPr>
            <p:spPr>
              <a:xfrm flipV="1">
                <a:off x="6421652" y="2704661"/>
                <a:ext cx="0" cy="276046"/>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162E6C8-949B-DD8A-7B37-CDF3ED7643BE}"/>
                  </a:ext>
                </a:extLst>
              </p:cNvPr>
              <p:cNvCxnSpPr>
                <a:cxnSpLocks/>
                <a:stCxn id="51" idx="0"/>
                <a:endCxn id="41" idx="2"/>
              </p:cNvCxnSpPr>
              <p:nvPr/>
            </p:nvCxnSpPr>
            <p:spPr>
              <a:xfrm flipV="1">
                <a:off x="6421651" y="4951799"/>
                <a:ext cx="1" cy="465221"/>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Elbow Connector 63">
                <a:extLst>
                  <a:ext uri="{FF2B5EF4-FFF2-40B4-BE49-F238E27FC236}">
                    <a16:creationId xmlns:a16="http://schemas.microsoft.com/office/drawing/2014/main" id="{46597648-3E0E-BEDA-81E9-C955AC45D190}"/>
                  </a:ext>
                </a:extLst>
              </p:cNvPr>
              <p:cNvCxnSpPr>
                <a:cxnSpLocks/>
                <a:endCxn id="38" idx="1"/>
              </p:cNvCxnSpPr>
              <p:nvPr/>
            </p:nvCxnSpPr>
            <p:spPr>
              <a:xfrm rot="16200000" flipV="1">
                <a:off x="3381403" y="4497313"/>
                <a:ext cx="921489" cy="572610"/>
              </a:xfrm>
              <a:prstGeom prst="bentConnector4">
                <a:avLst>
                  <a:gd name="adj1" fmla="val 4268"/>
                  <a:gd name="adj2" fmla="val 13992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Elbow Connector 78">
                <a:extLst>
                  <a:ext uri="{FF2B5EF4-FFF2-40B4-BE49-F238E27FC236}">
                    <a16:creationId xmlns:a16="http://schemas.microsoft.com/office/drawing/2014/main" id="{ED26382B-1FAC-D054-72F4-6867FD771F88}"/>
                  </a:ext>
                </a:extLst>
              </p:cNvPr>
              <p:cNvCxnSpPr>
                <a:cxnSpLocks/>
              </p:cNvCxnSpPr>
              <p:nvPr/>
            </p:nvCxnSpPr>
            <p:spPr>
              <a:xfrm rot="10800000">
                <a:off x="3787114" y="4932226"/>
                <a:ext cx="341338" cy="186174"/>
              </a:xfrm>
              <a:prstGeom prst="bentConnector3">
                <a:avLst>
                  <a:gd name="adj1" fmla="val 9934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Elbow Connector 82">
                <a:extLst>
                  <a:ext uri="{FF2B5EF4-FFF2-40B4-BE49-F238E27FC236}">
                    <a16:creationId xmlns:a16="http://schemas.microsoft.com/office/drawing/2014/main" id="{A1887270-1231-804E-FA73-BFC1EAF80A22}"/>
                  </a:ext>
                </a:extLst>
              </p:cNvPr>
              <p:cNvCxnSpPr>
                <a:cxnSpLocks/>
              </p:cNvCxnSpPr>
              <p:nvPr/>
            </p:nvCxnSpPr>
            <p:spPr>
              <a:xfrm flipV="1">
                <a:off x="4128451" y="4943037"/>
                <a:ext cx="342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Elbow Connector 86">
                <a:extLst>
                  <a:ext uri="{FF2B5EF4-FFF2-40B4-BE49-F238E27FC236}">
                    <a16:creationId xmlns:a16="http://schemas.microsoft.com/office/drawing/2014/main" id="{CD56D825-8AFF-B267-78DC-846FB7241BC6}"/>
                  </a:ext>
                </a:extLst>
              </p:cNvPr>
              <p:cNvCxnSpPr>
                <a:cxnSpLocks/>
                <a:endCxn id="115" idx="1"/>
              </p:cNvCxnSpPr>
              <p:nvPr/>
            </p:nvCxnSpPr>
            <p:spPr>
              <a:xfrm rot="16200000" flipV="1">
                <a:off x="3436485" y="3430030"/>
                <a:ext cx="811326" cy="572611"/>
              </a:xfrm>
              <a:prstGeom prst="bentConnector4">
                <a:avLst>
                  <a:gd name="adj1" fmla="val -640"/>
                  <a:gd name="adj2" fmla="val 139923"/>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D08E9C9-797F-3C0F-5DD2-20F68DD66C1A}"/>
                  </a:ext>
                </a:extLst>
              </p:cNvPr>
              <p:cNvCxnSpPr>
                <a:stCxn id="37" idx="0"/>
                <a:endCxn id="38" idx="2"/>
              </p:cNvCxnSpPr>
              <p:nvPr/>
            </p:nvCxnSpPr>
            <p:spPr>
              <a:xfrm flipV="1">
                <a:off x="4128452" y="4411565"/>
                <a:ext cx="0" cy="59022"/>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35C74F40-1917-F10E-9AB2-367037E0B12C}"/>
                  </a:ext>
                </a:extLst>
              </p:cNvPr>
              <p:cNvCxnSpPr>
                <a:cxnSpLocks/>
                <a:stCxn id="42" idx="2"/>
                <a:endCxn id="41" idx="0"/>
              </p:cNvCxnSpPr>
              <p:nvPr/>
            </p:nvCxnSpPr>
            <p:spPr>
              <a:xfrm>
                <a:off x="6421652" y="4353803"/>
                <a:ext cx="0" cy="50741"/>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4" name="Elbow Connector 113">
                <a:extLst>
                  <a:ext uri="{FF2B5EF4-FFF2-40B4-BE49-F238E27FC236}">
                    <a16:creationId xmlns:a16="http://schemas.microsoft.com/office/drawing/2014/main" id="{BE9369FD-11D5-A0EF-7874-405BEC27872A}"/>
                  </a:ext>
                </a:extLst>
              </p:cNvPr>
              <p:cNvCxnSpPr>
                <a:cxnSpLocks/>
              </p:cNvCxnSpPr>
              <p:nvPr/>
            </p:nvCxnSpPr>
            <p:spPr>
              <a:xfrm rot="10800000">
                <a:off x="6080314" y="4950537"/>
                <a:ext cx="341338" cy="186174"/>
              </a:xfrm>
              <a:prstGeom prst="bentConnector3">
                <a:avLst>
                  <a:gd name="adj1" fmla="val 9934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Elbow Connector 118">
                <a:extLst>
                  <a:ext uri="{FF2B5EF4-FFF2-40B4-BE49-F238E27FC236}">
                    <a16:creationId xmlns:a16="http://schemas.microsoft.com/office/drawing/2014/main" id="{E0412DD0-9CA8-CBBA-F3D0-BF54054CF512}"/>
                  </a:ext>
                </a:extLst>
              </p:cNvPr>
              <p:cNvCxnSpPr>
                <a:cxnSpLocks/>
              </p:cNvCxnSpPr>
              <p:nvPr/>
            </p:nvCxnSpPr>
            <p:spPr>
              <a:xfrm flipV="1">
                <a:off x="6421651" y="4961348"/>
                <a:ext cx="342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Elbow Connector 120">
                <a:extLst>
                  <a:ext uri="{FF2B5EF4-FFF2-40B4-BE49-F238E27FC236}">
                    <a16:creationId xmlns:a16="http://schemas.microsoft.com/office/drawing/2014/main" id="{B093DCA3-17F2-76F4-8398-A65D71B363D2}"/>
                  </a:ext>
                </a:extLst>
              </p:cNvPr>
              <p:cNvCxnSpPr>
                <a:cxnSpLocks/>
                <a:endCxn id="42" idx="3"/>
              </p:cNvCxnSpPr>
              <p:nvPr/>
            </p:nvCxnSpPr>
            <p:spPr>
              <a:xfrm rot="5400000" flipH="1" flipV="1">
                <a:off x="6202404" y="4487490"/>
                <a:ext cx="1014235" cy="569477"/>
              </a:xfrm>
              <a:prstGeom prst="bentConnector4">
                <a:avLst>
                  <a:gd name="adj1" fmla="val 7318"/>
                  <a:gd name="adj2" fmla="val 14017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19DC1ED2-2EF0-6E8A-063F-6A0E66F616C9}"/>
                  </a:ext>
                </a:extLst>
              </p:cNvPr>
              <p:cNvCxnSpPr>
                <a:cxnSpLocks/>
                <a:stCxn id="117" idx="0"/>
                <a:endCxn id="95" idx="2"/>
              </p:cNvCxnSpPr>
              <p:nvPr/>
            </p:nvCxnSpPr>
            <p:spPr>
              <a:xfrm flipV="1">
                <a:off x="6421652" y="1764453"/>
                <a:ext cx="0" cy="252225"/>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FDCE5CDC-23F2-8879-D3C9-C4A35670D0FD}"/>
                  </a:ext>
                </a:extLst>
              </p:cNvPr>
              <p:cNvCxnSpPr>
                <a:stCxn id="95" idx="0"/>
                <a:endCxn id="96" idx="2"/>
              </p:cNvCxnSpPr>
              <p:nvPr/>
            </p:nvCxnSpPr>
            <p:spPr>
              <a:xfrm flipV="1">
                <a:off x="6421652" y="1411199"/>
                <a:ext cx="0" cy="175869"/>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6E398E96-8A3C-445B-519C-F1B200F276F9}"/>
                  </a:ext>
                </a:extLst>
              </p:cNvPr>
              <p:cNvCxnSpPr>
                <a:cxnSpLocks/>
                <a:stCxn id="96" idx="3"/>
              </p:cNvCxnSpPr>
              <p:nvPr/>
            </p:nvCxnSpPr>
            <p:spPr>
              <a:xfrm>
                <a:off x="6994261" y="1322507"/>
                <a:ext cx="587997"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Elbow Connector 133">
                <a:extLst>
                  <a:ext uri="{FF2B5EF4-FFF2-40B4-BE49-F238E27FC236}">
                    <a16:creationId xmlns:a16="http://schemas.microsoft.com/office/drawing/2014/main" id="{D8E9B299-7F29-183A-F397-D23FC5D92C24}"/>
                  </a:ext>
                </a:extLst>
              </p:cNvPr>
              <p:cNvCxnSpPr>
                <a:cxnSpLocks/>
                <a:endCxn id="117" idx="3"/>
              </p:cNvCxnSpPr>
              <p:nvPr/>
            </p:nvCxnSpPr>
            <p:spPr>
              <a:xfrm rot="5400000" flipH="1" flipV="1">
                <a:off x="6265337" y="2261683"/>
                <a:ext cx="885236" cy="572612"/>
              </a:xfrm>
              <a:prstGeom prst="bentConnector4">
                <a:avLst>
                  <a:gd name="adj1" fmla="val 10941"/>
                  <a:gd name="adj2" fmla="val 13992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613398B7-37A2-436F-193E-B904A2B21830}"/>
                  </a:ext>
                </a:extLst>
              </p:cNvPr>
              <p:cNvCxnSpPr>
                <a:cxnSpLocks/>
              </p:cNvCxnSpPr>
              <p:nvPr/>
            </p:nvCxnSpPr>
            <p:spPr>
              <a:xfrm flipV="1">
                <a:off x="6421652" y="3990975"/>
                <a:ext cx="0" cy="187200"/>
              </a:xfrm>
              <a:prstGeom prst="straightConnector1">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0" name="Elbow Connector 139">
                <a:extLst>
                  <a:ext uri="{FF2B5EF4-FFF2-40B4-BE49-F238E27FC236}">
                    <a16:creationId xmlns:a16="http://schemas.microsoft.com/office/drawing/2014/main" id="{3228680E-667E-1102-BF2C-9AF0B4371318}"/>
                  </a:ext>
                </a:extLst>
              </p:cNvPr>
              <p:cNvCxnSpPr>
                <a:cxnSpLocks/>
                <a:endCxn id="116" idx="3"/>
              </p:cNvCxnSpPr>
              <p:nvPr/>
            </p:nvCxnSpPr>
            <p:spPr>
              <a:xfrm rot="5400000" flipH="1" flipV="1">
                <a:off x="6218461" y="3272800"/>
                <a:ext cx="979200" cy="572400"/>
              </a:xfrm>
              <a:prstGeom prst="bentConnector4">
                <a:avLst>
                  <a:gd name="adj1" fmla="val -3525"/>
                  <a:gd name="adj2" fmla="val 139566"/>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Elbow Connector 143">
                <a:extLst>
                  <a:ext uri="{FF2B5EF4-FFF2-40B4-BE49-F238E27FC236}">
                    <a16:creationId xmlns:a16="http://schemas.microsoft.com/office/drawing/2014/main" id="{1F178BEF-E774-F9F3-72AB-A3B1A6487C5E}"/>
                  </a:ext>
                </a:extLst>
              </p:cNvPr>
              <p:cNvCxnSpPr>
                <a:cxnSpLocks/>
              </p:cNvCxnSpPr>
              <p:nvPr/>
            </p:nvCxnSpPr>
            <p:spPr>
              <a:xfrm flipV="1">
                <a:off x="6421649" y="3756476"/>
                <a:ext cx="342000" cy="251999"/>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Elbow Connector 154">
                <a:extLst>
                  <a:ext uri="{FF2B5EF4-FFF2-40B4-BE49-F238E27FC236}">
                    <a16:creationId xmlns:a16="http://schemas.microsoft.com/office/drawing/2014/main" id="{379DAC9A-6EFD-951C-1D34-86F97912AB34}"/>
                  </a:ext>
                </a:extLst>
              </p:cNvPr>
              <p:cNvCxnSpPr>
                <a:cxnSpLocks/>
              </p:cNvCxnSpPr>
              <p:nvPr/>
            </p:nvCxnSpPr>
            <p:spPr>
              <a:xfrm flipV="1">
                <a:off x="5881543" y="3751414"/>
                <a:ext cx="540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Elbow Connector 161">
                <a:extLst>
                  <a:ext uri="{FF2B5EF4-FFF2-40B4-BE49-F238E27FC236}">
                    <a16:creationId xmlns:a16="http://schemas.microsoft.com/office/drawing/2014/main" id="{7BC83303-6CFF-1CFE-4C39-864015D872D1}"/>
                  </a:ext>
                </a:extLst>
              </p:cNvPr>
              <p:cNvCxnSpPr>
                <a:cxnSpLocks/>
              </p:cNvCxnSpPr>
              <p:nvPr/>
            </p:nvCxnSpPr>
            <p:spPr>
              <a:xfrm flipV="1">
                <a:off x="5537800" y="3751414"/>
                <a:ext cx="540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Elbow Connector 163">
                <a:extLst>
                  <a:ext uri="{FF2B5EF4-FFF2-40B4-BE49-F238E27FC236}">
                    <a16:creationId xmlns:a16="http://schemas.microsoft.com/office/drawing/2014/main" id="{9461F429-D5A6-9A38-87F3-57C96AB387A6}"/>
                  </a:ext>
                </a:extLst>
              </p:cNvPr>
              <p:cNvCxnSpPr>
                <a:cxnSpLocks/>
                <a:stCxn id="115" idx="0"/>
              </p:cNvCxnSpPr>
              <p:nvPr/>
            </p:nvCxnSpPr>
            <p:spPr>
              <a:xfrm rot="16200000" flipH="1">
                <a:off x="4534873" y="2815558"/>
                <a:ext cx="705523" cy="1518366"/>
              </a:xfrm>
              <a:prstGeom prst="bentConnector4">
                <a:avLst>
                  <a:gd name="adj1" fmla="val -32401"/>
                  <a:gd name="adj2" fmla="val 68856"/>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81CEE4CB-400C-7F16-263D-DCBAC2A4A8EB}"/>
                  </a:ext>
                </a:extLst>
              </p:cNvPr>
              <p:cNvCxnSpPr>
                <a:stCxn id="115" idx="2"/>
                <a:endCxn id="39" idx="0"/>
              </p:cNvCxnSpPr>
              <p:nvPr/>
            </p:nvCxnSpPr>
            <p:spPr>
              <a:xfrm>
                <a:off x="4128452" y="3399365"/>
                <a:ext cx="0" cy="63322"/>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DD02FFAE-42D4-603B-5C1C-9393366EDB9D}"/>
                  </a:ext>
                </a:extLst>
              </p:cNvPr>
              <p:cNvCxnSpPr>
                <a:cxnSpLocks/>
                <a:stCxn id="116" idx="2"/>
                <a:endCxn id="118" idx="0"/>
              </p:cNvCxnSpPr>
              <p:nvPr/>
            </p:nvCxnSpPr>
            <p:spPr>
              <a:xfrm>
                <a:off x="6421652" y="3158092"/>
                <a:ext cx="0" cy="49785"/>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2711DAB-97F6-A5D3-8FD8-7E5CD7456C6A}"/>
                  </a:ext>
                </a:extLst>
              </p:cNvPr>
              <p:cNvCxnSpPr>
                <a:cxnSpLocks/>
                <a:endCxn id="49" idx="3"/>
              </p:cNvCxnSpPr>
              <p:nvPr/>
            </p:nvCxnSpPr>
            <p:spPr>
              <a:xfrm flipH="1">
                <a:off x="6994261" y="6031896"/>
                <a:ext cx="386111" cy="1398"/>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E6A6FF80-4785-8790-6B72-1F541FCB29F6}"/>
                  </a:ext>
                </a:extLst>
              </p:cNvPr>
              <p:cNvGrpSpPr/>
              <p:nvPr/>
            </p:nvGrpSpPr>
            <p:grpSpPr>
              <a:xfrm>
                <a:off x="1665339" y="5887896"/>
                <a:ext cx="1502755" cy="288000"/>
                <a:chOff x="1665339" y="5887896"/>
                <a:chExt cx="1502755" cy="288000"/>
              </a:xfrm>
            </p:grpSpPr>
            <mc:AlternateContent xmlns:mc="http://schemas.openxmlformats.org/markup-compatibility/2006" xmlns:a14="http://schemas.microsoft.com/office/drawing/2010/main">
              <mc:Choice Requires="a14">
                <p:sp>
                  <p:nvSpPr>
                    <p:cNvPr id="16" name="Rounded Rectangle 15">
                      <a:extLst>
                        <a:ext uri="{FF2B5EF4-FFF2-40B4-BE49-F238E27FC236}">
                          <a16:creationId xmlns:a16="http://schemas.microsoft.com/office/drawing/2014/main" id="{CD2039B5-6A1B-DC3A-C0F3-6EEED58B9218}"/>
                        </a:ext>
                      </a:extLst>
                    </p:cNvPr>
                    <p:cNvSpPr/>
                    <p:nvPr/>
                  </p:nvSpPr>
                  <p:spPr>
                    <a:xfrm>
                      <a:off x="1665339" y="5887896"/>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𝑥</m:t>
                                </m:r>
                              </m:e>
                              <m:sub>
                                <m:r>
                                  <a:rPr lang="en-CA" sz="1500" b="0" i="1" smtClean="0">
                                    <a:solidFill>
                                      <a:schemeClr val="tx1"/>
                                    </a:solidFill>
                                    <a:latin typeface="Cambria Math" panose="02040503050406030204" pitchFamily="18" charset="0"/>
                                  </a:rPr>
                                  <m:t>1</m:t>
                                </m:r>
                              </m:sub>
                            </m:sSub>
                          </m:oMath>
                        </m:oMathPara>
                      </a14:m>
                      <a:endParaRPr lang="en-US" sz="1500">
                        <a:solidFill>
                          <a:schemeClr val="tx1"/>
                        </a:solidFill>
                      </a:endParaRPr>
                    </a:p>
                  </p:txBody>
                </p:sp>
              </mc:Choice>
              <mc:Fallback xmlns="">
                <p:sp>
                  <p:nvSpPr>
                    <p:cNvPr id="16" name="Rounded Rectangle 15">
                      <a:extLst>
                        <a:ext uri="{FF2B5EF4-FFF2-40B4-BE49-F238E27FC236}">
                          <a16:creationId xmlns:a16="http://schemas.microsoft.com/office/drawing/2014/main" id="{CD2039B5-6A1B-DC3A-C0F3-6EEED58B9218}"/>
                        </a:ext>
                      </a:extLst>
                    </p:cNvPr>
                    <p:cNvSpPr>
                      <a:spLocks noRot="1" noChangeAspect="1" noMove="1" noResize="1" noEditPoints="1" noAdjustHandles="1" noChangeArrowheads="1" noChangeShapeType="1" noTextEdit="1"/>
                    </p:cNvSpPr>
                    <p:nvPr/>
                  </p:nvSpPr>
                  <p:spPr>
                    <a:xfrm>
                      <a:off x="1665339" y="5887896"/>
                      <a:ext cx="396000" cy="288000"/>
                    </a:xfrm>
                    <a:prstGeom prst="roundRect">
                      <a:avLst/>
                    </a:prstGeom>
                    <a:blipFill>
                      <a:blip r:embed="rId7"/>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ounded Rectangle 16">
                      <a:extLst>
                        <a:ext uri="{FF2B5EF4-FFF2-40B4-BE49-F238E27FC236}">
                          <a16:creationId xmlns:a16="http://schemas.microsoft.com/office/drawing/2014/main" id="{C4847D23-52F2-29E3-81E6-261B61469C36}"/>
                        </a:ext>
                      </a:extLst>
                    </p:cNvPr>
                    <p:cNvSpPr/>
                    <p:nvPr/>
                  </p:nvSpPr>
                  <p:spPr>
                    <a:xfrm>
                      <a:off x="2112582" y="5887896"/>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𝑥</m:t>
                                </m:r>
                              </m:e>
                              <m:sub>
                                <m:r>
                                  <a:rPr lang="en-CA" sz="1500" b="0" i="1" smtClean="0">
                                    <a:solidFill>
                                      <a:schemeClr val="tx1"/>
                                    </a:solidFill>
                                    <a:latin typeface="Cambria Math" panose="02040503050406030204" pitchFamily="18" charset="0"/>
                                  </a:rPr>
                                  <m:t>2</m:t>
                                </m:r>
                              </m:sub>
                            </m:sSub>
                          </m:oMath>
                        </m:oMathPara>
                      </a14:m>
                      <a:endParaRPr lang="en-US" sz="1500">
                        <a:solidFill>
                          <a:schemeClr val="tx1"/>
                        </a:solidFill>
                      </a:endParaRPr>
                    </a:p>
                  </p:txBody>
                </p:sp>
              </mc:Choice>
              <mc:Fallback xmlns="">
                <p:sp>
                  <p:nvSpPr>
                    <p:cNvPr id="17" name="Rounded Rectangle 16">
                      <a:extLst>
                        <a:ext uri="{FF2B5EF4-FFF2-40B4-BE49-F238E27FC236}">
                          <a16:creationId xmlns:a16="http://schemas.microsoft.com/office/drawing/2014/main" id="{C4847D23-52F2-29E3-81E6-261B61469C36}"/>
                        </a:ext>
                      </a:extLst>
                    </p:cNvPr>
                    <p:cNvSpPr>
                      <a:spLocks noRot="1" noChangeAspect="1" noMove="1" noResize="1" noEditPoints="1" noAdjustHandles="1" noChangeArrowheads="1" noChangeShapeType="1" noTextEdit="1"/>
                    </p:cNvSpPr>
                    <p:nvPr/>
                  </p:nvSpPr>
                  <p:spPr>
                    <a:xfrm>
                      <a:off x="2112582" y="5887896"/>
                      <a:ext cx="396000" cy="288000"/>
                    </a:xfrm>
                    <a:prstGeom prst="roundRect">
                      <a:avLst/>
                    </a:prstGeom>
                    <a:blipFill>
                      <a:blip r:embed="rId8"/>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ounded Rectangle 18">
                      <a:extLst>
                        <a:ext uri="{FF2B5EF4-FFF2-40B4-BE49-F238E27FC236}">
                          <a16:creationId xmlns:a16="http://schemas.microsoft.com/office/drawing/2014/main" id="{2A4C9088-B81B-6949-267D-31A353EC13F3}"/>
                        </a:ext>
                      </a:extLst>
                    </p:cNvPr>
                    <p:cNvSpPr/>
                    <p:nvPr/>
                  </p:nvSpPr>
                  <p:spPr>
                    <a:xfrm>
                      <a:off x="2772094" y="5887896"/>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𝑥</m:t>
                                </m:r>
                              </m:e>
                              <m:sub>
                                <m:r>
                                  <a:rPr lang="en-CA" sz="1500" b="0" i="1" smtClean="0">
                                    <a:solidFill>
                                      <a:schemeClr val="tx1"/>
                                    </a:solidFill>
                                    <a:latin typeface="Cambria Math" panose="02040503050406030204" pitchFamily="18" charset="0"/>
                                  </a:rPr>
                                  <m:t>𝑛</m:t>
                                </m:r>
                              </m:sub>
                            </m:sSub>
                          </m:oMath>
                        </m:oMathPara>
                      </a14:m>
                      <a:endParaRPr lang="en-US" sz="1500">
                        <a:solidFill>
                          <a:schemeClr val="tx1"/>
                        </a:solidFill>
                      </a:endParaRPr>
                    </a:p>
                  </p:txBody>
                </p:sp>
              </mc:Choice>
              <mc:Fallback xmlns="">
                <p:sp>
                  <p:nvSpPr>
                    <p:cNvPr id="19" name="Rounded Rectangle 18">
                      <a:extLst>
                        <a:ext uri="{FF2B5EF4-FFF2-40B4-BE49-F238E27FC236}">
                          <a16:creationId xmlns:a16="http://schemas.microsoft.com/office/drawing/2014/main" id="{2A4C9088-B81B-6949-267D-31A353EC13F3}"/>
                        </a:ext>
                      </a:extLst>
                    </p:cNvPr>
                    <p:cNvSpPr>
                      <a:spLocks noRot="1" noChangeAspect="1" noMove="1" noResize="1" noEditPoints="1" noAdjustHandles="1" noChangeArrowheads="1" noChangeShapeType="1" noTextEdit="1"/>
                    </p:cNvSpPr>
                    <p:nvPr/>
                  </p:nvSpPr>
                  <p:spPr>
                    <a:xfrm>
                      <a:off x="2772094" y="5887896"/>
                      <a:ext cx="396000" cy="288000"/>
                    </a:xfrm>
                    <a:prstGeom prst="roundRect">
                      <a:avLst/>
                    </a:prstGeom>
                    <a:blipFill>
                      <a:blip r:embed="rId9"/>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ounded Rectangle 2">
                      <a:extLst>
                        <a:ext uri="{FF2B5EF4-FFF2-40B4-BE49-F238E27FC236}">
                          <a16:creationId xmlns:a16="http://schemas.microsoft.com/office/drawing/2014/main" id="{6CE567C0-0C15-08E6-D105-5B32D5045026}"/>
                        </a:ext>
                      </a:extLst>
                    </p:cNvPr>
                    <p:cNvSpPr/>
                    <p:nvPr/>
                  </p:nvSpPr>
                  <p:spPr>
                    <a:xfrm>
                      <a:off x="2525626" y="5953573"/>
                      <a:ext cx="234318" cy="168696"/>
                    </a:xfrm>
                    <a:prstGeom prst="roundRect">
                      <a:avLst/>
                    </a:prstGeom>
                    <a:noFill/>
                    <a:ln>
                      <a:noFill/>
                    </a:ln>
                  </p:spPr>
                  <p:style>
                    <a:lnRef idx="0">
                      <a:scrgbClr r="0" g="0" b="0"/>
                    </a:lnRef>
                    <a:fillRef idx="0">
                      <a:scrgbClr r="0" g="0" b="0"/>
                    </a:fillRef>
                    <a:effectRef idx="0">
                      <a:scrgbClr r="0" g="0" b="0"/>
                    </a:effectRef>
                    <a:fontRef idx="minor">
                      <a:schemeClr val="dk1"/>
                    </a:fontRef>
                  </p:style>
                  <p:txBody>
                    <a:bodyPr lIns="0" tIns="46800" rIns="0" rtlCol="0" anchor="ctr"/>
                    <a:lstStyle/>
                    <a:p>
                      <a:pPr algn="just"/>
                      <a14:m>
                        <m:oMathPara xmlns:m="http://schemas.openxmlformats.org/officeDocument/2006/math">
                          <m:oMathParaPr>
                            <m:jc m:val="center"/>
                          </m:oMathParaPr>
                          <m:oMath xmlns:m="http://schemas.openxmlformats.org/officeDocument/2006/math">
                            <m:r>
                              <m:rPr>
                                <m:nor/>
                              </m:rPr>
                              <a:rPr lang="en-US" sz="1100" dirty="0" smtClean="0">
                                <a:solidFill>
                                  <a:schemeClr val="tx1"/>
                                </a:solidFill>
                              </a:rPr>
                              <m:t>•••</m:t>
                            </m:r>
                          </m:oMath>
                        </m:oMathPara>
                      </a14:m>
                      <a:endParaRPr lang="en-US" sz="1100">
                        <a:solidFill>
                          <a:schemeClr val="tx1"/>
                        </a:solidFill>
                      </a:endParaRPr>
                    </a:p>
                  </p:txBody>
                </p:sp>
              </mc:Choice>
              <mc:Fallback xmlns="">
                <p:sp>
                  <p:nvSpPr>
                    <p:cNvPr id="3" name="Rounded Rectangle 2">
                      <a:extLst>
                        <a:ext uri="{FF2B5EF4-FFF2-40B4-BE49-F238E27FC236}">
                          <a16:creationId xmlns:a16="http://schemas.microsoft.com/office/drawing/2014/main" id="{6CE567C0-0C15-08E6-D105-5B32D5045026}"/>
                        </a:ext>
                      </a:extLst>
                    </p:cNvPr>
                    <p:cNvSpPr>
                      <a:spLocks noRot="1" noChangeAspect="1" noMove="1" noResize="1" noEditPoints="1" noAdjustHandles="1" noChangeArrowheads="1" noChangeShapeType="1" noTextEdit="1"/>
                    </p:cNvSpPr>
                    <p:nvPr/>
                  </p:nvSpPr>
                  <p:spPr>
                    <a:xfrm>
                      <a:off x="2525626" y="5953573"/>
                      <a:ext cx="234318" cy="168696"/>
                    </a:xfrm>
                    <a:prstGeom prst="roundRect">
                      <a:avLst/>
                    </a:prstGeom>
                    <a:blipFill>
                      <a:blip r:embed="rId10"/>
                      <a:stretch>
                        <a:fillRect l="-10526" r="-7895" b="-3571"/>
                      </a:stretch>
                    </a:blipFill>
                    <a:ln>
                      <a:noFill/>
                    </a:ln>
                  </p:spPr>
                  <p:txBody>
                    <a:bodyPr/>
                    <a:lstStyle/>
                    <a:p>
                      <a:r>
                        <a:rPr lang="en-US">
                          <a:noFill/>
                        </a:rPr>
                        <a:t> </a:t>
                      </a:r>
                    </a:p>
                  </p:txBody>
                </p:sp>
              </mc:Fallback>
            </mc:AlternateContent>
          </p:grpSp>
          <p:grpSp>
            <p:nvGrpSpPr>
              <p:cNvPr id="52" name="Group 51">
                <a:extLst>
                  <a:ext uri="{FF2B5EF4-FFF2-40B4-BE49-F238E27FC236}">
                    <a16:creationId xmlns:a16="http://schemas.microsoft.com/office/drawing/2014/main" id="{69FA234E-49BE-31E5-7CF0-B57998A02B89}"/>
                  </a:ext>
                </a:extLst>
              </p:cNvPr>
              <p:cNvGrpSpPr/>
              <p:nvPr/>
            </p:nvGrpSpPr>
            <p:grpSpPr>
              <a:xfrm>
                <a:off x="7380372" y="5887896"/>
                <a:ext cx="1072010" cy="288000"/>
                <a:chOff x="7380372" y="5887896"/>
                <a:chExt cx="1072010" cy="288000"/>
              </a:xfrm>
            </p:grpSpPr>
            <mc:AlternateContent xmlns:mc="http://schemas.openxmlformats.org/markup-compatibility/2006" xmlns:a14="http://schemas.microsoft.com/office/drawing/2010/main">
              <mc:Choice Requires="a14">
                <p:sp>
                  <p:nvSpPr>
                    <p:cNvPr id="20" name="Rounded Rectangle 19">
                      <a:extLst>
                        <a:ext uri="{FF2B5EF4-FFF2-40B4-BE49-F238E27FC236}">
                          <a16:creationId xmlns:a16="http://schemas.microsoft.com/office/drawing/2014/main" id="{5C9F6906-9CC1-5AEF-50A7-95483BF8B097}"/>
                        </a:ext>
                      </a:extLst>
                    </p:cNvPr>
                    <p:cNvSpPr/>
                    <p:nvPr/>
                  </p:nvSpPr>
                  <p:spPr>
                    <a:xfrm>
                      <a:off x="7380372" y="5887896"/>
                      <a:ext cx="396000" cy="288000"/>
                    </a:xfrm>
                    <a:prstGeom prst="roundRect">
                      <a:avLst/>
                    </a:prstGeom>
                    <a:solidFill>
                      <a:srgbClr val="C44037">
                        <a:alpha val="64000"/>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𝑦</m:t>
                                </m:r>
                              </m:e>
                              <m:sub>
                                <m:r>
                                  <a:rPr lang="en-CA" sz="1500" b="0" i="1" smtClean="0">
                                    <a:solidFill>
                                      <a:schemeClr val="tx1"/>
                                    </a:solidFill>
                                    <a:latin typeface="Cambria Math" panose="02040503050406030204" pitchFamily="18" charset="0"/>
                                  </a:rPr>
                                  <m:t>1</m:t>
                                </m:r>
                              </m:sub>
                            </m:sSub>
                          </m:oMath>
                        </m:oMathPara>
                      </a14:m>
                      <a:endParaRPr lang="en-US" sz="1500">
                        <a:solidFill>
                          <a:schemeClr val="tx1"/>
                        </a:solidFill>
                      </a:endParaRPr>
                    </a:p>
                  </p:txBody>
                </p:sp>
              </mc:Choice>
              <mc:Fallback xmlns="">
                <p:sp>
                  <p:nvSpPr>
                    <p:cNvPr id="20" name="Rounded Rectangle 19">
                      <a:extLst>
                        <a:ext uri="{FF2B5EF4-FFF2-40B4-BE49-F238E27FC236}">
                          <a16:creationId xmlns:a16="http://schemas.microsoft.com/office/drawing/2014/main" id="{5C9F6906-9CC1-5AEF-50A7-95483BF8B097}"/>
                        </a:ext>
                      </a:extLst>
                    </p:cNvPr>
                    <p:cNvSpPr>
                      <a:spLocks noRot="1" noChangeAspect="1" noMove="1" noResize="1" noEditPoints="1" noAdjustHandles="1" noChangeArrowheads="1" noChangeShapeType="1" noTextEdit="1"/>
                    </p:cNvSpPr>
                    <p:nvPr/>
                  </p:nvSpPr>
                  <p:spPr>
                    <a:xfrm>
                      <a:off x="7380372" y="5887896"/>
                      <a:ext cx="396000" cy="288000"/>
                    </a:xfrm>
                    <a:prstGeom prst="roundRect">
                      <a:avLst/>
                    </a:prstGeom>
                    <a:blipFill>
                      <a:blip r:embed="rId11"/>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ounded Rectangle 23">
                      <a:extLst>
                        <a:ext uri="{FF2B5EF4-FFF2-40B4-BE49-F238E27FC236}">
                          <a16:creationId xmlns:a16="http://schemas.microsoft.com/office/drawing/2014/main" id="{47AB6381-BBF6-87BF-049B-FB56373F215F}"/>
                        </a:ext>
                      </a:extLst>
                    </p:cNvPr>
                    <p:cNvSpPr/>
                    <p:nvPr/>
                  </p:nvSpPr>
                  <p:spPr>
                    <a:xfrm>
                      <a:off x="8056382" y="5887896"/>
                      <a:ext cx="396000" cy="288000"/>
                    </a:xfrm>
                    <a:prstGeom prst="roundRect">
                      <a:avLst/>
                    </a:prstGeom>
                    <a:solidFill>
                      <a:srgbClr val="C44037">
                        <a:alpha val="64000"/>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36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𝑦</m:t>
                                </m:r>
                              </m:e>
                              <m:sub>
                                <m:r>
                                  <a:rPr lang="en-CA" sz="1500" b="0" i="1" smtClean="0">
                                    <a:solidFill>
                                      <a:schemeClr val="tx1"/>
                                    </a:solidFill>
                                    <a:latin typeface="Cambria Math" panose="02040503050406030204" pitchFamily="18" charset="0"/>
                                  </a:rPr>
                                  <m:t>𝑡</m:t>
                                </m:r>
                                <m:r>
                                  <a:rPr lang="en-CA" sz="1500" b="0" i="1" smtClean="0">
                                    <a:solidFill>
                                      <a:schemeClr val="tx1"/>
                                    </a:solidFill>
                                    <a:latin typeface="Cambria Math" panose="02040503050406030204" pitchFamily="18" charset="0"/>
                                  </a:rPr>
                                  <m:t>−1</m:t>
                                </m:r>
                              </m:sub>
                            </m:sSub>
                          </m:oMath>
                        </m:oMathPara>
                      </a14:m>
                      <a:endParaRPr lang="en-US" sz="1500">
                        <a:solidFill>
                          <a:schemeClr val="tx1"/>
                        </a:solidFill>
                      </a:endParaRPr>
                    </a:p>
                  </p:txBody>
                </p:sp>
              </mc:Choice>
              <mc:Fallback xmlns="">
                <p:sp>
                  <p:nvSpPr>
                    <p:cNvPr id="24" name="Rounded Rectangle 23">
                      <a:extLst>
                        <a:ext uri="{FF2B5EF4-FFF2-40B4-BE49-F238E27FC236}">
                          <a16:creationId xmlns:a16="http://schemas.microsoft.com/office/drawing/2014/main" id="{47AB6381-BBF6-87BF-049B-FB56373F215F}"/>
                        </a:ext>
                      </a:extLst>
                    </p:cNvPr>
                    <p:cNvSpPr>
                      <a:spLocks noRot="1" noChangeAspect="1" noMove="1" noResize="1" noEditPoints="1" noAdjustHandles="1" noChangeArrowheads="1" noChangeShapeType="1" noTextEdit="1"/>
                    </p:cNvSpPr>
                    <p:nvPr/>
                  </p:nvSpPr>
                  <p:spPr>
                    <a:xfrm>
                      <a:off x="8056382" y="5887896"/>
                      <a:ext cx="396000" cy="288000"/>
                    </a:xfrm>
                    <a:prstGeom prst="roundRect">
                      <a:avLst/>
                    </a:prstGeom>
                    <a:blipFill>
                      <a:blip r:embed="rId12"/>
                      <a:stretch>
                        <a:fillRect l="-2985" r="-10448"/>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B79E062F-BA28-7050-C92F-3776F8830D4F}"/>
                        </a:ext>
                      </a:extLst>
                    </p:cNvPr>
                    <p:cNvSpPr/>
                    <p:nvPr/>
                  </p:nvSpPr>
                  <p:spPr>
                    <a:xfrm>
                      <a:off x="7799218" y="5953573"/>
                      <a:ext cx="234318" cy="168696"/>
                    </a:xfrm>
                    <a:prstGeom prst="roundRect">
                      <a:avLst/>
                    </a:prstGeom>
                    <a:noFill/>
                    <a:ln>
                      <a:noFill/>
                    </a:ln>
                  </p:spPr>
                  <p:style>
                    <a:lnRef idx="0">
                      <a:scrgbClr r="0" g="0" b="0"/>
                    </a:lnRef>
                    <a:fillRef idx="0">
                      <a:scrgbClr r="0" g="0" b="0"/>
                    </a:fillRef>
                    <a:effectRef idx="0">
                      <a:scrgbClr r="0" g="0" b="0"/>
                    </a:effectRef>
                    <a:fontRef idx="minor">
                      <a:schemeClr val="dk1"/>
                    </a:fontRef>
                  </p:style>
                  <p:txBody>
                    <a:bodyPr lIns="0" tIns="46800" rIns="0" rtlCol="0" anchor="ctr"/>
                    <a:lstStyle/>
                    <a:p>
                      <a:pPr algn="just"/>
                      <a14:m>
                        <m:oMathPara xmlns:m="http://schemas.openxmlformats.org/officeDocument/2006/math">
                          <m:oMathParaPr>
                            <m:jc m:val="center"/>
                          </m:oMathParaPr>
                          <m:oMath xmlns:m="http://schemas.openxmlformats.org/officeDocument/2006/math">
                            <m:r>
                              <m:rPr>
                                <m:nor/>
                              </m:rPr>
                              <a:rPr lang="en-US" sz="1100" dirty="0" smtClean="0">
                                <a:solidFill>
                                  <a:schemeClr val="tx1"/>
                                </a:solidFill>
                              </a:rPr>
                              <m:t>•••</m:t>
                            </m:r>
                          </m:oMath>
                        </m:oMathPara>
                      </a14:m>
                      <a:endParaRPr lang="en-US" sz="1100">
                        <a:solidFill>
                          <a:schemeClr val="tx1"/>
                        </a:solidFill>
                      </a:endParaRPr>
                    </a:p>
                  </p:txBody>
                </p:sp>
              </mc:Choice>
              <mc:Fallback xmlns="">
                <p:sp>
                  <p:nvSpPr>
                    <p:cNvPr id="7" name="Rounded Rectangle 6">
                      <a:extLst>
                        <a:ext uri="{FF2B5EF4-FFF2-40B4-BE49-F238E27FC236}">
                          <a16:creationId xmlns:a16="http://schemas.microsoft.com/office/drawing/2014/main" id="{B79E062F-BA28-7050-C92F-3776F8830D4F}"/>
                        </a:ext>
                      </a:extLst>
                    </p:cNvPr>
                    <p:cNvSpPr>
                      <a:spLocks noRot="1" noChangeAspect="1" noMove="1" noResize="1" noEditPoints="1" noAdjustHandles="1" noChangeArrowheads="1" noChangeShapeType="1" noTextEdit="1"/>
                    </p:cNvSpPr>
                    <p:nvPr/>
                  </p:nvSpPr>
                  <p:spPr>
                    <a:xfrm>
                      <a:off x="7799218" y="5953573"/>
                      <a:ext cx="234318" cy="168696"/>
                    </a:xfrm>
                    <a:prstGeom prst="roundRect">
                      <a:avLst/>
                    </a:prstGeom>
                    <a:blipFill>
                      <a:blip r:embed="rId10"/>
                      <a:stretch>
                        <a:fillRect l="-10256" r="-5128" b="-3571"/>
                      </a:stretch>
                    </a:blipFill>
                    <a:ln>
                      <a:noFill/>
                    </a:ln>
                  </p:spPr>
                  <p:txBody>
                    <a:bodyPr/>
                    <a:lstStyle/>
                    <a:p>
                      <a:r>
                        <a:rPr lang="en-US">
                          <a:noFill/>
                        </a:rPr>
                        <a:t> </a:t>
                      </a:r>
                    </a:p>
                  </p:txBody>
                </p:sp>
              </mc:Fallback>
            </mc:AlternateContent>
          </p:grpSp>
          <p:cxnSp>
            <p:nvCxnSpPr>
              <p:cNvPr id="73" name="Straight Connector 72">
                <a:extLst>
                  <a:ext uri="{FF2B5EF4-FFF2-40B4-BE49-F238E27FC236}">
                    <a16:creationId xmlns:a16="http://schemas.microsoft.com/office/drawing/2014/main" id="{68FE7B7F-B436-1453-764E-12D35E88753D}"/>
                  </a:ext>
                </a:extLst>
              </p:cNvPr>
              <p:cNvCxnSpPr>
                <a:cxnSpLocks/>
                <a:stCxn id="45" idx="0"/>
                <a:endCxn id="117" idx="2"/>
              </p:cNvCxnSpPr>
              <p:nvPr/>
            </p:nvCxnSpPr>
            <p:spPr>
              <a:xfrm flipV="1">
                <a:off x="6421652" y="2194063"/>
                <a:ext cx="0" cy="48959"/>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EA6597C3-2E2E-AD97-3525-DAAA2A46BE47}"/>
                      </a:ext>
                    </a:extLst>
                  </p:cNvPr>
                  <p:cNvSpPr txBox="1"/>
                  <p:nvPr/>
                </p:nvSpPr>
                <p:spPr>
                  <a:xfrm>
                    <a:off x="7404578" y="1045507"/>
                    <a:ext cx="1524381" cy="784830"/>
                  </a:xfrm>
                  <a:prstGeom prst="rect">
                    <a:avLst/>
                  </a:prstGeom>
                  <a:noFill/>
                </p:spPr>
                <p:txBody>
                  <a:bodyPr wrap="square" rtlCol="0">
                    <a:spAutoFit/>
                  </a:bodyPr>
                  <a:lstStyle/>
                  <a:p>
                    <a:pPr algn="ctr"/>
                    <a:r>
                      <a:rPr lang="en-US" sz="1500"/>
                      <a:t>Output Probabilities </a:t>
                    </a:r>
                  </a:p>
                  <a:p>
                    <a:pPr algn="ctr"/>
                    <a:r>
                      <a:rPr lang="en-US" sz="1500"/>
                      <a:t>(for </a:t>
                    </a:r>
                    <a14:m>
                      <m:oMath xmlns:m="http://schemas.openxmlformats.org/officeDocument/2006/math">
                        <m:sSub>
                          <m:sSubPr>
                            <m:ctrlPr>
                              <a:rPr lang="en-CA" sz="1500" b="0" i="1" smtClean="0">
                                <a:latin typeface="Cambria Math" panose="02040503050406030204" pitchFamily="18" charset="0"/>
                              </a:rPr>
                            </m:ctrlPr>
                          </m:sSubPr>
                          <m:e>
                            <m:r>
                              <a:rPr lang="en-CA" sz="1500" b="0" i="1" smtClean="0">
                                <a:latin typeface="Cambria Math" panose="02040503050406030204" pitchFamily="18" charset="0"/>
                              </a:rPr>
                              <m:t>𝑦</m:t>
                            </m:r>
                          </m:e>
                          <m:sub>
                            <m:r>
                              <a:rPr lang="en-CA" sz="1500" b="0" i="1" smtClean="0">
                                <a:latin typeface="Cambria Math" panose="02040503050406030204" pitchFamily="18" charset="0"/>
                              </a:rPr>
                              <m:t>𝑡</m:t>
                            </m:r>
                          </m:sub>
                        </m:sSub>
                      </m:oMath>
                    </a14:m>
                    <a:r>
                      <a:rPr lang="en-US" sz="1500"/>
                      <a:t>)</a:t>
                    </a:r>
                  </a:p>
                </p:txBody>
              </p:sp>
            </mc:Choice>
            <mc:Fallback xmlns="">
              <p:sp>
                <p:nvSpPr>
                  <p:cNvPr id="82" name="TextBox 81">
                    <a:extLst>
                      <a:ext uri="{FF2B5EF4-FFF2-40B4-BE49-F238E27FC236}">
                        <a16:creationId xmlns:a16="http://schemas.microsoft.com/office/drawing/2014/main" id="{EA6597C3-2E2E-AD97-3525-DAAA2A46BE47}"/>
                      </a:ext>
                    </a:extLst>
                  </p:cNvPr>
                  <p:cNvSpPr txBox="1">
                    <a:spLocks noRot="1" noChangeAspect="1" noMove="1" noResize="1" noEditPoints="1" noAdjustHandles="1" noChangeArrowheads="1" noChangeShapeType="1" noTextEdit="1"/>
                  </p:cNvSpPr>
                  <p:nvPr/>
                </p:nvSpPr>
                <p:spPr>
                  <a:xfrm>
                    <a:off x="7404578" y="1045507"/>
                    <a:ext cx="1524381" cy="784830"/>
                  </a:xfrm>
                  <a:prstGeom prst="rect">
                    <a:avLst/>
                  </a:prstGeom>
                  <a:blipFill>
                    <a:blip r:embed="rId13"/>
                    <a:stretch>
                      <a:fillRect t="-1550" b="-7752"/>
                    </a:stretch>
                  </a:blipFill>
                </p:spPr>
                <p:txBody>
                  <a:bodyPr/>
                  <a:lstStyle/>
                  <a:p>
                    <a:r>
                      <a:rPr lang="en-US">
                        <a:noFill/>
                      </a:rPr>
                      <a:t> </a:t>
                    </a:r>
                  </a:p>
                </p:txBody>
              </p:sp>
            </mc:Fallback>
          </mc:AlternateContent>
          <p:sp>
            <p:nvSpPr>
              <p:cNvPr id="97" name="Rectangle: Rounded Corners 96">
                <a:extLst>
                  <a:ext uri="{FF2B5EF4-FFF2-40B4-BE49-F238E27FC236}">
                    <a16:creationId xmlns:a16="http://schemas.microsoft.com/office/drawing/2014/main" id="{5E4A6DC2-C527-A7B3-2EDC-6DBACC948588}"/>
                  </a:ext>
                </a:extLst>
              </p:cNvPr>
              <p:cNvSpPr/>
              <p:nvPr/>
            </p:nvSpPr>
            <p:spPr>
              <a:xfrm>
                <a:off x="5469540" y="1125624"/>
                <a:ext cx="1911177" cy="736883"/>
              </a:xfrm>
              <a:prstGeom prst="round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CA">
                    <a:solidFill>
                      <a:schemeClr val="tx1"/>
                    </a:solidFill>
                  </a:rPr>
                  <a:t>Generator</a:t>
                </a:r>
              </a:p>
              <a:p>
                <a:pPr algn="ctr"/>
                <a:r>
                  <a:rPr lang="en-CA">
                    <a:solidFill>
                      <a:schemeClr val="tx1"/>
                    </a:solidFill>
                  </a:rPr>
                  <a:t>(prediction head)</a:t>
                </a:r>
              </a:p>
            </p:txBody>
          </p:sp>
        </p:grpSp>
        <p:sp>
          <p:nvSpPr>
            <p:cNvPr id="12" name="Rectangle: Rounded Corners 20">
              <a:extLst>
                <a:ext uri="{FF2B5EF4-FFF2-40B4-BE49-F238E27FC236}">
                  <a16:creationId xmlns:a16="http://schemas.microsoft.com/office/drawing/2014/main" id="{CF64D483-EFB2-8CA3-44F8-F2415A50BDA8}"/>
                </a:ext>
              </a:extLst>
            </p:cNvPr>
            <p:cNvSpPr/>
            <p:nvPr/>
          </p:nvSpPr>
          <p:spPr>
            <a:xfrm>
              <a:off x="5119967" y="1908000"/>
              <a:ext cx="1911176" cy="3340800"/>
            </a:xfrm>
            <a:prstGeom prst="roundRect">
              <a:avLst>
                <a:gd name="adj" fmla="val 8831"/>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CA">
                  <a:solidFill>
                    <a:schemeClr val="tx1"/>
                  </a:solidFill>
                </a:rPr>
                <a:t>Decoder</a:t>
              </a:r>
            </a:p>
            <a:p>
              <a:pPr algn="ctr"/>
              <a:r>
                <a:rPr lang="en-CA">
                  <a:solidFill>
                    <a:schemeClr val="tx1"/>
                  </a:solidFill>
                </a:rPr>
                <a:t>Stack</a:t>
              </a:r>
            </a:p>
          </p:txBody>
        </p:sp>
      </p:grpSp>
    </p:spTree>
    <p:extLst>
      <p:ext uri="{BB962C8B-B14F-4D97-AF65-F5344CB8AC3E}">
        <p14:creationId xmlns:p14="http://schemas.microsoft.com/office/powerpoint/2010/main" val="29280601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alpha val="49543"/>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a:t>Transformer Architecture</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54</a:t>
            </a:fld>
            <a:endParaRPr lang="en-US"/>
          </a:p>
        </p:txBody>
      </p:sp>
      <p:grpSp>
        <p:nvGrpSpPr>
          <p:cNvPr id="84" name="Group 83">
            <a:extLst>
              <a:ext uri="{FF2B5EF4-FFF2-40B4-BE49-F238E27FC236}">
                <a16:creationId xmlns:a16="http://schemas.microsoft.com/office/drawing/2014/main" id="{B607896F-DD61-2467-0FAA-92C4420145B0}"/>
              </a:ext>
            </a:extLst>
          </p:cNvPr>
          <p:cNvGrpSpPr/>
          <p:nvPr/>
        </p:nvGrpSpPr>
        <p:grpSpPr>
          <a:xfrm>
            <a:off x="1316110" y="1013423"/>
            <a:ext cx="7263620" cy="5218606"/>
            <a:chOff x="1665339" y="1045507"/>
            <a:chExt cx="7263620" cy="5218606"/>
          </a:xfrm>
        </p:grpSpPr>
        <p:sp>
          <p:nvSpPr>
            <p:cNvPr id="67" name="Rectangle: Rounded Corners 20">
              <a:extLst>
                <a:ext uri="{FF2B5EF4-FFF2-40B4-BE49-F238E27FC236}">
                  <a16:creationId xmlns:a16="http://schemas.microsoft.com/office/drawing/2014/main" id="{ABE2E4D8-5415-3599-E6FE-C9C752483085}"/>
                </a:ext>
              </a:extLst>
            </p:cNvPr>
            <p:cNvSpPr/>
            <p:nvPr/>
          </p:nvSpPr>
          <p:spPr>
            <a:xfrm>
              <a:off x="5469196" y="1940084"/>
              <a:ext cx="1911176" cy="3340800"/>
            </a:xfrm>
            <a:prstGeom prst="roundRect">
              <a:avLst>
                <a:gd name="adj" fmla="val 8831"/>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CA">
                  <a:solidFill>
                    <a:schemeClr val="tx1"/>
                  </a:solidFill>
                </a:rPr>
                <a:t>Decoder</a:t>
              </a:r>
            </a:p>
          </p:txBody>
        </p:sp>
        <p:sp>
          <p:nvSpPr>
            <p:cNvPr id="21" name="Rectangle: Rounded Corners 20">
              <a:extLst>
                <a:ext uri="{FF2B5EF4-FFF2-40B4-BE49-F238E27FC236}">
                  <a16:creationId xmlns:a16="http://schemas.microsoft.com/office/drawing/2014/main" id="{0CEA1E36-0013-AE0D-59CE-B6464D3C5C63}"/>
                </a:ext>
              </a:extLst>
            </p:cNvPr>
            <p:cNvSpPr/>
            <p:nvPr/>
          </p:nvSpPr>
          <p:spPr>
            <a:xfrm>
              <a:off x="3111530" y="3099438"/>
              <a:ext cx="1785389" cy="2180503"/>
            </a:xfrm>
            <a:prstGeom prst="roundRect">
              <a:avLst>
                <a:gd name="adj" fmla="val 8831"/>
              </a:avLst>
            </a:prstGeom>
            <a:solidFill>
              <a:schemeClr val="bg2">
                <a:alpha val="72717"/>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solidFill>
                  <a:schemeClr val="tx1"/>
                </a:solidFill>
              </a:endParaRPr>
            </a:p>
          </p:txBody>
        </p:sp>
        <p:sp>
          <p:nvSpPr>
            <p:cNvPr id="115" name="Rectangle: Rounded Corners 114">
              <a:extLst>
                <a:ext uri="{FF2B5EF4-FFF2-40B4-BE49-F238E27FC236}">
                  <a16:creationId xmlns:a16="http://schemas.microsoft.com/office/drawing/2014/main" id="{EB18084F-72CF-FFAB-F7FD-182EE48B9C0F}"/>
                </a:ext>
              </a:extLst>
            </p:cNvPr>
            <p:cNvSpPr/>
            <p:nvPr/>
          </p:nvSpPr>
          <p:spPr>
            <a:xfrm>
              <a:off x="3555842" y="3221980"/>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17" name="Rectangle: Rounded Corners 116">
              <a:extLst>
                <a:ext uri="{FF2B5EF4-FFF2-40B4-BE49-F238E27FC236}">
                  <a16:creationId xmlns:a16="http://schemas.microsoft.com/office/drawing/2014/main" id="{5484980C-CB82-2461-2E79-8552F938EBC1}"/>
                </a:ext>
              </a:extLst>
            </p:cNvPr>
            <p:cNvSpPr/>
            <p:nvPr/>
          </p:nvSpPr>
          <p:spPr>
            <a:xfrm>
              <a:off x="5849042" y="2016678"/>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16" name="Rectangle: Rounded Corners 115">
              <a:extLst>
                <a:ext uri="{FF2B5EF4-FFF2-40B4-BE49-F238E27FC236}">
                  <a16:creationId xmlns:a16="http://schemas.microsoft.com/office/drawing/2014/main" id="{BD85D983-C8C6-F416-E851-2A7E4C778AE3}"/>
                </a:ext>
              </a:extLst>
            </p:cNvPr>
            <p:cNvSpPr/>
            <p:nvPr/>
          </p:nvSpPr>
          <p:spPr>
            <a:xfrm>
              <a:off x="5849042" y="2980707"/>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37" name="Rectangle: Rounded Corners 36">
              <a:extLst>
                <a:ext uri="{FF2B5EF4-FFF2-40B4-BE49-F238E27FC236}">
                  <a16:creationId xmlns:a16="http://schemas.microsoft.com/office/drawing/2014/main" id="{E7835012-18FA-E92A-1EFB-684C18A972F3}"/>
                </a:ext>
              </a:extLst>
            </p:cNvPr>
            <p:cNvSpPr/>
            <p:nvPr/>
          </p:nvSpPr>
          <p:spPr>
            <a:xfrm>
              <a:off x="3555842" y="4470587"/>
              <a:ext cx="1145219" cy="461639"/>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Self-Attention</a:t>
              </a:r>
            </a:p>
          </p:txBody>
        </p:sp>
        <p:sp>
          <p:nvSpPr>
            <p:cNvPr id="38" name="Rectangle: Rounded Corners 37">
              <a:extLst>
                <a:ext uri="{FF2B5EF4-FFF2-40B4-BE49-F238E27FC236}">
                  <a16:creationId xmlns:a16="http://schemas.microsoft.com/office/drawing/2014/main" id="{0ED6BF3F-C68B-4244-4E17-8CFE32BDD657}"/>
                </a:ext>
              </a:extLst>
            </p:cNvPr>
            <p:cNvSpPr/>
            <p:nvPr/>
          </p:nvSpPr>
          <p:spPr>
            <a:xfrm>
              <a:off x="3555842" y="4234180"/>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39" name="Rectangle: Rounded Corners 38">
              <a:extLst>
                <a:ext uri="{FF2B5EF4-FFF2-40B4-BE49-F238E27FC236}">
                  <a16:creationId xmlns:a16="http://schemas.microsoft.com/office/drawing/2014/main" id="{A77F0483-5127-A9B4-9E50-4473F5410D34}"/>
                </a:ext>
              </a:extLst>
            </p:cNvPr>
            <p:cNvSpPr/>
            <p:nvPr/>
          </p:nvSpPr>
          <p:spPr>
            <a:xfrm>
              <a:off x="3555842" y="3462687"/>
              <a:ext cx="1145219" cy="461639"/>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41" name="Rectangle: Rounded Corners 40">
              <a:extLst>
                <a:ext uri="{FF2B5EF4-FFF2-40B4-BE49-F238E27FC236}">
                  <a16:creationId xmlns:a16="http://schemas.microsoft.com/office/drawing/2014/main" id="{F809A01A-6A84-C33C-AAFE-D8CBA998A35D}"/>
                </a:ext>
              </a:extLst>
            </p:cNvPr>
            <p:cNvSpPr/>
            <p:nvPr/>
          </p:nvSpPr>
          <p:spPr>
            <a:xfrm>
              <a:off x="5849042" y="4404544"/>
              <a:ext cx="1145219" cy="547255"/>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Masked Multi-Head Self-Attention</a:t>
              </a:r>
            </a:p>
          </p:txBody>
        </p:sp>
        <p:sp>
          <p:nvSpPr>
            <p:cNvPr id="42" name="Rectangle: Rounded Corners 41">
              <a:extLst>
                <a:ext uri="{FF2B5EF4-FFF2-40B4-BE49-F238E27FC236}">
                  <a16:creationId xmlns:a16="http://schemas.microsoft.com/office/drawing/2014/main" id="{5F933728-B354-D3D0-CFD4-5D6085021AD7}"/>
                </a:ext>
              </a:extLst>
            </p:cNvPr>
            <p:cNvSpPr/>
            <p:nvPr/>
          </p:nvSpPr>
          <p:spPr>
            <a:xfrm>
              <a:off x="5849042" y="4176418"/>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45" name="Rectangle: Rounded Corners 44">
              <a:extLst>
                <a:ext uri="{FF2B5EF4-FFF2-40B4-BE49-F238E27FC236}">
                  <a16:creationId xmlns:a16="http://schemas.microsoft.com/office/drawing/2014/main" id="{051356D5-2323-70CE-5CD6-3A3B60D02922}"/>
                </a:ext>
              </a:extLst>
            </p:cNvPr>
            <p:cNvSpPr/>
            <p:nvPr/>
          </p:nvSpPr>
          <p:spPr>
            <a:xfrm>
              <a:off x="5849042" y="2243022"/>
              <a:ext cx="1145219" cy="461639"/>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48" name="Rectangle: Rounded Corners 47">
              <a:extLst>
                <a:ext uri="{FF2B5EF4-FFF2-40B4-BE49-F238E27FC236}">
                  <a16:creationId xmlns:a16="http://schemas.microsoft.com/office/drawing/2014/main" id="{A597647B-1681-C1F8-C63C-90ADD1AE6BFA}"/>
                </a:ext>
              </a:extLst>
            </p:cNvPr>
            <p:cNvSpPr/>
            <p:nvPr/>
          </p:nvSpPr>
          <p:spPr>
            <a:xfrm>
              <a:off x="3556395" y="5802428"/>
              <a:ext cx="1145219" cy="461639"/>
            </a:xfrm>
            <a:prstGeom prst="roundRect">
              <a:avLst/>
            </a:prstGeom>
            <a:solidFill>
              <a:srgbClr val="EAC8D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Input Embedding</a:t>
              </a:r>
            </a:p>
          </p:txBody>
        </p:sp>
        <p:sp>
          <p:nvSpPr>
            <p:cNvPr id="49" name="Rectangle: Rounded Corners 48">
              <a:extLst>
                <a:ext uri="{FF2B5EF4-FFF2-40B4-BE49-F238E27FC236}">
                  <a16:creationId xmlns:a16="http://schemas.microsoft.com/office/drawing/2014/main" id="{2DADAE39-A947-C41A-B5A7-32C78F75A151}"/>
                </a:ext>
              </a:extLst>
            </p:cNvPr>
            <p:cNvSpPr/>
            <p:nvPr/>
          </p:nvSpPr>
          <p:spPr>
            <a:xfrm>
              <a:off x="5849042" y="5802474"/>
              <a:ext cx="1145219" cy="461639"/>
            </a:xfrm>
            <a:prstGeom prst="roundRect">
              <a:avLst/>
            </a:prstGeom>
            <a:solidFill>
              <a:srgbClr val="EAC8D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Output Embedding</a:t>
              </a:r>
            </a:p>
          </p:txBody>
        </p:sp>
        <p:sp>
          <p:nvSpPr>
            <p:cNvPr id="50" name="Flowchart: Or 49">
              <a:extLst>
                <a:ext uri="{FF2B5EF4-FFF2-40B4-BE49-F238E27FC236}">
                  <a16:creationId xmlns:a16="http://schemas.microsoft.com/office/drawing/2014/main" id="{3FD46E49-EDF5-3D45-8218-7C34496BD794}"/>
                </a:ext>
              </a:extLst>
            </p:cNvPr>
            <p:cNvSpPr/>
            <p:nvPr/>
          </p:nvSpPr>
          <p:spPr>
            <a:xfrm>
              <a:off x="4033568" y="5417274"/>
              <a:ext cx="190871" cy="187482"/>
            </a:xfrm>
            <a:prstGeom prst="flowChartOr">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sp>
          <p:nvSpPr>
            <p:cNvPr id="51" name="Flowchart: Or 50">
              <a:extLst>
                <a:ext uri="{FF2B5EF4-FFF2-40B4-BE49-F238E27FC236}">
                  <a16:creationId xmlns:a16="http://schemas.microsoft.com/office/drawing/2014/main" id="{9195AC2A-C1F7-C074-1C5E-E844A780E9B5}"/>
                </a:ext>
              </a:extLst>
            </p:cNvPr>
            <p:cNvSpPr/>
            <p:nvPr/>
          </p:nvSpPr>
          <p:spPr>
            <a:xfrm>
              <a:off x="6326215" y="5417020"/>
              <a:ext cx="190871" cy="187482"/>
            </a:xfrm>
            <a:prstGeom prst="flowChartOr">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grpSp>
          <p:nvGrpSpPr>
            <p:cNvPr id="58" name="Group 57">
              <a:extLst>
                <a:ext uri="{FF2B5EF4-FFF2-40B4-BE49-F238E27FC236}">
                  <a16:creationId xmlns:a16="http://schemas.microsoft.com/office/drawing/2014/main" id="{8F802E2E-872C-95D3-F775-5435083E8522}"/>
                </a:ext>
              </a:extLst>
            </p:cNvPr>
            <p:cNvGrpSpPr/>
            <p:nvPr/>
          </p:nvGrpSpPr>
          <p:grpSpPr>
            <a:xfrm>
              <a:off x="3359423" y="5320074"/>
              <a:ext cx="389131" cy="363600"/>
              <a:chOff x="2190381" y="5169600"/>
              <a:chExt cx="389131" cy="363600"/>
            </a:xfrm>
          </p:grpSpPr>
          <p:sp>
            <p:nvSpPr>
              <p:cNvPr id="56" name="Oval 55">
                <a:extLst>
                  <a:ext uri="{FF2B5EF4-FFF2-40B4-BE49-F238E27FC236}">
                    <a16:creationId xmlns:a16="http://schemas.microsoft.com/office/drawing/2014/main" id="{0D97046E-4D1C-5178-ED81-403FC756546E}"/>
                  </a:ext>
                </a:extLst>
              </p:cNvPr>
              <p:cNvSpPr/>
              <p:nvPr/>
            </p:nvSpPr>
            <p:spPr>
              <a:xfrm flipH="1">
                <a:off x="2190381" y="5169600"/>
                <a:ext cx="389131" cy="3636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cxnSp>
            <p:nvCxnSpPr>
              <p:cNvPr id="90" name="Connector: Curved 89">
                <a:extLst>
                  <a:ext uri="{FF2B5EF4-FFF2-40B4-BE49-F238E27FC236}">
                    <a16:creationId xmlns:a16="http://schemas.microsoft.com/office/drawing/2014/main" id="{453F74FB-9732-CD45-4A32-D95883EE8653}"/>
                  </a:ext>
                </a:extLst>
              </p:cNvPr>
              <p:cNvCxnSpPr>
                <a:cxnSpLocks/>
              </p:cNvCxnSpPr>
              <p:nvPr/>
            </p:nvCxnSpPr>
            <p:spPr>
              <a:xfrm rot="8007504" flipH="1" flipV="1">
                <a:off x="2255161" y="5218151"/>
                <a:ext cx="258183" cy="275156"/>
              </a:xfrm>
              <a:prstGeom prst="curvedConnector5">
                <a:avLst>
                  <a:gd name="adj1" fmla="val 58539"/>
                  <a:gd name="adj2" fmla="val 59259"/>
                  <a:gd name="adj3" fmla="val 55867"/>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30" name="Group 29">
              <a:extLst>
                <a:ext uri="{FF2B5EF4-FFF2-40B4-BE49-F238E27FC236}">
                  <a16:creationId xmlns:a16="http://schemas.microsoft.com/office/drawing/2014/main" id="{9645DEE8-E7CF-CE54-77D3-4C66EF97F50B}"/>
                </a:ext>
              </a:extLst>
            </p:cNvPr>
            <p:cNvGrpSpPr/>
            <p:nvPr/>
          </p:nvGrpSpPr>
          <p:grpSpPr>
            <a:xfrm>
              <a:off x="6787665" y="5321087"/>
              <a:ext cx="389131" cy="363600"/>
              <a:chOff x="5618623" y="5170613"/>
              <a:chExt cx="389131" cy="363600"/>
            </a:xfrm>
          </p:grpSpPr>
          <p:sp>
            <p:nvSpPr>
              <p:cNvPr id="27" name="Oval 26">
                <a:extLst>
                  <a:ext uri="{FF2B5EF4-FFF2-40B4-BE49-F238E27FC236}">
                    <a16:creationId xmlns:a16="http://schemas.microsoft.com/office/drawing/2014/main" id="{CDF2813B-F518-DF4E-4607-EDCDE050DD71}"/>
                  </a:ext>
                </a:extLst>
              </p:cNvPr>
              <p:cNvSpPr/>
              <p:nvPr/>
            </p:nvSpPr>
            <p:spPr>
              <a:xfrm flipH="1">
                <a:off x="5618623" y="5170613"/>
                <a:ext cx="389131" cy="3636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cxnSp>
            <p:nvCxnSpPr>
              <p:cNvPr id="94" name="Connector: Curved 93">
                <a:extLst>
                  <a:ext uri="{FF2B5EF4-FFF2-40B4-BE49-F238E27FC236}">
                    <a16:creationId xmlns:a16="http://schemas.microsoft.com/office/drawing/2014/main" id="{CD0AA0C4-3F7D-7E83-1722-A9BE82A388B0}"/>
                  </a:ext>
                </a:extLst>
              </p:cNvPr>
              <p:cNvCxnSpPr>
                <a:cxnSpLocks/>
              </p:cNvCxnSpPr>
              <p:nvPr/>
            </p:nvCxnSpPr>
            <p:spPr>
              <a:xfrm rot="13536651" flipV="1">
                <a:off x="5683439" y="5215598"/>
                <a:ext cx="258183" cy="275156"/>
              </a:xfrm>
              <a:prstGeom prst="curvedConnector5">
                <a:avLst>
                  <a:gd name="adj1" fmla="val 58539"/>
                  <a:gd name="adj2" fmla="val 59259"/>
                  <a:gd name="adj3" fmla="val 55867"/>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95" name="Rectangle: Rounded Corners 94">
              <a:extLst>
                <a:ext uri="{FF2B5EF4-FFF2-40B4-BE49-F238E27FC236}">
                  <a16:creationId xmlns:a16="http://schemas.microsoft.com/office/drawing/2014/main" id="{F5C84C6D-84E5-93DD-26BF-6D8D9FC463EB}"/>
                </a:ext>
              </a:extLst>
            </p:cNvPr>
            <p:cNvSpPr/>
            <p:nvPr/>
          </p:nvSpPr>
          <p:spPr>
            <a:xfrm>
              <a:off x="5849042" y="1587068"/>
              <a:ext cx="1145219" cy="177385"/>
            </a:xfrm>
            <a:prstGeom prst="roundRect">
              <a:avLst/>
            </a:prstGeom>
            <a:solidFill>
              <a:srgbClr val="B2B9C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Linear</a:t>
              </a:r>
            </a:p>
          </p:txBody>
        </p:sp>
        <p:sp>
          <p:nvSpPr>
            <p:cNvPr id="96" name="Rectangle: Rounded Corners 95">
              <a:extLst>
                <a:ext uri="{FF2B5EF4-FFF2-40B4-BE49-F238E27FC236}">
                  <a16:creationId xmlns:a16="http://schemas.microsoft.com/office/drawing/2014/main" id="{77E8F3F7-3375-28E7-51B6-352C0E46C006}"/>
                </a:ext>
              </a:extLst>
            </p:cNvPr>
            <p:cNvSpPr/>
            <p:nvPr/>
          </p:nvSpPr>
          <p:spPr>
            <a:xfrm>
              <a:off x="5849042" y="1233814"/>
              <a:ext cx="1145219" cy="177385"/>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err="1">
                  <a:solidFill>
                    <a:schemeClr val="tx1"/>
                  </a:solidFill>
                </a:rPr>
                <a:t>Softmax</a:t>
              </a:r>
              <a:endParaRPr lang="en-CA" sz="1250">
                <a:solidFill>
                  <a:schemeClr val="tx1"/>
                </a:solidFill>
              </a:endParaRPr>
            </a:p>
          </p:txBody>
        </p:sp>
        <p:cxnSp>
          <p:nvCxnSpPr>
            <p:cNvPr id="99" name="Straight Arrow Connector 98">
              <a:extLst>
                <a:ext uri="{FF2B5EF4-FFF2-40B4-BE49-F238E27FC236}">
                  <a16:creationId xmlns:a16="http://schemas.microsoft.com/office/drawing/2014/main" id="{6DD3A0E7-6D52-2C4D-D5CF-E2AFDC5C5AD2}"/>
                </a:ext>
              </a:extLst>
            </p:cNvPr>
            <p:cNvCxnSpPr>
              <a:cxnSpLocks/>
              <a:endCxn id="48" idx="1"/>
            </p:cNvCxnSpPr>
            <p:nvPr/>
          </p:nvCxnSpPr>
          <p:spPr>
            <a:xfrm>
              <a:off x="3168094" y="6031896"/>
              <a:ext cx="388301" cy="135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1A7E58A2-F486-D8D8-E60D-D1F390950CB8}"/>
                </a:ext>
              </a:extLst>
            </p:cNvPr>
            <p:cNvCxnSpPr>
              <a:cxnSpLocks/>
              <a:stCxn id="48" idx="0"/>
              <a:endCxn id="50" idx="4"/>
            </p:cNvCxnSpPr>
            <p:nvPr/>
          </p:nvCxnSpPr>
          <p:spPr>
            <a:xfrm flipH="1" flipV="1">
              <a:off x="4129004" y="5604756"/>
              <a:ext cx="1" cy="19767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320A8349-9CB1-7DF2-707A-5DFE7BC02280}"/>
                </a:ext>
              </a:extLst>
            </p:cNvPr>
            <p:cNvCxnSpPr>
              <a:cxnSpLocks/>
              <a:stCxn id="49" idx="0"/>
              <a:endCxn id="51" idx="4"/>
            </p:cNvCxnSpPr>
            <p:nvPr/>
          </p:nvCxnSpPr>
          <p:spPr>
            <a:xfrm flipH="1" flipV="1">
              <a:off x="6421651" y="5604502"/>
              <a:ext cx="1" cy="19797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4EF77D9D-C423-1E2C-2571-A1D3FE56904E}"/>
                </a:ext>
              </a:extLst>
            </p:cNvPr>
            <p:cNvCxnSpPr>
              <a:cxnSpLocks/>
            </p:cNvCxnSpPr>
            <p:nvPr/>
          </p:nvCxnSpPr>
          <p:spPr>
            <a:xfrm>
              <a:off x="3748554" y="5510761"/>
              <a:ext cx="285014" cy="0"/>
            </a:xfrm>
            <a:prstGeom prst="line">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9" name="Straight Connector 108">
              <a:extLst>
                <a:ext uri="{FF2B5EF4-FFF2-40B4-BE49-F238E27FC236}">
                  <a16:creationId xmlns:a16="http://schemas.microsoft.com/office/drawing/2014/main" id="{E3A67CE7-6873-DDAE-7CDB-B160438A2B45}"/>
                </a:ext>
              </a:extLst>
            </p:cNvPr>
            <p:cNvCxnSpPr>
              <a:cxnSpLocks/>
              <a:stCxn id="51" idx="6"/>
            </p:cNvCxnSpPr>
            <p:nvPr/>
          </p:nvCxnSpPr>
          <p:spPr>
            <a:xfrm flipV="1">
              <a:off x="6517086" y="5507641"/>
              <a:ext cx="275869" cy="0"/>
            </a:xfrm>
            <a:prstGeom prst="line">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2" name="Straight Connector 111">
              <a:extLst>
                <a:ext uri="{FF2B5EF4-FFF2-40B4-BE49-F238E27FC236}">
                  <a16:creationId xmlns:a16="http://schemas.microsoft.com/office/drawing/2014/main" id="{32C15B64-08D1-FEB3-0DA5-DEE4CD553B56}"/>
                </a:ext>
              </a:extLst>
            </p:cNvPr>
            <p:cNvCxnSpPr>
              <a:cxnSpLocks/>
              <a:stCxn id="50" idx="0"/>
              <a:endCxn id="37" idx="2"/>
            </p:cNvCxnSpPr>
            <p:nvPr/>
          </p:nvCxnSpPr>
          <p:spPr>
            <a:xfrm flipH="1" flipV="1">
              <a:off x="4128452" y="4932226"/>
              <a:ext cx="552" cy="485048"/>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8" name="Rectangle: Rounded Corners 117">
              <a:extLst>
                <a:ext uri="{FF2B5EF4-FFF2-40B4-BE49-F238E27FC236}">
                  <a16:creationId xmlns:a16="http://schemas.microsoft.com/office/drawing/2014/main" id="{C6CC366E-CF07-909C-60AA-FB416BE5DED6}"/>
                </a:ext>
              </a:extLst>
            </p:cNvPr>
            <p:cNvSpPr/>
            <p:nvPr/>
          </p:nvSpPr>
          <p:spPr>
            <a:xfrm>
              <a:off x="5849042" y="3207877"/>
              <a:ext cx="1145219" cy="546700"/>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Cross-Attention</a:t>
              </a:r>
            </a:p>
          </p:txBody>
        </p:sp>
        <p:cxnSp>
          <p:nvCxnSpPr>
            <p:cNvPr id="120" name="Straight Connector 119">
              <a:extLst>
                <a:ext uri="{FF2B5EF4-FFF2-40B4-BE49-F238E27FC236}">
                  <a16:creationId xmlns:a16="http://schemas.microsoft.com/office/drawing/2014/main" id="{F5390534-B6AD-17B0-0AA1-D87AE2E0CE1B}"/>
                </a:ext>
              </a:extLst>
            </p:cNvPr>
            <p:cNvCxnSpPr>
              <a:cxnSpLocks/>
              <a:stCxn id="38" idx="0"/>
              <a:endCxn id="39" idx="2"/>
            </p:cNvCxnSpPr>
            <p:nvPr/>
          </p:nvCxnSpPr>
          <p:spPr>
            <a:xfrm flipV="1">
              <a:off x="4128452" y="3924326"/>
              <a:ext cx="0" cy="309854"/>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A3AF06C8-3B39-7939-5C30-10F5BBB68993}"/>
                </a:ext>
              </a:extLst>
            </p:cNvPr>
            <p:cNvCxnSpPr>
              <a:cxnSpLocks/>
              <a:stCxn id="116" idx="0"/>
              <a:endCxn id="45" idx="2"/>
            </p:cNvCxnSpPr>
            <p:nvPr/>
          </p:nvCxnSpPr>
          <p:spPr>
            <a:xfrm flipV="1">
              <a:off x="6421652" y="2704661"/>
              <a:ext cx="0" cy="276046"/>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162E6C8-949B-DD8A-7B37-CDF3ED7643BE}"/>
                </a:ext>
              </a:extLst>
            </p:cNvPr>
            <p:cNvCxnSpPr>
              <a:cxnSpLocks/>
              <a:stCxn id="51" idx="0"/>
              <a:endCxn id="41" idx="2"/>
            </p:cNvCxnSpPr>
            <p:nvPr/>
          </p:nvCxnSpPr>
          <p:spPr>
            <a:xfrm flipV="1">
              <a:off x="6421651" y="4951799"/>
              <a:ext cx="1" cy="465221"/>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Elbow Connector 63">
              <a:extLst>
                <a:ext uri="{FF2B5EF4-FFF2-40B4-BE49-F238E27FC236}">
                  <a16:creationId xmlns:a16="http://schemas.microsoft.com/office/drawing/2014/main" id="{46597648-3E0E-BEDA-81E9-C955AC45D190}"/>
                </a:ext>
              </a:extLst>
            </p:cNvPr>
            <p:cNvCxnSpPr>
              <a:cxnSpLocks/>
              <a:endCxn id="38" idx="1"/>
            </p:cNvCxnSpPr>
            <p:nvPr/>
          </p:nvCxnSpPr>
          <p:spPr>
            <a:xfrm rot="16200000" flipV="1">
              <a:off x="3381403" y="4497313"/>
              <a:ext cx="921489" cy="572610"/>
            </a:xfrm>
            <a:prstGeom prst="bentConnector4">
              <a:avLst>
                <a:gd name="adj1" fmla="val 4268"/>
                <a:gd name="adj2" fmla="val 13992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Elbow Connector 78">
              <a:extLst>
                <a:ext uri="{FF2B5EF4-FFF2-40B4-BE49-F238E27FC236}">
                  <a16:creationId xmlns:a16="http://schemas.microsoft.com/office/drawing/2014/main" id="{ED26382B-1FAC-D054-72F4-6867FD771F88}"/>
                </a:ext>
              </a:extLst>
            </p:cNvPr>
            <p:cNvCxnSpPr>
              <a:cxnSpLocks/>
            </p:cNvCxnSpPr>
            <p:nvPr/>
          </p:nvCxnSpPr>
          <p:spPr>
            <a:xfrm rot="10800000">
              <a:off x="3787114" y="4932226"/>
              <a:ext cx="341338" cy="186174"/>
            </a:xfrm>
            <a:prstGeom prst="bentConnector3">
              <a:avLst>
                <a:gd name="adj1" fmla="val 9934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Elbow Connector 82">
              <a:extLst>
                <a:ext uri="{FF2B5EF4-FFF2-40B4-BE49-F238E27FC236}">
                  <a16:creationId xmlns:a16="http://schemas.microsoft.com/office/drawing/2014/main" id="{A1887270-1231-804E-FA73-BFC1EAF80A22}"/>
                </a:ext>
              </a:extLst>
            </p:cNvPr>
            <p:cNvCxnSpPr>
              <a:cxnSpLocks/>
            </p:cNvCxnSpPr>
            <p:nvPr/>
          </p:nvCxnSpPr>
          <p:spPr>
            <a:xfrm flipV="1">
              <a:off x="4128451" y="4943037"/>
              <a:ext cx="342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Elbow Connector 86">
              <a:extLst>
                <a:ext uri="{FF2B5EF4-FFF2-40B4-BE49-F238E27FC236}">
                  <a16:creationId xmlns:a16="http://schemas.microsoft.com/office/drawing/2014/main" id="{CD56D825-8AFF-B267-78DC-846FB7241BC6}"/>
                </a:ext>
              </a:extLst>
            </p:cNvPr>
            <p:cNvCxnSpPr>
              <a:cxnSpLocks/>
              <a:endCxn id="115" idx="1"/>
            </p:cNvCxnSpPr>
            <p:nvPr/>
          </p:nvCxnSpPr>
          <p:spPr>
            <a:xfrm rot="16200000" flipV="1">
              <a:off x="3436485" y="3430030"/>
              <a:ext cx="811326" cy="572611"/>
            </a:xfrm>
            <a:prstGeom prst="bentConnector4">
              <a:avLst>
                <a:gd name="adj1" fmla="val -640"/>
                <a:gd name="adj2" fmla="val 139923"/>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D08E9C9-797F-3C0F-5DD2-20F68DD66C1A}"/>
                </a:ext>
              </a:extLst>
            </p:cNvPr>
            <p:cNvCxnSpPr>
              <a:stCxn id="37" idx="0"/>
              <a:endCxn id="38" idx="2"/>
            </p:cNvCxnSpPr>
            <p:nvPr/>
          </p:nvCxnSpPr>
          <p:spPr>
            <a:xfrm flipV="1">
              <a:off x="4128452" y="4411565"/>
              <a:ext cx="0" cy="59022"/>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35C74F40-1917-F10E-9AB2-367037E0B12C}"/>
                </a:ext>
              </a:extLst>
            </p:cNvPr>
            <p:cNvCxnSpPr>
              <a:cxnSpLocks/>
              <a:stCxn id="42" idx="2"/>
              <a:endCxn id="41" idx="0"/>
            </p:cNvCxnSpPr>
            <p:nvPr/>
          </p:nvCxnSpPr>
          <p:spPr>
            <a:xfrm>
              <a:off x="6421652" y="4353803"/>
              <a:ext cx="0" cy="50741"/>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4" name="Elbow Connector 113">
              <a:extLst>
                <a:ext uri="{FF2B5EF4-FFF2-40B4-BE49-F238E27FC236}">
                  <a16:creationId xmlns:a16="http://schemas.microsoft.com/office/drawing/2014/main" id="{BE9369FD-11D5-A0EF-7874-405BEC27872A}"/>
                </a:ext>
              </a:extLst>
            </p:cNvPr>
            <p:cNvCxnSpPr>
              <a:cxnSpLocks/>
            </p:cNvCxnSpPr>
            <p:nvPr/>
          </p:nvCxnSpPr>
          <p:spPr>
            <a:xfrm rot="10800000">
              <a:off x="6080314" y="4950537"/>
              <a:ext cx="341338" cy="186174"/>
            </a:xfrm>
            <a:prstGeom prst="bentConnector3">
              <a:avLst>
                <a:gd name="adj1" fmla="val 9934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Elbow Connector 118">
              <a:extLst>
                <a:ext uri="{FF2B5EF4-FFF2-40B4-BE49-F238E27FC236}">
                  <a16:creationId xmlns:a16="http://schemas.microsoft.com/office/drawing/2014/main" id="{E0412DD0-9CA8-CBBA-F3D0-BF54054CF512}"/>
                </a:ext>
              </a:extLst>
            </p:cNvPr>
            <p:cNvCxnSpPr>
              <a:cxnSpLocks/>
            </p:cNvCxnSpPr>
            <p:nvPr/>
          </p:nvCxnSpPr>
          <p:spPr>
            <a:xfrm flipV="1">
              <a:off x="6421651" y="4961348"/>
              <a:ext cx="342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Elbow Connector 120">
              <a:extLst>
                <a:ext uri="{FF2B5EF4-FFF2-40B4-BE49-F238E27FC236}">
                  <a16:creationId xmlns:a16="http://schemas.microsoft.com/office/drawing/2014/main" id="{B093DCA3-17F2-76F4-8398-A65D71B363D2}"/>
                </a:ext>
              </a:extLst>
            </p:cNvPr>
            <p:cNvCxnSpPr>
              <a:cxnSpLocks/>
              <a:stCxn id="67" idx="2"/>
              <a:endCxn id="42" idx="3"/>
            </p:cNvCxnSpPr>
            <p:nvPr/>
          </p:nvCxnSpPr>
          <p:spPr>
            <a:xfrm rot="5400000" flipH="1" flipV="1">
              <a:off x="6201635" y="4488259"/>
              <a:ext cx="1015773" cy="569477"/>
            </a:xfrm>
            <a:prstGeom prst="bentConnector4">
              <a:avLst>
                <a:gd name="adj1" fmla="val 6804"/>
                <a:gd name="adj2" fmla="val 14072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19DC1ED2-2EF0-6E8A-063F-6A0E66F616C9}"/>
                </a:ext>
              </a:extLst>
            </p:cNvPr>
            <p:cNvCxnSpPr>
              <a:cxnSpLocks/>
              <a:stCxn id="117" idx="0"/>
              <a:endCxn id="95" idx="2"/>
            </p:cNvCxnSpPr>
            <p:nvPr/>
          </p:nvCxnSpPr>
          <p:spPr>
            <a:xfrm flipV="1">
              <a:off x="6421652" y="1764453"/>
              <a:ext cx="0" cy="252225"/>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FDCE5CDC-23F2-8879-D3C9-C4A35670D0FD}"/>
                </a:ext>
              </a:extLst>
            </p:cNvPr>
            <p:cNvCxnSpPr>
              <a:stCxn id="95" idx="0"/>
              <a:endCxn id="96" idx="2"/>
            </p:cNvCxnSpPr>
            <p:nvPr/>
          </p:nvCxnSpPr>
          <p:spPr>
            <a:xfrm flipV="1">
              <a:off x="6421652" y="1411199"/>
              <a:ext cx="0" cy="175869"/>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6E398E96-8A3C-445B-519C-F1B200F276F9}"/>
                </a:ext>
              </a:extLst>
            </p:cNvPr>
            <p:cNvCxnSpPr>
              <a:cxnSpLocks/>
              <a:stCxn id="96" idx="3"/>
            </p:cNvCxnSpPr>
            <p:nvPr/>
          </p:nvCxnSpPr>
          <p:spPr>
            <a:xfrm>
              <a:off x="6994261" y="1322507"/>
              <a:ext cx="587997"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Elbow Connector 133">
              <a:extLst>
                <a:ext uri="{FF2B5EF4-FFF2-40B4-BE49-F238E27FC236}">
                  <a16:creationId xmlns:a16="http://schemas.microsoft.com/office/drawing/2014/main" id="{D8E9B299-7F29-183A-F397-D23FC5D92C24}"/>
                </a:ext>
              </a:extLst>
            </p:cNvPr>
            <p:cNvCxnSpPr>
              <a:cxnSpLocks/>
              <a:endCxn id="117" idx="3"/>
            </p:cNvCxnSpPr>
            <p:nvPr/>
          </p:nvCxnSpPr>
          <p:spPr>
            <a:xfrm rot="5400000" flipH="1" flipV="1">
              <a:off x="6265337" y="2261683"/>
              <a:ext cx="885236" cy="572612"/>
            </a:xfrm>
            <a:prstGeom prst="bentConnector4">
              <a:avLst>
                <a:gd name="adj1" fmla="val 10941"/>
                <a:gd name="adj2" fmla="val 13992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613398B7-37A2-436F-193E-B904A2B21830}"/>
                </a:ext>
              </a:extLst>
            </p:cNvPr>
            <p:cNvCxnSpPr>
              <a:cxnSpLocks/>
            </p:cNvCxnSpPr>
            <p:nvPr/>
          </p:nvCxnSpPr>
          <p:spPr>
            <a:xfrm flipV="1">
              <a:off x="6421652" y="3990975"/>
              <a:ext cx="0" cy="187200"/>
            </a:xfrm>
            <a:prstGeom prst="straightConnector1">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0" name="Elbow Connector 139">
              <a:extLst>
                <a:ext uri="{FF2B5EF4-FFF2-40B4-BE49-F238E27FC236}">
                  <a16:creationId xmlns:a16="http://schemas.microsoft.com/office/drawing/2014/main" id="{3228680E-667E-1102-BF2C-9AF0B4371318}"/>
                </a:ext>
              </a:extLst>
            </p:cNvPr>
            <p:cNvCxnSpPr>
              <a:cxnSpLocks/>
              <a:endCxn id="116" idx="3"/>
            </p:cNvCxnSpPr>
            <p:nvPr/>
          </p:nvCxnSpPr>
          <p:spPr>
            <a:xfrm rot="5400000" flipH="1" flipV="1">
              <a:off x="6218461" y="3272800"/>
              <a:ext cx="979200" cy="572400"/>
            </a:xfrm>
            <a:prstGeom prst="bentConnector4">
              <a:avLst>
                <a:gd name="adj1" fmla="val -3525"/>
                <a:gd name="adj2" fmla="val 139566"/>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Elbow Connector 143">
              <a:extLst>
                <a:ext uri="{FF2B5EF4-FFF2-40B4-BE49-F238E27FC236}">
                  <a16:creationId xmlns:a16="http://schemas.microsoft.com/office/drawing/2014/main" id="{1F178BEF-E774-F9F3-72AB-A3B1A6487C5E}"/>
                </a:ext>
              </a:extLst>
            </p:cNvPr>
            <p:cNvCxnSpPr>
              <a:cxnSpLocks/>
            </p:cNvCxnSpPr>
            <p:nvPr/>
          </p:nvCxnSpPr>
          <p:spPr>
            <a:xfrm flipV="1">
              <a:off x="6421649" y="3756476"/>
              <a:ext cx="342000" cy="251999"/>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Elbow Connector 154">
              <a:extLst>
                <a:ext uri="{FF2B5EF4-FFF2-40B4-BE49-F238E27FC236}">
                  <a16:creationId xmlns:a16="http://schemas.microsoft.com/office/drawing/2014/main" id="{379DAC9A-6EFD-951C-1D34-86F97912AB34}"/>
                </a:ext>
              </a:extLst>
            </p:cNvPr>
            <p:cNvCxnSpPr>
              <a:cxnSpLocks/>
            </p:cNvCxnSpPr>
            <p:nvPr/>
          </p:nvCxnSpPr>
          <p:spPr>
            <a:xfrm flipV="1">
              <a:off x="5881543" y="3751414"/>
              <a:ext cx="540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Elbow Connector 161">
              <a:extLst>
                <a:ext uri="{FF2B5EF4-FFF2-40B4-BE49-F238E27FC236}">
                  <a16:creationId xmlns:a16="http://schemas.microsoft.com/office/drawing/2014/main" id="{7BC83303-6CFF-1CFE-4C39-864015D872D1}"/>
                </a:ext>
              </a:extLst>
            </p:cNvPr>
            <p:cNvCxnSpPr>
              <a:cxnSpLocks/>
            </p:cNvCxnSpPr>
            <p:nvPr/>
          </p:nvCxnSpPr>
          <p:spPr>
            <a:xfrm flipV="1">
              <a:off x="5537800" y="3751414"/>
              <a:ext cx="540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Elbow Connector 163">
              <a:extLst>
                <a:ext uri="{FF2B5EF4-FFF2-40B4-BE49-F238E27FC236}">
                  <a16:creationId xmlns:a16="http://schemas.microsoft.com/office/drawing/2014/main" id="{9461F429-D5A6-9A38-87F3-57C96AB387A6}"/>
                </a:ext>
              </a:extLst>
            </p:cNvPr>
            <p:cNvCxnSpPr>
              <a:cxnSpLocks/>
              <a:stCxn id="115" idx="0"/>
            </p:cNvCxnSpPr>
            <p:nvPr/>
          </p:nvCxnSpPr>
          <p:spPr>
            <a:xfrm rot="16200000" flipH="1">
              <a:off x="4534873" y="2815558"/>
              <a:ext cx="705523" cy="1518366"/>
            </a:xfrm>
            <a:prstGeom prst="bentConnector4">
              <a:avLst>
                <a:gd name="adj1" fmla="val -32401"/>
                <a:gd name="adj2" fmla="val 68856"/>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81CEE4CB-400C-7F16-263D-DCBAC2A4A8EB}"/>
                </a:ext>
              </a:extLst>
            </p:cNvPr>
            <p:cNvCxnSpPr>
              <a:stCxn id="115" idx="2"/>
              <a:endCxn id="39" idx="0"/>
            </p:cNvCxnSpPr>
            <p:nvPr/>
          </p:nvCxnSpPr>
          <p:spPr>
            <a:xfrm>
              <a:off x="4128452" y="3399365"/>
              <a:ext cx="0" cy="63322"/>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DD02FFAE-42D4-603B-5C1C-9393366EDB9D}"/>
                </a:ext>
              </a:extLst>
            </p:cNvPr>
            <p:cNvCxnSpPr>
              <a:cxnSpLocks/>
              <a:stCxn id="116" idx="2"/>
              <a:endCxn id="118" idx="0"/>
            </p:cNvCxnSpPr>
            <p:nvPr/>
          </p:nvCxnSpPr>
          <p:spPr>
            <a:xfrm>
              <a:off x="6421652" y="3158092"/>
              <a:ext cx="0" cy="49785"/>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2711DAB-97F6-A5D3-8FD8-7E5CD7456C6A}"/>
                </a:ext>
              </a:extLst>
            </p:cNvPr>
            <p:cNvCxnSpPr>
              <a:cxnSpLocks/>
              <a:endCxn id="49" idx="3"/>
            </p:cNvCxnSpPr>
            <p:nvPr/>
          </p:nvCxnSpPr>
          <p:spPr>
            <a:xfrm flipH="1">
              <a:off x="6994261" y="6031896"/>
              <a:ext cx="386111" cy="1398"/>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E6A6FF80-4785-8790-6B72-1F541FCB29F6}"/>
                </a:ext>
              </a:extLst>
            </p:cNvPr>
            <p:cNvGrpSpPr/>
            <p:nvPr/>
          </p:nvGrpSpPr>
          <p:grpSpPr>
            <a:xfrm>
              <a:off x="1665339" y="5887896"/>
              <a:ext cx="1502755" cy="288000"/>
              <a:chOff x="1665339" y="5887896"/>
              <a:chExt cx="1502755" cy="288000"/>
            </a:xfrm>
          </p:grpSpPr>
          <mc:AlternateContent xmlns:mc="http://schemas.openxmlformats.org/markup-compatibility/2006" xmlns:a14="http://schemas.microsoft.com/office/drawing/2010/main">
            <mc:Choice Requires="a14">
              <p:sp>
                <p:nvSpPr>
                  <p:cNvPr id="16" name="Rounded Rectangle 15">
                    <a:extLst>
                      <a:ext uri="{FF2B5EF4-FFF2-40B4-BE49-F238E27FC236}">
                        <a16:creationId xmlns:a16="http://schemas.microsoft.com/office/drawing/2014/main" id="{CD2039B5-6A1B-DC3A-C0F3-6EEED58B9218}"/>
                      </a:ext>
                    </a:extLst>
                  </p:cNvPr>
                  <p:cNvSpPr/>
                  <p:nvPr/>
                </p:nvSpPr>
                <p:spPr>
                  <a:xfrm>
                    <a:off x="1665339" y="5887896"/>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𝑥</m:t>
                              </m:r>
                            </m:e>
                            <m:sub>
                              <m:r>
                                <a:rPr lang="en-CA" sz="1500" b="0" i="1" smtClean="0">
                                  <a:solidFill>
                                    <a:schemeClr val="tx1"/>
                                  </a:solidFill>
                                  <a:latin typeface="Cambria Math" panose="02040503050406030204" pitchFamily="18" charset="0"/>
                                </a:rPr>
                                <m:t>1</m:t>
                              </m:r>
                            </m:sub>
                          </m:sSub>
                        </m:oMath>
                      </m:oMathPara>
                    </a14:m>
                    <a:endParaRPr lang="en-US" sz="1500">
                      <a:solidFill>
                        <a:schemeClr val="tx1"/>
                      </a:solidFill>
                    </a:endParaRPr>
                  </a:p>
                </p:txBody>
              </p:sp>
            </mc:Choice>
            <mc:Fallback xmlns="">
              <p:sp>
                <p:nvSpPr>
                  <p:cNvPr id="16" name="Rounded Rectangle 15">
                    <a:extLst>
                      <a:ext uri="{FF2B5EF4-FFF2-40B4-BE49-F238E27FC236}">
                        <a16:creationId xmlns:a16="http://schemas.microsoft.com/office/drawing/2014/main" id="{CD2039B5-6A1B-DC3A-C0F3-6EEED58B9218}"/>
                      </a:ext>
                    </a:extLst>
                  </p:cNvPr>
                  <p:cNvSpPr>
                    <a:spLocks noRot="1" noChangeAspect="1" noMove="1" noResize="1" noEditPoints="1" noAdjustHandles="1" noChangeArrowheads="1" noChangeShapeType="1" noTextEdit="1"/>
                  </p:cNvSpPr>
                  <p:nvPr/>
                </p:nvSpPr>
                <p:spPr>
                  <a:xfrm>
                    <a:off x="1665339" y="5887896"/>
                    <a:ext cx="396000" cy="288000"/>
                  </a:xfrm>
                  <a:prstGeom prst="roundRect">
                    <a:avLst/>
                  </a:prstGeom>
                  <a:blipFill>
                    <a:blip r:embed="rId3"/>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ounded Rectangle 16">
                    <a:extLst>
                      <a:ext uri="{FF2B5EF4-FFF2-40B4-BE49-F238E27FC236}">
                        <a16:creationId xmlns:a16="http://schemas.microsoft.com/office/drawing/2014/main" id="{C4847D23-52F2-29E3-81E6-261B61469C36}"/>
                      </a:ext>
                    </a:extLst>
                  </p:cNvPr>
                  <p:cNvSpPr/>
                  <p:nvPr/>
                </p:nvSpPr>
                <p:spPr>
                  <a:xfrm>
                    <a:off x="2112582" y="5887896"/>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𝑥</m:t>
                              </m:r>
                            </m:e>
                            <m:sub>
                              <m:r>
                                <a:rPr lang="en-CA" sz="1500" b="0" i="1" smtClean="0">
                                  <a:solidFill>
                                    <a:schemeClr val="tx1"/>
                                  </a:solidFill>
                                  <a:latin typeface="Cambria Math" panose="02040503050406030204" pitchFamily="18" charset="0"/>
                                </a:rPr>
                                <m:t>2</m:t>
                              </m:r>
                            </m:sub>
                          </m:sSub>
                        </m:oMath>
                      </m:oMathPara>
                    </a14:m>
                    <a:endParaRPr lang="en-US" sz="1500">
                      <a:solidFill>
                        <a:schemeClr val="tx1"/>
                      </a:solidFill>
                    </a:endParaRPr>
                  </a:p>
                </p:txBody>
              </p:sp>
            </mc:Choice>
            <mc:Fallback xmlns="">
              <p:sp>
                <p:nvSpPr>
                  <p:cNvPr id="17" name="Rounded Rectangle 16">
                    <a:extLst>
                      <a:ext uri="{FF2B5EF4-FFF2-40B4-BE49-F238E27FC236}">
                        <a16:creationId xmlns:a16="http://schemas.microsoft.com/office/drawing/2014/main" id="{C4847D23-52F2-29E3-81E6-261B61469C36}"/>
                      </a:ext>
                    </a:extLst>
                  </p:cNvPr>
                  <p:cNvSpPr>
                    <a:spLocks noRot="1" noChangeAspect="1" noMove="1" noResize="1" noEditPoints="1" noAdjustHandles="1" noChangeArrowheads="1" noChangeShapeType="1" noTextEdit="1"/>
                  </p:cNvSpPr>
                  <p:nvPr/>
                </p:nvSpPr>
                <p:spPr>
                  <a:xfrm>
                    <a:off x="2112582" y="5887896"/>
                    <a:ext cx="396000" cy="288000"/>
                  </a:xfrm>
                  <a:prstGeom prst="roundRect">
                    <a:avLst/>
                  </a:prstGeom>
                  <a:blipFill>
                    <a:blip r:embed="rId4"/>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ounded Rectangle 18">
                    <a:extLst>
                      <a:ext uri="{FF2B5EF4-FFF2-40B4-BE49-F238E27FC236}">
                        <a16:creationId xmlns:a16="http://schemas.microsoft.com/office/drawing/2014/main" id="{2A4C9088-B81B-6949-267D-31A353EC13F3}"/>
                      </a:ext>
                    </a:extLst>
                  </p:cNvPr>
                  <p:cNvSpPr/>
                  <p:nvPr/>
                </p:nvSpPr>
                <p:spPr>
                  <a:xfrm>
                    <a:off x="2772094" y="5887896"/>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𝑥</m:t>
                              </m:r>
                            </m:e>
                            <m:sub>
                              <m:r>
                                <a:rPr lang="en-CA" sz="1500" b="0" i="1" smtClean="0">
                                  <a:solidFill>
                                    <a:schemeClr val="tx1"/>
                                  </a:solidFill>
                                  <a:latin typeface="Cambria Math" panose="02040503050406030204" pitchFamily="18" charset="0"/>
                                </a:rPr>
                                <m:t>𝑛</m:t>
                              </m:r>
                            </m:sub>
                          </m:sSub>
                        </m:oMath>
                      </m:oMathPara>
                    </a14:m>
                    <a:endParaRPr lang="en-US" sz="1500">
                      <a:solidFill>
                        <a:schemeClr val="tx1"/>
                      </a:solidFill>
                    </a:endParaRPr>
                  </a:p>
                </p:txBody>
              </p:sp>
            </mc:Choice>
            <mc:Fallback xmlns="">
              <p:sp>
                <p:nvSpPr>
                  <p:cNvPr id="19" name="Rounded Rectangle 18">
                    <a:extLst>
                      <a:ext uri="{FF2B5EF4-FFF2-40B4-BE49-F238E27FC236}">
                        <a16:creationId xmlns:a16="http://schemas.microsoft.com/office/drawing/2014/main" id="{2A4C9088-B81B-6949-267D-31A353EC13F3}"/>
                      </a:ext>
                    </a:extLst>
                  </p:cNvPr>
                  <p:cNvSpPr>
                    <a:spLocks noRot="1" noChangeAspect="1" noMove="1" noResize="1" noEditPoints="1" noAdjustHandles="1" noChangeArrowheads="1" noChangeShapeType="1" noTextEdit="1"/>
                  </p:cNvSpPr>
                  <p:nvPr/>
                </p:nvSpPr>
                <p:spPr>
                  <a:xfrm>
                    <a:off x="2772094" y="5887896"/>
                    <a:ext cx="396000" cy="288000"/>
                  </a:xfrm>
                  <a:prstGeom prst="roundRect">
                    <a:avLst/>
                  </a:prstGeom>
                  <a:blipFill>
                    <a:blip r:embed="rId5"/>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ounded Rectangle 2">
                    <a:extLst>
                      <a:ext uri="{FF2B5EF4-FFF2-40B4-BE49-F238E27FC236}">
                        <a16:creationId xmlns:a16="http://schemas.microsoft.com/office/drawing/2014/main" id="{6CE567C0-0C15-08E6-D105-5B32D5045026}"/>
                      </a:ext>
                    </a:extLst>
                  </p:cNvPr>
                  <p:cNvSpPr/>
                  <p:nvPr/>
                </p:nvSpPr>
                <p:spPr>
                  <a:xfrm>
                    <a:off x="2525626" y="5953573"/>
                    <a:ext cx="234318" cy="168696"/>
                  </a:xfrm>
                  <a:prstGeom prst="roundRect">
                    <a:avLst/>
                  </a:prstGeom>
                  <a:noFill/>
                  <a:ln>
                    <a:noFill/>
                  </a:ln>
                </p:spPr>
                <p:style>
                  <a:lnRef idx="0">
                    <a:scrgbClr r="0" g="0" b="0"/>
                  </a:lnRef>
                  <a:fillRef idx="0">
                    <a:scrgbClr r="0" g="0" b="0"/>
                  </a:fillRef>
                  <a:effectRef idx="0">
                    <a:scrgbClr r="0" g="0" b="0"/>
                  </a:effectRef>
                  <a:fontRef idx="minor">
                    <a:schemeClr val="dk1"/>
                  </a:fontRef>
                </p:style>
                <p:txBody>
                  <a:bodyPr lIns="0" tIns="46800" rIns="0" rtlCol="0" anchor="ctr"/>
                  <a:lstStyle/>
                  <a:p>
                    <a:pPr algn="just"/>
                    <a14:m>
                      <m:oMathPara xmlns:m="http://schemas.openxmlformats.org/officeDocument/2006/math">
                        <m:oMathParaPr>
                          <m:jc m:val="center"/>
                        </m:oMathParaPr>
                        <m:oMath xmlns:m="http://schemas.openxmlformats.org/officeDocument/2006/math">
                          <m:r>
                            <m:rPr>
                              <m:nor/>
                            </m:rPr>
                            <a:rPr lang="en-US" sz="1100" dirty="0" smtClean="0">
                              <a:solidFill>
                                <a:schemeClr val="tx1"/>
                              </a:solidFill>
                            </a:rPr>
                            <m:t>•••</m:t>
                          </m:r>
                        </m:oMath>
                      </m:oMathPara>
                    </a14:m>
                    <a:endParaRPr lang="en-US" sz="1100">
                      <a:solidFill>
                        <a:schemeClr val="tx1"/>
                      </a:solidFill>
                    </a:endParaRPr>
                  </a:p>
                </p:txBody>
              </p:sp>
            </mc:Choice>
            <mc:Fallback xmlns="">
              <p:sp>
                <p:nvSpPr>
                  <p:cNvPr id="3" name="Rounded Rectangle 2">
                    <a:extLst>
                      <a:ext uri="{FF2B5EF4-FFF2-40B4-BE49-F238E27FC236}">
                        <a16:creationId xmlns:a16="http://schemas.microsoft.com/office/drawing/2014/main" id="{6CE567C0-0C15-08E6-D105-5B32D5045026}"/>
                      </a:ext>
                    </a:extLst>
                  </p:cNvPr>
                  <p:cNvSpPr>
                    <a:spLocks noRot="1" noChangeAspect="1" noMove="1" noResize="1" noEditPoints="1" noAdjustHandles="1" noChangeArrowheads="1" noChangeShapeType="1" noTextEdit="1"/>
                  </p:cNvSpPr>
                  <p:nvPr/>
                </p:nvSpPr>
                <p:spPr>
                  <a:xfrm>
                    <a:off x="2525626" y="5953573"/>
                    <a:ext cx="234318" cy="168696"/>
                  </a:xfrm>
                  <a:prstGeom prst="roundRect">
                    <a:avLst/>
                  </a:prstGeom>
                  <a:blipFill>
                    <a:blip r:embed="rId6"/>
                    <a:stretch>
                      <a:fillRect l="-10526" r="-7895" b="-3571"/>
                    </a:stretch>
                  </a:blipFill>
                  <a:ln>
                    <a:noFill/>
                  </a:ln>
                </p:spPr>
                <p:txBody>
                  <a:bodyPr/>
                  <a:lstStyle/>
                  <a:p>
                    <a:r>
                      <a:rPr lang="en-US">
                        <a:noFill/>
                      </a:rPr>
                      <a:t> </a:t>
                    </a:r>
                  </a:p>
                </p:txBody>
              </p:sp>
            </mc:Fallback>
          </mc:AlternateContent>
        </p:grpSp>
        <p:grpSp>
          <p:nvGrpSpPr>
            <p:cNvPr id="52" name="Group 51">
              <a:extLst>
                <a:ext uri="{FF2B5EF4-FFF2-40B4-BE49-F238E27FC236}">
                  <a16:creationId xmlns:a16="http://schemas.microsoft.com/office/drawing/2014/main" id="{69FA234E-49BE-31E5-7CF0-B57998A02B89}"/>
                </a:ext>
              </a:extLst>
            </p:cNvPr>
            <p:cNvGrpSpPr/>
            <p:nvPr/>
          </p:nvGrpSpPr>
          <p:grpSpPr>
            <a:xfrm>
              <a:off x="7380372" y="5887896"/>
              <a:ext cx="1072010" cy="288000"/>
              <a:chOff x="7380372" y="5887896"/>
              <a:chExt cx="1072010" cy="288000"/>
            </a:xfrm>
          </p:grpSpPr>
          <mc:AlternateContent xmlns:mc="http://schemas.openxmlformats.org/markup-compatibility/2006" xmlns:a14="http://schemas.microsoft.com/office/drawing/2010/main">
            <mc:Choice Requires="a14">
              <p:sp>
                <p:nvSpPr>
                  <p:cNvPr id="20" name="Rounded Rectangle 19">
                    <a:extLst>
                      <a:ext uri="{FF2B5EF4-FFF2-40B4-BE49-F238E27FC236}">
                        <a16:creationId xmlns:a16="http://schemas.microsoft.com/office/drawing/2014/main" id="{5C9F6906-9CC1-5AEF-50A7-95483BF8B097}"/>
                      </a:ext>
                    </a:extLst>
                  </p:cNvPr>
                  <p:cNvSpPr/>
                  <p:nvPr/>
                </p:nvSpPr>
                <p:spPr>
                  <a:xfrm>
                    <a:off x="7380372" y="5887896"/>
                    <a:ext cx="396000" cy="288000"/>
                  </a:xfrm>
                  <a:prstGeom prst="roundRect">
                    <a:avLst/>
                  </a:prstGeom>
                  <a:solidFill>
                    <a:srgbClr val="C44037">
                      <a:alpha val="64000"/>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𝑦</m:t>
                              </m:r>
                            </m:e>
                            <m:sub>
                              <m:r>
                                <a:rPr lang="en-CA" sz="1500" b="0" i="1" smtClean="0">
                                  <a:solidFill>
                                    <a:schemeClr val="tx1"/>
                                  </a:solidFill>
                                  <a:latin typeface="Cambria Math" panose="02040503050406030204" pitchFamily="18" charset="0"/>
                                </a:rPr>
                                <m:t>1</m:t>
                              </m:r>
                            </m:sub>
                          </m:sSub>
                        </m:oMath>
                      </m:oMathPara>
                    </a14:m>
                    <a:endParaRPr lang="en-US" sz="1500">
                      <a:solidFill>
                        <a:schemeClr val="tx1"/>
                      </a:solidFill>
                    </a:endParaRPr>
                  </a:p>
                </p:txBody>
              </p:sp>
            </mc:Choice>
            <mc:Fallback xmlns="">
              <p:sp>
                <p:nvSpPr>
                  <p:cNvPr id="20" name="Rounded Rectangle 19">
                    <a:extLst>
                      <a:ext uri="{FF2B5EF4-FFF2-40B4-BE49-F238E27FC236}">
                        <a16:creationId xmlns:a16="http://schemas.microsoft.com/office/drawing/2014/main" id="{5C9F6906-9CC1-5AEF-50A7-95483BF8B097}"/>
                      </a:ext>
                    </a:extLst>
                  </p:cNvPr>
                  <p:cNvSpPr>
                    <a:spLocks noRot="1" noChangeAspect="1" noMove="1" noResize="1" noEditPoints="1" noAdjustHandles="1" noChangeArrowheads="1" noChangeShapeType="1" noTextEdit="1"/>
                  </p:cNvSpPr>
                  <p:nvPr/>
                </p:nvSpPr>
                <p:spPr>
                  <a:xfrm>
                    <a:off x="7380372" y="5887896"/>
                    <a:ext cx="396000" cy="288000"/>
                  </a:xfrm>
                  <a:prstGeom prst="roundRect">
                    <a:avLst/>
                  </a:prstGeom>
                  <a:blipFill>
                    <a:blip r:embed="rId7"/>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ounded Rectangle 23">
                    <a:extLst>
                      <a:ext uri="{FF2B5EF4-FFF2-40B4-BE49-F238E27FC236}">
                        <a16:creationId xmlns:a16="http://schemas.microsoft.com/office/drawing/2014/main" id="{47AB6381-BBF6-87BF-049B-FB56373F215F}"/>
                      </a:ext>
                    </a:extLst>
                  </p:cNvPr>
                  <p:cNvSpPr/>
                  <p:nvPr/>
                </p:nvSpPr>
                <p:spPr>
                  <a:xfrm>
                    <a:off x="8056382" y="5887896"/>
                    <a:ext cx="396000" cy="288000"/>
                  </a:xfrm>
                  <a:prstGeom prst="roundRect">
                    <a:avLst/>
                  </a:prstGeom>
                  <a:solidFill>
                    <a:srgbClr val="C44037">
                      <a:alpha val="64000"/>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36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𝑦</m:t>
                              </m:r>
                            </m:e>
                            <m:sub>
                              <m:r>
                                <a:rPr lang="en-CA" sz="1500" b="0" i="1" smtClean="0">
                                  <a:solidFill>
                                    <a:schemeClr val="tx1"/>
                                  </a:solidFill>
                                  <a:latin typeface="Cambria Math" panose="02040503050406030204" pitchFamily="18" charset="0"/>
                                </a:rPr>
                                <m:t>𝑡</m:t>
                              </m:r>
                              <m:r>
                                <a:rPr lang="en-CA" sz="1500" b="0" i="1" smtClean="0">
                                  <a:solidFill>
                                    <a:schemeClr val="tx1"/>
                                  </a:solidFill>
                                  <a:latin typeface="Cambria Math" panose="02040503050406030204" pitchFamily="18" charset="0"/>
                                </a:rPr>
                                <m:t>−1</m:t>
                              </m:r>
                            </m:sub>
                          </m:sSub>
                        </m:oMath>
                      </m:oMathPara>
                    </a14:m>
                    <a:endParaRPr lang="en-US" sz="1500">
                      <a:solidFill>
                        <a:schemeClr val="tx1"/>
                      </a:solidFill>
                    </a:endParaRPr>
                  </a:p>
                </p:txBody>
              </p:sp>
            </mc:Choice>
            <mc:Fallback xmlns="">
              <p:sp>
                <p:nvSpPr>
                  <p:cNvPr id="24" name="Rounded Rectangle 23">
                    <a:extLst>
                      <a:ext uri="{FF2B5EF4-FFF2-40B4-BE49-F238E27FC236}">
                        <a16:creationId xmlns:a16="http://schemas.microsoft.com/office/drawing/2014/main" id="{47AB6381-BBF6-87BF-049B-FB56373F215F}"/>
                      </a:ext>
                    </a:extLst>
                  </p:cNvPr>
                  <p:cNvSpPr>
                    <a:spLocks noRot="1" noChangeAspect="1" noMove="1" noResize="1" noEditPoints="1" noAdjustHandles="1" noChangeArrowheads="1" noChangeShapeType="1" noTextEdit="1"/>
                  </p:cNvSpPr>
                  <p:nvPr/>
                </p:nvSpPr>
                <p:spPr>
                  <a:xfrm>
                    <a:off x="8056382" y="5887896"/>
                    <a:ext cx="396000" cy="288000"/>
                  </a:xfrm>
                  <a:prstGeom prst="roundRect">
                    <a:avLst/>
                  </a:prstGeom>
                  <a:blipFill>
                    <a:blip r:embed="rId8"/>
                    <a:stretch>
                      <a:fillRect l="-2985" r="-10448"/>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B79E062F-BA28-7050-C92F-3776F8830D4F}"/>
                      </a:ext>
                    </a:extLst>
                  </p:cNvPr>
                  <p:cNvSpPr/>
                  <p:nvPr/>
                </p:nvSpPr>
                <p:spPr>
                  <a:xfrm>
                    <a:off x="7799218" y="5953573"/>
                    <a:ext cx="234318" cy="168696"/>
                  </a:xfrm>
                  <a:prstGeom prst="roundRect">
                    <a:avLst/>
                  </a:prstGeom>
                  <a:noFill/>
                  <a:ln>
                    <a:noFill/>
                  </a:ln>
                </p:spPr>
                <p:style>
                  <a:lnRef idx="0">
                    <a:scrgbClr r="0" g="0" b="0"/>
                  </a:lnRef>
                  <a:fillRef idx="0">
                    <a:scrgbClr r="0" g="0" b="0"/>
                  </a:fillRef>
                  <a:effectRef idx="0">
                    <a:scrgbClr r="0" g="0" b="0"/>
                  </a:effectRef>
                  <a:fontRef idx="minor">
                    <a:schemeClr val="dk1"/>
                  </a:fontRef>
                </p:style>
                <p:txBody>
                  <a:bodyPr lIns="0" tIns="46800" rIns="0" rtlCol="0" anchor="ctr"/>
                  <a:lstStyle/>
                  <a:p>
                    <a:pPr algn="just"/>
                    <a14:m>
                      <m:oMathPara xmlns:m="http://schemas.openxmlformats.org/officeDocument/2006/math">
                        <m:oMathParaPr>
                          <m:jc m:val="center"/>
                        </m:oMathParaPr>
                        <m:oMath xmlns:m="http://schemas.openxmlformats.org/officeDocument/2006/math">
                          <m:r>
                            <m:rPr>
                              <m:nor/>
                            </m:rPr>
                            <a:rPr lang="en-US" sz="1100" dirty="0" smtClean="0">
                              <a:solidFill>
                                <a:schemeClr val="tx1"/>
                              </a:solidFill>
                            </a:rPr>
                            <m:t>•••</m:t>
                          </m:r>
                        </m:oMath>
                      </m:oMathPara>
                    </a14:m>
                    <a:endParaRPr lang="en-US" sz="1100">
                      <a:solidFill>
                        <a:schemeClr val="tx1"/>
                      </a:solidFill>
                    </a:endParaRPr>
                  </a:p>
                </p:txBody>
              </p:sp>
            </mc:Choice>
            <mc:Fallback xmlns="">
              <p:sp>
                <p:nvSpPr>
                  <p:cNvPr id="7" name="Rounded Rectangle 6">
                    <a:extLst>
                      <a:ext uri="{FF2B5EF4-FFF2-40B4-BE49-F238E27FC236}">
                        <a16:creationId xmlns:a16="http://schemas.microsoft.com/office/drawing/2014/main" id="{B79E062F-BA28-7050-C92F-3776F8830D4F}"/>
                      </a:ext>
                    </a:extLst>
                  </p:cNvPr>
                  <p:cNvSpPr>
                    <a:spLocks noRot="1" noChangeAspect="1" noMove="1" noResize="1" noEditPoints="1" noAdjustHandles="1" noChangeArrowheads="1" noChangeShapeType="1" noTextEdit="1"/>
                  </p:cNvSpPr>
                  <p:nvPr/>
                </p:nvSpPr>
                <p:spPr>
                  <a:xfrm>
                    <a:off x="7799218" y="5953573"/>
                    <a:ext cx="234318" cy="168696"/>
                  </a:xfrm>
                  <a:prstGeom prst="roundRect">
                    <a:avLst/>
                  </a:prstGeom>
                  <a:blipFill>
                    <a:blip r:embed="rId6"/>
                    <a:stretch>
                      <a:fillRect l="-10256" r="-5128" b="-3571"/>
                    </a:stretch>
                  </a:blipFill>
                  <a:ln>
                    <a:noFill/>
                  </a:ln>
                </p:spPr>
                <p:txBody>
                  <a:bodyPr/>
                  <a:lstStyle/>
                  <a:p>
                    <a:r>
                      <a:rPr lang="en-US">
                        <a:noFill/>
                      </a:rPr>
                      <a:t> </a:t>
                    </a:r>
                  </a:p>
                </p:txBody>
              </p:sp>
            </mc:Fallback>
          </mc:AlternateContent>
        </p:grpSp>
        <p:cxnSp>
          <p:nvCxnSpPr>
            <p:cNvPr id="73" name="Straight Connector 72">
              <a:extLst>
                <a:ext uri="{FF2B5EF4-FFF2-40B4-BE49-F238E27FC236}">
                  <a16:creationId xmlns:a16="http://schemas.microsoft.com/office/drawing/2014/main" id="{68FE7B7F-B436-1453-764E-12D35E88753D}"/>
                </a:ext>
              </a:extLst>
            </p:cNvPr>
            <p:cNvCxnSpPr>
              <a:cxnSpLocks/>
              <a:stCxn id="45" idx="0"/>
              <a:endCxn id="117" idx="2"/>
            </p:cNvCxnSpPr>
            <p:nvPr/>
          </p:nvCxnSpPr>
          <p:spPr>
            <a:xfrm flipV="1">
              <a:off x="6421652" y="2194063"/>
              <a:ext cx="0" cy="48959"/>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EA6597C3-2E2E-AD97-3525-DAAA2A46BE47}"/>
                    </a:ext>
                  </a:extLst>
                </p:cNvPr>
                <p:cNvSpPr txBox="1"/>
                <p:nvPr/>
              </p:nvSpPr>
              <p:spPr>
                <a:xfrm>
                  <a:off x="7404578" y="1045507"/>
                  <a:ext cx="1524381" cy="784830"/>
                </a:xfrm>
                <a:prstGeom prst="rect">
                  <a:avLst/>
                </a:prstGeom>
                <a:noFill/>
              </p:spPr>
              <p:txBody>
                <a:bodyPr wrap="square" rtlCol="0">
                  <a:spAutoFit/>
                </a:bodyPr>
                <a:lstStyle/>
                <a:p>
                  <a:pPr algn="ctr"/>
                  <a:r>
                    <a:rPr lang="en-US" sz="1500"/>
                    <a:t>Output Probabilities </a:t>
                  </a:r>
                </a:p>
                <a:p>
                  <a:pPr algn="ctr"/>
                  <a:r>
                    <a:rPr lang="en-US" sz="1500"/>
                    <a:t>(for </a:t>
                  </a:r>
                  <a14:m>
                    <m:oMath xmlns:m="http://schemas.openxmlformats.org/officeDocument/2006/math">
                      <m:sSub>
                        <m:sSubPr>
                          <m:ctrlPr>
                            <a:rPr lang="en-CA" sz="1500" b="0" i="1" smtClean="0">
                              <a:latin typeface="Cambria Math" panose="02040503050406030204" pitchFamily="18" charset="0"/>
                            </a:rPr>
                          </m:ctrlPr>
                        </m:sSubPr>
                        <m:e>
                          <m:r>
                            <a:rPr lang="en-CA" sz="1500" b="0" i="1" smtClean="0">
                              <a:latin typeface="Cambria Math" panose="02040503050406030204" pitchFamily="18" charset="0"/>
                            </a:rPr>
                            <m:t>𝑦</m:t>
                          </m:r>
                        </m:e>
                        <m:sub>
                          <m:r>
                            <a:rPr lang="en-CA" sz="1500" b="0" i="1" smtClean="0">
                              <a:latin typeface="Cambria Math" panose="02040503050406030204" pitchFamily="18" charset="0"/>
                            </a:rPr>
                            <m:t>𝑡</m:t>
                          </m:r>
                        </m:sub>
                      </m:sSub>
                    </m:oMath>
                  </a14:m>
                  <a:r>
                    <a:rPr lang="en-US" sz="1500"/>
                    <a:t>)</a:t>
                  </a:r>
                </a:p>
              </p:txBody>
            </p:sp>
          </mc:Choice>
          <mc:Fallback xmlns="">
            <p:sp>
              <p:nvSpPr>
                <p:cNvPr id="82" name="TextBox 81">
                  <a:extLst>
                    <a:ext uri="{FF2B5EF4-FFF2-40B4-BE49-F238E27FC236}">
                      <a16:creationId xmlns:a16="http://schemas.microsoft.com/office/drawing/2014/main" id="{EA6597C3-2E2E-AD97-3525-DAAA2A46BE47}"/>
                    </a:ext>
                  </a:extLst>
                </p:cNvPr>
                <p:cNvSpPr txBox="1">
                  <a:spLocks noRot="1" noChangeAspect="1" noMove="1" noResize="1" noEditPoints="1" noAdjustHandles="1" noChangeArrowheads="1" noChangeShapeType="1" noTextEdit="1"/>
                </p:cNvSpPr>
                <p:nvPr/>
              </p:nvSpPr>
              <p:spPr>
                <a:xfrm>
                  <a:off x="7404578" y="1045507"/>
                  <a:ext cx="1524381" cy="784830"/>
                </a:xfrm>
                <a:prstGeom prst="rect">
                  <a:avLst/>
                </a:prstGeom>
                <a:blipFill>
                  <a:blip r:embed="rId9"/>
                  <a:stretch>
                    <a:fillRect t="-1550" b="-7752"/>
                  </a:stretch>
                </a:blipFill>
              </p:spPr>
              <p:txBody>
                <a:bodyPr/>
                <a:lstStyle/>
                <a:p>
                  <a:r>
                    <a:rPr lang="en-US">
                      <a:noFill/>
                    </a:rPr>
                    <a:t> </a:t>
                  </a:r>
                </a:p>
              </p:txBody>
            </p:sp>
          </mc:Fallback>
        </mc:AlternateContent>
        <p:sp>
          <p:nvSpPr>
            <p:cNvPr id="97" name="Rectangle: Rounded Corners 96">
              <a:extLst>
                <a:ext uri="{FF2B5EF4-FFF2-40B4-BE49-F238E27FC236}">
                  <a16:creationId xmlns:a16="http://schemas.microsoft.com/office/drawing/2014/main" id="{5E4A6DC2-C527-A7B3-2EDC-6DBACC948588}"/>
                </a:ext>
              </a:extLst>
            </p:cNvPr>
            <p:cNvSpPr/>
            <p:nvPr/>
          </p:nvSpPr>
          <p:spPr>
            <a:xfrm>
              <a:off x="5469540" y="1125624"/>
              <a:ext cx="1911177" cy="736883"/>
            </a:xfrm>
            <a:prstGeom prst="round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CA">
                  <a:solidFill>
                    <a:schemeClr val="tx1"/>
                  </a:solidFill>
                </a:rPr>
                <a:t>Generator</a:t>
              </a:r>
            </a:p>
            <a:p>
              <a:pPr algn="ctr"/>
              <a:r>
                <a:rPr lang="en-CA">
                  <a:solidFill>
                    <a:schemeClr val="tx1"/>
                  </a:solidFill>
                </a:rPr>
                <a:t>(prediction head)</a:t>
              </a:r>
            </a:p>
          </p:txBody>
        </p:sp>
      </p:grpSp>
      <p:sp>
        <p:nvSpPr>
          <p:cNvPr id="85" name="TextBox 84">
            <a:extLst>
              <a:ext uri="{FF2B5EF4-FFF2-40B4-BE49-F238E27FC236}">
                <a16:creationId xmlns:a16="http://schemas.microsoft.com/office/drawing/2014/main" id="{4AE8333D-D420-6921-EE3C-807E07448DF7}"/>
              </a:ext>
            </a:extLst>
          </p:cNvPr>
          <p:cNvSpPr txBox="1"/>
          <p:nvPr/>
        </p:nvSpPr>
        <p:spPr>
          <a:xfrm>
            <a:off x="1873009" y="5196794"/>
            <a:ext cx="1267271" cy="553998"/>
          </a:xfrm>
          <a:prstGeom prst="rect">
            <a:avLst/>
          </a:prstGeom>
          <a:noFill/>
        </p:spPr>
        <p:txBody>
          <a:bodyPr wrap="square" rtlCol="0">
            <a:spAutoFit/>
          </a:bodyPr>
          <a:lstStyle/>
          <a:p>
            <a:pPr algn="ctr"/>
            <a:r>
              <a:rPr lang="en-US" sz="1500"/>
              <a:t>Positional Encoding</a:t>
            </a:r>
          </a:p>
        </p:txBody>
      </p:sp>
      <p:sp>
        <p:nvSpPr>
          <p:cNvPr id="86" name="TextBox 85">
            <a:extLst>
              <a:ext uri="{FF2B5EF4-FFF2-40B4-BE49-F238E27FC236}">
                <a16:creationId xmlns:a16="http://schemas.microsoft.com/office/drawing/2014/main" id="{03751850-C74E-ACD3-A221-6D8BCE877B80}"/>
              </a:ext>
            </a:extLst>
          </p:cNvPr>
          <p:cNvSpPr txBox="1"/>
          <p:nvPr/>
        </p:nvSpPr>
        <p:spPr>
          <a:xfrm>
            <a:off x="6712138" y="5200081"/>
            <a:ext cx="1267271" cy="553998"/>
          </a:xfrm>
          <a:prstGeom prst="rect">
            <a:avLst/>
          </a:prstGeom>
          <a:noFill/>
        </p:spPr>
        <p:txBody>
          <a:bodyPr wrap="square" rtlCol="0">
            <a:spAutoFit/>
          </a:bodyPr>
          <a:lstStyle/>
          <a:p>
            <a:pPr algn="ctr"/>
            <a:r>
              <a:rPr lang="en-US" sz="1500"/>
              <a:t>Positional Encoding</a:t>
            </a:r>
          </a:p>
        </p:txBody>
      </p:sp>
      <mc:AlternateContent xmlns:mc="http://schemas.openxmlformats.org/markup-compatibility/2006" xmlns:a14="http://schemas.microsoft.com/office/drawing/2010/main">
        <mc:Choice Requires="a14">
          <p:sp>
            <p:nvSpPr>
              <p:cNvPr id="132" name="Rectangle: Rounded Corners 48">
                <a:extLst>
                  <a:ext uri="{FF2B5EF4-FFF2-40B4-BE49-F238E27FC236}">
                    <a16:creationId xmlns:a16="http://schemas.microsoft.com/office/drawing/2014/main" id="{E419B1AE-8AD3-B255-ED30-9E7CFDE1D1A4}"/>
                  </a:ext>
                </a:extLst>
              </p:cNvPr>
              <p:cNvSpPr/>
              <p:nvPr/>
            </p:nvSpPr>
            <p:spPr>
              <a:xfrm>
                <a:off x="9298465" y="3311837"/>
                <a:ext cx="1145219" cy="461639"/>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Greedy</a:t>
                </a:r>
              </a:p>
              <a:p>
                <a:pPr algn="ctr"/>
                <a14:m>
                  <m:oMathPara xmlns:m="http://schemas.openxmlformats.org/officeDocument/2006/math">
                    <m:oMathParaPr>
                      <m:jc m:val="centerGroup"/>
                    </m:oMathParaPr>
                    <m:oMath xmlns:m="http://schemas.openxmlformats.org/officeDocument/2006/math">
                      <m:r>
                        <a:rPr lang="en-CA" sz="1250" b="0" i="1" smtClean="0">
                          <a:solidFill>
                            <a:schemeClr val="tx1"/>
                          </a:solidFill>
                          <a:latin typeface="Cambria Math" panose="02040503050406030204" pitchFamily="18" charset="0"/>
                        </a:rPr>
                        <m:t>𝑎𝑟𝑔𝑚𝑎𝑥</m:t>
                      </m:r>
                    </m:oMath>
                  </m:oMathPara>
                </a14:m>
                <a:endParaRPr lang="en-CA" sz="1250">
                  <a:solidFill>
                    <a:schemeClr val="tx1"/>
                  </a:solidFill>
                </a:endParaRPr>
              </a:p>
            </p:txBody>
          </p:sp>
        </mc:Choice>
        <mc:Fallback xmlns="">
          <p:sp>
            <p:nvSpPr>
              <p:cNvPr id="132" name="Rectangle: Rounded Corners 48">
                <a:extLst>
                  <a:ext uri="{FF2B5EF4-FFF2-40B4-BE49-F238E27FC236}">
                    <a16:creationId xmlns:a16="http://schemas.microsoft.com/office/drawing/2014/main" id="{E419B1AE-8AD3-B255-ED30-9E7CFDE1D1A4}"/>
                  </a:ext>
                </a:extLst>
              </p:cNvPr>
              <p:cNvSpPr>
                <a:spLocks noRot="1" noChangeAspect="1" noMove="1" noResize="1" noEditPoints="1" noAdjustHandles="1" noChangeArrowheads="1" noChangeShapeType="1" noTextEdit="1"/>
              </p:cNvSpPr>
              <p:nvPr/>
            </p:nvSpPr>
            <p:spPr>
              <a:xfrm>
                <a:off x="9298465" y="3311837"/>
                <a:ext cx="1145219" cy="461639"/>
              </a:xfrm>
              <a:prstGeom prst="roundRect">
                <a:avLst/>
              </a:prstGeom>
              <a:blipFill>
                <a:blip r:embed="rId10"/>
                <a:stretch>
                  <a:fillRect/>
                </a:stretch>
              </a:blipFill>
            </p:spPr>
            <p:txBody>
              <a:bodyPr/>
              <a:lstStyle/>
              <a:p>
                <a:r>
                  <a:rPr lang="en-US">
                    <a:noFill/>
                  </a:rPr>
                  <a:t> </a:t>
                </a:r>
              </a:p>
            </p:txBody>
          </p:sp>
        </mc:Fallback>
      </mc:AlternateContent>
      <p:cxnSp>
        <p:nvCxnSpPr>
          <p:cNvPr id="135" name="Elbow Connector 134">
            <a:extLst>
              <a:ext uri="{FF2B5EF4-FFF2-40B4-BE49-F238E27FC236}">
                <a16:creationId xmlns:a16="http://schemas.microsoft.com/office/drawing/2014/main" id="{AA4075D3-0791-2BA1-2CCA-24FEC1266CBA}"/>
              </a:ext>
            </a:extLst>
          </p:cNvPr>
          <p:cNvCxnSpPr>
            <a:cxnSpLocks/>
            <a:endCxn id="132" idx="0"/>
          </p:cNvCxnSpPr>
          <p:nvPr/>
        </p:nvCxnSpPr>
        <p:spPr>
          <a:xfrm rot="16200000" flipH="1">
            <a:off x="8187006" y="1627768"/>
            <a:ext cx="2021416" cy="1346722"/>
          </a:xfrm>
          <a:prstGeom prst="bentConnector3">
            <a:avLst>
              <a:gd name="adj1" fmla="val -764"/>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8" name="Rounded Rectangle 137">
                <a:extLst>
                  <a:ext uri="{FF2B5EF4-FFF2-40B4-BE49-F238E27FC236}">
                    <a16:creationId xmlns:a16="http://schemas.microsoft.com/office/drawing/2014/main" id="{7F6F86CD-51D1-5FF9-36CD-3A8AD46A9BCB}"/>
                  </a:ext>
                </a:extLst>
              </p:cNvPr>
              <p:cNvSpPr/>
              <p:nvPr/>
            </p:nvSpPr>
            <p:spPr>
              <a:xfrm>
                <a:off x="9678861" y="3972313"/>
                <a:ext cx="396000" cy="288000"/>
              </a:xfrm>
              <a:prstGeom prst="roundRect">
                <a:avLst/>
              </a:prstGeom>
              <a:solidFill>
                <a:srgbClr val="C44037">
                  <a:alpha val="64000"/>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108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𝑦</m:t>
                          </m:r>
                        </m:e>
                        <m:sub>
                          <m:r>
                            <a:rPr lang="en-CA" sz="1500" b="0" i="1" smtClean="0">
                              <a:solidFill>
                                <a:schemeClr val="tx1"/>
                              </a:solidFill>
                              <a:latin typeface="Cambria Math" panose="02040503050406030204" pitchFamily="18" charset="0"/>
                            </a:rPr>
                            <m:t>𝑡</m:t>
                          </m:r>
                        </m:sub>
                      </m:sSub>
                    </m:oMath>
                  </m:oMathPara>
                </a14:m>
                <a:endParaRPr lang="en-US" sz="1500">
                  <a:solidFill>
                    <a:schemeClr val="tx1"/>
                  </a:solidFill>
                </a:endParaRPr>
              </a:p>
            </p:txBody>
          </p:sp>
        </mc:Choice>
        <mc:Fallback xmlns="">
          <p:sp>
            <p:nvSpPr>
              <p:cNvPr id="138" name="Rounded Rectangle 137">
                <a:extLst>
                  <a:ext uri="{FF2B5EF4-FFF2-40B4-BE49-F238E27FC236}">
                    <a16:creationId xmlns:a16="http://schemas.microsoft.com/office/drawing/2014/main" id="{7F6F86CD-51D1-5FF9-36CD-3A8AD46A9BCB}"/>
                  </a:ext>
                </a:extLst>
              </p:cNvPr>
              <p:cNvSpPr>
                <a:spLocks noRot="1" noChangeAspect="1" noMove="1" noResize="1" noEditPoints="1" noAdjustHandles="1" noChangeArrowheads="1" noChangeShapeType="1" noTextEdit="1"/>
              </p:cNvSpPr>
              <p:nvPr/>
            </p:nvSpPr>
            <p:spPr>
              <a:xfrm>
                <a:off x="9678861" y="3972313"/>
                <a:ext cx="396000" cy="288000"/>
              </a:xfrm>
              <a:prstGeom prst="roundRect">
                <a:avLst/>
              </a:prstGeom>
              <a:blipFill>
                <a:blip r:embed="rId11"/>
                <a:stretch>
                  <a:fillRect/>
                </a:stretch>
              </a:blipFill>
              <a:ln>
                <a:solidFill>
                  <a:srgbClr val="C44037"/>
                </a:solidFill>
              </a:ln>
            </p:spPr>
            <p:txBody>
              <a:bodyPr/>
              <a:lstStyle/>
              <a:p>
                <a:r>
                  <a:rPr lang="en-US">
                    <a:noFill/>
                  </a:rPr>
                  <a:t> </a:t>
                </a:r>
              </a:p>
            </p:txBody>
          </p:sp>
        </mc:Fallback>
      </mc:AlternateContent>
      <p:cxnSp>
        <p:nvCxnSpPr>
          <p:cNvPr id="141" name="Straight Arrow Connector 140">
            <a:extLst>
              <a:ext uri="{FF2B5EF4-FFF2-40B4-BE49-F238E27FC236}">
                <a16:creationId xmlns:a16="http://schemas.microsoft.com/office/drawing/2014/main" id="{8DA78C34-C714-ED38-B774-D54A4467FC8C}"/>
              </a:ext>
            </a:extLst>
          </p:cNvPr>
          <p:cNvCxnSpPr>
            <a:cxnSpLocks/>
          </p:cNvCxnSpPr>
          <p:nvPr/>
        </p:nvCxnSpPr>
        <p:spPr>
          <a:xfrm flipH="1" flipV="1">
            <a:off x="9871073" y="3774641"/>
            <a:ext cx="1" cy="197672"/>
          </a:xfrm>
          <a:prstGeom prst="straightConnector1">
            <a:avLst/>
          </a:prstGeom>
          <a:ln w="349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2" name="Elbow Connector 141">
            <a:extLst>
              <a:ext uri="{FF2B5EF4-FFF2-40B4-BE49-F238E27FC236}">
                <a16:creationId xmlns:a16="http://schemas.microsoft.com/office/drawing/2014/main" id="{792F1E25-519F-D1F4-73B2-30CCCF19B4A2}"/>
              </a:ext>
            </a:extLst>
          </p:cNvPr>
          <p:cNvCxnSpPr>
            <a:cxnSpLocks/>
            <a:stCxn id="138" idx="2"/>
          </p:cNvCxnSpPr>
          <p:nvPr/>
        </p:nvCxnSpPr>
        <p:spPr>
          <a:xfrm rot="5400000">
            <a:off x="8120258" y="4243208"/>
            <a:ext cx="1739499" cy="1773708"/>
          </a:xfrm>
          <a:prstGeom prst="bentConnector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9" name="TextBox 148">
                <a:extLst>
                  <a:ext uri="{FF2B5EF4-FFF2-40B4-BE49-F238E27FC236}">
                    <a16:creationId xmlns:a16="http://schemas.microsoft.com/office/drawing/2014/main" id="{6D7F0480-FCFA-5711-823D-2F6F2C8349F6}"/>
                  </a:ext>
                </a:extLst>
              </p:cNvPr>
              <p:cNvSpPr txBox="1"/>
              <p:nvPr/>
            </p:nvSpPr>
            <p:spPr>
              <a:xfrm>
                <a:off x="9932105" y="4321719"/>
                <a:ext cx="1053302" cy="553998"/>
              </a:xfrm>
              <a:prstGeom prst="rect">
                <a:avLst/>
              </a:prstGeom>
              <a:noFill/>
            </p:spPr>
            <p:txBody>
              <a:bodyPr wrap="none" rtlCol="0">
                <a:spAutoFit/>
              </a:bodyPr>
              <a:lstStyle/>
              <a:p>
                <a:pPr algn="ctr"/>
                <a14:m>
                  <m:oMath xmlns:m="http://schemas.openxmlformats.org/officeDocument/2006/math">
                    <m:r>
                      <a:rPr lang="en-CA" sz="1500" b="0" i="1" smtClean="0">
                        <a:latin typeface="Cambria Math" panose="02040503050406030204" pitchFamily="18" charset="0"/>
                      </a:rPr>
                      <m:t>𝑡</m:t>
                    </m:r>
                  </m:oMath>
                </a14:m>
                <a:r>
                  <a:rPr lang="en-CA" sz="1500" b="0"/>
                  <a:t>++</a:t>
                </a:r>
              </a:p>
              <a:p>
                <a:r>
                  <a:rPr lang="en-US" sz="1500"/>
                  <a:t>(shift right)</a:t>
                </a:r>
              </a:p>
            </p:txBody>
          </p:sp>
        </mc:Choice>
        <mc:Fallback xmlns="">
          <p:sp>
            <p:nvSpPr>
              <p:cNvPr id="149" name="TextBox 148">
                <a:extLst>
                  <a:ext uri="{FF2B5EF4-FFF2-40B4-BE49-F238E27FC236}">
                    <a16:creationId xmlns:a16="http://schemas.microsoft.com/office/drawing/2014/main" id="{6D7F0480-FCFA-5711-823D-2F6F2C8349F6}"/>
                  </a:ext>
                </a:extLst>
              </p:cNvPr>
              <p:cNvSpPr txBox="1">
                <a:spLocks noRot="1" noChangeAspect="1" noMove="1" noResize="1" noEditPoints="1" noAdjustHandles="1" noChangeArrowheads="1" noChangeShapeType="1" noTextEdit="1"/>
              </p:cNvSpPr>
              <p:nvPr/>
            </p:nvSpPr>
            <p:spPr>
              <a:xfrm>
                <a:off x="9932105" y="4321719"/>
                <a:ext cx="1053302" cy="553998"/>
              </a:xfrm>
              <a:prstGeom prst="rect">
                <a:avLst/>
              </a:prstGeom>
              <a:blipFill>
                <a:blip r:embed="rId12"/>
                <a:stretch>
                  <a:fillRect l="-2312" t="-2198" r="-578" b="-10989"/>
                </a:stretch>
              </a:blipFill>
            </p:spPr>
            <p:txBody>
              <a:bodyPr/>
              <a:lstStyle/>
              <a:p>
                <a:r>
                  <a:rPr lang="en-US">
                    <a:noFill/>
                  </a:rPr>
                  <a:t> </a:t>
                </a:r>
              </a:p>
            </p:txBody>
          </p:sp>
        </mc:Fallback>
      </mc:AlternateContent>
      <p:sp>
        <p:nvSpPr>
          <p:cNvPr id="150" name="TextBox 149">
            <a:extLst>
              <a:ext uri="{FF2B5EF4-FFF2-40B4-BE49-F238E27FC236}">
                <a16:creationId xmlns:a16="http://schemas.microsoft.com/office/drawing/2014/main" id="{8B35C49B-8ACE-3487-B04F-EEB1A533B691}"/>
              </a:ext>
            </a:extLst>
          </p:cNvPr>
          <p:cNvSpPr txBox="1"/>
          <p:nvPr/>
        </p:nvSpPr>
        <p:spPr>
          <a:xfrm>
            <a:off x="7588106" y="3886844"/>
            <a:ext cx="1627753" cy="646331"/>
          </a:xfrm>
          <a:prstGeom prst="rect">
            <a:avLst/>
          </a:prstGeom>
          <a:noFill/>
        </p:spPr>
        <p:txBody>
          <a:bodyPr wrap="none" rtlCol="0">
            <a:spAutoFit/>
          </a:bodyPr>
          <a:lstStyle/>
          <a:p>
            <a:pPr algn="ctr"/>
            <a:r>
              <a:rPr lang="en-US" i="1"/>
              <a:t>auto-regressive</a:t>
            </a:r>
          </a:p>
          <a:p>
            <a:pPr algn="ctr"/>
            <a:r>
              <a:rPr lang="en-US" i="1"/>
              <a:t>decoding</a:t>
            </a:r>
          </a:p>
        </p:txBody>
      </p:sp>
      <p:sp>
        <p:nvSpPr>
          <p:cNvPr id="151" name="U-Turn Arrow 150">
            <a:extLst>
              <a:ext uri="{FF2B5EF4-FFF2-40B4-BE49-F238E27FC236}">
                <a16:creationId xmlns:a16="http://schemas.microsoft.com/office/drawing/2014/main" id="{84548053-4E22-296F-8291-1B2E26EF175F}"/>
              </a:ext>
            </a:extLst>
          </p:cNvPr>
          <p:cNvSpPr/>
          <p:nvPr/>
        </p:nvSpPr>
        <p:spPr>
          <a:xfrm>
            <a:off x="8135848" y="3342478"/>
            <a:ext cx="335861" cy="235108"/>
          </a:xfrm>
          <a:prstGeom prst="utur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2" name="U-Turn Arrow 151">
            <a:extLst>
              <a:ext uri="{FF2B5EF4-FFF2-40B4-BE49-F238E27FC236}">
                <a16:creationId xmlns:a16="http://schemas.microsoft.com/office/drawing/2014/main" id="{930DFBE9-F9C2-16DA-BE15-5320ACA9FA8A}"/>
              </a:ext>
            </a:extLst>
          </p:cNvPr>
          <p:cNvSpPr/>
          <p:nvPr/>
        </p:nvSpPr>
        <p:spPr>
          <a:xfrm rot="10800000">
            <a:off x="8171705" y="3556981"/>
            <a:ext cx="335861" cy="235108"/>
          </a:xfrm>
          <a:prstGeom prst="utur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B384361-B73C-E2E5-7462-F821EDB3E3FA}"/>
                  </a:ext>
                </a:extLst>
              </p:cNvPr>
              <p:cNvSpPr txBox="1"/>
              <p:nvPr/>
            </p:nvSpPr>
            <p:spPr>
              <a:xfrm>
                <a:off x="2318627" y="4071443"/>
                <a:ext cx="443036" cy="323165"/>
              </a:xfrm>
              <a:prstGeom prst="rect">
                <a:avLst/>
              </a:prstGeom>
              <a:noFill/>
            </p:spPr>
            <p:txBody>
              <a:bodyPr wrap="square" rtlCol="0">
                <a:spAutoFit/>
              </a:bodyPr>
              <a:lstStyle/>
              <a:p>
                <a:pPr algn="ctr"/>
                <a14:m>
                  <m:oMath xmlns:m="http://schemas.openxmlformats.org/officeDocument/2006/math">
                    <m:r>
                      <a:rPr lang="en-US" sz="1500" i="1" dirty="0" smtClean="0">
                        <a:latin typeface="Cambria Math" panose="02040503050406030204" pitchFamily="18" charset="0"/>
                        <a:ea typeface="Cambria Math" panose="02040503050406030204" pitchFamily="18" charset="0"/>
                      </a:rPr>
                      <m:t>×</m:t>
                    </m:r>
                  </m:oMath>
                </a14:m>
                <a:r>
                  <a:rPr lang="en-US" sz="1500"/>
                  <a:t>N</a:t>
                </a:r>
              </a:p>
            </p:txBody>
          </p:sp>
        </mc:Choice>
        <mc:Fallback xmlns="">
          <p:sp>
            <p:nvSpPr>
              <p:cNvPr id="8" name="TextBox 7">
                <a:extLst>
                  <a:ext uri="{FF2B5EF4-FFF2-40B4-BE49-F238E27FC236}">
                    <a16:creationId xmlns:a16="http://schemas.microsoft.com/office/drawing/2014/main" id="{CB384361-B73C-E2E5-7462-F821EDB3E3FA}"/>
                  </a:ext>
                </a:extLst>
              </p:cNvPr>
              <p:cNvSpPr txBox="1">
                <a:spLocks noRot="1" noChangeAspect="1" noMove="1" noResize="1" noEditPoints="1" noAdjustHandles="1" noChangeArrowheads="1" noChangeShapeType="1" noTextEdit="1"/>
              </p:cNvSpPr>
              <p:nvPr/>
            </p:nvSpPr>
            <p:spPr>
              <a:xfrm>
                <a:off x="2318627" y="4071443"/>
                <a:ext cx="443036" cy="323165"/>
              </a:xfrm>
              <a:prstGeom prst="rect">
                <a:avLst/>
              </a:prstGeom>
              <a:blipFill>
                <a:blip r:embed="rId13"/>
                <a:stretch>
                  <a:fillRect t="-3774" r="-4110" b="-188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13A54D7-397B-7176-C0A4-2B32DCAF3FF8}"/>
                  </a:ext>
                </a:extLst>
              </p:cNvPr>
              <p:cNvSpPr txBox="1"/>
              <p:nvPr/>
            </p:nvSpPr>
            <p:spPr>
              <a:xfrm>
                <a:off x="6984107" y="3383890"/>
                <a:ext cx="443036" cy="323165"/>
              </a:xfrm>
              <a:prstGeom prst="rect">
                <a:avLst/>
              </a:prstGeom>
              <a:noFill/>
            </p:spPr>
            <p:txBody>
              <a:bodyPr wrap="square" rtlCol="0">
                <a:spAutoFit/>
              </a:bodyPr>
              <a:lstStyle/>
              <a:p>
                <a:pPr algn="ctr"/>
                <a14:m>
                  <m:oMath xmlns:m="http://schemas.openxmlformats.org/officeDocument/2006/math">
                    <m:r>
                      <a:rPr lang="en-US" sz="1500" i="1" dirty="0" smtClean="0">
                        <a:latin typeface="Cambria Math" panose="02040503050406030204" pitchFamily="18" charset="0"/>
                        <a:ea typeface="Cambria Math" panose="02040503050406030204" pitchFamily="18" charset="0"/>
                      </a:rPr>
                      <m:t>×</m:t>
                    </m:r>
                  </m:oMath>
                </a14:m>
                <a:r>
                  <a:rPr lang="en-US" sz="1500"/>
                  <a:t>N</a:t>
                </a:r>
              </a:p>
            </p:txBody>
          </p:sp>
        </mc:Choice>
        <mc:Fallback xmlns="">
          <p:sp>
            <p:nvSpPr>
              <p:cNvPr id="11" name="TextBox 10">
                <a:extLst>
                  <a:ext uri="{FF2B5EF4-FFF2-40B4-BE49-F238E27FC236}">
                    <a16:creationId xmlns:a16="http://schemas.microsoft.com/office/drawing/2014/main" id="{513A54D7-397B-7176-C0A4-2B32DCAF3FF8}"/>
                  </a:ext>
                </a:extLst>
              </p:cNvPr>
              <p:cNvSpPr txBox="1">
                <a:spLocks noRot="1" noChangeAspect="1" noMove="1" noResize="1" noEditPoints="1" noAdjustHandles="1" noChangeArrowheads="1" noChangeShapeType="1" noTextEdit="1"/>
              </p:cNvSpPr>
              <p:nvPr/>
            </p:nvSpPr>
            <p:spPr>
              <a:xfrm>
                <a:off x="6984107" y="3383890"/>
                <a:ext cx="443036" cy="323165"/>
              </a:xfrm>
              <a:prstGeom prst="rect">
                <a:avLst/>
              </a:prstGeom>
              <a:blipFill>
                <a:blip r:embed="rId14"/>
                <a:stretch>
                  <a:fillRect t="-3774" r="-5556" b="-20755"/>
                </a:stretch>
              </a:blipFill>
            </p:spPr>
            <p:txBody>
              <a:bodyPr/>
              <a:lstStyle/>
              <a:p>
                <a:r>
                  <a:rPr lang="en-US">
                    <a:noFill/>
                  </a:rPr>
                  <a:t> </a:t>
                </a:r>
              </a:p>
            </p:txBody>
          </p:sp>
        </mc:Fallback>
      </mc:AlternateContent>
      <p:sp>
        <p:nvSpPr>
          <p:cNvPr id="12" name="Rectangle: Rounded Corners 48">
            <a:extLst>
              <a:ext uri="{FF2B5EF4-FFF2-40B4-BE49-F238E27FC236}">
                <a16:creationId xmlns:a16="http://schemas.microsoft.com/office/drawing/2014/main" id="{7FABE465-C34C-0A6D-A352-86965CCAA47D}"/>
              </a:ext>
            </a:extLst>
          </p:cNvPr>
          <p:cNvSpPr/>
          <p:nvPr/>
        </p:nvSpPr>
        <p:spPr>
          <a:xfrm>
            <a:off x="9298465" y="3311836"/>
            <a:ext cx="1145219" cy="461639"/>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Decoding Procedure</a:t>
            </a:r>
          </a:p>
        </p:txBody>
      </p:sp>
    </p:spTree>
    <p:extLst>
      <p:ext uri="{BB962C8B-B14F-4D97-AF65-F5344CB8AC3E}">
        <p14:creationId xmlns:p14="http://schemas.microsoft.com/office/powerpoint/2010/main" val="7682733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a:t>Transformer Architecture</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55</a:t>
            </a:fld>
            <a:endParaRPr lang="en-US"/>
          </a:p>
        </p:txBody>
      </p:sp>
      <p:sp>
        <p:nvSpPr>
          <p:cNvPr id="85" name="TextBox 84">
            <a:extLst>
              <a:ext uri="{FF2B5EF4-FFF2-40B4-BE49-F238E27FC236}">
                <a16:creationId xmlns:a16="http://schemas.microsoft.com/office/drawing/2014/main" id="{4AE8333D-D420-6921-EE3C-807E07448DF7}"/>
              </a:ext>
            </a:extLst>
          </p:cNvPr>
          <p:cNvSpPr txBox="1"/>
          <p:nvPr/>
        </p:nvSpPr>
        <p:spPr>
          <a:xfrm>
            <a:off x="1873009" y="5196794"/>
            <a:ext cx="1267271" cy="553998"/>
          </a:xfrm>
          <a:prstGeom prst="rect">
            <a:avLst/>
          </a:prstGeom>
          <a:noFill/>
        </p:spPr>
        <p:txBody>
          <a:bodyPr wrap="square" rtlCol="0">
            <a:spAutoFit/>
          </a:bodyPr>
          <a:lstStyle/>
          <a:p>
            <a:pPr algn="ctr"/>
            <a:r>
              <a:rPr lang="en-US" sz="1500"/>
              <a:t>Positional Encoding</a:t>
            </a:r>
          </a:p>
        </p:txBody>
      </p:sp>
      <p:sp>
        <p:nvSpPr>
          <p:cNvPr id="86" name="TextBox 85">
            <a:extLst>
              <a:ext uri="{FF2B5EF4-FFF2-40B4-BE49-F238E27FC236}">
                <a16:creationId xmlns:a16="http://schemas.microsoft.com/office/drawing/2014/main" id="{03751850-C74E-ACD3-A221-6D8BCE877B80}"/>
              </a:ext>
            </a:extLst>
          </p:cNvPr>
          <p:cNvSpPr txBox="1"/>
          <p:nvPr/>
        </p:nvSpPr>
        <p:spPr>
          <a:xfrm>
            <a:off x="6712138" y="5200081"/>
            <a:ext cx="1267271" cy="553998"/>
          </a:xfrm>
          <a:prstGeom prst="rect">
            <a:avLst/>
          </a:prstGeom>
          <a:noFill/>
        </p:spPr>
        <p:txBody>
          <a:bodyPr wrap="square" rtlCol="0">
            <a:spAutoFit/>
          </a:bodyPr>
          <a:lstStyle/>
          <a:p>
            <a:pPr algn="ctr"/>
            <a:r>
              <a:rPr lang="en-US" sz="1500"/>
              <a:t>Positional Encoding</a:t>
            </a:r>
          </a:p>
        </p:txBody>
      </p:sp>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053704A5-63C3-BD25-7C7D-367DD192E72B}"/>
                  </a:ext>
                </a:extLst>
              </p:cNvPr>
              <p:cNvSpPr txBox="1"/>
              <p:nvPr/>
            </p:nvSpPr>
            <p:spPr>
              <a:xfrm>
                <a:off x="6984107" y="3383890"/>
                <a:ext cx="443036" cy="323165"/>
              </a:xfrm>
              <a:prstGeom prst="rect">
                <a:avLst/>
              </a:prstGeom>
              <a:noFill/>
            </p:spPr>
            <p:txBody>
              <a:bodyPr wrap="square" rtlCol="0">
                <a:spAutoFit/>
              </a:bodyPr>
              <a:lstStyle/>
              <a:p>
                <a:pPr algn="ctr"/>
                <a14:m>
                  <m:oMath xmlns:m="http://schemas.openxmlformats.org/officeDocument/2006/math">
                    <m:r>
                      <a:rPr lang="en-US" sz="1500" i="1" dirty="0" smtClean="0">
                        <a:latin typeface="Cambria Math" panose="02040503050406030204" pitchFamily="18" charset="0"/>
                        <a:ea typeface="Cambria Math" panose="02040503050406030204" pitchFamily="18" charset="0"/>
                      </a:rPr>
                      <m:t>×</m:t>
                    </m:r>
                  </m:oMath>
                </a14:m>
                <a:r>
                  <a:rPr lang="en-US" sz="1500"/>
                  <a:t>N</a:t>
                </a:r>
              </a:p>
            </p:txBody>
          </p:sp>
        </mc:Choice>
        <mc:Fallback xmlns="">
          <p:sp>
            <p:nvSpPr>
              <p:cNvPr id="88" name="TextBox 87">
                <a:extLst>
                  <a:ext uri="{FF2B5EF4-FFF2-40B4-BE49-F238E27FC236}">
                    <a16:creationId xmlns:a16="http://schemas.microsoft.com/office/drawing/2014/main" id="{053704A5-63C3-BD25-7C7D-367DD192E72B}"/>
                  </a:ext>
                </a:extLst>
              </p:cNvPr>
              <p:cNvSpPr txBox="1">
                <a:spLocks noRot="1" noChangeAspect="1" noMove="1" noResize="1" noEditPoints="1" noAdjustHandles="1" noChangeArrowheads="1" noChangeShapeType="1" noTextEdit="1"/>
              </p:cNvSpPr>
              <p:nvPr/>
            </p:nvSpPr>
            <p:spPr>
              <a:xfrm>
                <a:off x="6984107" y="3383890"/>
                <a:ext cx="443036" cy="323165"/>
              </a:xfrm>
              <a:prstGeom prst="rect">
                <a:avLst/>
              </a:prstGeom>
              <a:blipFill>
                <a:blip r:embed="rId3"/>
                <a:stretch>
                  <a:fillRect t="-3774" r="-5556" b="-207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D78C6332-E4F6-49E8-81BA-E734E53F0E05}"/>
                  </a:ext>
                </a:extLst>
              </p:cNvPr>
              <p:cNvSpPr txBox="1"/>
              <p:nvPr/>
            </p:nvSpPr>
            <p:spPr>
              <a:xfrm>
                <a:off x="2318627" y="4071443"/>
                <a:ext cx="443036" cy="323165"/>
              </a:xfrm>
              <a:prstGeom prst="rect">
                <a:avLst/>
              </a:prstGeom>
              <a:noFill/>
            </p:spPr>
            <p:txBody>
              <a:bodyPr wrap="square" rtlCol="0">
                <a:spAutoFit/>
              </a:bodyPr>
              <a:lstStyle/>
              <a:p>
                <a:pPr algn="ctr"/>
                <a14:m>
                  <m:oMath xmlns:m="http://schemas.openxmlformats.org/officeDocument/2006/math">
                    <m:r>
                      <a:rPr lang="en-US" sz="1500" i="1" dirty="0" smtClean="0">
                        <a:latin typeface="Cambria Math" panose="02040503050406030204" pitchFamily="18" charset="0"/>
                        <a:ea typeface="Cambria Math" panose="02040503050406030204" pitchFamily="18" charset="0"/>
                      </a:rPr>
                      <m:t>×</m:t>
                    </m:r>
                  </m:oMath>
                </a14:m>
                <a:r>
                  <a:rPr lang="en-US" sz="1500"/>
                  <a:t>N</a:t>
                </a:r>
              </a:p>
            </p:txBody>
          </p:sp>
        </mc:Choice>
        <mc:Fallback xmlns="">
          <p:sp>
            <p:nvSpPr>
              <p:cNvPr id="89" name="TextBox 88">
                <a:extLst>
                  <a:ext uri="{FF2B5EF4-FFF2-40B4-BE49-F238E27FC236}">
                    <a16:creationId xmlns:a16="http://schemas.microsoft.com/office/drawing/2014/main" id="{D78C6332-E4F6-49E8-81BA-E734E53F0E05}"/>
                  </a:ext>
                </a:extLst>
              </p:cNvPr>
              <p:cNvSpPr txBox="1">
                <a:spLocks noRot="1" noChangeAspect="1" noMove="1" noResize="1" noEditPoints="1" noAdjustHandles="1" noChangeArrowheads="1" noChangeShapeType="1" noTextEdit="1"/>
              </p:cNvSpPr>
              <p:nvPr/>
            </p:nvSpPr>
            <p:spPr>
              <a:xfrm>
                <a:off x="2318627" y="4071443"/>
                <a:ext cx="443036" cy="323165"/>
              </a:xfrm>
              <a:prstGeom prst="rect">
                <a:avLst/>
              </a:prstGeom>
              <a:blipFill>
                <a:blip r:embed="rId4"/>
                <a:stretch>
                  <a:fillRect t="-3774" r="-4110" b="-18868"/>
                </a:stretch>
              </a:blipFill>
            </p:spPr>
            <p:txBody>
              <a:bodyPr/>
              <a:lstStyle/>
              <a:p>
                <a:r>
                  <a:rPr lang="en-US">
                    <a:noFill/>
                  </a:rPr>
                  <a:t> </a:t>
                </a:r>
              </a:p>
            </p:txBody>
          </p:sp>
        </mc:Fallback>
      </mc:AlternateContent>
      <p:sp>
        <p:nvSpPr>
          <p:cNvPr id="132" name="Rectangle: Rounded Corners 48">
            <a:extLst>
              <a:ext uri="{FF2B5EF4-FFF2-40B4-BE49-F238E27FC236}">
                <a16:creationId xmlns:a16="http://schemas.microsoft.com/office/drawing/2014/main" id="{E419B1AE-8AD3-B255-ED30-9E7CFDE1D1A4}"/>
              </a:ext>
            </a:extLst>
          </p:cNvPr>
          <p:cNvSpPr/>
          <p:nvPr/>
        </p:nvSpPr>
        <p:spPr>
          <a:xfrm>
            <a:off x="9298465" y="3311837"/>
            <a:ext cx="1145219" cy="461639"/>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Decoding Procedure</a:t>
            </a:r>
          </a:p>
        </p:txBody>
      </p:sp>
      <p:cxnSp>
        <p:nvCxnSpPr>
          <p:cNvPr id="135" name="Elbow Connector 134">
            <a:extLst>
              <a:ext uri="{FF2B5EF4-FFF2-40B4-BE49-F238E27FC236}">
                <a16:creationId xmlns:a16="http://schemas.microsoft.com/office/drawing/2014/main" id="{AA4075D3-0791-2BA1-2CCA-24FEC1266CBA}"/>
              </a:ext>
            </a:extLst>
          </p:cNvPr>
          <p:cNvCxnSpPr>
            <a:cxnSpLocks/>
            <a:endCxn id="132" idx="0"/>
          </p:cNvCxnSpPr>
          <p:nvPr/>
        </p:nvCxnSpPr>
        <p:spPr>
          <a:xfrm rot="16200000" flipH="1">
            <a:off x="8187006" y="1627768"/>
            <a:ext cx="2021416" cy="1346722"/>
          </a:xfrm>
          <a:prstGeom prst="bentConnector3">
            <a:avLst>
              <a:gd name="adj1" fmla="val -764"/>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8" name="Rounded Rectangle 137">
                <a:extLst>
                  <a:ext uri="{FF2B5EF4-FFF2-40B4-BE49-F238E27FC236}">
                    <a16:creationId xmlns:a16="http://schemas.microsoft.com/office/drawing/2014/main" id="{7F6F86CD-51D1-5FF9-36CD-3A8AD46A9BCB}"/>
                  </a:ext>
                </a:extLst>
              </p:cNvPr>
              <p:cNvSpPr/>
              <p:nvPr/>
            </p:nvSpPr>
            <p:spPr>
              <a:xfrm>
                <a:off x="9678861" y="3972313"/>
                <a:ext cx="396000" cy="288000"/>
              </a:xfrm>
              <a:prstGeom prst="roundRect">
                <a:avLst/>
              </a:prstGeom>
              <a:solidFill>
                <a:srgbClr val="C44037">
                  <a:alpha val="64000"/>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108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𝑦</m:t>
                          </m:r>
                        </m:e>
                        <m:sub>
                          <m:r>
                            <a:rPr lang="en-CA" sz="1500" b="0" i="1" smtClean="0">
                              <a:solidFill>
                                <a:schemeClr val="tx1"/>
                              </a:solidFill>
                              <a:latin typeface="Cambria Math" panose="02040503050406030204" pitchFamily="18" charset="0"/>
                            </a:rPr>
                            <m:t>𝑡</m:t>
                          </m:r>
                        </m:sub>
                      </m:sSub>
                    </m:oMath>
                  </m:oMathPara>
                </a14:m>
                <a:endParaRPr lang="en-US" sz="1500">
                  <a:solidFill>
                    <a:schemeClr val="tx1"/>
                  </a:solidFill>
                </a:endParaRPr>
              </a:p>
            </p:txBody>
          </p:sp>
        </mc:Choice>
        <mc:Fallback xmlns="">
          <p:sp>
            <p:nvSpPr>
              <p:cNvPr id="138" name="Rounded Rectangle 137">
                <a:extLst>
                  <a:ext uri="{FF2B5EF4-FFF2-40B4-BE49-F238E27FC236}">
                    <a16:creationId xmlns:a16="http://schemas.microsoft.com/office/drawing/2014/main" id="{7F6F86CD-51D1-5FF9-36CD-3A8AD46A9BCB}"/>
                  </a:ext>
                </a:extLst>
              </p:cNvPr>
              <p:cNvSpPr>
                <a:spLocks noRot="1" noChangeAspect="1" noMove="1" noResize="1" noEditPoints="1" noAdjustHandles="1" noChangeArrowheads="1" noChangeShapeType="1" noTextEdit="1"/>
              </p:cNvSpPr>
              <p:nvPr/>
            </p:nvSpPr>
            <p:spPr>
              <a:xfrm>
                <a:off x="9678861" y="3972313"/>
                <a:ext cx="396000" cy="288000"/>
              </a:xfrm>
              <a:prstGeom prst="roundRect">
                <a:avLst/>
              </a:prstGeom>
              <a:blipFill>
                <a:blip r:embed="rId5"/>
                <a:stretch>
                  <a:fillRect/>
                </a:stretch>
              </a:blipFill>
              <a:ln>
                <a:solidFill>
                  <a:srgbClr val="C44037"/>
                </a:solidFill>
              </a:ln>
            </p:spPr>
            <p:txBody>
              <a:bodyPr/>
              <a:lstStyle/>
              <a:p>
                <a:r>
                  <a:rPr lang="en-US">
                    <a:noFill/>
                  </a:rPr>
                  <a:t> </a:t>
                </a:r>
              </a:p>
            </p:txBody>
          </p:sp>
        </mc:Fallback>
      </mc:AlternateContent>
      <p:cxnSp>
        <p:nvCxnSpPr>
          <p:cNvPr id="141" name="Straight Arrow Connector 140">
            <a:extLst>
              <a:ext uri="{FF2B5EF4-FFF2-40B4-BE49-F238E27FC236}">
                <a16:creationId xmlns:a16="http://schemas.microsoft.com/office/drawing/2014/main" id="{8DA78C34-C714-ED38-B774-D54A4467FC8C}"/>
              </a:ext>
            </a:extLst>
          </p:cNvPr>
          <p:cNvCxnSpPr>
            <a:cxnSpLocks/>
          </p:cNvCxnSpPr>
          <p:nvPr/>
        </p:nvCxnSpPr>
        <p:spPr>
          <a:xfrm flipH="1" flipV="1">
            <a:off x="9871073" y="3774641"/>
            <a:ext cx="1" cy="197672"/>
          </a:xfrm>
          <a:prstGeom prst="straightConnector1">
            <a:avLst/>
          </a:prstGeom>
          <a:ln w="349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2" name="Elbow Connector 141">
            <a:extLst>
              <a:ext uri="{FF2B5EF4-FFF2-40B4-BE49-F238E27FC236}">
                <a16:creationId xmlns:a16="http://schemas.microsoft.com/office/drawing/2014/main" id="{792F1E25-519F-D1F4-73B2-30CCCF19B4A2}"/>
              </a:ext>
            </a:extLst>
          </p:cNvPr>
          <p:cNvCxnSpPr>
            <a:cxnSpLocks/>
            <a:stCxn id="138" idx="2"/>
          </p:cNvCxnSpPr>
          <p:nvPr/>
        </p:nvCxnSpPr>
        <p:spPr>
          <a:xfrm rot="5400000">
            <a:off x="8120258" y="4243208"/>
            <a:ext cx="1739499" cy="1773708"/>
          </a:xfrm>
          <a:prstGeom prst="bentConnector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9" name="TextBox 148">
                <a:extLst>
                  <a:ext uri="{FF2B5EF4-FFF2-40B4-BE49-F238E27FC236}">
                    <a16:creationId xmlns:a16="http://schemas.microsoft.com/office/drawing/2014/main" id="{6D7F0480-FCFA-5711-823D-2F6F2C8349F6}"/>
                  </a:ext>
                </a:extLst>
              </p:cNvPr>
              <p:cNvSpPr txBox="1"/>
              <p:nvPr/>
            </p:nvSpPr>
            <p:spPr>
              <a:xfrm>
                <a:off x="9932105" y="4321719"/>
                <a:ext cx="1053302" cy="553998"/>
              </a:xfrm>
              <a:prstGeom prst="rect">
                <a:avLst/>
              </a:prstGeom>
              <a:noFill/>
            </p:spPr>
            <p:txBody>
              <a:bodyPr wrap="none" rtlCol="0">
                <a:spAutoFit/>
              </a:bodyPr>
              <a:lstStyle/>
              <a:p>
                <a:pPr algn="ctr"/>
                <a14:m>
                  <m:oMath xmlns:m="http://schemas.openxmlformats.org/officeDocument/2006/math">
                    <m:r>
                      <a:rPr lang="en-CA" sz="1500" b="0" i="1" smtClean="0">
                        <a:latin typeface="Cambria Math" panose="02040503050406030204" pitchFamily="18" charset="0"/>
                      </a:rPr>
                      <m:t>𝑡</m:t>
                    </m:r>
                  </m:oMath>
                </a14:m>
                <a:r>
                  <a:rPr lang="en-CA" sz="1500" b="0"/>
                  <a:t>++</a:t>
                </a:r>
              </a:p>
              <a:p>
                <a:r>
                  <a:rPr lang="en-US" sz="1500"/>
                  <a:t>(shift right)</a:t>
                </a:r>
              </a:p>
            </p:txBody>
          </p:sp>
        </mc:Choice>
        <mc:Fallback xmlns="">
          <p:sp>
            <p:nvSpPr>
              <p:cNvPr id="149" name="TextBox 148">
                <a:extLst>
                  <a:ext uri="{FF2B5EF4-FFF2-40B4-BE49-F238E27FC236}">
                    <a16:creationId xmlns:a16="http://schemas.microsoft.com/office/drawing/2014/main" id="{6D7F0480-FCFA-5711-823D-2F6F2C8349F6}"/>
                  </a:ext>
                </a:extLst>
              </p:cNvPr>
              <p:cNvSpPr txBox="1">
                <a:spLocks noRot="1" noChangeAspect="1" noMove="1" noResize="1" noEditPoints="1" noAdjustHandles="1" noChangeArrowheads="1" noChangeShapeType="1" noTextEdit="1"/>
              </p:cNvSpPr>
              <p:nvPr/>
            </p:nvSpPr>
            <p:spPr>
              <a:xfrm>
                <a:off x="9932105" y="4321719"/>
                <a:ext cx="1053302" cy="553998"/>
              </a:xfrm>
              <a:prstGeom prst="rect">
                <a:avLst/>
              </a:prstGeom>
              <a:blipFill>
                <a:blip r:embed="rId6"/>
                <a:stretch>
                  <a:fillRect l="-2312" t="-2198" r="-578" b="-10989"/>
                </a:stretch>
              </a:blipFill>
            </p:spPr>
            <p:txBody>
              <a:bodyPr/>
              <a:lstStyle/>
              <a:p>
                <a:r>
                  <a:rPr lang="en-US">
                    <a:noFill/>
                  </a:rPr>
                  <a:t> </a:t>
                </a:r>
              </a:p>
            </p:txBody>
          </p:sp>
        </mc:Fallback>
      </mc:AlternateContent>
      <p:sp>
        <p:nvSpPr>
          <p:cNvPr id="150" name="TextBox 149">
            <a:extLst>
              <a:ext uri="{FF2B5EF4-FFF2-40B4-BE49-F238E27FC236}">
                <a16:creationId xmlns:a16="http://schemas.microsoft.com/office/drawing/2014/main" id="{8B35C49B-8ACE-3487-B04F-EEB1A533B691}"/>
              </a:ext>
            </a:extLst>
          </p:cNvPr>
          <p:cNvSpPr txBox="1"/>
          <p:nvPr/>
        </p:nvSpPr>
        <p:spPr>
          <a:xfrm>
            <a:off x="7588106" y="3886844"/>
            <a:ext cx="1627753" cy="646331"/>
          </a:xfrm>
          <a:prstGeom prst="rect">
            <a:avLst/>
          </a:prstGeom>
          <a:noFill/>
        </p:spPr>
        <p:txBody>
          <a:bodyPr wrap="none" rtlCol="0">
            <a:spAutoFit/>
          </a:bodyPr>
          <a:lstStyle/>
          <a:p>
            <a:pPr algn="ctr"/>
            <a:r>
              <a:rPr lang="en-US" i="1"/>
              <a:t>auto-regressive</a:t>
            </a:r>
          </a:p>
          <a:p>
            <a:pPr algn="ctr"/>
            <a:r>
              <a:rPr lang="en-US" i="1"/>
              <a:t>decoding</a:t>
            </a:r>
          </a:p>
        </p:txBody>
      </p:sp>
      <p:sp>
        <p:nvSpPr>
          <p:cNvPr id="151" name="U-Turn Arrow 150">
            <a:extLst>
              <a:ext uri="{FF2B5EF4-FFF2-40B4-BE49-F238E27FC236}">
                <a16:creationId xmlns:a16="http://schemas.microsoft.com/office/drawing/2014/main" id="{84548053-4E22-296F-8291-1B2E26EF175F}"/>
              </a:ext>
            </a:extLst>
          </p:cNvPr>
          <p:cNvSpPr/>
          <p:nvPr/>
        </p:nvSpPr>
        <p:spPr>
          <a:xfrm>
            <a:off x="8135848" y="3342478"/>
            <a:ext cx="335861" cy="235108"/>
          </a:xfrm>
          <a:prstGeom prst="utur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2" name="U-Turn Arrow 151">
            <a:extLst>
              <a:ext uri="{FF2B5EF4-FFF2-40B4-BE49-F238E27FC236}">
                <a16:creationId xmlns:a16="http://schemas.microsoft.com/office/drawing/2014/main" id="{930DFBE9-F9C2-16DA-BE15-5320ACA9FA8A}"/>
              </a:ext>
            </a:extLst>
          </p:cNvPr>
          <p:cNvSpPr/>
          <p:nvPr/>
        </p:nvSpPr>
        <p:spPr>
          <a:xfrm rot="10800000">
            <a:off x="8171705" y="3556981"/>
            <a:ext cx="335861" cy="235108"/>
          </a:xfrm>
          <a:prstGeom prst="utur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2" name="Group 11">
            <a:extLst>
              <a:ext uri="{FF2B5EF4-FFF2-40B4-BE49-F238E27FC236}">
                <a16:creationId xmlns:a16="http://schemas.microsoft.com/office/drawing/2014/main" id="{B1822530-5D53-5B62-F906-13467E1C52A3}"/>
              </a:ext>
            </a:extLst>
          </p:cNvPr>
          <p:cNvGrpSpPr/>
          <p:nvPr/>
        </p:nvGrpSpPr>
        <p:grpSpPr>
          <a:xfrm>
            <a:off x="1316110" y="1013423"/>
            <a:ext cx="7263620" cy="5218606"/>
            <a:chOff x="1316110" y="1013423"/>
            <a:chExt cx="7263620" cy="5218606"/>
          </a:xfrm>
        </p:grpSpPr>
        <p:grpSp>
          <p:nvGrpSpPr>
            <p:cNvPr id="84" name="Group 83">
              <a:extLst>
                <a:ext uri="{FF2B5EF4-FFF2-40B4-BE49-F238E27FC236}">
                  <a16:creationId xmlns:a16="http://schemas.microsoft.com/office/drawing/2014/main" id="{B607896F-DD61-2467-0FAA-92C4420145B0}"/>
                </a:ext>
              </a:extLst>
            </p:cNvPr>
            <p:cNvGrpSpPr/>
            <p:nvPr/>
          </p:nvGrpSpPr>
          <p:grpSpPr>
            <a:xfrm>
              <a:off x="1316110" y="1013423"/>
              <a:ext cx="7263620" cy="5218606"/>
              <a:chOff x="1665339" y="1045507"/>
              <a:chExt cx="7263620" cy="5218606"/>
            </a:xfrm>
          </p:grpSpPr>
          <p:sp>
            <p:nvSpPr>
              <p:cNvPr id="67" name="Rectangle: Rounded Corners 20">
                <a:extLst>
                  <a:ext uri="{FF2B5EF4-FFF2-40B4-BE49-F238E27FC236}">
                    <a16:creationId xmlns:a16="http://schemas.microsoft.com/office/drawing/2014/main" id="{ABE2E4D8-5415-3599-E6FE-C9C752483085}"/>
                  </a:ext>
                </a:extLst>
              </p:cNvPr>
              <p:cNvSpPr/>
              <p:nvPr/>
            </p:nvSpPr>
            <p:spPr>
              <a:xfrm>
                <a:off x="5469196" y="1940322"/>
                <a:ext cx="1911176" cy="3339024"/>
              </a:xfrm>
              <a:prstGeom prst="roundRect">
                <a:avLst>
                  <a:gd name="adj" fmla="val 8831"/>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sp>
            <p:nvSpPr>
              <p:cNvPr id="21" name="Rectangle: Rounded Corners 20">
                <a:extLst>
                  <a:ext uri="{FF2B5EF4-FFF2-40B4-BE49-F238E27FC236}">
                    <a16:creationId xmlns:a16="http://schemas.microsoft.com/office/drawing/2014/main" id="{0CEA1E36-0013-AE0D-59CE-B6464D3C5C63}"/>
                  </a:ext>
                </a:extLst>
              </p:cNvPr>
              <p:cNvSpPr/>
              <p:nvPr/>
            </p:nvSpPr>
            <p:spPr>
              <a:xfrm>
                <a:off x="3111530" y="3099438"/>
                <a:ext cx="1785389" cy="2180503"/>
              </a:xfrm>
              <a:prstGeom prst="roundRect">
                <a:avLst>
                  <a:gd name="adj" fmla="val 8831"/>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sp>
            <p:nvSpPr>
              <p:cNvPr id="115" name="Rectangle: Rounded Corners 114">
                <a:extLst>
                  <a:ext uri="{FF2B5EF4-FFF2-40B4-BE49-F238E27FC236}">
                    <a16:creationId xmlns:a16="http://schemas.microsoft.com/office/drawing/2014/main" id="{EB18084F-72CF-FFAB-F7FD-182EE48B9C0F}"/>
                  </a:ext>
                </a:extLst>
              </p:cNvPr>
              <p:cNvSpPr/>
              <p:nvPr/>
            </p:nvSpPr>
            <p:spPr>
              <a:xfrm>
                <a:off x="3555842" y="3221980"/>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17" name="Rectangle: Rounded Corners 116">
                <a:extLst>
                  <a:ext uri="{FF2B5EF4-FFF2-40B4-BE49-F238E27FC236}">
                    <a16:creationId xmlns:a16="http://schemas.microsoft.com/office/drawing/2014/main" id="{5484980C-CB82-2461-2E79-8552F938EBC1}"/>
                  </a:ext>
                </a:extLst>
              </p:cNvPr>
              <p:cNvSpPr/>
              <p:nvPr/>
            </p:nvSpPr>
            <p:spPr>
              <a:xfrm>
                <a:off x="5849042" y="2016678"/>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16" name="Rectangle: Rounded Corners 115">
                <a:extLst>
                  <a:ext uri="{FF2B5EF4-FFF2-40B4-BE49-F238E27FC236}">
                    <a16:creationId xmlns:a16="http://schemas.microsoft.com/office/drawing/2014/main" id="{BD85D983-C8C6-F416-E851-2A7E4C778AE3}"/>
                  </a:ext>
                </a:extLst>
              </p:cNvPr>
              <p:cNvSpPr/>
              <p:nvPr/>
            </p:nvSpPr>
            <p:spPr>
              <a:xfrm>
                <a:off x="5849042" y="2980707"/>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97" name="Rectangle: Rounded Corners 96">
                <a:extLst>
                  <a:ext uri="{FF2B5EF4-FFF2-40B4-BE49-F238E27FC236}">
                    <a16:creationId xmlns:a16="http://schemas.microsoft.com/office/drawing/2014/main" id="{5E4A6DC2-C527-A7B3-2EDC-6DBACC948588}"/>
                  </a:ext>
                </a:extLst>
              </p:cNvPr>
              <p:cNvSpPr/>
              <p:nvPr/>
            </p:nvSpPr>
            <p:spPr>
              <a:xfrm>
                <a:off x="5469540" y="1125624"/>
                <a:ext cx="1911177" cy="736883"/>
              </a:xfrm>
              <a:prstGeom prst="roundRect">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sp>
            <p:nvSpPr>
              <p:cNvPr id="37" name="Rectangle: Rounded Corners 36">
                <a:extLst>
                  <a:ext uri="{FF2B5EF4-FFF2-40B4-BE49-F238E27FC236}">
                    <a16:creationId xmlns:a16="http://schemas.microsoft.com/office/drawing/2014/main" id="{E7835012-18FA-E92A-1EFB-684C18A972F3}"/>
                  </a:ext>
                </a:extLst>
              </p:cNvPr>
              <p:cNvSpPr/>
              <p:nvPr/>
            </p:nvSpPr>
            <p:spPr>
              <a:xfrm>
                <a:off x="3555842" y="4470587"/>
                <a:ext cx="1145219" cy="461639"/>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Self-Attention</a:t>
                </a:r>
              </a:p>
            </p:txBody>
          </p:sp>
          <p:sp>
            <p:nvSpPr>
              <p:cNvPr id="38" name="Rectangle: Rounded Corners 37">
                <a:extLst>
                  <a:ext uri="{FF2B5EF4-FFF2-40B4-BE49-F238E27FC236}">
                    <a16:creationId xmlns:a16="http://schemas.microsoft.com/office/drawing/2014/main" id="{0ED6BF3F-C68B-4244-4E17-8CFE32BDD657}"/>
                  </a:ext>
                </a:extLst>
              </p:cNvPr>
              <p:cNvSpPr/>
              <p:nvPr/>
            </p:nvSpPr>
            <p:spPr>
              <a:xfrm>
                <a:off x="3555842" y="4234180"/>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39" name="Rectangle: Rounded Corners 38">
                <a:extLst>
                  <a:ext uri="{FF2B5EF4-FFF2-40B4-BE49-F238E27FC236}">
                    <a16:creationId xmlns:a16="http://schemas.microsoft.com/office/drawing/2014/main" id="{A77F0483-5127-A9B4-9E50-4473F5410D34}"/>
                  </a:ext>
                </a:extLst>
              </p:cNvPr>
              <p:cNvSpPr/>
              <p:nvPr/>
            </p:nvSpPr>
            <p:spPr>
              <a:xfrm>
                <a:off x="3555842" y="3462687"/>
                <a:ext cx="1145219" cy="461639"/>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41" name="Rectangle: Rounded Corners 40">
                <a:extLst>
                  <a:ext uri="{FF2B5EF4-FFF2-40B4-BE49-F238E27FC236}">
                    <a16:creationId xmlns:a16="http://schemas.microsoft.com/office/drawing/2014/main" id="{F809A01A-6A84-C33C-AAFE-D8CBA998A35D}"/>
                  </a:ext>
                </a:extLst>
              </p:cNvPr>
              <p:cNvSpPr/>
              <p:nvPr/>
            </p:nvSpPr>
            <p:spPr>
              <a:xfrm>
                <a:off x="5849042" y="4404544"/>
                <a:ext cx="1145219" cy="547255"/>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Masked Multi-Head Self-Attention</a:t>
                </a:r>
              </a:p>
            </p:txBody>
          </p:sp>
          <p:sp>
            <p:nvSpPr>
              <p:cNvPr id="42" name="Rectangle: Rounded Corners 41">
                <a:extLst>
                  <a:ext uri="{FF2B5EF4-FFF2-40B4-BE49-F238E27FC236}">
                    <a16:creationId xmlns:a16="http://schemas.microsoft.com/office/drawing/2014/main" id="{5F933728-B354-D3D0-CFD4-5D6085021AD7}"/>
                  </a:ext>
                </a:extLst>
              </p:cNvPr>
              <p:cNvSpPr/>
              <p:nvPr/>
            </p:nvSpPr>
            <p:spPr>
              <a:xfrm>
                <a:off x="5849042" y="4176418"/>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45" name="Rectangle: Rounded Corners 44">
                <a:extLst>
                  <a:ext uri="{FF2B5EF4-FFF2-40B4-BE49-F238E27FC236}">
                    <a16:creationId xmlns:a16="http://schemas.microsoft.com/office/drawing/2014/main" id="{051356D5-2323-70CE-5CD6-3A3B60D02922}"/>
                  </a:ext>
                </a:extLst>
              </p:cNvPr>
              <p:cNvSpPr/>
              <p:nvPr/>
            </p:nvSpPr>
            <p:spPr>
              <a:xfrm>
                <a:off x="5849042" y="2243022"/>
                <a:ext cx="1145219" cy="461639"/>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48" name="Rectangle: Rounded Corners 47">
                <a:extLst>
                  <a:ext uri="{FF2B5EF4-FFF2-40B4-BE49-F238E27FC236}">
                    <a16:creationId xmlns:a16="http://schemas.microsoft.com/office/drawing/2014/main" id="{A597647B-1681-C1F8-C63C-90ADD1AE6BFA}"/>
                  </a:ext>
                </a:extLst>
              </p:cNvPr>
              <p:cNvSpPr/>
              <p:nvPr/>
            </p:nvSpPr>
            <p:spPr>
              <a:xfrm>
                <a:off x="3556395" y="5802428"/>
                <a:ext cx="1145219" cy="461639"/>
              </a:xfrm>
              <a:prstGeom prst="roundRect">
                <a:avLst/>
              </a:prstGeom>
              <a:solidFill>
                <a:srgbClr val="EAC8D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Input Embedding</a:t>
                </a:r>
              </a:p>
            </p:txBody>
          </p:sp>
          <p:sp>
            <p:nvSpPr>
              <p:cNvPr id="49" name="Rectangle: Rounded Corners 48">
                <a:extLst>
                  <a:ext uri="{FF2B5EF4-FFF2-40B4-BE49-F238E27FC236}">
                    <a16:creationId xmlns:a16="http://schemas.microsoft.com/office/drawing/2014/main" id="{2DADAE39-A947-C41A-B5A7-32C78F75A151}"/>
                  </a:ext>
                </a:extLst>
              </p:cNvPr>
              <p:cNvSpPr/>
              <p:nvPr/>
            </p:nvSpPr>
            <p:spPr>
              <a:xfrm>
                <a:off x="5849042" y="5802474"/>
                <a:ext cx="1145219" cy="461639"/>
              </a:xfrm>
              <a:prstGeom prst="roundRect">
                <a:avLst/>
              </a:prstGeom>
              <a:solidFill>
                <a:srgbClr val="EAC8D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Output Embedding</a:t>
                </a:r>
              </a:p>
            </p:txBody>
          </p:sp>
          <p:sp>
            <p:nvSpPr>
              <p:cNvPr id="50" name="Flowchart: Or 49">
                <a:extLst>
                  <a:ext uri="{FF2B5EF4-FFF2-40B4-BE49-F238E27FC236}">
                    <a16:creationId xmlns:a16="http://schemas.microsoft.com/office/drawing/2014/main" id="{3FD46E49-EDF5-3D45-8218-7C34496BD794}"/>
                  </a:ext>
                </a:extLst>
              </p:cNvPr>
              <p:cNvSpPr/>
              <p:nvPr/>
            </p:nvSpPr>
            <p:spPr>
              <a:xfrm>
                <a:off x="4033568" y="5417274"/>
                <a:ext cx="190871" cy="187482"/>
              </a:xfrm>
              <a:prstGeom prst="flowChartOr">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sp>
            <p:nvSpPr>
              <p:cNvPr id="51" name="Flowchart: Or 50">
                <a:extLst>
                  <a:ext uri="{FF2B5EF4-FFF2-40B4-BE49-F238E27FC236}">
                    <a16:creationId xmlns:a16="http://schemas.microsoft.com/office/drawing/2014/main" id="{9195AC2A-C1F7-C074-1C5E-E844A780E9B5}"/>
                  </a:ext>
                </a:extLst>
              </p:cNvPr>
              <p:cNvSpPr/>
              <p:nvPr/>
            </p:nvSpPr>
            <p:spPr>
              <a:xfrm>
                <a:off x="6326215" y="5417020"/>
                <a:ext cx="190871" cy="187482"/>
              </a:xfrm>
              <a:prstGeom prst="flowChartOr">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grpSp>
            <p:nvGrpSpPr>
              <p:cNvPr id="58" name="Group 57">
                <a:extLst>
                  <a:ext uri="{FF2B5EF4-FFF2-40B4-BE49-F238E27FC236}">
                    <a16:creationId xmlns:a16="http://schemas.microsoft.com/office/drawing/2014/main" id="{8F802E2E-872C-95D3-F775-5435083E8522}"/>
                  </a:ext>
                </a:extLst>
              </p:cNvPr>
              <p:cNvGrpSpPr/>
              <p:nvPr/>
            </p:nvGrpSpPr>
            <p:grpSpPr>
              <a:xfrm>
                <a:off x="3359423" y="5320074"/>
                <a:ext cx="389131" cy="363600"/>
                <a:chOff x="2190381" y="5169600"/>
                <a:chExt cx="389131" cy="363600"/>
              </a:xfrm>
            </p:grpSpPr>
            <p:sp>
              <p:nvSpPr>
                <p:cNvPr id="56" name="Oval 55">
                  <a:extLst>
                    <a:ext uri="{FF2B5EF4-FFF2-40B4-BE49-F238E27FC236}">
                      <a16:creationId xmlns:a16="http://schemas.microsoft.com/office/drawing/2014/main" id="{0D97046E-4D1C-5178-ED81-403FC756546E}"/>
                    </a:ext>
                  </a:extLst>
                </p:cNvPr>
                <p:cNvSpPr/>
                <p:nvPr/>
              </p:nvSpPr>
              <p:spPr>
                <a:xfrm flipH="1">
                  <a:off x="2190381" y="5169600"/>
                  <a:ext cx="389131" cy="3636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cxnSp>
              <p:nvCxnSpPr>
                <p:cNvPr id="90" name="Connector: Curved 89">
                  <a:extLst>
                    <a:ext uri="{FF2B5EF4-FFF2-40B4-BE49-F238E27FC236}">
                      <a16:creationId xmlns:a16="http://schemas.microsoft.com/office/drawing/2014/main" id="{453F74FB-9732-CD45-4A32-D95883EE8653}"/>
                    </a:ext>
                  </a:extLst>
                </p:cNvPr>
                <p:cNvCxnSpPr>
                  <a:cxnSpLocks/>
                </p:cNvCxnSpPr>
                <p:nvPr/>
              </p:nvCxnSpPr>
              <p:spPr>
                <a:xfrm rot="8007504" flipH="1" flipV="1">
                  <a:off x="2255161" y="5218151"/>
                  <a:ext cx="258183" cy="275156"/>
                </a:xfrm>
                <a:prstGeom prst="curvedConnector5">
                  <a:avLst>
                    <a:gd name="adj1" fmla="val 58539"/>
                    <a:gd name="adj2" fmla="val 59259"/>
                    <a:gd name="adj3" fmla="val 55867"/>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30" name="Group 29">
                <a:extLst>
                  <a:ext uri="{FF2B5EF4-FFF2-40B4-BE49-F238E27FC236}">
                    <a16:creationId xmlns:a16="http://schemas.microsoft.com/office/drawing/2014/main" id="{9645DEE8-E7CF-CE54-77D3-4C66EF97F50B}"/>
                  </a:ext>
                </a:extLst>
              </p:cNvPr>
              <p:cNvGrpSpPr/>
              <p:nvPr/>
            </p:nvGrpSpPr>
            <p:grpSpPr>
              <a:xfrm>
                <a:off x="6787665" y="5321087"/>
                <a:ext cx="389131" cy="363600"/>
                <a:chOff x="5618623" y="5170613"/>
                <a:chExt cx="389131" cy="363600"/>
              </a:xfrm>
            </p:grpSpPr>
            <p:sp>
              <p:nvSpPr>
                <p:cNvPr id="27" name="Oval 26">
                  <a:extLst>
                    <a:ext uri="{FF2B5EF4-FFF2-40B4-BE49-F238E27FC236}">
                      <a16:creationId xmlns:a16="http://schemas.microsoft.com/office/drawing/2014/main" id="{CDF2813B-F518-DF4E-4607-EDCDE050DD71}"/>
                    </a:ext>
                  </a:extLst>
                </p:cNvPr>
                <p:cNvSpPr/>
                <p:nvPr/>
              </p:nvSpPr>
              <p:spPr>
                <a:xfrm flipH="1">
                  <a:off x="5618623" y="5170613"/>
                  <a:ext cx="389131" cy="3636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cxnSp>
              <p:nvCxnSpPr>
                <p:cNvPr id="94" name="Connector: Curved 93">
                  <a:extLst>
                    <a:ext uri="{FF2B5EF4-FFF2-40B4-BE49-F238E27FC236}">
                      <a16:creationId xmlns:a16="http://schemas.microsoft.com/office/drawing/2014/main" id="{CD0AA0C4-3F7D-7E83-1722-A9BE82A388B0}"/>
                    </a:ext>
                  </a:extLst>
                </p:cNvPr>
                <p:cNvCxnSpPr>
                  <a:cxnSpLocks/>
                </p:cNvCxnSpPr>
                <p:nvPr/>
              </p:nvCxnSpPr>
              <p:spPr>
                <a:xfrm rot="13536651" flipV="1">
                  <a:off x="5683439" y="5215598"/>
                  <a:ext cx="258183" cy="275156"/>
                </a:xfrm>
                <a:prstGeom prst="curvedConnector5">
                  <a:avLst>
                    <a:gd name="adj1" fmla="val 58539"/>
                    <a:gd name="adj2" fmla="val 59259"/>
                    <a:gd name="adj3" fmla="val 55867"/>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95" name="Rectangle: Rounded Corners 94">
                <a:extLst>
                  <a:ext uri="{FF2B5EF4-FFF2-40B4-BE49-F238E27FC236}">
                    <a16:creationId xmlns:a16="http://schemas.microsoft.com/office/drawing/2014/main" id="{F5C84C6D-84E5-93DD-26BF-6D8D9FC463EB}"/>
                  </a:ext>
                </a:extLst>
              </p:cNvPr>
              <p:cNvSpPr/>
              <p:nvPr/>
            </p:nvSpPr>
            <p:spPr>
              <a:xfrm>
                <a:off x="5849042" y="1587068"/>
                <a:ext cx="1145219" cy="177385"/>
              </a:xfrm>
              <a:prstGeom prst="roundRect">
                <a:avLst/>
              </a:prstGeom>
              <a:solidFill>
                <a:srgbClr val="B2B9C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Linear</a:t>
                </a:r>
              </a:p>
            </p:txBody>
          </p:sp>
          <p:sp>
            <p:nvSpPr>
              <p:cNvPr id="96" name="Rectangle: Rounded Corners 95">
                <a:extLst>
                  <a:ext uri="{FF2B5EF4-FFF2-40B4-BE49-F238E27FC236}">
                    <a16:creationId xmlns:a16="http://schemas.microsoft.com/office/drawing/2014/main" id="{77E8F3F7-3375-28E7-51B6-352C0E46C006}"/>
                  </a:ext>
                </a:extLst>
              </p:cNvPr>
              <p:cNvSpPr/>
              <p:nvPr/>
            </p:nvSpPr>
            <p:spPr>
              <a:xfrm>
                <a:off x="5849042" y="1233814"/>
                <a:ext cx="1145219" cy="177385"/>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err="1">
                    <a:solidFill>
                      <a:schemeClr val="tx1"/>
                    </a:solidFill>
                  </a:rPr>
                  <a:t>Softmax</a:t>
                </a:r>
                <a:endParaRPr lang="en-CA" sz="1250">
                  <a:solidFill>
                    <a:schemeClr val="tx1"/>
                  </a:solidFill>
                </a:endParaRPr>
              </a:p>
            </p:txBody>
          </p:sp>
          <p:cxnSp>
            <p:nvCxnSpPr>
              <p:cNvPr id="99" name="Straight Arrow Connector 98">
                <a:extLst>
                  <a:ext uri="{FF2B5EF4-FFF2-40B4-BE49-F238E27FC236}">
                    <a16:creationId xmlns:a16="http://schemas.microsoft.com/office/drawing/2014/main" id="{6DD3A0E7-6D52-2C4D-D5CF-E2AFDC5C5AD2}"/>
                  </a:ext>
                </a:extLst>
              </p:cNvPr>
              <p:cNvCxnSpPr>
                <a:cxnSpLocks/>
                <a:endCxn id="48" idx="1"/>
              </p:cNvCxnSpPr>
              <p:nvPr/>
            </p:nvCxnSpPr>
            <p:spPr>
              <a:xfrm>
                <a:off x="3168094" y="6031896"/>
                <a:ext cx="388301" cy="135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1A7E58A2-F486-D8D8-E60D-D1F390950CB8}"/>
                  </a:ext>
                </a:extLst>
              </p:cNvPr>
              <p:cNvCxnSpPr>
                <a:cxnSpLocks/>
                <a:stCxn id="48" idx="0"/>
                <a:endCxn id="50" idx="4"/>
              </p:cNvCxnSpPr>
              <p:nvPr/>
            </p:nvCxnSpPr>
            <p:spPr>
              <a:xfrm flipH="1" flipV="1">
                <a:off x="4129004" y="5604756"/>
                <a:ext cx="1" cy="19767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320A8349-9CB1-7DF2-707A-5DFE7BC02280}"/>
                  </a:ext>
                </a:extLst>
              </p:cNvPr>
              <p:cNvCxnSpPr>
                <a:cxnSpLocks/>
                <a:stCxn id="49" idx="0"/>
                <a:endCxn id="51" idx="4"/>
              </p:cNvCxnSpPr>
              <p:nvPr/>
            </p:nvCxnSpPr>
            <p:spPr>
              <a:xfrm flipH="1" flipV="1">
                <a:off x="6421651" y="5604502"/>
                <a:ext cx="1" cy="19797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4EF77D9D-C423-1E2C-2571-A1D3FE56904E}"/>
                  </a:ext>
                </a:extLst>
              </p:cNvPr>
              <p:cNvCxnSpPr>
                <a:cxnSpLocks/>
              </p:cNvCxnSpPr>
              <p:nvPr/>
            </p:nvCxnSpPr>
            <p:spPr>
              <a:xfrm>
                <a:off x="3748554" y="5510761"/>
                <a:ext cx="285014" cy="0"/>
              </a:xfrm>
              <a:prstGeom prst="line">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9" name="Straight Connector 108">
                <a:extLst>
                  <a:ext uri="{FF2B5EF4-FFF2-40B4-BE49-F238E27FC236}">
                    <a16:creationId xmlns:a16="http://schemas.microsoft.com/office/drawing/2014/main" id="{E3A67CE7-6873-DDAE-7CDB-B160438A2B45}"/>
                  </a:ext>
                </a:extLst>
              </p:cNvPr>
              <p:cNvCxnSpPr>
                <a:cxnSpLocks/>
                <a:stCxn id="51" idx="6"/>
              </p:cNvCxnSpPr>
              <p:nvPr/>
            </p:nvCxnSpPr>
            <p:spPr>
              <a:xfrm flipV="1">
                <a:off x="6517086" y="5507641"/>
                <a:ext cx="275869" cy="0"/>
              </a:xfrm>
              <a:prstGeom prst="line">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2" name="Straight Connector 111">
                <a:extLst>
                  <a:ext uri="{FF2B5EF4-FFF2-40B4-BE49-F238E27FC236}">
                    <a16:creationId xmlns:a16="http://schemas.microsoft.com/office/drawing/2014/main" id="{32C15B64-08D1-FEB3-0DA5-DEE4CD553B56}"/>
                  </a:ext>
                </a:extLst>
              </p:cNvPr>
              <p:cNvCxnSpPr>
                <a:cxnSpLocks/>
                <a:stCxn id="50" idx="0"/>
                <a:endCxn id="37" idx="2"/>
              </p:cNvCxnSpPr>
              <p:nvPr/>
            </p:nvCxnSpPr>
            <p:spPr>
              <a:xfrm flipH="1" flipV="1">
                <a:off x="4128452" y="4932226"/>
                <a:ext cx="552" cy="485048"/>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8" name="Rectangle: Rounded Corners 117">
                <a:extLst>
                  <a:ext uri="{FF2B5EF4-FFF2-40B4-BE49-F238E27FC236}">
                    <a16:creationId xmlns:a16="http://schemas.microsoft.com/office/drawing/2014/main" id="{C6CC366E-CF07-909C-60AA-FB416BE5DED6}"/>
                  </a:ext>
                </a:extLst>
              </p:cNvPr>
              <p:cNvSpPr/>
              <p:nvPr/>
            </p:nvSpPr>
            <p:spPr>
              <a:xfrm>
                <a:off x="5849042" y="3207877"/>
                <a:ext cx="1145219" cy="546700"/>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Cross-Attention</a:t>
                </a:r>
              </a:p>
            </p:txBody>
          </p:sp>
          <p:cxnSp>
            <p:nvCxnSpPr>
              <p:cNvPr id="120" name="Straight Connector 119">
                <a:extLst>
                  <a:ext uri="{FF2B5EF4-FFF2-40B4-BE49-F238E27FC236}">
                    <a16:creationId xmlns:a16="http://schemas.microsoft.com/office/drawing/2014/main" id="{F5390534-B6AD-17B0-0AA1-D87AE2E0CE1B}"/>
                  </a:ext>
                </a:extLst>
              </p:cNvPr>
              <p:cNvCxnSpPr>
                <a:cxnSpLocks/>
                <a:stCxn id="38" idx="0"/>
                <a:endCxn id="39" idx="2"/>
              </p:cNvCxnSpPr>
              <p:nvPr/>
            </p:nvCxnSpPr>
            <p:spPr>
              <a:xfrm flipV="1">
                <a:off x="4128452" y="3924326"/>
                <a:ext cx="0" cy="309854"/>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A3AF06C8-3B39-7939-5C30-10F5BBB68993}"/>
                  </a:ext>
                </a:extLst>
              </p:cNvPr>
              <p:cNvCxnSpPr>
                <a:cxnSpLocks/>
                <a:stCxn id="116" idx="0"/>
                <a:endCxn id="45" idx="2"/>
              </p:cNvCxnSpPr>
              <p:nvPr/>
            </p:nvCxnSpPr>
            <p:spPr>
              <a:xfrm flipV="1">
                <a:off x="6421652" y="2704661"/>
                <a:ext cx="0" cy="276046"/>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162E6C8-949B-DD8A-7B37-CDF3ED7643BE}"/>
                  </a:ext>
                </a:extLst>
              </p:cNvPr>
              <p:cNvCxnSpPr>
                <a:cxnSpLocks/>
                <a:stCxn id="51" idx="0"/>
                <a:endCxn id="41" idx="2"/>
              </p:cNvCxnSpPr>
              <p:nvPr/>
            </p:nvCxnSpPr>
            <p:spPr>
              <a:xfrm flipV="1">
                <a:off x="6421651" y="4951799"/>
                <a:ext cx="1" cy="465221"/>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Elbow Connector 63">
                <a:extLst>
                  <a:ext uri="{FF2B5EF4-FFF2-40B4-BE49-F238E27FC236}">
                    <a16:creationId xmlns:a16="http://schemas.microsoft.com/office/drawing/2014/main" id="{46597648-3E0E-BEDA-81E9-C955AC45D190}"/>
                  </a:ext>
                </a:extLst>
              </p:cNvPr>
              <p:cNvCxnSpPr>
                <a:cxnSpLocks/>
                <a:endCxn id="38" idx="1"/>
              </p:cNvCxnSpPr>
              <p:nvPr/>
            </p:nvCxnSpPr>
            <p:spPr>
              <a:xfrm rot="16200000" flipV="1">
                <a:off x="3381403" y="4497313"/>
                <a:ext cx="921489" cy="572610"/>
              </a:xfrm>
              <a:prstGeom prst="bentConnector4">
                <a:avLst>
                  <a:gd name="adj1" fmla="val 4268"/>
                  <a:gd name="adj2" fmla="val 13992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Elbow Connector 78">
                <a:extLst>
                  <a:ext uri="{FF2B5EF4-FFF2-40B4-BE49-F238E27FC236}">
                    <a16:creationId xmlns:a16="http://schemas.microsoft.com/office/drawing/2014/main" id="{ED26382B-1FAC-D054-72F4-6867FD771F88}"/>
                  </a:ext>
                </a:extLst>
              </p:cNvPr>
              <p:cNvCxnSpPr>
                <a:cxnSpLocks/>
              </p:cNvCxnSpPr>
              <p:nvPr/>
            </p:nvCxnSpPr>
            <p:spPr>
              <a:xfrm rot="10800000">
                <a:off x="3787114" y="4932226"/>
                <a:ext cx="341338" cy="186174"/>
              </a:xfrm>
              <a:prstGeom prst="bentConnector3">
                <a:avLst>
                  <a:gd name="adj1" fmla="val 9934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Elbow Connector 82">
                <a:extLst>
                  <a:ext uri="{FF2B5EF4-FFF2-40B4-BE49-F238E27FC236}">
                    <a16:creationId xmlns:a16="http://schemas.microsoft.com/office/drawing/2014/main" id="{A1887270-1231-804E-FA73-BFC1EAF80A22}"/>
                  </a:ext>
                </a:extLst>
              </p:cNvPr>
              <p:cNvCxnSpPr>
                <a:cxnSpLocks/>
              </p:cNvCxnSpPr>
              <p:nvPr/>
            </p:nvCxnSpPr>
            <p:spPr>
              <a:xfrm flipV="1">
                <a:off x="4128451" y="4943037"/>
                <a:ext cx="342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Elbow Connector 86">
                <a:extLst>
                  <a:ext uri="{FF2B5EF4-FFF2-40B4-BE49-F238E27FC236}">
                    <a16:creationId xmlns:a16="http://schemas.microsoft.com/office/drawing/2014/main" id="{CD56D825-8AFF-B267-78DC-846FB7241BC6}"/>
                  </a:ext>
                </a:extLst>
              </p:cNvPr>
              <p:cNvCxnSpPr>
                <a:cxnSpLocks/>
                <a:endCxn id="115" idx="1"/>
              </p:cNvCxnSpPr>
              <p:nvPr/>
            </p:nvCxnSpPr>
            <p:spPr>
              <a:xfrm rot="16200000" flipV="1">
                <a:off x="3436485" y="3430030"/>
                <a:ext cx="811326" cy="572611"/>
              </a:xfrm>
              <a:prstGeom prst="bentConnector4">
                <a:avLst>
                  <a:gd name="adj1" fmla="val -640"/>
                  <a:gd name="adj2" fmla="val 139923"/>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D08E9C9-797F-3C0F-5DD2-20F68DD66C1A}"/>
                  </a:ext>
                </a:extLst>
              </p:cNvPr>
              <p:cNvCxnSpPr>
                <a:stCxn id="37" idx="0"/>
                <a:endCxn id="38" idx="2"/>
              </p:cNvCxnSpPr>
              <p:nvPr/>
            </p:nvCxnSpPr>
            <p:spPr>
              <a:xfrm flipV="1">
                <a:off x="4128452" y="4411565"/>
                <a:ext cx="0" cy="59022"/>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35C74F40-1917-F10E-9AB2-367037E0B12C}"/>
                  </a:ext>
                </a:extLst>
              </p:cNvPr>
              <p:cNvCxnSpPr>
                <a:cxnSpLocks/>
                <a:stCxn id="42" idx="2"/>
                <a:endCxn id="41" idx="0"/>
              </p:cNvCxnSpPr>
              <p:nvPr/>
            </p:nvCxnSpPr>
            <p:spPr>
              <a:xfrm>
                <a:off x="6421652" y="4353803"/>
                <a:ext cx="0" cy="50741"/>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4" name="Elbow Connector 113">
                <a:extLst>
                  <a:ext uri="{FF2B5EF4-FFF2-40B4-BE49-F238E27FC236}">
                    <a16:creationId xmlns:a16="http://schemas.microsoft.com/office/drawing/2014/main" id="{BE9369FD-11D5-A0EF-7874-405BEC27872A}"/>
                  </a:ext>
                </a:extLst>
              </p:cNvPr>
              <p:cNvCxnSpPr>
                <a:cxnSpLocks/>
              </p:cNvCxnSpPr>
              <p:nvPr/>
            </p:nvCxnSpPr>
            <p:spPr>
              <a:xfrm rot="10800000">
                <a:off x="6080314" y="4950537"/>
                <a:ext cx="341338" cy="186174"/>
              </a:xfrm>
              <a:prstGeom prst="bentConnector3">
                <a:avLst>
                  <a:gd name="adj1" fmla="val 9934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Elbow Connector 118">
                <a:extLst>
                  <a:ext uri="{FF2B5EF4-FFF2-40B4-BE49-F238E27FC236}">
                    <a16:creationId xmlns:a16="http://schemas.microsoft.com/office/drawing/2014/main" id="{E0412DD0-9CA8-CBBA-F3D0-BF54054CF512}"/>
                  </a:ext>
                </a:extLst>
              </p:cNvPr>
              <p:cNvCxnSpPr>
                <a:cxnSpLocks/>
              </p:cNvCxnSpPr>
              <p:nvPr/>
            </p:nvCxnSpPr>
            <p:spPr>
              <a:xfrm flipV="1">
                <a:off x="6421651" y="4961348"/>
                <a:ext cx="342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19DC1ED2-2EF0-6E8A-063F-6A0E66F616C9}"/>
                  </a:ext>
                </a:extLst>
              </p:cNvPr>
              <p:cNvCxnSpPr>
                <a:cxnSpLocks/>
                <a:stCxn id="117" idx="0"/>
                <a:endCxn id="95" idx="2"/>
              </p:cNvCxnSpPr>
              <p:nvPr/>
            </p:nvCxnSpPr>
            <p:spPr>
              <a:xfrm flipV="1">
                <a:off x="6421652" y="1764453"/>
                <a:ext cx="0" cy="252225"/>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FDCE5CDC-23F2-8879-D3C9-C4A35670D0FD}"/>
                  </a:ext>
                </a:extLst>
              </p:cNvPr>
              <p:cNvCxnSpPr>
                <a:stCxn id="95" idx="0"/>
                <a:endCxn id="96" idx="2"/>
              </p:cNvCxnSpPr>
              <p:nvPr/>
            </p:nvCxnSpPr>
            <p:spPr>
              <a:xfrm flipV="1">
                <a:off x="6421652" y="1411199"/>
                <a:ext cx="0" cy="175869"/>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6E398E96-8A3C-445B-519C-F1B200F276F9}"/>
                  </a:ext>
                </a:extLst>
              </p:cNvPr>
              <p:cNvCxnSpPr>
                <a:cxnSpLocks/>
                <a:stCxn id="96" idx="3"/>
              </p:cNvCxnSpPr>
              <p:nvPr/>
            </p:nvCxnSpPr>
            <p:spPr>
              <a:xfrm>
                <a:off x="6994261" y="1322507"/>
                <a:ext cx="587997"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Elbow Connector 133">
                <a:extLst>
                  <a:ext uri="{FF2B5EF4-FFF2-40B4-BE49-F238E27FC236}">
                    <a16:creationId xmlns:a16="http://schemas.microsoft.com/office/drawing/2014/main" id="{D8E9B299-7F29-183A-F397-D23FC5D92C24}"/>
                  </a:ext>
                </a:extLst>
              </p:cNvPr>
              <p:cNvCxnSpPr>
                <a:cxnSpLocks/>
                <a:endCxn id="117" idx="3"/>
              </p:cNvCxnSpPr>
              <p:nvPr/>
            </p:nvCxnSpPr>
            <p:spPr>
              <a:xfrm rot="5400000" flipH="1" flipV="1">
                <a:off x="6265337" y="2261683"/>
                <a:ext cx="885236" cy="572612"/>
              </a:xfrm>
              <a:prstGeom prst="bentConnector4">
                <a:avLst>
                  <a:gd name="adj1" fmla="val 10941"/>
                  <a:gd name="adj2" fmla="val 13992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613398B7-37A2-436F-193E-B904A2B21830}"/>
                  </a:ext>
                </a:extLst>
              </p:cNvPr>
              <p:cNvCxnSpPr>
                <a:cxnSpLocks/>
              </p:cNvCxnSpPr>
              <p:nvPr/>
            </p:nvCxnSpPr>
            <p:spPr>
              <a:xfrm flipV="1">
                <a:off x="6421652" y="3990975"/>
                <a:ext cx="0" cy="187200"/>
              </a:xfrm>
              <a:prstGeom prst="straightConnector1">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0" name="Elbow Connector 139">
                <a:extLst>
                  <a:ext uri="{FF2B5EF4-FFF2-40B4-BE49-F238E27FC236}">
                    <a16:creationId xmlns:a16="http://schemas.microsoft.com/office/drawing/2014/main" id="{3228680E-667E-1102-BF2C-9AF0B4371318}"/>
                  </a:ext>
                </a:extLst>
              </p:cNvPr>
              <p:cNvCxnSpPr>
                <a:cxnSpLocks/>
                <a:endCxn id="116" idx="3"/>
              </p:cNvCxnSpPr>
              <p:nvPr/>
            </p:nvCxnSpPr>
            <p:spPr>
              <a:xfrm rot="5400000" flipH="1" flipV="1">
                <a:off x="6218461" y="3272800"/>
                <a:ext cx="979200" cy="572400"/>
              </a:xfrm>
              <a:prstGeom prst="bentConnector4">
                <a:avLst>
                  <a:gd name="adj1" fmla="val -3525"/>
                  <a:gd name="adj2" fmla="val 139566"/>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Elbow Connector 143">
                <a:extLst>
                  <a:ext uri="{FF2B5EF4-FFF2-40B4-BE49-F238E27FC236}">
                    <a16:creationId xmlns:a16="http://schemas.microsoft.com/office/drawing/2014/main" id="{1F178BEF-E774-F9F3-72AB-A3B1A6487C5E}"/>
                  </a:ext>
                </a:extLst>
              </p:cNvPr>
              <p:cNvCxnSpPr>
                <a:cxnSpLocks/>
              </p:cNvCxnSpPr>
              <p:nvPr/>
            </p:nvCxnSpPr>
            <p:spPr>
              <a:xfrm flipV="1">
                <a:off x="6421649" y="3756476"/>
                <a:ext cx="342000" cy="251999"/>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Elbow Connector 154">
                <a:extLst>
                  <a:ext uri="{FF2B5EF4-FFF2-40B4-BE49-F238E27FC236}">
                    <a16:creationId xmlns:a16="http://schemas.microsoft.com/office/drawing/2014/main" id="{379DAC9A-6EFD-951C-1D34-86F97912AB34}"/>
                  </a:ext>
                </a:extLst>
              </p:cNvPr>
              <p:cNvCxnSpPr>
                <a:cxnSpLocks/>
              </p:cNvCxnSpPr>
              <p:nvPr/>
            </p:nvCxnSpPr>
            <p:spPr>
              <a:xfrm flipV="1">
                <a:off x="5881543" y="3751414"/>
                <a:ext cx="540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Elbow Connector 161">
                <a:extLst>
                  <a:ext uri="{FF2B5EF4-FFF2-40B4-BE49-F238E27FC236}">
                    <a16:creationId xmlns:a16="http://schemas.microsoft.com/office/drawing/2014/main" id="{7BC83303-6CFF-1CFE-4C39-864015D872D1}"/>
                  </a:ext>
                </a:extLst>
              </p:cNvPr>
              <p:cNvCxnSpPr>
                <a:cxnSpLocks/>
              </p:cNvCxnSpPr>
              <p:nvPr/>
            </p:nvCxnSpPr>
            <p:spPr>
              <a:xfrm flipV="1">
                <a:off x="5537800" y="3751414"/>
                <a:ext cx="540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Elbow Connector 163">
                <a:extLst>
                  <a:ext uri="{FF2B5EF4-FFF2-40B4-BE49-F238E27FC236}">
                    <a16:creationId xmlns:a16="http://schemas.microsoft.com/office/drawing/2014/main" id="{9461F429-D5A6-9A38-87F3-57C96AB387A6}"/>
                  </a:ext>
                </a:extLst>
              </p:cNvPr>
              <p:cNvCxnSpPr>
                <a:cxnSpLocks/>
                <a:stCxn id="115" idx="0"/>
              </p:cNvCxnSpPr>
              <p:nvPr/>
            </p:nvCxnSpPr>
            <p:spPr>
              <a:xfrm rot="16200000" flipH="1">
                <a:off x="4534873" y="2815558"/>
                <a:ext cx="705523" cy="1518366"/>
              </a:xfrm>
              <a:prstGeom prst="bentConnector4">
                <a:avLst>
                  <a:gd name="adj1" fmla="val -32401"/>
                  <a:gd name="adj2" fmla="val 68856"/>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81CEE4CB-400C-7F16-263D-DCBAC2A4A8EB}"/>
                  </a:ext>
                </a:extLst>
              </p:cNvPr>
              <p:cNvCxnSpPr>
                <a:stCxn id="115" idx="2"/>
                <a:endCxn id="39" idx="0"/>
              </p:cNvCxnSpPr>
              <p:nvPr/>
            </p:nvCxnSpPr>
            <p:spPr>
              <a:xfrm>
                <a:off x="4128452" y="3399365"/>
                <a:ext cx="0" cy="63322"/>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DD02FFAE-42D4-603B-5C1C-9393366EDB9D}"/>
                  </a:ext>
                </a:extLst>
              </p:cNvPr>
              <p:cNvCxnSpPr>
                <a:cxnSpLocks/>
                <a:stCxn id="116" idx="2"/>
                <a:endCxn id="118" idx="0"/>
              </p:cNvCxnSpPr>
              <p:nvPr/>
            </p:nvCxnSpPr>
            <p:spPr>
              <a:xfrm>
                <a:off x="6421652" y="3158092"/>
                <a:ext cx="0" cy="49785"/>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2711DAB-97F6-A5D3-8FD8-7E5CD7456C6A}"/>
                  </a:ext>
                </a:extLst>
              </p:cNvPr>
              <p:cNvCxnSpPr>
                <a:cxnSpLocks/>
                <a:endCxn id="49" idx="3"/>
              </p:cNvCxnSpPr>
              <p:nvPr/>
            </p:nvCxnSpPr>
            <p:spPr>
              <a:xfrm flipH="1">
                <a:off x="6994261" y="6031896"/>
                <a:ext cx="386111" cy="1398"/>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E6A6FF80-4785-8790-6B72-1F541FCB29F6}"/>
                  </a:ext>
                </a:extLst>
              </p:cNvPr>
              <p:cNvGrpSpPr/>
              <p:nvPr/>
            </p:nvGrpSpPr>
            <p:grpSpPr>
              <a:xfrm>
                <a:off x="1665339" y="5887896"/>
                <a:ext cx="1502755" cy="288000"/>
                <a:chOff x="1665339" y="5887896"/>
                <a:chExt cx="1502755" cy="288000"/>
              </a:xfrm>
            </p:grpSpPr>
            <mc:AlternateContent xmlns:mc="http://schemas.openxmlformats.org/markup-compatibility/2006" xmlns:a14="http://schemas.microsoft.com/office/drawing/2010/main">
              <mc:Choice Requires="a14">
                <p:sp>
                  <p:nvSpPr>
                    <p:cNvPr id="16" name="Rounded Rectangle 15">
                      <a:extLst>
                        <a:ext uri="{FF2B5EF4-FFF2-40B4-BE49-F238E27FC236}">
                          <a16:creationId xmlns:a16="http://schemas.microsoft.com/office/drawing/2014/main" id="{CD2039B5-6A1B-DC3A-C0F3-6EEED58B9218}"/>
                        </a:ext>
                      </a:extLst>
                    </p:cNvPr>
                    <p:cNvSpPr/>
                    <p:nvPr/>
                  </p:nvSpPr>
                  <p:spPr>
                    <a:xfrm>
                      <a:off x="1665339" y="5887896"/>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𝑥</m:t>
                                </m:r>
                              </m:e>
                              <m:sub>
                                <m:r>
                                  <a:rPr lang="en-CA" sz="1500" b="0" i="1" smtClean="0">
                                    <a:solidFill>
                                      <a:schemeClr val="tx1"/>
                                    </a:solidFill>
                                    <a:latin typeface="Cambria Math" panose="02040503050406030204" pitchFamily="18" charset="0"/>
                                  </a:rPr>
                                  <m:t>1</m:t>
                                </m:r>
                              </m:sub>
                            </m:sSub>
                          </m:oMath>
                        </m:oMathPara>
                      </a14:m>
                      <a:endParaRPr lang="en-US" sz="1500">
                        <a:solidFill>
                          <a:schemeClr val="tx1"/>
                        </a:solidFill>
                      </a:endParaRPr>
                    </a:p>
                  </p:txBody>
                </p:sp>
              </mc:Choice>
              <mc:Fallback xmlns="">
                <p:sp>
                  <p:nvSpPr>
                    <p:cNvPr id="16" name="Rounded Rectangle 15">
                      <a:extLst>
                        <a:ext uri="{FF2B5EF4-FFF2-40B4-BE49-F238E27FC236}">
                          <a16:creationId xmlns:a16="http://schemas.microsoft.com/office/drawing/2014/main" id="{CD2039B5-6A1B-DC3A-C0F3-6EEED58B9218}"/>
                        </a:ext>
                      </a:extLst>
                    </p:cNvPr>
                    <p:cNvSpPr>
                      <a:spLocks noRot="1" noChangeAspect="1" noMove="1" noResize="1" noEditPoints="1" noAdjustHandles="1" noChangeArrowheads="1" noChangeShapeType="1" noTextEdit="1"/>
                    </p:cNvSpPr>
                    <p:nvPr/>
                  </p:nvSpPr>
                  <p:spPr>
                    <a:xfrm>
                      <a:off x="1665339" y="5887896"/>
                      <a:ext cx="396000" cy="288000"/>
                    </a:xfrm>
                    <a:prstGeom prst="roundRect">
                      <a:avLst/>
                    </a:prstGeom>
                    <a:blipFill>
                      <a:blip r:embed="rId7"/>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ounded Rectangle 16">
                      <a:extLst>
                        <a:ext uri="{FF2B5EF4-FFF2-40B4-BE49-F238E27FC236}">
                          <a16:creationId xmlns:a16="http://schemas.microsoft.com/office/drawing/2014/main" id="{C4847D23-52F2-29E3-81E6-261B61469C36}"/>
                        </a:ext>
                      </a:extLst>
                    </p:cNvPr>
                    <p:cNvSpPr/>
                    <p:nvPr/>
                  </p:nvSpPr>
                  <p:spPr>
                    <a:xfrm>
                      <a:off x="2112582" y="5887896"/>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𝑥</m:t>
                                </m:r>
                              </m:e>
                              <m:sub>
                                <m:r>
                                  <a:rPr lang="en-CA" sz="1500" b="0" i="1" smtClean="0">
                                    <a:solidFill>
                                      <a:schemeClr val="tx1"/>
                                    </a:solidFill>
                                    <a:latin typeface="Cambria Math" panose="02040503050406030204" pitchFamily="18" charset="0"/>
                                  </a:rPr>
                                  <m:t>2</m:t>
                                </m:r>
                              </m:sub>
                            </m:sSub>
                          </m:oMath>
                        </m:oMathPara>
                      </a14:m>
                      <a:endParaRPr lang="en-US" sz="1500">
                        <a:solidFill>
                          <a:schemeClr val="tx1"/>
                        </a:solidFill>
                      </a:endParaRPr>
                    </a:p>
                  </p:txBody>
                </p:sp>
              </mc:Choice>
              <mc:Fallback xmlns="">
                <p:sp>
                  <p:nvSpPr>
                    <p:cNvPr id="17" name="Rounded Rectangle 16">
                      <a:extLst>
                        <a:ext uri="{FF2B5EF4-FFF2-40B4-BE49-F238E27FC236}">
                          <a16:creationId xmlns:a16="http://schemas.microsoft.com/office/drawing/2014/main" id="{C4847D23-52F2-29E3-81E6-261B61469C36}"/>
                        </a:ext>
                      </a:extLst>
                    </p:cNvPr>
                    <p:cNvSpPr>
                      <a:spLocks noRot="1" noChangeAspect="1" noMove="1" noResize="1" noEditPoints="1" noAdjustHandles="1" noChangeArrowheads="1" noChangeShapeType="1" noTextEdit="1"/>
                    </p:cNvSpPr>
                    <p:nvPr/>
                  </p:nvSpPr>
                  <p:spPr>
                    <a:xfrm>
                      <a:off x="2112582" y="5887896"/>
                      <a:ext cx="396000" cy="288000"/>
                    </a:xfrm>
                    <a:prstGeom prst="roundRect">
                      <a:avLst/>
                    </a:prstGeom>
                    <a:blipFill>
                      <a:blip r:embed="rId8"/>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ounded Rectangle 18">
                      <a:extLst>
                        <a:ext uri="{FF2B5EF4-FFF2-40B4-BE49-F238E27FC236}">
                          <a16:creationId xmlns:a16="http://schemas.microsoft.com/office/drawing/2014/main" id="{2A4C9088-B81B-6949-267D-31A353EC13F3}"/>
                        </a:ext>
                      </a:extLst>
                    </p:cNvPr>
                    <p:cNvSpPr/>
                    <p:nvPr/>
                  </p:nvSpPr>
                  <p:spPr>
                    <a:xfrm>
                      <a:off x="2772094" y="5887896"/>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𝑥</m:t>
                                </m:r>
                              </m:e>
                              <m:sub>
                                <m:r>
                                  <a:rPr lang="en-CA" sz="1500" b="0" i="1" smtClean="0">
                                    <a:solidFill>
                                      <a:schemeClr val="tx1"/>
                                    </a:solidFill>
                                    <a:latin typeface="Cambria Math" panose="02040503050406030204" pitchFamily="18" charset="0"/>
                                  </a:rPr>
                                  <m:t>𝑛</m:t>
                                </m:r>
                              </m:sub>
                            </m:sSub>
                          </m:oMath>
                        </m:oMathPara>
                      </a14:m>
                      <a:endParaRPr lang="en-US" sz="1500">
                        <a:solidFill>
                          <a:schemeClr val="tx1"/>
                        </a:solidFill>
                      </a:endParaRPr>
                    </a:p>
                  </p:txBody>
                </p:sp>
              </mc:Choice>
              <mc:Fallback xmlns="">
                <p:sp>
                  <p:nvSpPr>
                    <p:cNvPr id="19" name="Rounded Rectangle 18">
                      <a:extLst>
                        <a:ext uri="{FF2B5EF4-FFF2-40B4-BE49-F238E27FC236}">
                          <a16:creationId xmlns:a16="http://schemas.microsoft.com/office/drawing/2014/main" id="{2A4C9088-B81B-6949-267D-31A353EC13F3}"/>
                        </a:ext>
                      </a:extLst>
                    </p:cNvPr>
                    <p:cNvSpPr>
                      <a:spLocks noRot="1" noChangeAspect="1" noMove="1" noResize="1" noEditPoints="1" noAdjustHandles="1" noChangeArrowheads="1" noChangeShapeType="1" noTextEdit="1"/>
                    </p:cNvSpPr>
                    <p:nvPr/>
                  </p:nvSpPr>
                  <p:spPr>
                    <a:xfrm>
                      <a:off x="2772094" y="5887896"/>
                      <a:ext cx="396000" cy="288000"/>
                    </a:xfrm>
                    <a:prstGeom prst="roundRect">
                      <a:avLst/>
                    </a:prstGeom>
                    <a:blipFill>
                      <a:blip r:embed="rId9"/>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ounded Rectangle 2">
                      <a:extLst>
                        <a:ext uri="{FF2B5EF4-FFF2-40B4-BE49-F238E27FC236}">
                          <a16:creationId xmlns:a16="http://schemas.microsoft.com/office/drawing/2014/main" id="{6CE567C0-0C15-08E6-D105-5B32D5045026}"/>
                        </a:ext>
                      </a:extLst>
                    </p:cNvPr>
                    <p:cNvSpPr/>
                    <p:nvPr/>
                  </p:nvSpPr>
                  <p:spPr>
                    <a:xfrm>
                      <a:off x="2525626" y="5953573"/>
                      <a:ext cx="234318" cy="168696"/>
                    </a:xfrm>
                    <a:prstGeom prst="roundRect">
                      <a:avLst/>
                    </a:prstGeom>
                    <a:noFill/>
                    <a:ln>
                      <a:noFill/>
                    </a:ln>
                  </p:spPr>
                  <p:style>
                    <a:lnRef idx="0">
                      <a:scrgbClr r="0" g="0" b="0"/>
                    </a:lnRef>
                    <a:fillRef idx="0">
                      <a:scrgbClr r="0" g="0" b="0"/>
                    </a:fillRef>
                    <a:effectRef idx="0">
                      <a:scrgbClr r="0" g="0" b="0"/>
                    </a:effectRef>
                    <a:fontRef idx="minor">
                      <a:schemeClr val="dk1"/>
                    </a:fontRef>
                  </p:style>
                  <p:txBody>
                    <a:bodyPr lIns="0" tIns="46800" rIns="0" rtlCol="0" anchor="ctr"/>
                    <a:lstStyle/>
                    <a:p>
                      <a:pPr algn="just"/>
                      <a14:m>
                        <m:oMathPara xmlns:m="http://schemas.openxmlformats.org/officeDocument/2006/math">
                          <m:oMathParaPr>
                            <m:jc m:val="center"/>
                          </m:oMathParaPr>
                          <m:oMath xmlns:m="http://schemas.openxmlformats.org/officeDocument/2006/math">
                            <m:r>
                              <m:rPr>
                                <m:nor/>
                              </m:rPr>
                              <a:rPr lang="en-US" sz="1100" dirty="0" smtClean="0">
                                <a:solidFill>
                                  <a:schemeClr val="tx1"/>
                                </a:solidFill>
                              </a:rPr>
                              <m:t>•••</m:t>
                            </m:r>
                          </m:oMath>
                        </m:oMathPara>
                      </a14:m>
                      <a:endParaRPr lang="en-US" sz="1100">
                        <a:solidFill>
                          <a:schemeClr val="tx1"/>
                        </a:solidFill>
                      </a:endParaRPr>
                    </a:p>
                  </p:txBody>
                </p:sp>
              </mc:Choice>
              <mc:Fallback xmlns="">
                <p:sp>
                  <p:nvSpPr>
                    <p:cNvPr id="3" name="Rounded Rectangle 2">
                      <a:extLst>
                        <a:ext uri="{FF2B5EF4-FFF2-40B4-BE49-F238E27FC236}">
                          <a16:creationId xmlns:a16="http://schemas.microsoft.com/office/drawing/2014/main" id="{6CE567C0-0C15-08E6-D105-5B32D5045026}"/>
                        </a:ext>
                      </a:extLst>
                    </p:cNvPr>
                    <p:cNvSpPr>
                      <a:spLocks noRot="1" noChangeAspect="1" noMove="1" noResize="1" noEditPoints="1" noAdjustHandles="1" noChangeArrowheads="1" noChangeShapeType="1" noTextEdit="1"/>
                    </p:cNvSpPr>
                    <p:nvPr/>
                  </p:nvSpPr>
                  <p:spPr>
                    <a:xfrm>
                      <a:off x="2525626" y="5953573"/>
                      <a:ext cx="234318" cy="168696"/>
                    </a:xfrm>
                    <a:prstGeom prst="roundRect">
                      <a:avLst/>
                    </a:prstGeom>
                    <a:blipFill>
                      <a:blip r:embed="rId10"/>
                      <a:stretch>
                        <a:fillRect l="-10526" r="-7895" b="-3571"/>
                      </a:stretch>
                    </a:blipFill>
                    <a:ln>
                      <a:noFill/>
                    </a:ln>
                  </p:spPr>
                  <p:txBody>
                    <a:bodyPr/>
                    <a:lstStyle/>
                    <a:p>
                      <a:r>
                        <a:rPr lang="en-US">
                          <a:noFill/>
                        </a:rPr>
                        <a:t> </a:t>
                      </a:r>
                    </a:p>
                  </p:txBody>
                </p:sp>
              </mc:Fallback>
            </mc:AlternateContent>
          </p:grpSp>
          <p:grpSp>
            <p:nvGrpSpPr>
              <p:cNvPr id="52" name="Group 51">
                <a:extLst>
                  <a:ext uri="{FF2B5EF4-FFF2-40B4-BE49-F238E27FC236}">
                    <a16:creationId xmlns:a16="http://schemas.microsoft.com/office/drawing/2014/main" id="{69FA234E-49BE-31E5-7CF0-B57998A02B89}"/>
                  </a:ext>
                </a:extLst>
              </p:cNvPr>
              <p:cNvGrpSpPr/>
              <p:nvPr/>
            </p:nvGrpSpPr>
            <p:grpSpPr>
              <a:xfrm>
                <a:off x="7380372" y="5887896"/>
                <a:ext cx="1072010" cy="288000"/>
                <a:chOff x="7380372" y="5887896"/>
                <a:chExt cx="1072010" cy="288000"/>
              </a:xfrm>
            </p:grpSpPr>
            <mc:AlternateContent xmlns:mc="http://schemas.openxmlformats.org/markup-compatibility/2006" xmlns:a14="http://schemas.microsoft.com/office/drawing/2010/main">
              <mc:Choice Requires="a14">
                <p:sp>
                  <p:nvSpPr>
                    <p:cNvPr id="20" name="Rounded Rectangle 19">
                      <a:extLst>
                        <a:ext uri="{FF2B5EF4-FFF2-40B4-BE49-F238E27FC236}">
                          <a16:creationId xmlns:a16="http://schemas.microsoft.com/office/drawing/2014/main" id="{5C9F6906-9CC1-5AEF-50A7-95483BF8B097}"/>
                        </a:ext>
                      </a:extLst>
                    </p:cNvPr>
                    <p:cNvSpPr/>
                    <p:nvPr/>
                  </p:nvSpPr>
                  <p:spPr>
                    <a:xfrm>
                      <a:off x="7380372" y="5887896"/>
                      <a:ext cx="396000" cy="288000"/>
                    </a:xfrm>
                    <a:prstGeom prst="roundRect">
                      <a:avLst/>
                    </a:prstGeom>
                    <a:solidFill>
                      <a:srgbClr val="C44037">
                        <a:alpha val="64000"/>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𝑦</m:t>
                                </m:r>
                              </m:e>
                              <m:sub>
                                <m:r>
                                  <a:rPr lang="en-CA" sz="1500" b="0" i="1" smtClean="0">
                                    <a:solidFill>
                                      <a:schemeClr val="tx1"/>
                                    </a:solidFill>
                                    <a:latin typeface="Cambria Math" panose="02040503050406030204" pitchFamily="18" charset="0"/>
                                  </a:rPr>
                                  <m:t>1</m:t>
                                </m:r>
                              </m:sub>
                            </m:sSub>
                          </m:oMath>
                        </m:oMathPara>
                      </a14:m>
                      <a:endParaRPr lang="en-US" sz="1500">
                        <a:solidFill>
                          <a:schemeClr val="tx1"/>
                        </a:solidFill>
                      </a:endParaRPr>
                    </a:p>
                  </p:txBody>
                </p:sp>
              </mc:Choice>
              <mc:Fallback xmlns="">
                <p:sp>
                  <p:nvSpPr>
                    <p:cNvPr id="20" name="Rounded Rectangle 19">
                      <a:extLst>
                        <a:ext uri="{FF2B5EF4-FFF2-40B4-BE49-F238E27FC236}">
                          <a16:creationId xmlns:a16="http://schemas.microsoft.com/office/drawing/2014/main" id="{5C9F6906-9CC1-5AEF-50A7-95483BF8B097}"/>
                        </a:ext>
                      </a:extLst>
                    </p:cNvPr>
                    <p:cNvSpPr>
                      <a:spLocks noRot="1" noChangeAspect="1" noMove="1" noResize="1" noEditPoints="1" noAdjustHandles="1" noChangeArrowheads="1" noChangeShapeType="1" noTextEdit="1"/>
                    </p:cNvSpPr>
                    <p:nvPr/>
                  </p:nvSpPr>
                  <p:spPr>
                    <a:xfrm>
                      <a:off x="7380372" y="5887896"/>
                      <a:ext cx="396000" cy="288000"/>
                    </a:xfrm>
                    <a:prstGeom prst="roundRect">
                      <a:avLst/>
                    </a:prstGeom>
                    <a:blipFill>
                      <a:blip r:embed="rId11"/>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ounded Rectangle 23">
                      <a:extLst>
                        <a:ext uri="{FF2B5EF4-FFF2-40B4-BE49-F238E27FC236}">
                          <a16:creationId xmlns:a16="http://schemas.microsoft.com/office/drawing/2014/main" id="{47AB6381-BBF6-87BF-049B-FB56373F215F}"/>
                        </a:ext>
                      </a:extLst>
                    </p:cNvPr>
                    <p:cNvSpPr/>
                    <p:nvPr/>
                  </p:nvSpPr>
                  <p:spPr>
                    <a:xfrm>
                      <a:off x="8056382" y="5887896"/>
                      <a:ext cx="396000" cy="288000"/>
                    </a:xfrm>
                    <a:prstGeom prst="roundRect">
                      <a:avLst/>
                    </a:prstGeom>
                    <a:solidFill>
                      <a:srgbClr val="C44037">
                        <a:alpha val="64000"/>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36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𝑦</m:t>
                                </m:r>
                              </m:e>
                              <m:sub>
                                <m:r>
                                  <a:rPr lang="en-CA" sz="1500" b="0" i="1" smtClean="0">
                                    <a:solidFill>
                                      <a:schemeClr val="tx1"/>
                                    </a:solidFill>
                                    <a:latin typeface="Cambria Math" panose="02040503050406030204" pitchFamily="18" charset="0"/>
                                  </a:rPr>
                                  <m:t>𝑡</m:t>
                                </m:r>
                                <m:r>
                                  <a:rPr lang="en-CA" sz="1500" b="0" i="1" smtClean="0">
                                    <a:solidFill>
                                      <a:schemeClr val="tx1"/>
                                    </a:solidFill>
                                    <a:latin typeface="Cambria Math" panose="02040503050406030204" pitchFamily="18" charset="0"/>
                                  </a:rPr>
                                  <m:t>−1</m:t>
                                </m:r>
                              </m:sub>
                            </m:sSub>
                          </m:oMath>
                        </m:oMathPara>
                      </a14:m>
                      <a:endParaRPr lang="en-US" sz="1500">
                        <a:solidFill>
                          <a:schemeClr val="tx1"/>
                        </a:solidFill>
                      </a:endParaRPr>
                    </a:p>
                  </p:txBody>
                </p:sp>
              </mc:Choice>
              <mc:Fallback xmlns="">
                <p:sp>
                  <p:nvSpPr>
                    <p:cNvPr id="24" name="Rounded Rectangle 23">
                      <a:extLst>
                        <a:ext uri="{FF2B5EF4-FFF2-40B4-BE49-F238E27FC236}">
                          <a16:creationId xmlns:a16="http://schemas.microsoft.com/office/drawing/2014/main" id="{47AB6381-BBF6-87BF-049B-FB56373F215F}"/>
                        </a:ext>
                      </a:extLst>
                    </p:cNvPr>
                    <p:cNvSpPr>
                      <a:spLocks noRot="1" noChangeAspect="1" noMove="1" noResize="1" noEditPoints="1" noAdjustHandles="1" noChangeArrowheads="1" noChangeShapeType="1" noTextEdit="1"/>
                    </p:cNvSpPr>
                    <p:nvPr/>
                  </p:nvSpPr>
                  <p:spPr>
                    <a:xfrm>
                      <a:off x="8056382" y="5887896"/>
                      <a:ext cx="396000" cy="288000"/>
                    </a:xfrm>
                    <a:prstGeom prst="roundRect">
                      <a:avLst/>
                    </a:prstGeom>
                    <a:blipFill>
                      <a:blip r:embed="rId12"/>
                      <a:stretch>
                        <a:fillRect l="-2985" r="-10448"/>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B79E062F-BA28-7050-C92F-3776F8830D4F}"/>
                        </a:ext>
                      </a:extLst>
                    </p:cNvPr>
                    <p:cNvSpPr/>
                    <p:nvPr/>
                  </p:nvSpPr>
                  <p:spPr>
                    <a:xfrm>
                      <a:off x="7799218" y="5953573"/>
                      <a:ext cx="234318" cy="168696"/>
                    </a:xfrm>
                    <a:prstGeom prst="roundRect">
                      <a:avLst/>
                    </a:prstGeom>
                    <a:noFill/>
                    <a:ln>
                      <a:noFill/>
                    </a:ln>
                  </p:spPr>
                  <p:style>
                    <a:lnRef idx="0">
                      <a:scrgbClr r="0" g="0" b="0"/>
                    </a:lnRef>
                    <a:fillRef idx="0">
                      <a:scrgbClr r="0" g="0" b="0"/>
                    </a:fillRef>
                    <a:effectRef idx="0">
                      <a:scrgbClr r="0" g="0" b="0"/>
                    </a:effectRef>
                    <a:fontRef idx="minor">
                      <a:schemeClr val="dk1"/>
                    </a:fontRef>
                  </p:style>
                  <p:txBody>
                    <a:bodyPr lIns="0" tIns="46800" rIns="0" rtlCol="0" anchor="ctr"/>
                    <a:lstStyle/>
                    <a:p>
                      <a:pPr algn="just"/>
                      <a14:m>
                        <m:oMathPara xmlns:m="http://schemas.openxmlformats.org/officeDocument/2006/math">
                          <m:oMathParaPr>
                            <m:jc m:val="center"/>
                          </m:oMathParaPr>
                          <m:oMath xmlns:m="http://schemas.openxmlformats.org/officeDocument/2006/math">
                            <m:r>
                              <m:rPr>
                                <m:nor/>
                              </m:rPr>
                              <a:rPr lang="en-US" sz="1100" dirty="0" smtClean="0">
                                <a:solidFill>
                                  <a:schemeClr val="tx1"/>
                                </a:solidFill>
                              </a:rPr>
                              <m:t>•••</m:t>
                            </m:r>
                          </m:oMath>
                        </m:oMathPara>
                      </a14:m>
                      <a:endParaRPr lang="en-US" sz="1100">
                        <a:solidFill>
                          <a:schemeClr val="tx1"/>
                        </a:solidFill>
                      </a:endParaRPr>
                    </a:p>
                  </p:txBody>
                </p:sp>
              </mc:Choice>
              <mc:Fallback xmlns="">
                <p:sp>
                  <p:nvSpPr>
                    <p:cNvPr id="7" name="Rounded Rectangle 6">
                      <a:extLst>
                        <a:ext uri="{FF2B5EF4-FFF2-40B4-BE49-F238E27FC236}">
                          <a16:creationId xmlns:a16="http://schemas.microsoft.com/office/drawing/2014/main" id="{B79E062F-BA28-7050-C92F-3776F8830D4F}"/>
                        </a:ext>
                      </a:extLst>
                    </p:cNvPr>
                    <p:cNvSpPr>
                      <a:spLocks noRot="1" noChangeAspect="1" noMove="1" noResize="1" noEditPoints="1" noAdjustHandles="1" noChangeArrowheads="1" noChangeShapeType="1" noTextEdit="1"/>
                    </p:cNvSpPr>
                    <p:nvPr/>
                  </p:nvSpPr>
                  <p:spPr>
                    <a:xfrm>
                      <a:off x="7799218" y="5953573"/>
                      <a:ext cx="234318" cy="168696"/>
                    </a:xfrm>
                    <a:prstGeom prst="roundRect">
                      <a:avLst/>
                    </a:prstGeom>
                    <a:blipFill>
                      <a:blip r:embed="rId10"/>
                      <a:stretch>
                        <a:fillRect l="-10256" r="-5128" b="-3571"/>
                      </a:stretch>
                    </a:blipFill>
                    <a:ln>
                      <a:noFill/>
                    </a:ln>
                  </p:spPr>
                  <p:txBody>
                    <a:bodyPr/>
                    <a:lstStyle/>
                    <a:p>
                      <a:r>
                        <a:rPr lang="en-US">
                          <a:noFill/>
                        </a:rPr>
                        <a:t> </a:t>
                      </a:r>
                    </a:p>
                  </p:txBody>
                </p:sp>
              </mc:Fallback>
            </mc:AlternateContent>
          </p:grpSp>
          <p:cxnSp>
            <p:nvCxnSpPr>
              <p:cNvPr id="73" name="Straight Connector 72">
                <a:extLst>
                  <a:ext uri="{FF2B5EF4-FFF2-40B4-BE49-F238E27FC236}">
                    <a16:creationId xmlns:a16="http://schemas.microsoft.com/office/drawing/2014/main" id="{68FE7B7F-B436-1453-764E-12D35E88753D}"/>
                  </a:ext>
                </a:extLst>
              </p:cNvPr>
              <p:cNvCxnSpPr>
                <a:cxnSpLocks/>
                <a:stCxn id="45" idx="0"/>
                <a:endCxn id="117" idx="2"/>
              </p:cNvCxnSpPr>
              <p:nvPr/>
            </p:nvCxnSpPr>
            <p:spPr>
              <a:xfrm flipV="1">
                <a:off x="6421652" y="2194063"/>
                <a:ext cx="0" cy="48959"/>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EA6597C3-2E2E-AD97-3525-DAAA2A46BE47}"/>
                      </a:ext>
                    </a:extLst>
                  </p:cNvPr>
                  <p:cNvSpPr txBox="1"/>
                  <p:nvPr/>
                </p:nvSpPr>
                <p:spPr>
                  <a:xfrm>
                    <a:off x="7404578" y="1045507"/>
                    <a:ext cx="1524381" cy="784830"/>
                  </a:xfrm>
                  <a:prstGeom prst="rect">
                    <a:avLst/>
                  </a:prstGeom>
                  <a:noFill/>
                </p:spPr>
                <p:txBody>
                  <a:bodyPr wrap="square" rtlCol="0">
                    <a:spAutoFit/>
                  </a:bodyPr>
                  <a:lstStyle/>
                  <a:p>
                    <a:pPr algn="ctr"/>
                    <a:r>
                      <a:rPr lang="en-US" sz="1500"/>
                      <a:t>Output Probabilities </a:t>
                    </a:r>
                  </a:p>
                  <a:p>
                    <a:pPr algn="ctr"/>
                    <a:r>
                      <a:rPr lang="en-US" sz="1500"/>
                      <a:t>(for </a:t>
                    </a:r>
                    <a14:m>
                      <m:oMath xmlns:m="http://schemas.openxmlformats.org/officeDocument/2006/math">
                        <m:sSub>
                          <m:sSubPr>
                            <m:ctrlPr>
                              <a:rPr lang="en-CA" sz="1500" b="0" i="1" smtClean="0">
                                <a:latin typeface="Cambria Math" panose="02040503050406030204" pitchFamily="18" charset="0"/>
                              </a:rPr>
                            </m:ctrlPr>
                          </m:sSubPr>
                          <m:e>
                            <m:r>
                              <a:rPr lang="en-CA" sz="1500" b="0" i="1" smtClean="0">
                                <a:latin typeface="Cambria Math" panose="02040503050406030204" pitchFamily="18" charset="0"/>
                              </a:rPr>
                              <m:t>𝑦</m:t>
                            </m:r>
                          </m:e>
                          <m:sub>
                            <m:r>
                              <a:rPr lang="en-CA" sz="1500" b="0" i="1" smtClean="0">
                                <a:latin typeface="Cambria Math" panose="02040503050406030204" pitchFamily="18" charset="0"/>
                              </a:rPr>
                              <m:t>𝑡</m:t>
                            </m:r>
                          </m:sub>
                        </m:sSub>
                      </m:oMath>
                    </a14:m>
                    <a:r>
                      <a:rPr lang="en-US" sz="1500"/>
                      <a:t>)</a:t>
                    </a:r>
                  </a:p>
                </p:txBody>
              </p:sp>
            </mc:Choice>
            <mc:Fallback xmlns="">
              <p:sp>
                <p:nvSpPr>
                  <p:cNvPr id="82" name="TextBox 81">
                    <a:extLst>
                      <a:ext uri="{FF2B5EF4-FFF2-40B4-BE49-F238E27FC236}">
                        <a16:creationId xmlns:a16="http://schemas.microsoft.com/office/drawing/2014/main" id="{EA6597C3-2E2E-AD97-3525-DAAA2A46BE47}"/>
                      </a:ext>
                    </a:extLst>
                  </p:cNvPr>
                  <p:cNvSpPr txBox="1">
                    <a:spLocks noRot="1" noChangeAspect="1" noMove="1" noResize="1" noEditPoints="1" noAdjustHandles="1" noChangeArrowheads="1" noChangeShapeType="1" noTextEdit="1"/>
                  </p:cNvSpPr>
                  <p:nvPr/>
                </p:nvSpPr>
                <p:spPr>
                  <a:xfrm>
                    <a:off x="7404578" y="1045507"/>
                    <a:ext cx="1524381" cy="784830"/>
                  </a:xfrm>
                  <a:prstGeom prst="rect">
                    <a:avLst/>
                  </a:prstGeom>
                  <a:blipFill>
                    <a:blip r:embed="rId13"/>
                    <a:stretch>
                      <a:fillRect t="-1550" b="-7752"/>
                    </a:stretch>
                  </a:blipFill>
                </p:spPr>
                <p:txBody>
                  <a:bodyPr/>
                  <a:lstStyle/>
                  <a:p>
                    <a:r>
                      <a:rPr lang="en-US">
                        <a:noFill/>
                      </a:rPr>
                      <a:t> </a:t>
                    </a:r>
                  </a:p>
                </p:txBody>
              </p:sp>
            </mc:Fallback>
          </mc:AlternateContent>
        </p:grpSp>
        <p:cxnSp>
          <p:nvCxnSpPr>
            <p:cNvPr id="11" name="Elbow Connector 10">
              <a:extLst>
                <a:ext uri="{FF2B5EF4-FFF2-40B4-BE49-F238E27FC236}">
                  <a16:creationId xmlns:a16="http://schemas.microsoft.com/office/drawing/2014/main" id="{4C6A2514-2E0F-1B06-713D-EA2E46D657DD}"/>
                </a:ext>
              </a:extLst>
            </p:cNvPr>
            <p:cNvCxnSpPr>
              <a:cxnSpLocks/>
            </p:cNvCxnSpPr>
            <p:nvPr/>
          </p:nvCxnSpPr>
          <p:spPr>
            <a:xfrm rot="5400000" flipH="1" flipV="1">
              <a:off x="5852406" y="4456175"/>
              <a:ext cx="1015773" cy="569477"/>
            </a:xfrm>
            <a:prstGeom prst="bentConnector4">
              <a:avLst>
                <a:gd name="adj1" fmla="val 6804"/>
                <a:gd name="adj2" fmla="val 14072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516618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a:t>Transformer Architecture</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56</a:t>
            </a:fld>
            <a:endParaRPr lang="en-US"/>
          </a:p>
        </p:txBody>
      </p:sp>
      <p:sp>
        <p:nvSpPr>
          <p:cNvPr id="85" name="TextBox 84">
            <a:extLst>
              <a:ext uri="{FF2B5EF4-FFF2-40B4-BE49-F238E27FC236}">
                <a16:creationId xmlns:a16="http://schemas.microsoft.com/office/drawing/2014/main" id="{4AE8333D-D420-6921-EE3C-807E07448DF7}"/>
              </a:ext>
            </a:extLst>
          </p:cNvPr>
          <p:cNvSpPr txBox="1"/>
          <p:nvPr/>
        </p:nvSpPr>
        <p:spPr>
          <a:xfrm>
            <a:off x="1873009" y="5196794"/>
            <a:ext cx="1267271" cy="553998"/>
          </a:xfrm>
          <a:prstGeom prst="rect">
            <a:avLst/>
          </a:prstGeom>
          <a:noFill/>
        </p:spPr>
        <p:txBody>
          <a:bodyPr wrap="square" rtlCol="0">
            <a:spAutoFit/>
          </a:bodyPr>
          <a:lstStyle/>
          <a:p>
            <a:pPr algn="ctr"/>
            <a:r>
              <a:rPr lang="en-US" sz="1500"/>
              <a:t>Positional Encoding</a:t>
            </a:r>
          </a:p>
        </p:txBody>
      </p:sp>
      <p:sp>
        <p:nvSpPr>
          <p:cNvPr id="86" name="TextBox 85">
            <a:extLst>
              <a:ext uri="{FF2B5EF4-FFF2-40B4-BE49-F238E27FC236}">
                <a16:creationId xmlns:a16="http://schemas.microsoft.com/office/drawing/2014/main" id="{03751850-C74E-ACD3-A221-6D8BCE877B80}"/>
              </a:ext>
            </a:extLst>
          </p:cNvPr>
          <p:cNvSpPr txBox="1"/>
          <p:nvPr/>
        </p:nvSpPr>
        <p:spPr>
          <a:xfrm>
            <a:off x="6712138" y="5200081"/>
            <a:ext cx="1267271" cy="553998"/>
          </a:xfrm>
          <a:prstGeom prst="rect">
            <a:avLst/>
          </a:prstGeom>
          <a:noFill/>
        </p:spPr>
        <p:txBody>
          <a:bodyPr wrap="square" rtlCol="0">
            <a:spAutoFit/>
          </a:bodyPr>
          <a:lstStyle/>
          <a:p>
            <a:pPr algn="ctr"/>
            <a:r>
              <a:rPr lang="en-US" sz="1500"/>
              <a:t>Positional Encoding</a:t>
            </a:r>
          </a:p>
        </p:txBody>
      </p:sp>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053704A5-63C3-BD25-7C7D-367DD192E72B}"/>
                  </a:ext>
                </a:extLst>
              </p:cNvPr>
              <p:cNvSpPr txBox="1"/>
              <p:nvPr/>
            </p:nvSpPr>
            <p:spPr>
              <a:xfrm>
                <a:off x="6984107" y="3383890"/>
                <a:ext cx="443036" cy="323165"/>
              </a:xfrm>
              <a:prstGeom prst="rect">
                <a:avLst/>
              </a:prstGeom>
              <a:noFill/>
            </p:spPr>
            <p:txBody>
              <a:bodyPr wrap="square" rtlCol="0">
                <a:spAutoFit/>
              </a:bodyPr>
              <a:lstStyle/>
              <a:p>
                <a:pPr algn="ctr"/>
                <a14:m>
                  <m:oMath xmlns:m="http://schemas.openxmlformats.org/officeDocument/2006/math">
                    <m:r>
                      <a:rPr lang="en-US" sz="1500" i="1" dirty="0" smtClean="0">
                        <a:latin typeface="Cambria Math" panose="02040503050406030204" pitchFamily="18" charset="0"/>
                        <a:ea typeface="Cambria Math" panose="02040503050406030204" pitchFamily="18" charset="0"/>
                      </a:rPr>
                      <m:t>×</m:t>
                    </m:r>
                  </m:oMath>
                </a14:m>
                <a:r>
                  <a:rPr lang="en-US" sz="1500"/>
                  <a:t>N</a:t>
                </a:r>
              </a:p>
            </p:txBody>
          </p:sp>
        </mc:Choice>
        <mc:Fallback xmlns="">
          <p:sp>
            <p:nvSpPr>
              <p:cNvPr id="88" name="TextBox 87">
                <a:extLst>
                  <a:ext uri="{FF2B5EF4-FFF2-40B4-BE49-F238E27FC236}">
                    <a16:creationId xmlns:a16="http://schemas.microsoft.com/office/drawing/2014/main" id="{053704A5-63C3-BD25-7C7D-367DD192E72B}"/>
                  </a:ext>
                </a:extLst>
              </p:cNvPr>
              <p:cNvSpPr txBox="1">
                <a:spLocks noRot="1" noChangeAspect="1" noMove="1" noResize="1" noEditPoints="1" noAdjustHandles="1" noChangeArrowheads="1" noChangeShapeType="1" noTextEdit="1"/>
              </p:cNvSpPr>
              <p:nvPr/>
            </p:nvSpPr>
            <p:spPr>
              <a:xfrm>
                <a:off x="6984107" y="3383890"/>
                <a:ext cx="443036" cy="323165"/>
              </a:xfrm>
              <a:prstGeom prst="rect">
                <a:avLst/>
              </a:prstGeom>
              <a:blipFill>
                <a:blip r:embed="rId3"/>
                <a:stretch>
                  <a:fillRect t="-3774" r="-5556" b="-207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D78C6332-E4F6-49E8-81BA-E734E53F0E05}"/>
                  </a:ext>
                </a:extLst>
              </p:cNvPr>
              <p:cNvSpPr txBox="1"/>
              <p:nvPr/>
            </p:nvSpPr>
            <p:spPr>
              <a:xfrm>
                <a:off x="2318627" y="4071443"/>
                <a:ext cx="443036" cy="323165"/>
              </a:xfrm>
              <a:prstGeom prst="rect">
                <a:avLst/>
              </a:prstGeom>
              <a:noFill/>
            </p:spPr>
            <p:txBody>
              <a:bodyPr wrap="square" rtlCol="0">
                <a:spAutoFit/>
              </a:bodyPr>
              <a:lstStyle/>
              <a:p>
                <a:pPr algn="ctr"/>
                <a14:m>
                  <m:oMath xmlns:m="http://schemas.openxmlformats.org/officeDocument/2006/math">
                    <m:r>
                      <a:rPr lang="en-US" sz="1500" i="1" dirty="0" smtClean="0">
                        <a:latin typeface="Cambria Math" panose="02040503050406030204" pitchFamily="18" charset="0"/>
                        <a:ea typeface="Cambria Math" panose="02040503050406030204" pitchFamily="18" charset="0"/>
                      </a:rPr>
                      <m:t>×</m:t>
                    </m:r>
                  </m:oMath>
                </a14:m>
                <a:r>
                  <a:rPr lang="en-US" sz="1500"/>
                  <a:t>N</a:t>
                </a:r>
              </a:p>
            </p:txBody>
          </p:sp>
        </mc:Choice>
        <mc:Fallback xmlns="">
          <p:sp>
            <p:nvSpPr>
              <p:cNvPr id="89" name="TextBox 88">
                <a:extLst>
                  <a:ext uri="{FF2B5EF4-FFF2-40B4-BE49-F238E27FC236}">
                    <a16:creationId xmlns:a16="http://schemas.microsoft.com/office/drawing/2014/main" id="{D78C6332-E4F6-49E8-81BA-E734E53F0E05}"/>
                  </a:ext>
                </a:extLst>
              </p:cNvPr>
              <p:cNvSpPr txBox="1">
                <a:spLocks noRot="1" noChangeAspect="1" noMove="1" noResize="1" noEditPoints="1" noAdjustHandles="1" noChangeArrowheads="1" noChangeShapeType="1" noTextEdit="1"/>
              </p:cNvSpPr>
              <p:nvPr/>
            </p:nvSpPr>
            <p:spPr>
              <a:xfrm>
                <a:off x="2318627" y="4071443"/>
                <a:ext cx="443036" cy="323165"/>
              </a:xfrm>
              <a:prstGeom prst="rect">
                <a:avLst/>
              </a:prstGeom>
              <a:blipFill>
                <a:blip r:embed="rId4"/>
                <a:stretch>
                  <a:fillRect t="-3774" r="-4110" b="-18868"/>
                </a:stretch>
              </a:blipFill>
            </p:spPr>
            <p:txBody>
              <a:bodyPr/>
              <a:lstStyle/>
              <a:p>
                <a:r>
                  <a:rPr lang="en-US">
                    <a:noFill/>
                  </a:rPr>
                  <a:t> </a:t>
                </a:r>
              </a:p>
            </p:txBody>
          </p:sp>
        </mc:Fallback>
      </mc:AlternateContent>
      <p:sp>
        <p:nvSpPr>
          <p:cNvPr id="132" name="Rectangle: Rounded Corners 48">
            <a:extLst>
              <a:ext uri="{FF2B5EF4-FFF2-40B4-BE49-F238E27FC236}">
                <a16:creationId xmlns:a16="http://schemas.microsoft.com/office/drawing/2014/main" id="{E419B1AE-8AD3-B255-ED30-9E7CFDE1D1A4}"/>
              </a:ext>
            </a:extLst>
          </p:cNvPr>
          <p:cNvSpPr/>
          <p:nvPr/>
        </p:nvSpPr>
        <p:spPr>
          <a:xfrm>
            <a:off x="9298465" y="3311837"/>
            <a:ext cx="1145219" cy="461639"/>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Decoding Procedure</a:t>
            </a:r>
          </a:p>
        </p:txBody>
      </p:sp>
      <p:cxnSp>
        <p:nvCxnSpPr>
          <p:cNvPr id="135" name="Elbow Connector 134">
            <a:extLst>
              <a:ext uri="{FF2B5EF4-FFF2-40B4-BE49-F238E27FC236}">
                <a16:creationId xmlns:a16="http://schemas.microsoft.com/office/drawing/2014/main" id="{AA4075D3-0791-2BA1-2CCA-24FEC1266CBA}"/>
              </a:ext>
            </a:extLst>
          </p:cNvPr>
          <p:cNvCxnSpPr>
            <a:cxnSpLocks/>
            <a:endCxn id="132" idx="0"/>
          </p:cNvCxnSpPr>
          <p:nvPr/>
        </p:nvCxnSpPr>
        <p:spPr>
          <a:xfrm rot="16200000" flipH="1">
            <a:off x="8187006" y="1627768"/>
            <a:ext cx="2021416" cy="1346722"/>
          </a:xfrm>
          <a:prstGeom prst="bentConnector3">
            <a:avLst>
              <a:gd name="adj1" fmla="val -764"/>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8" name="Rounded Rectangle 137">
                <a:extLst>
                  <a:ext uri="{FF2B5EF4-FFF2-40B4-BE49-F238E27FC236}">
                    <a16:creationId xmlns:a16="http://schemas.microsoft.com/office/drawing/2014/main" id="{7F6F86CD-51D1-5FF9-36CD-3A8AD46A9BCB}"/>
                  </a:ext>
                </a:extLst>
              </p:cNvPr>
              <p:cNvSpPr/>
              <p:nvPr/>
            </p:nvSpPr>
            <p:spPr>
              <a:xfrm>
                <a:off x="9678861" y="3972313"/>
                <a:ext cx="396000" cy="288000"/>
              </a:xfrm>
              <a:prstGeom prst="roundRect">
                <a:avLst/>
              </a:prstGeom>
              <a:solidFill>
                <a:srgbClr val="C44037">
                  <a:alpha val="64000"/>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108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𝑦</m:t>
                          </m:r>
                        </m:e>
                        <m:sub>
                          <m:r>
                            <a:rPr lang="en-CA" sz="1500" b="0" i="1" smtClean="0">
                              <a:solidFill>
                                <a:schemeClr val="tx1"/>
                              </a:solidFill>
                              <a:latin typeface="Cambria Math" panose="02040503050406030204" pitchFamily="18" charset="0"/>
                            </a:rPr>
                            <m:t>𝑡</m:t>
                          </m:r>
                        </m:sub>
                      </m:sSub>
                    </m:oMath>
                  </m:oMathPara>
                </a14:m>
                <a:endParaRPr lang="en-US" sz="1500">
                  <a:solidFill>
                    <a:schemeClr val="tx1"/>
                  </a:solidFill>
                </a:endParaRPr>
              </a:p>
            </p:txBody>
          </p:sp>
        </mc:Choice>
        <mc:Fallback xmlns="">
          <p:sp>
            <p:nvSpPr>
              <p:cNvPr id="138" name="Rounded Rectangle 137">
                <a:extLst>
                  <a:ext uri="{FF2B5EF4-FFF2-40B4-BE49-F238E27FC236}">
                    <a16:creationId xmlns:a16="http://schemas.microsoft.com/office/drawing/2014/main" id="{7F6F86CD-51D1-5FF9-36CD-3A8AD46A9BCB}"/>
                  </a:ext>
                </a:extLst>
              </p:cNvPr>
              <p:cNvSpPr>
                <a:spLocks noRot="1" noChangeAspect="1" noMove="1" noResize="1" noEditPoints="1" noAdjustHandles="1" noChangeArrowheads="1" noChangeShapeType="1" noTextEdit="1"/>
              </p:cNvSpPr>
              <p:nvPr/>
            </p:nvSpPr>
            <p:spPr>
              <a:xfrm>
                <a:off x="9678861" y="3972313"/>
                <a:ext cx="396000" cy="288000"/>
              </a:xfrm>
              <a:prstGeom prst="roundRect">
                <a:avLst/>
              </a:prstGeom>
              <a:blipFill>
                <a:blip r:embed="rId5"/>
                <a:stretch>
                  <a:fillRect/>
                </a:stretch>
              </a:blipFill>
              <a:ln>
                <a:solidFill>
                  <a:srgbClr val="C44037"/>
                </a:solidFill>
              </a:ln>
            </p:spPr>
            <p:txBody>
              <a:bodyPr/>
              <a:lstStyle/>
              <a:p>
                <a:r>
                  <a:rPr lang="en-US">
                    <a:noFill/>
                  </a:rPr>
                  <a:t> </a:t>
                </a:r>
              </a:p>
            </p:txBody>
          </p:sp>
        </mc:Fallback>
      </mc:AlternateContent>
      <p:cxnSp>
        <p:nvCxnSpPr>
          <p:cNvPr id="141" name="Straight Arrow Connector 140">
            <a:extLst>
              <a:ext uri="{FF2B5EF4-FFF2-40B4-BE49-F238E27FC236}">
                <a16:creationId xmlns:a16="http://schemas.microsoft.com/office/drawing/2014/main" id="{8DA78C34-C714-ED38-B774-D54A4467FC8C}"/>
              </a:ext>
            </a:extLst>
          </p:cNvPr>
          <p:cNvCxnSpPr>
            <a:cxnSpLocks/>
          </p:cNvCxnSpPr>
          <p:nvPr/>
        </p:nvCxnSpPr>
        <p:spPr>
          <a:xfrm flipH="1" flipV="1">
            <a:off x="9871073" y="3774641"/>
            <a:ext cx="1" cy="197672"/>
          </a:xfrm>
          <a:prstGeom prst="straightConnector1">
            <a:avLst/>
          </a:prstGeom>
          <a:ln w="349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2" name="Elbow Connector 141">
            <a:extLst>
              <a:ext uri="{FF2B5EF4-FFF2-40B4-BE49-F238E27FC236}">
                <a16:creationId xmlns:a16="http://schemas.microsoft.com/office/drawing/2014/main" id="{792F1E25-519F-D1F4-73B2-30CCCF19B4A2}"/>
              </a:ext>
            </a:extLst>
          </p:cNvPr>
          <p:cNvCxnSpPr>
            <a:cxnSpLocks/>
            <a:stCxn id="138" idx="2"/>
            <a:endCxn id="24" idx="3"/>
          </p:cNvCxnSpPr>
          <p:nvPr/>
        </p:nvCxnSpPr>
        <p:spPr>
          <a:xfrm rot="5400000">
            <a:off x="8120258" y="4243208"/>
            <a:ext cx="1739499" cy="1773708"/>
          </a:xfrm>
          <a:prstGeom prst="bentConnector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9" name="TextBox 148">
                <a:extLst>
                  <a:ext uri="{FF2B5EF4-FFF2-40B4-BE49-F238E27FC236}">
                    <a16:creationId xmlns:a16="http://schemas.microsoft.com/office/drawing/2014/main" id="{6D7F0480-FCFA-5711-823D-2F6F2C8349F6}"/>
                  </a:ext>
                </a:extLst>
              </p:cNvPr>
              <p:cNvSpPr txBox="1"/>
              <p:nvPr/>
            </p:nvSpPr>
            <p:spPr>
              <a:xfrm>
                <a:off x="9932105" y="4321719"/>
                <a:ext cx="1053302" cy="553998"/>
              </a:xfrm>
              <a:prstGeom prst="rect">
                <a:avLst/>
              </a:prstGeom>
              <a:noFill/>
            </p:spPr>
            <p:txBody>
              <a:bodyPr wrap="none" rtlCol="0">
                <a:spAutoFit/>
              </a:bodyPr>
              <a:lstStyle/>
              <a:p>
                <a:pPr algn="ctr"/>
                <a14:m>
                  <m:oMath xmlns:m="http://schemas.openxmlformats.org/officeDocument/2006/math">
                    <m:r>
                      <a:rPr lang="en-CA" sz="1500" b="0" i="1" smtClean="0">
                        <a:latin typeface="Cambria Math" panose="02040503050406030204" pitchFamily="18" charset="0"/>
                      </a:rPr>
                      <m:t>𝑡</m:t>
                    </m:r>
                  </m:oMath>
                </a14:m>
                <a:r>
                  <a:rPr lang="en-CA" sz="1500" b="0"/>
                  <a:t>++</a:t>
                </a:r>
              </a:p>
              <a:p>
                <a:r>
                  <a:rPr lang="en-US" sz="1500"/>
                  <a:t>(shift right)</a:t>
                </a:r>
              </a:p>
            </p:txBody>
          </p:sp>
        </mc:Choice>
        <mc:Fallback xmlns="">
          <p:sp>
            <p:nvSpPr>
              <p:cNvPr id="149" name="TextBox 148">
                <a:extLst>
                  <a:ext uri="{FF2B5EF4-FFF2-40B4-BE49-F238E27FC236}">
                    <a16:creationId xmlns:a16="http://schemas.microsoft.com/office/drawing/2014/main" id="{6D7F0480-FCFA-5711-823D-2F6F2C8349F6}"/>
                  </a:ext>
                </a:extLst>
              </p:cNvPr>
              <p:cNvSpPr txBox="1">
                <a:spLocks noRot="1" noChangeAspect="1" noMove="1" noResize="1" noEditPoints="1" noAdjustHandles="1" noChangeArrowheads="1" noChangeShapeType="1" noTextEdit="1"/>
              </p:cNvSpPr>
              <p:nvPr/>
            </p:nvSpPr>
            <p:spPr>
              <a:xfrm>
                <a:off x="9932105" y="4321719"/>
                <a:ext cx="1053302" cy="553998"/>
              </a:xfrm>
              <a:prstGeom prst="rect">
                <a:avLst/>
              </a:prstGeom>
              <a:blipFill>
                <a:blip r:embed="rId6"/>
                <a:stretch>
                  <a:fillRect l="-2312" t="-2198" r="-578" b="-10989"/>
                </a:stretch>
              </a:blipFill>
            </p:spPr>
            <p:txBody>
              <a:bodyPr/>
              <a:lstStyle/>
              <a:p>
                <a:r>
                  <a:rPr lang="en-US">
                    <a:noFill/>
                  </a:rPr>
                  <a:t> </a:t>
                </a:r>
              </a:p>
            </p:txBody>
          </p:sp>
        </mc:Fallback>
      </mc:AlternateContent>
      <p:sp>
        <p:nvSpPr>
          <p:cNvPr id="150" name="TextBox 149">
            <a:extLst>
              <a:ext uri="{FF2B5EF4-FFF2-40B4-BE49-F238E27FC236}">
                <a16:creationId xmlns:a16="http://schemas.microsoft.com/office/drawing/2014/main" id="{8B35C49B-8ACE-3487-B04F-EEB1A533B691}"/>
              </a:ext>
            </a:extLst>
          </p:cNvPr>
          <p:cNvSpPr txBox="1"/>
          <p:nvPr/>
        </p:nvSpPr>
        <p:spPr>
          <a:xfrm>
            <a:off x="7588106" y="3886844"/>
            <a:ext cx="1627753" cy="646331"/>
          </a:xfrm>
          <a:prstGeom prst="rect">
            <a:avLst/>
          </a:prstGeom>
          <a:noFill/>
        </p:spPr>
        <p:txBody>
          <a:bodyPr wrap="none" rtlCol="0">
            <a:spAutoFit/>
          </a:bodyPr>
          <a:lstStyle/>
          <a:p>
            <a:pPr algn="ctr"/>
            <a:r>
              <a:rPr lang="en-US" i="1"/>
              <a:t>auto-regressive</a:t>
            </a:r>
          </a:p>
          <a:p>
            <a:pPr algn="ctr"/>
            <a:r>
              <a:rPr lang="en-US" i="1"/>
              <a:t>decoding</a:t>
            </a:r>
          </a:p>
        </p:txBody>
      </p:sp>
      <p:sp>
        <p:nvSpPr>
          <p:cNvPr id="151" name="U-Turn Arrow 150">
            <a:extLst>
              <a:ext uri="{FF2B5EF4-FFF2-40B4-BE49-F238E27FC236}">
                <a16:creationId xmlns:a16="http://schemas.microsoft.com/office/drawing/2014/main" id="{84548053-4E22-296F-8291-1B2E26EF175F}"/>
              </a:ext>
            </a:extLst>
          </p:cNvPr>
          <p:cNvSpPr/>
          <p:nvPr/>
        </p:nvSpPr>
        <p:spPr>
          <a:xfrm>
            <a:off x="8135848" y="3342478"/>
            <a:ext cx="335861" cy="235108"/>
          </a:xfrm>
          <a:prstGeom prst="utur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2" name="U-Turn Arrow 151">
            <a:extLst>
              <a:ext uri="{FF2B5EF4-FFF2-40B4-BE49-F238E27FC236}">
                <a16:creationId xmlns:a16="http://schemas.microsoft.com/office/drawing/2014/main" id="{930DFBE9-F9C2-16DA-BE15-5320ACA9FA8A}"/>
              </a:ext>
            </a:extLst>
          </p:cNvPr>
          <p:cNvSpPr/>
          <p:nvPr/>
        </p:nvSpPr>
        <p:spPr>
          <a:xfrm rot="10800000">
            <a:off x="8171705" y="3556981"/>
            <a:ext cx="335861" cy="235108"/>
          </a:xfrm>
          <a:prstGeom prst="utur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95FB57B-C307-853F-1FAB-7B7ADCD8D50F}"/>
                  </a:ext>
                </a:extLst>
              </p:cNvPr>
              <p:cNvSpPr txBox="1"/>
              <p:nvPr/>
            </p:nvSpPr>
            <p:spPr>
              <a:xfrm>
                <a:off x="1203241" y="1197297"/>
                <a:ext cx="3231247" cy="1107996"/>
              </a:xfrm>
              <a:prstGeom prst="rect">
                <a:avLst/>
              </a:prstGeom>
              <a:noFill/>
            </p:spPr>
            <p:txBody>
              <a:bodyPr wrap="square" rtlCol="0">
                <a:spAutoFit/>
              </a:bodyPr>
              <a:lstStyle/>
              <a:p>
                <a:r>
                  <a:rPr lang="en-US" sz="2200"/>
                  <a:t>Constant representation size </a:t>
                </a:r>
                <a14:m>
                  <m:oMath xmlns:m="http://schemas.openxmlformats.org/officeDocument/2006/math">
                    <m:sSub>
                      <m:sSubPr>
                        <m:ctrlPr>
                          <a:rPr lang="en-CA" sz="2200" b="0" i="1" smtClean="0">
                            <a:latin typeface="Cambria Math" panose="02040503050406030204" pitchFamily="18" charset="0"/>
                          </a:rPr>
                        </m:ctrlPr>
                      </m:sSubPr>
                      <m:e>
                        <m:r>
                          <a:rPr lang="en-CA" sz="2200" b="0" i="1" smtClean="0">
                            <a:latin typeface="Cambria Math" panose="02040503050406030204" pitchFamily="18" charset="0"/>
                          </a:rPr>
                          <m:t>𝑑</m:t>
                        </m:r>
                      </m:e>
                      <m:sub>
                        <m:r>
                          <a:rPr lang="en-CA" sz="2200" b="0" i="1" smtClean="0">
                            <a:latin typeface="Cambria Math" panose="02040503050406030204" pitchFamily="18" charset="0"/>
                          </a:rPr>
                          <m:t>𝑚𝑜𝑑𝑒𝑙</m:t>
                        </m:r>
                      </m:sub>
                    </m:sSub>
                    <m:r>
                      <a:rPr lang="en-CA" sz="2200" b="0" i="1" smtClean="0">
                        <a:latin typeface="Cambria Math" panose="02040503050406030204" pitchFamily="18" charset="0"/>
                      </a:rPr>
                      <m:t> </m:t>
                    </m:r>
                  </m:oMath>
                </a14:m>
                <a:r>
                  <a:rPr lang="en-US" sz="2200"/>
                  <a:t>between model components</a:t>
                </a:r>
              </a:p>
            </p:txBody>
          </p:sp>
        </mc:Choice>
        <mc:Fallback xmlns="">
          <p:sp>
            <p:nvSpPr>
              <p:cNvPr id="8" name="TextBox 7">
                <a:extLst>
                  <a:ext uri="{FF2B5EF4-FFF2-40B4-BE49-F238E27FC236}">
                    <a16:creationId xmlns:a16="http://schemas.microsoft.com/office/drawing/2014/main" id="{595FB57B-C307-853F-1FAB-7B7ADCD8D50F}"/>
                  </a:ext>
                </a:extLst>
              </p:cNvPr>
              <p:cNvSpPr txBox="1">
                <a:spLocks noRot="1" noChangeAspect="1" noMove="1" noResize="1" noEditPoints="1" noAdjustHandles="1" noChangeArrowheads="1" noChangeShapeType="1" noTextEdit="1"/>
              </p:cNvSpPr>
              <p:nvPr/>
            </p:nvSpPr>
            <p:spPr>
              <a:xfrm>
                <a:off x="1203241" y="1197297"/>
                <a:ext cx="3231247" cy="1107996"/>
              </a:xfrm>
              <a:prstGeom prst="rect">
                <a:avLst/>
              </a:prstGeom>
              <a:blipFill>
                <a:blip r:embed="rId7"/>
                <a:stretch>
                  <a:fillRect l="-2453" t="-3297" b="-10440"/>
                </a:stretch>
              </a:blipFill>
            </p:spPr>
            <p:txBody>
              <a:bodyPr/>
              <a:lstStyle/>
              <a:p>
                <a:r>
                  <a:rPr lang="en-US">
                    <a:noFill/>
                  </a:rPr>
                  <a:t> </a:t>
                </a:r>
              </a:p>
            </p:txBody>
          </p:sp>
        </mc:Fallback>
      </mc:AlternateContent>
      <p:grpSp>
        <p:nvGrpSpPr>
          <p:cNvPr id="12" name="Group 11">
            <a:extLst>
              <a:ext uri="{FF2B5EF4-FFF2-40B4-BE49-F238E27FC236}">
                <a16:creationId xmlns:a16="http://schemas.microsoft.com/office/drawing/2014/main" id="{ECDFE1BA-6BC8-536B-D805-25C38BCB3AFD}"/>
              </a:ext>
            </a:extLst>
          </p:cNvPr>
          <p:cNvGrpSpPr/>
          <p:nvPr/>
        </p:nvGrpSpPr>
        <p:grpSpPr>
          <a:xfrm>
            <a:off x="1316110" y="1013423"/>
            <a:ext cx="7263620" cy="5218606"/>
            <a:chOff x="1316110" y="1013423"/>
            <a:chExt cx="7263620" cy="5218606"/>
          </a:xfrm>
        </p:grpSpPr>
        <p:grpSp>
          <p:nvGrpSpPr>
            <p:cNvPr id="84" name="Group 83">
              <a:extLst>
                <a:ext uri="{FF2B5EF4-FFF2-40B4-BE49-F238E27FC236}">
                  <a16:creationId xmlns:a16="http://schemas.microsoft.com/office/drawing/2014/main" id="{B607896F-DD61-2467-0FAA-92C4420145B0}"/>
                </a:ext>
              </a:extLst>
            </p:cNvPr>
            <p:cNvGrpSpPr/>
            <p:nvPr/>
          </p:nvGrpSpPr>
          <p:grpSpPr>
            <a:xfrm>
              <a:off x="1316110" y="1013423"/>
              <a:ext cx="7263620" cy="5218606"/>
              <a:chOff x="1665339" y="1045507"/>
              <a:chExt cx="7263620" cy="5218606"/>
            </a:xfrm>
          </p:grpSpPr>
          <p:sp>
            <p:nvSpPr>
              <p:cNvPr id="67" name="Rectangle: Rounded Corners 20">
                <a:extLst>
                  <a:ext uri="{FF2B5EF4-FFF2-40B4-BE49-F238E27FC236}">
                    <a16:creationId xmlns:a16="http://schemas.microsoft.com/office/drawing/2014/main" id="{ABE2E4D8-5415-3599-E6FE-C9C752483085}"/>
                  </a:ext>
                </a:extLst>
              </p:cNvPr>
              <p:cNvSpPr/>
              <p:nvPr/>
            </p:nvSpPr>
            <p:spPr>
              <a:xfrm>
                <a:off x="5469196" y="1940084"/>
                <a:ext cx="1911176" cy="3340800"/>
              </a:xfrm>
              <a:prstGeom prst="roundRect">
                <a:avLst>
                  <a:gd name="adj" fmla="val 8831"/>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sp>
            <p:nvSpPr>
              <p:cNvPr id="21" name="Rectangle: Rounded Corners 20">
                <a:extLst>
                  <a:ext uri="{FF2B5EF4-FFF2-40B4-BE49-F238E27FC236}">
                    <a16:creationId xmlns:a16="http://schemas.microsoft.com/office/drawing/2014/main" id="{0CEA1E36-0013-AE0D-59CE-B6464D3C5C63}"/>
                  </a:ext>
                </a:extLst>
              </p:cNvPr>
              <p:cNvSpPr/>
              <p:nvPr/>
            </p:nvSpPr>
            <p:spPr>
              <a:xfrm>
                <a:off x="3111530" y="3099438"/>
                <a:ext cx="1785389" cy="2180503"/>
              </a:xfrm>
              <a:prstGeom prst="roundRect">
                <a:avLst>
                  <a:gd name="adj" fmla="val 8831"/>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sp>
            <p:nvSpPr>
              <p:cNvPr id="115" name="Rectangle: Rounded Corners 114">
                <a:extLst>
                  <a:ext uri="{FF2B5EF4-FFF2-40B4-BE49-F238E27FC236}">
                    <a16:creationId xmlns:a16="http://schemas.microsoft.com/office/drawing/2014/main" id="{EB18084F-72CF-FFAB-F7FD-182EE48B9C0F}"/>
                  </a:ext>
                </a:extLst>
              </p:cNvPr>
              <p:cNvSpPr/>
              <p:nvPr/>
            </p:nvSpPr>
            <p:spPr>
              <a:xfrm>
                <a:off x="3555842" y="3221980"/>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17" name="Rectangle: Rounded Corners 116">
                <a:extLst>
                  <a:ext uri="{FF2B5EF4-FFF2-40B4-BE49-F238E27FC236}">
                    <a16:creationId xmlns:a16="http://schemas.microsoft.com/office/drawing/2014/main" id="{5484980C-CB82-2461-2E79-8552F938EBC1}"/>
                  </a:ext>
                </a:extLst>
              </p:cNvPr>
              <p:cNvSpPr/>
              <p:nvPr/>
            </p:nvSpPr>
            <p:spPr>
              <a:xfrm>
                <a:off x="5849042" y="2016678"/>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16" name="Rectangle: Rounded Corners 115">
                <a:extLst>
                  <a:ext uri="{FF2B5EF4-FFF2-40B4-BE49-F238E27FC236}">
                    <a16:creationId xmlns:a16="http://schemas.microsoft.com/office/drawing/2014/main" id="{BD85D983-C8C6-F416-E851-2A7E4C778AE3}"/>
                  </a:ext>
                </a:extLst>
              </p:cNvPr>
              <p:cNvSpPr/>
              <p:nvPr/>
            </p:nvSpPr>
            <p:spPr>
              <a:xfrm>
                <a:off x="5849042" y="2980707"/>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97" name="Rectangle: Rounded Corners 96">
                <a:extLst>
                  <a:ext uri="{FF2B5EF4-FFF2-40B4-BE49-F238E27FC236}">
                    <a16:creationId xmlns:a16="http://schemas.microsoft.com/office/drawing/2014/main" id="{5E4A6DC2-C527-A7B3-2EDC-6DBACC948588}"/>
                  </a:ext>
                </a:extLst>
              </p:cNvPr>
              <p:cNvSpPr/>
              <p:nvPr/>
            </p:nvSpPr>
            <p:spPr>
              <a:xfrm>
                <a:off x="5469540" y="1125624"/>
                <a:ext cx="1911177" cy="736883"/>
              </a:xfrm>
              <a:prstGeom prst="roundRect">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sp>
            <p:nvSpPr>
              <p:cNvPr id="37" name="Rectangle: Rounded Corners 36">
                <a:extLst>
                  <a:ext uri="{FF2B5EF4-FFF2-40B4-BE49-F238E27FC236}">
                    <a16:creationId xmlns:a16="http://schemas.microsoft.com/office/drawing/2014/main" id="{E7835012-18FA-E92A-1EFB-684C18A972F3}"/>
                  </a:ext>
                </a:extLst>
              </p:cNvPr>
              <p:cNvSpPr/>
              <p:nvPr/>
            </p:nvSpPr>
            <p:spPr>
              <a:xfrm>
                <a:off x="3555842" y="4470587"/>
                <a:ext cx="1145219" cy="461639"/>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Self-Attention</a:t>
                </a:r>
              </a:p>
            </p:txBody>
          </p:sp>
          <p:sp>
            <p:nvSpPr>
              <p:cNvPr id="38" name="Rectangle: Rounded Corners 37">
                <a:extLst>
                  <a:ext uri="{FF2B5EF4-FFF2-40B4-BE49-F238E27FC236}">
                    <a16:creationId xmlns:a16="http://schemas.microsoft.com/office/drawing/2014/main" id="{0ED6BF3F-C68B-4244-4E17-8CFE32BDD657}"/>
                  </a:ext>
                </a:extLst>
              </p:cNvPr>
              <p:cNvSpPr/>
              <p:nvPr/>
            </p:nvSpPr>
            <p:spPr>
              <a:xfrm>
                <a:off x="3555842" y="4234180"/>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39" name="Rectangle: Rounded Corners 38">
                <a:extLst>
                  <a:ext uri="{FF2B5EF4-FFF2-40B4-BE49-F238E27FC236}">
                    <a16:creationId xmlns:a16="http://schemas.microsoft.com/office/drawing/2014/main" id="{A77F0483-5127-A9B4-9E50-4473F5410D34}"/>
                  </a:ext>
                </a:extLst>
              </p:cNvPr>
              <p:cNvSpPr/>
              <p:nvPr/>
            </p:nvSpPr>
            <p:spPr>
              <a:xfrm>
                <a:off x="3555842" y="3462687"/>
                <a:ext cx="1145219" cy="461639"/>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41" name="Rectangle: Rounded Corners 40">
                <a:extLst>
                  <a:ext uri="{FF2B5EF4-FFF2-40B4-BE49-F238E27FC236}">
                    <a16:creationId xmlns:a16="http://schemas.microsoft.com/office/drawing/2014/main" id="{F809A01A-6A84-C33C-AAFE-D8CBA998A35D}"/>
                  </a:ext>
                </a:extLst>
              </p:cNvPr>
              <p:cNvSpPr/>
              <p:nvPr/>
            </p:nvSpPr>
            <p:spPr>
              <a:xfrm>
                <a:off x="5849042" y="4404544"/>
                <a:ext cx="1145219" cy="547255"/>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Masked Multi-Head Self-Attention</a:t>
                </a:r>
              </a:p>
            </p:txBody>
          </p:sp>
          <p:sp>
            <p:nvSpPr>
              <p:cNvPr id="42" name="Rectangle: Rounded Corners 41">
                <a:extLst>
                  <a:ext uri="{FF2B5EF4-FFF2-40B4-BE49-F238E27FC236}">
                    <a16:creationId xmlns:a16="http://schemas.microsoft.com/office/drawing/2014/main" id="{5F933728-B354-D3D0-CFD4-5D6085021AD7}"/>
                  </a:ext>
                </a:extLst>
              </p:cNvPr>
              <p:cNvSpPr/>
              <p:nvPr/>
            </p:nvSpPr>
            <p:spPr>
              <a:xfrm>
                <a:off x="5849042" y="4176418"/>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45" name="Rectangle: Rounded Corners 44">
                <a:extLst>
                  <a:ext uri="{FF2B5EF4-FFF2-40B4-BE49-F238E27FC236}">
                    <a16:creationId xmlns:a16="http://schemas.microsoft.com/office/drawing/2014/main" id="{051356D5-2323-70CE-5CD6-3A3B60D02922}"/>
                  </a:ext>
                </a:extLst>
              </p:cNvPr>
              <p:cNvSpPr/>
              <p:nvPr/>
            </p:nvSpPr>
            <p:spPr>
              <a:xfrm>
                <a:off x="5849042" y="2243022"/>
                <a:ext cx="1145219" cy="461639"/>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48" name="Rectangle: Rounded Corners 47">
                <a:extLst>
                  <a:ext uri="{FF2B5EF4-FFF2-40B4-BE49-F238E27FC236}">
                    <a16:creationId xmlns:a16="http://schemas.microsoft.com/office/drawing/2014/main" id="{A597647B-1681-C1F8-C63C-90ADD1AE6BFA}"/>
                  </a:ext>
                </a:extLst>
              </p:cNvPr>
              <p:cNvSpPr/>
              <p:nvPr/>
            </p:nvSpPr>
            <p:spPr>
              <a:xfrm>
                <a:off x="3556395" y="5802428"/>
                <a:ext cx="1145219" cy="461639"/>
              </a:xfrm>
              <a:prstGeom prst="roundRect">
                <a:avLst/>
              </a:prstGeom>
              <a:solidFill>
                <a:srgbClr val="EAC8D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Input Embedding</a:t>
                </a:r>
              </a:p>
            </p:txBody>
          </p:sp>
          <p:sp>
            <p:nvSpPr>
              <p:cNvPr id="49" name="Rectangle: Rounded Corners 48">
                <a:extLst>
                  <a:ext uri="{FF2B5EF4-FFF2-40B4-BE49-F238E27FC236}">
                    <a16:creationId xmlns:a16="http://schemas.microsoft.com/office/drawing/2014/main" id="{2DADAE39-A947-C41A-B5A7-32C78F75A151}"/>
                  </a:ext>
                </a:extLst>
              </p:cNvPr>
              <p:cNvSpPr/>
              <p:nvPr/>
            </p:nvSpPr>
            <p:spPr>
              <a:xfrm>
                <a:off x="5849042" y="5802474"/>
                <a:ext cx="1145219" cy="461639"/>
              </a:xfrm>
              <a:prstGeom prst="roundRect">
                <a:avLst/>
              </a:prstGeom>
              <a:solidFill>
                <a:srgbClr val="EAC8D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Output Embedding</a:t>
                </a:r>
              </a:p>
            </p:txBody>
          </p:sp>
          <p:sp>
            <p:nvSpPr>
              <p:cNvPr id="50" name="Flowchart: Or 49">
                <a:extLst>
                  <a:ext uri="{FF2B5EF4-FFF2-40B4-BE49-F238E27FC236}">
                    <a16:creationId xmlns:a16="http://schemas.microsoft.com/office/drawing/2014/main" id="{3FD46E49-EDF5-3D45-8218-7C34496BD794}"/>
                  </a:ext>
                </a:extLst>
              </p:cNvPr>
              <p:cNvSpPr/>
              <p:nvPr/>
            </p:nvSpPr>
            <p:spPr>
              <a:xfrm>
                <a:off x="4033568" y="5417274"/>
                <a:ext cx="190871" cy="187482"/>
              </a:xfrm>
              <a:prstGeom prst="flowChartOr">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sp>
            <p:nvSpPr>
              <p:cNvPr id="51" name="Flowchart: Or 50">
                <a:extLst>
                  <a:ext uri="{FF2B5EF4-FFF2-40B4-BE49-F238E27FC236}">
                    <a16:creationId xmlns:a16="http://schemas.microsoft.com/office/drawing/2014/main" id="{9195AC2A-C1F7-C074-1C5E-E844A780E9B5}"/>
                  </a:ext>
                </a:extLst>
              </p:cNvPr>
              <p:cNvSpPr/>
              <p:nvPr/>
            </p:nvSpPr>
            <p:spPr>
              <a:xfrm>
                <a:off x="6326215" y="5417020"/>
                <a:ext cx="190871" cy="187482"/>
              </a:xfrm>
              <a:prstGeom prst="flowChartOr">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grpSp>
            <p:nvGrpSpPr>
              <p:cNvPr id="58" name="Group 57">
                <a:extLst>
                  <a:ext uri="{FF2B5EF4-FFF2-40B4-BE49-F238E27FC236}">
                    <a16:creationId xmlns:a16="http://schemas.microsoft.com/office/drawing/2014/main" id="{8F802E2E-872C-95D3-F775-5435083E8522}"/>
                  </a:ext>
                </a:extLst>
              </p:cNvPr>
              <p:cNvGrpSpPr/>
              <p:nvPr/>
            </p:nvGrpSpPr>
            <p:grpSpPr>
              <a:xfrm>
                <a:off x="3359423" y="5320074"/>
                <a:ext cx="389131" cy="363600"/>
                <a:chOff x="2190381" y="5169600"/>
                <a:chExt cx="389131" cy="363600"/>
              </a:xfrm>
            </p:grpSpPr>
            <p:sp>
              <p:nvSpPr>
                <p:cNvPr id="56" name="Oval 55">
                  <a:extLst>
                    <a:ext uri="{FF2B5EF4-FFF2-40B4-BE49-F238E27FC236}">
                      <a16:creationId xmlns:a16="http://schemas.microsoft.com/office/drawing/2014/main" id="{0D97046E-4D1C-5178-ED81-403FC756546E}"/>
                    </a:ext>
                  </a:extLst>
                </p:cNvPr>
                <p:cNvSpPr/>
                <p:nvPr/>
              </p:nvSpPr>
              <p:spPr>
                <a:xfrm flipH="1">
                  <a:off x="2190381" y="5169600"/>
                  <a:ext cx="389131" cy="3636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cxnSp>
              <p:nvCxnSpPr>
                <p:cNvPr id="90" name="Connector: Curved 89">
                  <a:extLst>
                    <a:ext uri="{FF2B5EF4-FFF2-40B4-BE49-F238E27FC236}">
                      <a16:creationId xmlns:a16="http://schemas.microsoft.com/office/drawing/2014/main" id="{453F74FB-9732-CD45-4A32-D95883EE8653}"/>
                    </a:ext>
                  </a:extLst>
                </p:cNvPr>
                <p:cNvCxnSpPr>
                  <a:cxnSpLocks/>
                </p:cNvCxnSpPr>
                <p:nvPr/>
              </p:nvCxnSpPr>
              <p:spPr>
                <a:xfrm rot="8007504" flipH="1" flipV="1">
                  <a:off x="2255161" y="5218151"/>
                  <a:ext cx="258183" cy="275156"/>
                </a:xfrm>
                <a:prstGeom prst="curvedConnector5">
                  <a:avLst>
                    <a:gd name="adj1" fmla="val 58539"/>
                    <a:gd name="adj2" fmla="val 59259"/>
                    <a:gd name="adj3" fmla="val 55867"/>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30" name="Group 29">
                <a:extLst>
                  <a:ext uri="{FF2B5EF4-FFF2-40B4-BE49-F238E27FC236}">
                    <a16:creationId xmlns:a16="http://schemas.microsoft.com/office/drawing/2014/main" id="{9645DEE8-E7CF-CE54-77D3-4C66EF97F50B}"/>
                  </a:ext>
                </a:extLst>
              </p:cNvPr>
              <p:cNvGrpSpPr/>
              <p:nvPr/>
            </p:nvGrpSpPr>
            <p:grpSpPr>
              <a:xfrm>
                <a:off x="6787665" y="5321087"/>
                <a:ext cx="389131" cy="363600"/>
                <a:chOff x="5618623" y="5170613"/>
                <a:chExt cx="389131" cy="363600"/>
              </a:xfrm>
            </p:grpSpPr>
            <p:sp>
              <p:nvSpPr>
                <p:cNvPr id="27" name="Oval 26">
                  <a:extLst>
                    <a:ext uri="{FF2B5EF4-FFF2-40B4-BE49-F238E27FC236}">
                      <a16:creationId xmlns:a16="http://schemas.microsoft.com/office/drawing/2014/main" id="{CDF2813B-F518-DF4E-4607-EDCDE050DD71}"/>
                    </a:ext>
                  </a:extLst>
                </p:cNvPr>
                <p:cNvSpPr/>
                <p:nvPr/>
              </p:nvSpPr>
              <p:spPr>
                <a:xfrm flipH="1">
                  <a:off x="5618623" y="5170613"/>
                  <a:ext cx="389131" cy="3636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cxnSp>
              <p:nvCxnSpPr>
                <p:cNvPr id="94" name="Connector: Curved 93">
                  <a:extLst>
                    <a:ext uri="{FF2B5EF4-FFF2-40B4-BE49-F238E27FC236}">
                      <a16:creationId xmlns:a16="http://schemas.microsoft.com/office/drawing/2014/main" id="{CD0AA0C4-3F7D-7E83-1722-A9BE82A388B0}"/>
                    </a:ext>
                  </a:extLst>
                </p:cNvPr>
                <p:cNvCxnSpPr>
                  <a:cxnSpLocks/>
                </p:cNvCxnSpPr>
                <p:nvPr/>
              </p:nvCxnSpPr>
              <p:spPr>
                <a:xfrm rot="13536651" flipV="1">
                  <a:off x="5683439" y="5215598"/>
                  <a:ext cx="258183" cy="275156"/>
                </a:xfrm>
                <a:prstGeom prst="curvedConnector5">
                  <a:avLst>
                    <a:gd name="adj1" fmla="val 58539"/>
                    <a:gd name="adj2" fmla="val 59259"/>
                    <a:gd name="adj3" fmla="val 55867"/>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95" name="Rectangle: Rounded Corners 94">
                <a:extLst>
                  <a:ext uri="{FF2B5EF4-FFF2-40B4-BE49-F238E27FC236}">
                    <a16:creationId xmlns:a16="http://schemas.microsoft.com/office/drawing/2014/main" id="{F5C84C6D-84E5-93DD-26BF-6D8D9FC463EB}"/>
                  </a:ext>
                </a:extLst>
              </p:cNvPr>
              <p:cNvSpPr/>
              <p:nvPr/>
            </p:nvSpPr>
            <p:spPr>
              <a:xfrm>
                <a:off x="5849042" y="1587068"/>
                <a:ext cx="1145219" cy="177385"/>
              </a:xfrm>
              <a:prstGeom prst="roundRect">
                <a:avLst/>
              </a:prstGeom>
              <a:solidFill>
                <a:srgbClr val="B2B9C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Linear</a:t>
                </a:r>
              </a:p>
            </p:txBody>
          </p:sp>
          <p:sp>
            <p:nvSpPr>
              <p:cNvPr id="96" name="Rectangle: Rounded Corners 95">
                <a:extLst>
                  <a:ext uri="{FF2B5EF4-FFF2-40B4-BE49-F238E27FC236}">
                    <a16:creationId xmlns:a16="http://schemas.microsoft.com/office/drawing/2014/main" id="{77E8F3F7-3375-28E7-51B6-352C0E46C006}"/>
                  </a:ext>
                </a:extLst>
              </p:cNvPr>
              <p:cNvSpPr/>
              <p:nvPr/>
            </p:nvSpPr>
            <p:spPr>
              <a:xfrm>
                <a:off x="5849042" y="1233814"/>
                <a:ext cx="1145219" cy="177385"/>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err="1">
                    <a:solidFill>
                      <a:schemeClr val="tx1"/>
                    </a:solidFill>
                  </a:rPr>
                  <a:t>Softmax</a:t>
                </a:r>
                <a:endParaRPr lang="en-CA" sz="1250">
                  <a:solidFill>
                    <a:schemeClr val="tx1"/>
                  </a:solidFill>
                </a:endParaRPr>
              </a:p>
            </p:txBody>
          </p:sp>
          <p:cxnSp>
            <p:nvCxnSpPr>
              <p:cNvPr id="99" name="Straight Arrow Connector 98">
                <a:extLst>
                  <a:ext uri="{FF2B5EF4-FFF2-40B4-BE49-F238E27FC236}">
                    <a16:creationId xmlns:a16="http://schemas.microsoft.com/office/drawing/2014/main" id="{6DD3A0E7-6D52-2C4D-D5CF-E2AFDC5C5AD2}"/>
                  </a:ext>
                </a:extLst>
              </p:cNvPr>
              <p:cNvCxnSpPr>
                <a:cxnSpLocks/>
                <a:endCxn id="48" idx="1"/>
              </p:cNvCxnSpPr>
              <p:nvPr/>
            </p:nvCxnSpPr>
            <p:spPr>
              <a:xfrm>
                <a:off x="3168094" y="6031896"/>
                <a:ext cx="388301" cy="135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1A7E58A2-F486-D8D8-E60D-D1F390950CB8}"/>
                  </a:ext>
                </a:extLst>
              </p:cNvPr>
              <p:cNvCxnSpPr>
                <a:cxnSpLocks/>
                <a:stCxn id="48" idx="0"/>
                <a:endCxn id="50" idx="4"/>
              </p:cNvCxnSpPr>
              <p:nvPr/>
            </p:nvCxnSpPr>
            <p:spPr>
              <a:xfrm flipH="1" flipV="1">
                <a:off x="4129004" y="5604756"/>
                <a:ext cx="1" cy="19767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320A8349-9CB1-7DF2-707A-5DFE7BC02280}"/>
                  </a:ext>
                </a:extLst>
              </p:cNvPr>
              <p:cNvCxnSpPr>
                <a:cxnSpLocks/>
                <a:stCxn id="49" idx="0"/>
                <a:endCxn id="51" idx="4"/>
              </p:cNvCxnSpPr>
              <p:nvPr/>
            </p:nvCxnSpPr>
            <p:spPr>
              <a:xfrm flipH="1" flipV="1">
                <a:off x="6421651" y="5604502"/>
                <a:ext cx="1" cy="19797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4EF77D9D-C423-1E2C-2571-A1D3FE56904E}"/>
                  </a:ext>
                </a:extLst>
              </p:cNvPr>
              <p:cNvCxnSpPr>
                <a:cxnSpLocks/>
              </p:cNvCxnSpPr>
              <p:nvPr/>
            </p:nvCxnSpPr>
            <p:spPr>
              <a:xfrm>
                <a:off x="3748554" y="5510761"/>
                <a:ext cx="285014" cy="0"/>
              </a:xfrm>
              <a:prstGeom prst="line">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9" name="Straight Connector 108">
                <a:extLst>
                  <a:ext uri="{FF2B5EF4-FFF2-40B4-BE49-F238E27FC236}">
                    <a16:creationId xmlns:a16="http://schemas.microsoft.com/office/drawing/2014/main" id="{E3A67CE7-6873-DDAE-7CDB-B160438A2B45}"/>
                  </a:ext>
                </a:extLst>
              </p:cNvPr>
              <p:cNvCxnSpPr>
                <a:cxnSpLocks/>
                <a:stCxn id="51" idx="6"/>
              </p:cNvCxnSpPr>
              <p:nvPr/>
            </p:nvCxnSpPr>
            <p:spPr>
              <a:xfrm flipV="1">
                <a:off x="6517086" y="5507641"/>
                <a:ext cx="275869" cy="0"/>
              </a:xfrm>
              <a:prstGeom prst="line">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2" name="Straight Connector 111">
                <a:extLst>
                  <a:ext uri="{FF2B5EF4-FFF2-40B4-BE49-F238E27FC236}">
                    <a16:creationId xmlns:a16="http://schemas.microsoft.com/office/drawing/2014/main" id="{32C15B64-08D1-FEB3-0DA5-DEE4CD553B56}"/>
                  </a:ext>
                </a:extLst>
              </p:cNvPr>
              <p:cNvCxnSpPr>
                <a:cxnSpLocks/>
                <a:stCxn id="50" idx="0"/>
                <a:endCxn id="37" idx="2"/>
              </p:cNvCxnSpPr>
              <p:nvPr/>
            </p:nvCxnSpPr>
            <p:spPr>
              <a:xfrm flipH="1" flipV="1">
                <a:off x="4128452" y="4932226"/>
                <a:ext cx="552" cy="485048"/>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8" name="Rectangle: Rounded Corners 117">
                <a:extLst>
                  <a:ext uri="{FF2B5EF4-FFF2-40B4-BE49-F238E27FC236}">
                    <a16:creationId xmlns:a16="http://schemas.microsoft.com/office/drawing/2014/main" id="{C6CC366E-CF07-909C-60AA-FB416BE5DED6}"/>
                  </a:ext>
                </a:extLst>
              </p:cNvPr>
              <p:cNvSpPr/>
              <p:nvPr/>
            </p:nvSpPr>
            <p:spPr>
              <a:xfrm>
                <a:off x="5849042" y="3207877"/>
                <a:ext cx="1145219" cy="546700"/>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Cross-Attention</a:t>
                </a:r>
              </a:p>
            </p:txBody>
          </p:sp>
          <p:cxnSp>
            <p:nvCxnSpPr>
              <p:cNvPr id="120" name="Straight Connector 119">
                <a:extLst>
                  <a:ext uri="{FF2B5EF4-FFF2-40B4-BE49-F238E27FC236}">
                    <a16:creationId xmlns:a16="http://schemas.microsoft.com/office/drawing/2014/main" id="{F5390534-B6AD-17B0-0AA1-D87AE2E0CE1B}"/>
                  </a:ext>
                </a:extLst>
              </p:cNvPr>
              <p:cNvCxnSpPr>
                <a:cxnSpLocks/>
                <a:stCxn id="38" idx="0"/>
                <a:endCxn id="39" idx="2"/>
              </p:cNvCxnSpPr>
              <p:nvPr/>
            </p:nvCxnSpPr>
            <p:spPr>
              <a:xfrm flipV="1">
                <a:off x="4128452" y="3924326"/>
                <a:ext cx="0" cy="309854"/>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A3AF06C8-3B39-7939-5C30-10F5BBB68993}"/>
                  </a:ext>
                </a:extLst>
              </p:cNvPr>
              <p:cNvCxnSpPr>
                <a:cxnSpLocks/>
                <a:stCxn id="116" idx="0"/>
                <a:endCxn id="45" idx="2"/>
              </p:cNvCxnSpPr>
              <p:nvPr/>
            </p:nvCxnSpPr>
            <p:spPr>
              <a:xfrm flipV="1">
                <a:off x="6421652" y="2704661"/>
                <a:ext cx="0" cy="276046"/>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162E6C8-949B-DD8A-7B37-CDF3ED7643BE}"/>
                  </a:ext>
                </a:extLst>
              </p:cNvPr>
              <p:cNvCxnSpPr>
                <a:cxnSpLocks/>
                <a:stCxn id="51" idx="0"/>
                <a:endCxn id="41" idx="2"/>
              </p:cNvCxnSpPr>
              <p:nvPr/>
            </p:nvCxnSpPr>
            <p:spPr>
              <a:xfrm flipV="1">
                <a:off x="6421651" y="4951799"/>
                <a:ext cx="1" cy="465221"/>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Elbow Connector 63">
                <a:extLst>
                  <a:ext uri="{FF2B5EF4-FFF2-40B4-BE49-F238E27FC236}">
                    <a16:creationId xmlns:a16="http://schemas.microsoft.com/office/drawing/2014/main" id="{46597648-3E0E-BEDA-81E9-C955AC45D190}"/>
                  </a:ext>
                </a:extLst>
              </p:cNvPr>
              <p:cNvCxnSpPr>
                <a:cxnSpLocks/>
                <a:endCxn id="38" idx="1"/>
              </p:cNvCxnSpPr>
              <p:nvPr/>
            </p:nvCxnSpPr>
            <p:spPr>
              <a:xfrm rot="16200000" flipV="1">
                <a:off x="3381403" y="4497313"/>
                <a:ext cx="921489" cy="572610"/>
              </a:xfrm>
              <a:prstGeom prst="bentConnector4">
                <a:avLst>
                  <a:gd name="adj1" fmla="val 4268"/>
                  <a:gd name="adj2" fmla="val 13992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Elbow Connector 78">
                <a:extLst>
                  <a:ext uri="{FF2B5EF4-FFF2-40B4-BE49-F238E27FC236}">
                    <a16:creationId xmlns:a16="http://schemas.microsoft.com/office/drawing/2014/main" id="{ED26382B-1FAC-D054-72F4-6867FD771F88}"/>
                  </a:ext>
                </a:extLst>
              </p:cNvPr>
              <p:cNvCxnSpPr>
                <a:cxnSpLocks/>
              </p:cNvCxnSpPr>
              <p:nvPr/>
            </p:nvCxnSpPr>
            <p:spPr>
              <a:xfrm rot="10800000">
                <a:off x="3787114" y="4932226"/>
                <a:ext cx="341338" cy="186174"/>
              </a:xfrm>
              <a:prstGeom prst="bentConnector3">
                <a:avLst>
                  <a:gd name="adj1" fmla="val 9934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Elbow Connector 82">
                <a:extLst>
                  <a:ext uri="{FF2B5EF4-FFF2-40B4-BE49-F238E27FC236}">
                    <a16:creationId xmlns:a16="http://schemas.microsoft.com/office/drawing/2014/main" id="{A1887270-1231-804E-FA73-BFC1EAF80A22}"/>
                  </a:ext>
                </a:extLst>
              </p:cNvPr>
              <p:cNvCxnSpPr>
                <a:cxnSpLocks/>
              </p:cNvCxnSpPr>
              <p:nvPr/>
            </p:nvCxnSpPr>
            <p:spPr>
              <a:xfrm flipV="1">
                <a:off x="4128451" y="4943037"/>
                <a:ext cx="342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Elbow Connector 86">
                <a:extLst>
                  <a:ext uri="{FF2B5EF4-FFF2-40B4-BE49-F238E27FC236}">
                    <a16:creationId xmlns:a16="http://schemas.microsoft.com/office/drawing/2014/main" id="{CD56D825-8AFF-B267-78DC-846FB7241BC6}"/>
                  </a:ext>
                </a:extLst>
              </p:cNvPr>
              <p:cNvCxnSpPr>
                <a:cxnSpLocks/>
                <a:endCxn id="115" idx="1"/>
              </p:cNvCxnSpPr>
              <p:nvPr/>
            </p:nvCxnSpPr>
            <p:spPr>
              <a:xfrm rot="16200000" flipV="1">
                <a:off x="3436485" y="3430030"/>
                <a:ext cx="811326" cy="572611"/>
              </a:xfrm>
              <a:prstGeom prst="bentConnector4">
                <a:avLst>
                  <a:gd name="adj1" fmla="val -640"/>
                  <a:gd name="adj2" fmla="val 139923"/>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D08E9C9-797F-3C0F-5DD2-20F68DD66C1A}"/>
                  </a:ext>
                </a:extLst>
              </p:cNvPr>
              <p:cNvCxnSpPr>
                <a:stCxn id="37" idx="0"/>
                <a:endCxn id="38" idx="2"/>
              </p:cNvCxnSpPr>
              <p:nvPr/>
            </p:nvCxnSpPr>
            <p:spPr>
              <a:xfrm flipV="1">
                <a:off x="4128452" y="4411565"/>
                <a:ext cx="0" cy="59022"/>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35C74F40-1917-F10E-9AB2-367037E0B12C}"/>
                  </a:ext>
                </a:extLst>
              </p:cNvPr>
              <p:cNvCxnSpPr>
                <a:cxnSpLocks/>
                <a:stCxn id="42" idx="2"/>
                <a:endCxn id="41" idx="0"/>
              </p:cNvCxnSpPr>
              <p:nvPr/>
            </p:nvCxnSpPr>
            <p:spPr>
              <a:xfrm>
                <a:off x="6421652" y="4353803"/>
                <a:ext cx="0" cy="50741"/>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4" name="Elbow Connector 113">
                <a:extLst>
                  <a:ext uri="{FF2B5EF4-FFF2-40B4-BE49-F238E27FC236}">
                    <a16:creationId xmlns:a16="http://schemas.microsoft.com/office/drawing/2014/main" id="{BE9369FD-11D5-A0EF-7874-405BEC27872A}"/>
                  </a:ext>
                </a:extLst>
              </p:cNvPr>
              <p:cNvCxnSpPr>
                <a:cxnSpLocks/>
              </p:cNvCxnSpPr>
              <p:nvPr/>
            </p:nvCxnSpPr>
            <p:spPr>
              <a:xfrm rot="10800000">
                <a:off x="6080314" y="4950537"/>
                <a:ext cx="341338" cy="186174"/>
              </a:xfrm>
              <a:prstGeom prst="bentConnector3">
                <a:avLst>
                  <a:gd name="adj1" fmla="val 9934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Elbow Connector 118">
                <a:extLst>
                  <a:ext uri="{FF2B5EF4-FFF2-40B4-BE49-F238E27FC236}">
                    <a16:creationId xmlns:a16="http://schemas.microsoft.com/office/drawing/2014/main" id="{E0412DD0-9CA8-CBBA-F3D0-BF54054CF512}"/>
                  </a:ext>
                </a:extLst>
              </p:cNvPr>
              <p:cNvCxnSpPr>
                <a:cxnSpLocks/>
              </p:cNvCxnSpPr>
              <p:nvPr/>
            </p:nvCxnSpPr>
            <p:spPr>
              <a:xfrm flipV="1">
                <a:off x="6421651" y="4961348"/>
                <a:ext cx="342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19DC1ED2-2EF0-6E8A-063F-6A0E66F616C9}"/>
                  </a:ext>
                </a:extLst>
              </p:cNvPr>
              <p:cNvCxnSpPr>
                <a:cxnSpLocks/>
                <a:stCxn id="117" idx="0"/>
                <a:endCxn id="95" idx="2"/>
              </p:cNvCxnSpPr>
              <p:nvPr/>
            </p:nvCxnSpPr>
            <p:spPr>
              <a:xfrm flipV="1">
                <a:off x="6421652" y="1764453"/>
                <a:ext cx="0" cy="252225"/>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FDCE5CDC-23F2-8879-D3C9-C4A35670D0FD}"/>
                  </a:ext>
                </a:extLst>
              </p:cNvPr>
              <p:cNvCxnSpPr>
                <a:stCxn id="95" idx="0"/>
                <a:endCxn id="96" idx="2"/>
              </p:cNvCxnSpPr>
              <p:nvPr/>
            </p:nvCxnSpPr>
            <p:spPr>
              <a:xfrm flipV="1">
                <a:off x="6421652" y="1411199"/>
                <a:ext cx="0" cy="175869"/>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6E398E96-8A3C-445B-519C-F1B200F276F9}"/>
                  </a:ext>
                </a:extLst>
              </p:cNvPr>
              <p:cNvCxnSpPr>
                <a:cxnSpLocks/>
                <a:stCxn id="96" idx="3"/>
              </p:cNvCxnSpPr>
              <p:nvPr/>
            </p:nvCxnSpPr>
            <p:spPr>
              <a:xfrm>
                <a:off x="6994261" y="1322507"/>
                <a:ext cx="587997"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Elbow Connector 133">
                <a:extLst>
                  <a:ext uri="{FF2B5EF4-FFF2-40B4-BE49-F238E27FC236}">
                    <a16:creationId xmlns:a16="http://schemas.microsoft.com/office/drawing/2014/main" id="{D8E9B299-7F29-183A-F397-D23FC5D92C24}"/>
                  </a:ext>
                </a:extLst>
              </p:cNvPr>
              <p:cNvCxnSpPr>
                <a:cxnSpLocks/>
                <a:endCxn id="117" idx="3"/>
              </p:cNvCxnSpPr>
              <p:nvPr/>
            </p:nvCxnSpPr>
            <p:spPr>
              <a:xfrm rot="5400000" flipH="1" flipV="1">
                <a:off x="6265337" y="2261683"/>
                <a:ext cx="885236" cy="572612"/>
              </a:xfrm>
              <a:prstGeom prst="bentConnector4">
                <a:avLst>
                  <a:gd name="adj1" fmla="val 10941"/>
                  <a:gd name="adj2" fmla="val 13992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613398B7-37A2-436F-193E-B904A2B21830}"/>
                  </a:ext>
                </a:extLst>
              </p:cNvPr>
              <p:cNvCxnSpPr>
                <a:cxnSpLocks/>
              </p:cNvCxnSpPr>
              <p:nvPr/>
            </p:nvCxnSpPr>
            <p:spPr>
              <a:xfrm flipV="1">
                <a:off x="6421652" y="3990975"/>
                <a:ext cx="0" cy="187200"/>
              </a:xfrm>
              <a:prstGeom prst="straightConnector1">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0" name="Elbow Connector 139">
                <a:extLst>
                  <a:ext uri="{FF2B5EF4-FFF2-40B4-BE49-F238E27FC236}">
                    <a16:creationId xmlns:a16="http://schemas.microsoft.com/office/drawing/2014/main" id="{3228680E-667E-1102-BF2C-9AF0B4371318}"/>
                  </a:ext>
                </a:extLst>
              </p:cNvPr>
              <p:cNvCxnSpPr>
                <a:cxnSpLocks/>
                <a:endCxn id="116" idx="3"/>
              </p:cNvCxnSpPr>
              <p:nvPr/>
            </p:nvCxnSpPr>
            <p:spPr>
              <a:xfrm rot="5400000" flipH="1" flipV="1">
                <a:off x="6218461" y="3272800"/>
                <a:ext cx="979200" cy="572400"/>
              </a:xfrm>
              <a:prstGeom prst="bentConnector4">
                <a:avLst>
                  <a:gd name="adj1" fmla="val -3525"/>
                  <a:gd name="adj2" fmla="val 139566"/>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Elbow Connector 143">
                <a:extLst>
                  <a:ext uri="{FF2B5EF4-FFF2-40B4-BE49-F238E27FC236}">
                    <a16:creationId xmlns:a16="http://schemas.microsoft.com/office/drawing/2014/main" id="{1F178BEF-E774-F9F3-72AB-A3B1A6487C5E}"/>
                  </a:ext>
                </a:extLst>
              </p:cNvPr>
              <p:cNvCxnSpPr>
                <a:cxnSpLocks/>
              </p:cNvCxnSpPr>
              <p:nvPr/>
            </p:nvCxnSpPr>
            <p:spPr>
              <a:xfrm flipV="1">
                <a:off x="6421649" y="3756476"/>
                <a:ext cx="342000" cy="251999"/>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Elbow Connector 154">
                <a:extLst>
                  <a:ext uri="{FF2B5EF4-FFF2-40B4-BE49-F238E27FC236}">
                    <a16:creationId xmlns:a16="http://schemas.microsoft.com/office/drawing/2014/main" id="{379DAC9A-6EFD-951C-1D34-86F97912AB34}"/>
                  </a:ext>
                </a:extLst>
              </p:cNvPr>
              <p:cNvCxnSpPr>
                <a:cxnSpLocks/>
              </p:cNvCxnSpPr>
              <p:nvPr/>
            </p:nvCxnSpPr>
            <p:spPr>
              <a:xfrm flipV="1">
                <a:off x="5881543" y="3751414"/>
                <a:ext cx="540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Elbow Connector 161">
                <a:extLst>
                  <a:ext uri="{FF2B5EF4-FFF2-40B4-BE49-F238E27FC236}">
                    <a16:creationId xmlns:a16="http://schemas.microsoft.com/office/drawing/2014/main" id="{7BC83303-6CFF-1CFE-4C39-864015D872D1}"/>
                  </a:ext>
                </a:extLst>
              </p:cNvPr>
              <p:cNvCxnSpPr>
                <a:cxnSpLocks/>
              </p:cNvCxnSpPr>
              <p:nvPr/>
            </p:nvCxnSpPr>
            <p:spPr>
              <a:xfrm flipV="1">
                <a:off x="5537800" y="3751414"/>
                <a:ext cx="540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Elbow Connector 163">
                <a:extLst>
                  <a:ext uri="{FF2B5EF4-FFF2-40B4-BE49-F238E27FC236}">
                    <a16:creationId xmlns:a16="http://schemas.microsoft.com/office/drawing/2014/main" id="{9461F429-D5A6-9A38-87F3-57C96AB387A6}"/>
                  </a:ext>
                </a:extLst>
              </p:cNvPr>
              <p:cNvCxnSpPr>
                <a:cxnSpLocks/>
                <a:stCxn id="115" idx="0"/>
              </p:cNvCxnSpPr>
              <p:nvPr/>
            </p:nvCxnSpPr>
            <p:spPr>
              <a:xfrm rot="16200000" flipH="1">
                <a:off x="4534873" y="2815558"/>
                <a:ext cx="705523" cy="1518366"/>
              </a:xfrm>
              <a:prstGeom prst="bentConnector4">
                <a:avLst>
                  <a:gd name="adj1" fmla="val -32401"/>
                  <a:gd name="adj2" fmla="val 68856"/>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81CEE4CB-400C-7F16-263D-DCBAC2A4A8EB}"/>
                  </a:ext>
                </a:extLst>
              </p:cNvPr>
              <p:cNvCxnSpPr>
                <a:stCxn id="115" idx="2"/>
                <a:endCxn id="39" idx="0"/>
              </p:cNvCxnSpPr>
              <p:nvPr/>
            </p:nvCxnSpPr>
            <p:spPr>
              <a:xfrm>
                <a:off x="4128452" y="3399365"/>
                <a:ext cx="0" cy="63322"/>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DD02FFAE-42D4-603B-5C1C-9393366EDB9D}"/>
                  </a:ext>
                </a:extLst>
              </p:cNvPr>
              <p:cNvCxnSpPr>
                <a:cxnSpLocks/>
                <a:stCxn id="116" idx="2"/>
                <a:endCxn id="118" idx="0"/>
              </p:cNvCxnSpPr>
              <p:nvPr/>
            </p:nvCxnSpPr>
            <p:spPr>
              <a:xfrm>
                <a:off x="6421652" y="3158092"/>
                <a:ext cx="0" cy="49785"/>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2711DAB-97F6-A5D3-8FD8-7E5CD7456C6A}"/>
                  </a:ext>
                </a:extLst>
              </p:cNvPr>
              <p:cNvCxnSpPr>
                <a:cxnSpLocks/>
                <a:endCxn id="49" idx="3"/>
              </p:cNvCxnSpPr>
              <p:nvPr/>
            </p:nvCxnSpPr>
            <p:spPr>
              <a:xfrm flipH="1">
                <a:off x="6994261" y="6031896"/>
                <a:ext cx="386111" cy="1398"/>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E6A6FF80-4785-8790-6B72-1F541FCB29F6}"/>
                  </a:ext>
                </a:extLst>
              </p:cNvPr>
              <p:cNvGrpSpPr/>
              <p:nvPr/>
            </p:nvGrpSpPr>
            <p:grpSpPr>
              <a:xfrm>
                <a:off x="1665339" y="5887896"/>
                <a:ext cx="1502755" cy="288000"/>
                <a:chOff x="1665339" y="5887896"/>
                <a:chExt cx="1502755" cy="288000"/>
              </a:xfrm>
            </p:grpSpPr>
            <mc:AlternateContent xmlns:mc="http://schemas.openxmlformats.org/markup-compatibility/2006" xmlns:a14="http://schemas.microsoft.com/office/drawing/2010/main">
              <mc:Choice Requires="a14">
                <p:sp>
                  <p:nvSpPr>
                    <p:cNvPr id="16" name="Rounded Rectangle 15">
                      <a:extLst>
                        <a:ext uri="{FF2B5EF4-FFF2-40B4-BE49-F238E27FC236}">
                          <a16:creationId xmlns:a16="http://schemas.microsoft.com/office/drawing/2014/main" id="{CD2039B5-6A1B-DC3A-C0F3-6EEED58B9218}"/>
                        </a:ext>
                      </a:extLst>
                    </p:cNvPr>
                    <p:cNvSpPr/>
                    <p:nvPr/>
                  </p:nvSpPr>
                  <p:spPr>
                    <a:xfrm>
                      <a:off x="1665339" y="5887896"/>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𝑥</m:t>
                                </m:r>
                              </m:e>
                              <m:sub>
                                <m:r>
                                  <a:rPr lang="en-CA" sz="1500" b="0" i="1" smtClean="0">
                                    <a:solidFill>
                                      <a:schemeClr val="tx1"/>
                                    </a:solidFill>
                                    <a:latin typeface="Cambria Math" panose="02040503050406030204" pitchFamily="18" charset="0"/>
                                  </a:rPr>
                                  <m:t>1</m:t>
                                </m:r>
                              </m:sub>
                            </m:sSub>
                          </m:oMath>
                        </m:oMathPara>
                      </a14:m>
                      <a:endParaRPr lang="en-US" sz="1500">
                        <a:solidFill>
                          <a:schemeClr val="tx1"/>
                        </a:solidFill>
                      </a:endParaRPr>
                    </a:p>
                  </p:txBody>
                </p:sp>
              </mc:Choice>
              <mc:Fallback xmlns="">
                <p:sp>
                  <p:nvSpPr>
                    <p:cNvPr id="16" name="Rounded Rectangle 15">
                      <a:extLst>
                        <a:ext uri="{FF2B5EF4-FFF2-40B4-BE49-F238E27FC236}">
                          <a16:creationId xmlns:a16="http://schemas.microsoft.com/office/drawing/2014/main" id="{CD2039B5-6A1B-DC3A-C0F3-6EEED58B9218}"/>
                        </a:ext>
                      </a:extLst>
                    </p:cNvPr>
                    <p:cNvSpPr>
                      <a:spLocks noRot="1" noChangeAspect="1" noMove="1" noResize="1" noEditPoints="1" noAdjustHandles="1" noChangeArrowheads="1" noChangeShapeType="1" noTextEdit="1"/>
                    </p:cNvSpPr>
                    <p:nvPr/>
                  </p:nvSpPr>
                  <p:spPr>
                    <a:xfrm>
                      <a:off x="1665339" y="5887896"/>
                      <a:ext cx="396000" cy="288000"/>
                    </a:xfrm>
                    <a:prstGeom prst="roundRect">
                      <a:avLst/>
                    </a:prstGeom>
                    <a:blipFill>
                      <a:blip r:embed="rId8"/>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ounded Rectangle 16">
                      <a:extLst>
                        <a:ext uri="{FF2B5EF4-FFF2-40B4-BE49-F238E27FC236}">
                          <a16:creationId xmlns:a16="http://schemas.microsoft.com/office/drawing/2014/main" id="{C4847D23-52F2-29E3-81E6-261B61469C36}"/>
                        </a:ext>
                      </a:extLst>
                    </p:cNvPr>
                    <p:cNvSpPr/>
                    <p:nvPr/>
                  </p:nvSpPr>
                  <p:spPr>
                    <a:xfrm>
                      <a:off x="2112582" y="5887896"/>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𝑥</m:t>
                                </m:r>
                              </m:e>
                              <m:sub>
                                <m:r>
                                  <a:rPr lang="en-CA" sz="1500" b="0" i="1" smtClean="0">
                                    <a:solidFill>
                                      <a:schemeClr val="tx1"/>
                                    </a:solidFill>
                                    <a:latin typeface="Cambria Math" panose="02040503050406030204" pitchFamily="18" charset="0"/>
                                  </a:rPr>
                                  <m:t>2</m:t>
                                </m:r>
                              </m:sub>
                            </m:sSub>
                          </m:oMath>
                        </m:oMathPara>
                      </a14:m>
                      <a:endParaRPr lang="en-US" sz="1500">
                        <a:solidFill>
                          <a:schemeClr val="tx1"/>
                        </a:solidFill>
                      </a:endParaRPr>
                    </a:p>
                  </p:txBody>
                </p:sp>
              </mc:Choice>
              <mc:Fallback xmlns="">
                <p:sp>
                  <p:nvSpPr>
                    <p:cNvPr id="17" name="Rounded Rectangle 16">
                      <a:extLst>
                        <a:ext uri="{FF2B5EF4-FFF2-40B4-BE49-F238E27FC236}">
                          <a16:creationId xmlns:a16="http://schemas.microsoft.com/office/drawing/2014/main" id="{C4847D23-52F2-29E3-81E6-261B61469C36}"/>
                        </a:ext>
                      </a:extLst>
                    </p:cNvPr>
                    <p:cNvSpPr>
                      <a:spLocks noRot="1" noChangeAspect="1" noMove="1" noResize="1" noEditPoints="1" noAdjustHandles="1" noChangeArrowheads="1" noChangeShapeType="1" noTextEdit="1"/>
                    </p:cNvSpPr>
                    <p:nvPr/>
                  </p:nvSpPr>
                  <p:spPr>
                    <a:xfrm>
                      <a:off x="2112582" y="5887896"/>
                      <a:ext cx="396000" cy="288000"/>
                    </a:xfrm>
                    <a:prstGeom prst="roundRect">
                      <a:avLst/>
                    </a:prstGeom>
                    <a:blipFill>
                      <a:blip r:embed="rId9"/>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ounded Rectangle 18">
                      <a:extLst>
                        <a:ext uri="{FF2B5EF4-FFF2-40B4-BE49-F238E27FC236}">
                          <a16:creationId xmlns:a16="http://schemas.microsoft.com/office/drawing/2014/main" id="{2A4C9088-B81B-6949-267D-31A353EC13F3}"/>
                        </a:ext>
                      </a:extLst>
                    </p:cNvPr>
                    <p:cNvSpPr/>
                    <p:nvPr/>
                  </p:nvSpPr>
                  <p:spPr>
                    <a:xfrm>
                      <a:off x="2772094" y="5887896"/>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𝑥</m:t>
                                </m:r>
                              </m:e>
                              <m:sub>
                                <m:r>
                                  <a:rPr lang="en-CA" sz="1500" b="0" i="1" smtClean="0">
                                    <a:solidFill>
                                      <a:schemeClr val="tx1"/>
                                    </a:solidFill>
                                    <a:latin typeface="Cambria Math" panose="02040503050406030204" pitchFamily="18" charset="0"/>
                                  </a:rPr>
                                  <m:t>𝑛</m:t>
                                </m:r>
                              </m:sub>
                            </m:sSub>
                          </m:oMath>
                        </m:oMathPara>
                      </a14:m>
                      <a:endParaRPr lang="en-US" sz="1500">
                        <a:solidFill>
                          <a:schemeClr val="tx1"/>
                        </a:solidFill>
                      </a:endParaRPr>
                    </a:p>
                  </p:txBody>
                </p:sp>
              </mc:Choice>
              <mc:Fallback xmlns="">
                <p:sp>
                  <p:nvSpPr>
                    <p:cNvPr id="19" name="Rounded Rectangle 18">
                      <a:extLst>
                        <a:ext uri="{FF2B5EF4-FFF2-40B4-BE49-F238E27FC236}">
                          <a16:creationId xmlns:a16="http://schemas.microsoft.com/office/drawing/2014/main" id="{2A4C9088-B81B-6949-267D-31A353EC13F3}"/>
                        </a:ext>
                      </a:extLst>
                    </p:cNvPr>
                    <p:cNvSpPr>
                      <a:spLocks noRot="1" noChangeAspect="1" noMove="1" noResize="1" noEditPoints="1" noAdjustHandles="1" noChangeArrowheads="1" noChangeShapeType="1" noTextEdit="1"/>
                    </p:cNvSpPr>
                    <p:nvPr/>
                  </p:nvSpPr>
                  <p:spPr>
                    <a:xfrm>
                      <a:off x="2772094" y="5887896"/>
                      <a:ext cx="396000" cy="288000"/>
                    </a:xfrm>
                    <a:prstGeom prst="roundRect">
                      <a:avLst/>
                    </a:prstGeom>
                    <a:blipFill>
                      <a:blip r:embed="rId10"/>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ounded Rectangle 2">
                      <a:extLst>
                        <a:ext uri="{FF2B5EF4-FFF2-40B4-BE49-F238E27FC236}">
                          <a16:creationId xmlns:a16="http://schemas.microsoft.com/office/drawing/2014/main" id="{6CE567C0-0C15-08E6-D105-5B32D5045026}"/>
                        </a:ext>
                      </a:extLst>
                    </p:cNvPr>
                    <p:cNvSpPr/>
                    <p:nvPr/>
                  </p:nvSpPr>
                  <p:spPr>
                    <a:xfrm>
                      <a:off x="2525626" y="5953573"/>
                      <a:ext cx="234318" cy="168696"/>
                    </a:xfrm>
                    <a:prstGeom prst="roundRect">
                      <a:avLst/>
                    </a:prstGeom>
                    <a:noFill/>
                    <a:ln>
                      <a:noFill/>
                    </a:ln>
                  </p:spPr>
                  <p:style>
                    <a:lnRef idx="0">
                      <a:scrgbClr r="0" g="0" b="0"/>
                    </a:lnRef>
                    <a:fillRef idx="0">
                      <a:scrgbClr r="0" g="0" b="0"/>
                    </a:fillRef>
                    <a:effectRef idx="0">
                      <a:scrgbClr r="0" g="0" b="0"/>
                    </a:effectRef>
                    <a:fontRef idx="minor">
                      <a:schemeClr val="dk1"/>
                    </a:fontRef>
                  </p:style>
                  <p:txBody>
                    <a:bodyPr lIns="0" tIns="46800" rIns="0" rtlCol="0" anchor="ctr"/>
                    <a:lstStyle/>
                    <a:p>
                      <a:pPr algn="just"/>
                      <a14:m>
                        <m:oMathPara xmlns:m="http://schemas.openxmlformats.org/officeDocument/2006/math">
                          <m:oMathParaPr>
                            <m:jc m:val="center"/>
                          </m:oMathParaPr>
                          <m:oMath xmlns:m="http://schemas.openxmlformats.org/officeDocument/2006/math">
                            <m:r>
                              <m:rPr>
                                <m:nor/>
                              </m:rPr>
                              <a:rPr lang="en-US" sz="1100" dirty="0" smtClean="0">
                                <a:solidFill>
                                  <a:schemeClr val="tx1"/>
                                </a:solidFill>
                              </a:rPr>
                              <m:t>•••</m:t>
                            </m:r>
                          </m:oMath>
                        </m:oMathPara>
                      </a14:m>
                      <a:endParaRPr lang="en-US" sz="1100">
                        <a:solidFill>
                          <a:schemeClr val="tx1"/>
                        </a:solidFill>
                      </a:endParaRPr>
                    </a:p>
                  </p:txBody>
                </p:sp>
              </mc:Choice>
              <mc:Fallback xmlns="">
                <p:sp>
                  <p:nvSpPr>
                    <p:cNvPr id="3" name="Rounded Rectangle 2">
                      <a:extLst>
                        <a:ext uri="{FF2B5EF4-FFF2-40B4-BE49-F238E27FC236}">
                          <a16:creationId xmlns:a16="http://schemas.microsoft.com/office/drawing/2014/main" id="{6CE567C0-0C15-08E6-D105-5B32D5045026}"/>
                        </a:ext>
                      </a:extLst>
                    </p:cNvPr>
                    <p:cNvSpPr>
                      <a:spLocks noRot="1" noChangeAspect="1" noMove="1" noResize="1" noEditPoints="1" noAdjustHandles="1" noChangeArrowheads="1" noChangeShapeType="1" noTextEdit="1"/>
                    </p:cNvSpPr>
                    <p:nvPr/>
                  </p:nvSpPr>
                  <p:spPr>
                    <a:xfrm>
                      <a:off x="2525626" y="5953573"/>
                      <a:ext cx="234318" cy="168696"/>
                    </a:xfrm>
                    <a:prstGeom prst="roundRect">
                      <a:avLst/>
                    </a:prstGeom>
                    <a:blipFill>
                      <a:blip r:embed="rId11"/>
                      <a:stretch>
                        <a:fillRect l="-10526" r="-7895" b="-3571"/>
                      </a:stretch>
                    </a:blipFill>
                    <a:ln>
                      <a:noFill/>
                    </a:ln>
                  </p:spPr>
                  <p:txBody>
                    <a:bodyPr/>
                    <a:lstStyle/>
                    <a:p>
                      <a:r>
                        <a:rPr lang="en-US">
                          <a:noFill/>
                        </a:rPr>
                        <a:t> </a:t>
                      </a:r>
                    </a:p>
                  </p:txBody>
                </p:sp>
              </mc:Fallback>
            </mc:AlternateContent>
          </p:grpSp>
          <p:grpSp>
            <p:nvGrpSpPr>
              <p:cNvPr id="52" name="Group 51">
                <a:extLst>
                  <a:ext uri="{FF2B5EF4-FFF2-40B4-BE49-F238E27FC236}">
                    <a16:creationId xmlns:a16="http://schemas.microsoft.com/office/drawing/2014/main" id="{69FA234E-49BE-31E5-7CF0-B57998A02B89}"/>
                  </a:ext>
                </a:extLst>
              </p:cNvPr>
              <p:cNvGrpSpPr/>
              <p:nvPr/>
            </p:nvGrpSpPr>
            <p:grpSpPr>
              <a:xfrm>
                <a:off x="7380372" y="5887896"/>
                <a:ext cx="1072010" cy="288000"/>
                <a:chOff x="7380372" y="5887896"/>
                <a:chExt cx="1072010" cy="288000"/>
              </a:xfrm>
            </p:grpSpPr>
            <mc:AlternateContent xmlns:mc="http://schemas.openxmlformats.org/markup-compatibility/2006" xmlns:a14="http://schemas.microsoft.com/office/drawing/2010/main">
              <mc:Choice Requires="a14">
                <p:sp>
                  <p:nvSpPr>
                    <p:cNvPr id="20" name="Rounded Rectangle 19">
                      <a:extLst>
                        <a:ext uri="{FF2B5EF4-FFF2-40B4-BE49-F238E27FC236}">
                          <a16:creationId xmlns:a16="http://schemas.microsoft.com/office/drawing/2014/main" id="{5C9F6906-9CC1-5AEF-50A7-95483BF8B097}"/>
                        </a:ext>
                      </a:extLst>
                    </p:cNvPr>
                    <p:cNvSpPr/>
                    <p:nvPr/>
                  </p:nvSpPr>
                  <p:spPr>
                    <a:xfrm>
                      <a:off x="7380372" y="5887896"/>
                      <a:ext cx="396000" cy="288000"/>
                    </a:xfrm>
                    <a:prstGeom prst="roundRect">
                      <a:avLst/>
                    </a:prstGeom>
                    <a:solidFill>
                      <a:srgbClr val="C44037">
                        <a:alpha val="64000"/>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𝑦</m:t>
                                </m:r>
                              </m:e>
                              <m:sub>
                                <m:r>
                                  <a:rPr lang="en-CA" sz="1500" b="0" i="1" smtClean="0">
                                    <a:solidFill>
                                      <a:schemeClr val="tx1"/>
                                    </a:solidFill>
                                    <a:latin typeface="Cambria Math" panose="02040503050406030204" pitchFamily="18" charset="0"/>
                                  </a:rPr>
                                  <m:t>1</m:t>
                                </m:r>
                              </m:sub>
                            </m:sSub>
                          </m:oMath>
                        </m:oMathPara>
                      </a14:m>
                      <a:endParaRPr lang="en-US" sz="1500">
                        <a:solidFill>
                          <a:schemeClr val="tx1"/>
                        </a:solidFill>
                      </a:endParaRPr>
                    </a:p>
                  </p:txBody>
                </p:sp>
              </mc:Choice>
              <mc:Fallback xmlns="">
                <p:sp>
                  <p:nvSpPr>
                    <p:cNvPr id="20" name="Rounded Rectangle 19">
                      <a:extLst>
                        <a:ext uri="{FF2B5EF4-FFF2-40B4-BE49-F238E27FC236}">
                          <a16:creationId xmlns:a16="http://schemas.microsoft.com/office/drawing/2014/main" id="{5C9F6906-9CC1-5AEF-50A7-95483BF8B097}"/>
                        </a:ext>
                      </a:extLst>
                    </p:cNvPr>
                    <p:cNvSpPr>
                      <a:spLocks noRot="1" noChangeAspect="1" noMove="1" noResize="1" noEditPoints="1" noAdjustHandles="1" noChangeArrowheads="1" noChangeShapeType="1" noTextEdit="1"/>
                    </p:cNvSpPr>
                    <p:nvPr/>
                  </p:nvSpPr>
                  <p:spPr>
                    <a:xfrm>
                      <a:off x="7380372" y="5887896"/>
                      <a:ext cx="396000" cy="288000"/>
                    </a:xfrm>
                    <a:prstGeom prst="roundRect">
                      <a:avLst/>
                    </a:prstGeom>
                    <a:blipFill>
                      <a:blip r:embed="rId12"/>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ounded Rectangle 23">
                      <a:extLst>
                        <a:ext uri="{FF2B5EF4-FFF2-40B4-BE49-F238E27FC236}">
                          <a16:creationId xmlns:a16="http://schemas.microsoft.com/office/drawing/2014/main" id="{47AB6381-BBF6-87BF-049B-FB56373F215F}"/>
                        </a:ext>
                      </a:extLst>
                    </p:cNvPr>
                    <p:cNvSpPr/>
                    <p:nvPr/>
                  </p:nvSpPr>
                  <p:spPr>
                    <a:xfrm>
                      <a:off x="8056382" y="5887896"/>
                      <a:ext cx="396000" cy="288000"/>
                    </a:xfrm>
                    <a:prstGeom prst="roundRect">
                      <a:avLst/>
                    </a:prstGeom>
                    <a:solidFill>
                      <a:srgbClr val="C44037">
                        <a:alpha val="64000"/>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36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𝑦</m:t>
                                </m:r>
                              </m:e>
                              <m:sub>
                                <m:r>
                                  <a:rPr lang="en-CA" sz="1500" b="0" i="1" smtClean="0">
                                    <a:solidFill>
                                      <a:schemeClr val="tx1"/>
                                    </a:solidFill>
                                    <a:latin typeface="Cambria Math" panose="02040503050406030204" pitchFamily="18" charset="0"/>
                                  </a:rPr>
                                  <m:t>𝑡</m:t>
                                </m:r>
                                <m:r>
                                  <a:rPr lang="en-CA" sz="1500" b="0" i="1" smtClean="0">
                                    <a:solidFill>
                                      <a:schemeClr val="tx1"/>
                                    </a:solidFill>
                                    <a:latin typeface="Cambria Math" panose="02040503050406030204" pitchFamily="18" charset="0"/>
                                  </a:rPr>
                                  <m:t>−1</m:t>
                                </m:r>
                              </m:sub>
                            </m:sSub>
                          </m:oMath>
                        </m:oMathPara>
                      </a14:m>
                      <a:endParaRPr lang="en-US" sz="1500">
                        <a:solidFill>
                          <a:schemeClr val="tx1"/>
                        </a:solidFill>
                      </a:endParaRPr>
                    </a:p>
                  </p:txBody>
                </p:sp>
              </mc:Choice>
              <mc:Fallback xmlns="">
                <p:sp>
                  <p:nvSpPr>
                    <p:cNvPr id="24" name="Rounded Rectangle 23">
                      <a:extLst>
                        <a:ext uri="{FF2B5EF4-FFF2-40B4-BE49-F238E27FC236}">
                          <a16:creationId xmlns:a16="http://schemas.microsoft.com/office/drawing/2014/main" id="{47AB6381-BBF6-87BF-049B-FB56373F215F}"/>
                        </a:ext>
                      </a:extLst>
                    </p:cNvPr>
                    <p:cNvSpPr>
                      <a:spLocks noRot="1" noChangeAspect="1" noMove="1" noResize="1" noEditPoints="1" noAdjustHandles="1" noChangeArrowheads="1" noChangeShapeType="1" noTextEdit="1"/>
                    </p:cNvSpPr>
                    <p:nvPr/>
                  </p:nvSpPr>
                  <p:spPr>
                    <a:xfrm>
                      <a:off x="8056382" y="5887896"/>
                      <a:ext cx="396000" cy="288000"/>
                    </a:xfrm>
                    <a:prstGeom prst="roundRect">
                      <a:avLst/>
                    </a:prstGeom>
                    <a:blipFill>
                      <a:blip r:embed="rId13"/>
                      <a:stretch>
                        <a:fillRect l="-2985" r="-10448"/>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B79E062F-BA28-7050-C92F-3776F8830D4F}"/>
                        </a:ext>
                      </a:extLst>
                    </p:cNvPr>
                    <p:cNvSpPr/>
                    <p:nvPr/>
                  </p:nvSpPr>
                  <p:spPr>
                    <a:xfrm>
                      <a:off x="7799218" y="5953573"/>
                      <a:ext cx="234318" cy="168696"/>
                    </a:xfrm>
                    <a:prstGeom prst="roundRect">
                      <a:avLst/>
                    </a:prstGeom>
                    <a:noFill/>
                    <a:ln>
                      <a:noFill/>
                    </a:ln>
                  </p:spPr>
                  <p:style>
                    <a:lnRef idx="0">
                      <a:scrgbClr r="0" g="0" b="0"/>
                    </a:lnRef>
                    <a:fillRef idx="0">
                      <a:scrgbClr r="0" g="0" b="0"/>
                    </a:fillRef>
                    <a:effectRef idx="0">
                      <a:scrgbClr r="0" g="0" b="0"/>
                    </a:effectRef>
                    <a:fontRef idx="minor">
                      <a:schemeClr val="dk1"/>
                    </a:fontRef>
                  </p:style>
                  <p:txBody>
                    <a:bodyPr lIns="0" tIns="46800" rIns="0" rtlCol="0" anchor="ctr"/>
                    <a:lstStyle/>
                    <a:p>
                      <a:pPr algn="just"/>
                      <a14:m>
                        <m:oMathPara xmlns:m="http://schemas.openxmlformats.org/officeDocument/2006/math">
                          <m:oMathParaPr>
                            <m:jc m:val="center"/>
                          </m:oMathParaPr>
                          <m:oMath xmlns:m="http://schemas.openxmlformats.org/officeDocument/2006/math">
                            <m:r>
                              <m:rPr>
                                <m:nor/>
                              </m:rPr>
                              <a:rPr lang="en-US" sz="1100" dirty="0" smtClean="0">
                                <a:solidFill>
                                  <a:schemeClr val="tx1"/>
                                </a:solidFill>
                              </a:rPr>
                              <m:t>•••</m:t>
                            </m:r>
                          </m:oMath>
                        </m:oMathPara>
                      </a14:m>
                      <a:endParaRPr lang="en-US" sz="1100">
                        <a:solidFill>
                          <a:schemeClr val="tx1"/>
                        </a:solidFill>
                      </a:endParaRPr>
                    </a:p>
                  </p:txBody>
                </p:sp>
              </mc:Choice>
              <mc:Fallback xmlns="">
                <p:sp>
                  <p:nvSpPr>
                    <p:cNvPr id="7" name="Rounded Rectangle 6">
                      <a:extLst>
                        <a:ext uri="{FF2B5EF4-FFF2-40B4-BE49-F238E27FC236}">
                          <a16:creationId xmlns:a16="http://schemas.microsoft.com/office/drawing/2014/main" id="{B79E062F-BA28-7050-C92F-3776F8830D4F}"/>
                        </a:ext>
                      </a:extLst>
                    </p:cNvPr>
                    <p:cNvSpPr>
                      <a:spLocks noRot="1" noChangeAspect="1" noMove="1" noResize="1" noEditPoints="1" noAdjustHandles="1" noChangeArrowheads="1" noChangeShapeType="1" noTextEdit="1"/>
                    </p:cNvSpPr>
                    <p:nvPr/>
                  </p:nvSpPr>
                  <p:spPr>
                    <a:xfrm>
                      <a:off x="7799218" y="5953573"/>
                      <a:ext cx="234318" cy="168696"/>
                    </a:xfrm>
                    <a:prstGeom prst="roundRect">
                      <a:avLst/>
                    </a:prstGeom>
                    <a:blipFill>
                      <a:blip r:embed="rId11"/>
                      <a:stretch>
                        <a:fillRect l="-10256" r="-5128" b="-3571"/>
                      </a:stretch>
                    </a:blipFill>
                    <a:ln>
                      <a:noFill/>
                    </a:ln>
                  </p:spPr>
                  <p:txBody>
                    <a:bodyPr/>
                    <a:lstStyle/>
                    <a:p>
                      <a:r>
                        <a:rPr lang="en-US">
                          <a:noFill/>
                        </a:rPr>
                        <a:t> </a:t>
                      </a:r>
                    </a:p>
                  </p:txBody>
                </p:sp>
              </mc:Fallback>
            </mc:AlternateContent>
          </p:grpSp>
          <p:cxnSp>
            <p:nvCxnSpPr>
              <p:cNvPr id="73" name="Straight Connector 72">
                <a:extLst>
                  <a:ext uri="{FF2B5EF4-FFF2-40B4-BE49-F238E27FC236}">
                    <a16:creationId xmlns:a16="http://schemas.microsoft.com/office/drawing/2014/main" id="{68FE7B7F-B436-1453-764E-12D35E88753D}"/>
                  </a:ext>
                </a:extLst>
              </p:cNvPr>
              <p:cNvCxnSpPr>
                <a:cxnSpLocks/>
                <a:stCxn id="45" idx="0"/>
                <a:endCxn id="117" idx="2"/>
              </p:cNvCxnSpPr>
              <p:nvPr/>
            </p:nvCxnSpPr>
            <p:spPr>
              <a:xfrm flipV="1">
                <a:off x="6421652" y="2194063"/>
                <a:ext cx="0" cy="48959"/>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EA6597C3-2E2E-AD97-3525-DAAA2A46BE47}"/>
                      </a:ext>
                    </a:extLst>
                  </p:cNvPr>
                  <p:cNvSpPr txBox="1"/>
                  <p:nvPr/>
                </p:nvSpPr>
                <p:spPr>
                  <a:xfrm>
                    <a:off x="7404578" y="1045507"/>
                    <a:ext cx="1524381" cy="784830"/>
                  </a:xfrm>
                  <a:prstGeom prst="rect">
                    <a:avLst/>
                  </a:prstGeom>
                  <a:noFill/>
                </p:spPr>
                <p:txBody>
                  <a:bodyPr wrap="square" rtlCol="0">
                    <a:spAutoFit/>
                  </a:bodyPr>
                  <a:lstStyle/>
                  <a:p>
                    <a:pPr algn="ctr"/>
                    <a:r>
                      <a:rPr lang="en-US" sz="1500"/>
                      <a:t>Output Probabilities </a:t>
                    </a:r>
                  </a:p>
                  <a:p>
                    <a:pPr algn="ctr"/>
                    <a:r>
                      <a:rPr lang="en-US" sz="1500"/>
                      <a:t>(for </a:t>
                    </a:r>
                    <a14:m>
                      <m:oMath xmlns:m="http://schemas.openxmlformats.org/officeDocument/2006/math">
                        <m:sSub>
                          <m:sSubPr>
                            <m:ctrlPr>
                              <a:rPr lang="en-CA" sz="1500" b="0" i="1" smtClean="0">
                                <a:latin typeface="Cambria Math" panose="02040503050406030204" pitchFamily="18" charset="0"/>
                              </a:rPr>
                            </m:ctrlPr>
                          </m:sSubPr>
                          <m:e>
                            <m:r>
                              <a:rPr lang="en-CA" sz="1500" b="0" i="1" smtClean="0">
                                <a:latin typeface="Cambria Math" panose="02040503050406030204" pitchFamily="18" charset="0"/>
                              </a:rPr>
                              <m:t>𝑦</m:t>
                            </m:r>
                          </m:e>
                          <m:sub>
                            <m:r>
                              <a:rPr lang="en-CA" sz="1500" b="0" i="1" smtClean="0">
                                <a:latin typeface="Cambria Math" panose="02040503050406030204" pitchFamily="18" charset="0"/>
                              </a:rPr>
                              <m:t>𝑡</m:t>
                            </m:r>
                          </m:sub>
                        </m:sSub>
                      </m:oMath>
                    </a14:m>
                    <a:r>
                      <a:rPr lang="en-US" sz="1500"/>
                      <a:t>)</a:t>
                    </a:r>
                  </a:p>
                </p:txBody>
              </p:sp>
            </mc:Choice>
            <mc:Fallback xmlns="">
              <p:sp>
                <p:nvSpPr>
                  <p:cNvPr id="82" name="TextBox 81">
                    <a:extLst>
                      <a:ext uri="{FF2B5EF4-FFF2-40B4-BE49-F238E27FC236}">
                        <a16:creationId xmlns:a16="http://schemas.microsoft.com/office/drawing/2014/main" id="{EA6597C3-2E2E-AD97-3525-DAAA2A46BE47}"/>
                      </a:ext>
                    </a:extLst>
                  </p:cNvPr>
                  <p:cNvSpPr txBox="1">
                    <a:spLocks noRot="1" noChangeAspect="1" noMove="1" noResize="1" noEditPoints="1" noAdjustHandles="1" noChangeArrowheads="1" noChangeShapeType="1" noTextEdit="1"/>
                  </p:cNvSpPr>
                  <p:nvPr/>
                </p:nvSpPr>
                <p:spPr>
                  <a:xfrm>
                    <a:off x="7404578" y="1045507"/>
                    <a:ext cx="1524381" cy="784830"/>
                  </a:xfrm>
                  <a:prstGeom prst="rect">
                    <a:avLst/>
                  </a:prstGeom>
                  <a:blipFill>
                    <a:blip r:embed="rId14"/>
                    <a:stretch>
                      <a:fillRect t="-1550" b="-7752"/>
                    </a:stretch>
                  </a:blipFill>
                </p:spPr>
                <p:txBody>
                  <a:bodyPr/>
                  <a:lstStyle/>
                  <a:p>
                    <a:r>
                      <a:rPr lang="en-US">
                        <a:noFill/>
                      </a:rPr>
                      <a:t> </a:t>
                    </a:r>
                  </a:p>
                </p:txBody>
              </p:sp>
            </mc:Fallback>
          </mc:AlternateContent>
        </p:grpSp>
        <p:cxnSp>
          <p:nvCxnSpPr>
            <p:cNvPr id="11" name="Elbow Connector 10">
              <a:extLst>
                <a:ext uri="{FF2B5EF4-FFF2-40B4-BE49-F238E27FC236}">
                  <a16:creationId xmlns:a16="http://schemas.microsoft.com/office/drawing/2014/main" id="{9C5D75F5-282D-4D06-B550-FADC12F9B4B3}"/>
                </a:ext>
              </a:extLst>
            </p:cNvPr>
            <p:cNvCxnSpPr>
              <a:cxnSpLocks/>
            </p:cNvCxnSpPr>
            <p:nvPr/>
          </p:nvCxnSpPr>
          <p:spPr>
            <a:xfrm rot="5400000" flipH="1" flipV="1">
              <a:off x="5852406" y="4456175"/>
              <a:ext cx="1015773" cy="569477"/>
            </a:xfrm>
            <a:prstGeom prst="bentConnector4">
              <a:avLst>
                <a:gd name="adj1" fmla="val 6804"/>
                <a:gd name="adj2" fmla="val 14072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73515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1221E-D588-4D00-2E12-A72C4E7C4169}"/>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8669FC15-9E25-1D52-0397-E6304BF1B6A9}"/>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8A238BB6-6B18-103B-617D-A7DEC4091647}"/>
              </a:ext>
            </a:extLst>
          </p:cNvPr>
          <p:cNvSpPr>
            <a:spLocks noGrp="1"/>
          </p:cNvSpPr>
          <p:nvPr>
            <p:ph type="sldNum" sz="quarter" idx="12"/>
          </p:nvPr>
        </p:nvSpPr>
        <p:spPr/>
        <p:txBody>
          <a:bodyPr/>
          <a:lstStyle/>
          <a:p>
            <a:fld id="{D4F24A5E-B0D2-394D-9970-9AE06BCB59C1}" type="slidenum">
              <a:rPr lang="en-US" smtClean="0"/>
              <a:t>57</a:t>
            </a:fld>
            <a:endParaRPr lang="en-US"/>
          </a:p>
        </p:txBody>
      </p:sp>
      <p:sp>
        <p:nvSpPr>
          <p:cNvPr id="9" name="Title 8">
            <a:extLst>
              <a:ext uri="{FF2B5EF4-FFF2-40B4-BE49-F238E27FC236}">
                <a16:creationId xmlns:a16="http://schemas.microsoft.com/office/drawing/2014/main" id="{B3AC4B80-A5E9-845A-C033-D96BB26D8B95}"/>
              </a:ext>
            </a:extLst>
          </p:cNvPr>
          <p:cNvSpPr>
            <a:spLocks noGrp="1"/>
          </p:cNvSpPr>
          <p:nvPr>
            <p:ph type="title"/>
          </p:nvPr>
        </p:nvSpPr>
        <p:spPr>
          <a:xfrm>
            <a:off x="838200" y="2977919"/>
            <a:ext cx="10515600" cy="902162"/>
          </a:xfrm>
        </p:spPr>
        <p:txBody>
          <a:bodyPr/>
          <a:lstStyle/>
          <a:p>
            <a:pPr algn="ctr"/>
            <a:r>
              <a:rPr lang="en-US" dirty="0"/>
              <a:t>Transformers From The Ground Up</a:t>
            </a:r>
          </a:p>
        </p:txBody>
      </p:sp>
      <p:sp>
        <p:nvSpPr>
          <p:cNvPr id="7" name="TextBox 6">
            <a:extLst>
              <a:ext uri="{FF2B5EF4-FFF2-40B4-BE49-F238E27FC236}">
                <a16:creationId xmlns:a16="http://schemas.microsoft.com/office/drawing/2014/main" id="{63894ADA-3B10-0B8D-5596-24ED3C5D6298}"/>
              </a:ext>
            </a:extLst>
          </p:cNvPr>
          <p:cNvSpPr txBox="1"/>
          <p:nvPr/>
        </p:nvSpPr>
        <p:spPr>
          <a:xfrm>
            <a:off x="838200" y="6171561"/>
            <a:ext cx="10620364" cy="261610"/>
          </a:xfrm>
          <a:prstGeom prst="rect">
            <a:avLst/>
          </a:prstGeom>
          <a:noFill/>
        </p:spPr>
        <p:txBody>
          <a:bodyPr wrap="square">
            <a:spAutoFit/>
          </a:bodyPr>
          <a:lstStyle/>
          <a:p>
            <a:pPr>
              <a:spcBef>
                <a:spcPts val="0"/>
              </a:spcBef>
              <a:spcAft>
                <a:spcPts val="0"/>
              </a:spcAft>
            </a:pPr>
            <a:r>
              <a:rPr lang="en-CA" sz="1100" dirty="0">
                <a:effectLst/>
              </a:rPr>
              <a:t>Harvard, “The Annotated Transformer.” [Online]. Available: </a:t>
            </a:r>
            <a:r>
              <a:rPr lang="en-CA" sz="1100" dirty="0">
                <a:effectLst/>
                <a:hlinkClick r:id="rId2">
                  <a:extLst>
                    <a:ext uri="{A12FA001-AC4F-418D-AE19-62706E023703}">
                      <ahyp:hlinkClr xmlns:ahyp="http://schemas.microsoft.com/office/drawing/2018/hyperlinkcolor" val="tx"/>
                    </a:ext>
                  </a:extLst>
                </a:hlinkClick>
              </a:rPr>
              <a:t>https://nlp.seas.harvard.edu/annotated-transformer/</a:t>
            </a:r>
            <a:endParaRPr lang="en-CA" sz="1100" dirty="0">
              <a:effectLst/>
            </a:endParaRPr>
          </a:p>
        </p:txBody>
      </p:sp>
    </p:spTree>
    <p:extLst>
      <p:ext uri="{BB962C8B-B14F-4D97-AF65-F5344CB8AC3E}">
        <p14:creationId xmlns:p14="http://schemas.microsoft.com/office/powerpoint/2010/main" val="36961053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dirty="0"/>
              <a:t>Model Creation Helper</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58</a:t>
            </a:fld>
            <a:endParaRPr lang="en-US"/>
          </a:p>
        </p:txBody>
      </p:sp>
      <p:sp>
        <p:nvSpPr>
          <p:cNvPr id="8" name="Content Placeholder 7">
            <a:extLst>
              <a:ext uri="{FF2B5EF4-FFF2-40B4-BE49-F238E27FC236}">
                <a16:creationId xmlns:a16="http://schemas.microsoft.com/office/drawing/2014/main" id="{34DCB013-1C94-5C00-FE20-4D95A77AE085}"/>
              </a:ext>
            </a:extLst>
          </p:cNvPr>
          <p:cNvSpPr>
            <a:spLocks noGrp="1"/>
          </p:cNvSpPr>
          <p:nvPr>
            <p:ph idx="1"/>
          </p:nvPr>
        </p:nvSpPr>
        <p:spPr>
          <a:xfrm>
            <a:off x="838200" y="1260629"/>
            <a:ext cx="6912811" cy="4916334"/>
          </a:xfrm>
        </p:spPr>
        <p:txBody>
          <a:bodyPr>
            <a:normAutofit/>
          </a:bodyPr>
          <a:lstStyle/>
          <a:p>
            <a:pPr marL="0" indent="0">
              <a:buNone/>
            </a:pPr>
            <a:r>
              <a:rPr lang="en-US" b="1" dirty="0"/>
              <a:t>Clones Helper function</a:t>
            </a:r>
            <a:endParaRPr lang="en-US" dirty="0"/>
          </a:p>
          <a:p>
            <a:r>
              <a:rPr lang="en-US" i="1" dirty="0"/>
              <a:t>What?</a:t>
            </a:r>
          </a:p>
          <a:p>
            <a:pPr lvl="1"/>
            <a:r>
              <a:rPr lang="en-US" dirty="0"/>
              <a:t>Create N copies of </a:t>
            </a:r>
            <a:r>
              <a:rPr lang="en-US" dirty="0" err="1"/>
              <a:t>pytorch</a:t>
            </a:r>
            <a:r>
              <a:rPr lang="en-US" dirty="0"/>
              <a:t> </a:t>
            </a:r>
            <a:r>
              <a:rPr lang="en-US" dirty="0" err="1"/>
              <a:t>nn.Module</a:t>
            </a:r>
            <a:endParaRPr lang="en-US" dirty="0"/>
          </a:p>
          <a:p>
            <a:r>
              <a:rPr lang="en-US" i="1" dirty="0"/>
              <a:t>Why?</a:t>
            </a:r>
          </a:p>
          <a:p>
            <a:pPr lvl="1"/>
            <a:r>
              <a:rPr lang="en-US" dirty="0"/>
              <a:t>The Transformer’s structure contains a lot of design repetition (like VGG)</a:t>
            </a:r>
          </a:p>
          <a:p>
            <a:pPr marL="0" indent="0">
              <a:buNone/>
            </a:pPr>
            <a:endParaRPr lang="en-US" i="1" dirty="0"/>
          </a:p>
        </p:txBody>
      </p:sp>
      <p:sp>
        <p:nvSpPr>
          <p:cNvPr id="9" name="Title 1">
            <a:extLst>
              <a:ext uri="{FF2B5EF4-FFF2-40B4-BE49-F238E27FC236}">
                <a16:creationId xmlns:a16="http://schemas.microsoft.com/office/drawing/2014/main" id="{C2BAF02C-06FD-F6DB-C8B3-755F72C06868}"/>
              </a:ext>
            </a:extLst>
          </p:cNvPr>
          <p:cNvSpPr txBox="1">
            <a:spLocks/>
          </p:cNvSpPr>
          <p:nvPr/>
        </p:nvSpPr>
        <p:spPr>
          <a:xfrm>
            <a:off x="909320" y="711441"/>
            <a:ext cx="8905240" cy="63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i="1">
                <a:solidFill>
                  <a:schemeClr val="bg2">
                    <a:lumMod val="25000"/>
                  </a:schemeClr>
                </a:solidFill>
              </a:rPr>
              <a:t>Transformers From The Ground Up</a:t>
            </a:r>
          </a:p>
        </p:txBody>
      </p:sp>
      <p:pic>
        <p:nvPicPr>
          <p:cNvPr id="61" name="Picture 60">
            <a:extLst>
              <a:ext uri="{FF2B5EF4-FFF2-40B4-BE49-F238E27FC236}">
                <a16:creationId xmlns:a16="http://schemas.microsoft.com/office/drawing/2014/main" id="{719DB81A-56F0-1EEF-2705-10CA65322AE5}"/>
              </a:ext>
            </a:extLst>
          </p:cNvPr>
          <p:cNvPicPr>
            <a:picLocks noChangeAspect="1"/>
          </p:cNvPicPr>
          <p:nvPr/>
        </p:nvPicPr>
        <p:blipFill rotWithShape="1">
          <a:blip r:embed="rId3"/>
          <a:srcRect r="11059"/>
          <a:stretch/>
        </p:blipFill>
        <p:spPr>
          <a:xfrm>
            <a:off x="1010386" y="4348407"/>
            <a:ext cx="6912811" cy="1248964"/>
          </a:xfrm>
          <a:prstGeom prst="rect">
            <a:avLst/>
          </a:prstGeom>
        </p:spPr>
      </p:pic>
      <p:sp>
        <p:nvSpPr>
          <p:cNvPr id="62" name="TextBox 61">
            <a:extLst>
              <a:ext uri="{FF2B5EF4-FFF2-40B4-BE49-F238E27FC236}">
                <a16:creationId xmlns:a16="http://schemas.microsoft.com/office/drawing/2014/main" id="{20C58986-1B5E-A26A-5C86-E3BD226F33E9}"/>
              </a:ext>
            </a:extLst>
          </p:cNvPr>
          <p:cNvSpPr txBox="1"/>
          <p:nvPr/>
        </p:nvSpPr>
        <p:spPr>
          <a:xfrm>
            <a:off x="8153400" y="3718796"/>
            <a:ext cx="3952538" cy="2462213"/>
          </a:xfrm>
          <a:prstGeom prst="rect">
            <a:avLst/>
          </a:prstGeom>
          <a:noFill/>
        </p:spPr>
        <p:txBody>
          <a:bodyPr wrap="square" lIns="90000" rtlCol="0">
            <a:spAutoFit/>
          </a:bodyPr>
          <a:lstStyle/>
          <a:p>
            <a:r>
              <a:rPr lang="en-CA" sz="2200" dirty="0"/>
              <a:t>Remember these clones shouldn’t share parameters (for the most part)</a:t>
            </a:r>
          </a:p>
          <a:p>
            <a:pPr marL="285750" indent="-285750">
              <a:buFont typeface="Arial" panose="020B0604020202020204" pitchFamily="34" charset="0"/>
              <a:buChar char="•"/>
            </a:pPr>
            <a:endParaRPr lang="en-CA" sz="2200" dirty="0"/>
          </a:p>
          <a:p>
            <a:r>
              <a:rPr lang="en-CA" sz="2200" dirty="0"/>
              <a:t>Make sure to initialize all model parameters to keep clones independent </a:t>
            </a:r>
            <a:endParaRPr lang="en-US" sz="2200" dirty="0"/>
          </a:p>
        </p:txBody>
      </p:sp>
    </p:spTree>
    <p:extLst>
      <p:ext uri="{BB962C8B-B14F-4D97-AF65-F5344CB8AC3E}">
        <p14:creationId xmlns:p14="http://schemas.microsoft.com/office/powerpoint/2010/main" val="772946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a:t>Getting Data into the Transformer (1)</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59</a:t>
            </a:fld>
            <a:endParaRPr lang="en-US"/>
          </a:p>
        </p:txBody>
      </p:sp>
      <p:sp>
        <p:nvSpPr>
          <p:cNvPr id="8" name="Content Placeholder 7">
            <a:extLst>
              <a:ext uri="{FF2B5EF4-FFF2-40B4-BE49-F238E27FC236}">
                <a16:creationId xmlns:a16="http://schemas.microsoft.com/office/drawing/2014/main" id="{34DCB013-1C94-5C00-FE20-4D95A77AE085}"/>
              </a:ext>
            </a:extLst>
          </p:cNvPr>
          <p:cNvSpPr>
            <a:spLocks noGrp="1"/>
          </p:cNvSpPr>
          <p:nvPr>
            <p:ph idx="1"/>
          </p:nvPr>
        </p:nvSpPr>
        <p:spPr>
          <a:xfrm>
            <a:off x="838200" y="1260629"/>
            <a:ext cx="6912811" cy="4916334"/>
          </a:xfrm>
        </p:spPr>
        <p:txBody>
          <a:bodyPr>
            <a:normAutofit/>
          </a:bodyPr>
          <a:lstStyle/>
          <a:p>
            <a:pPr marL="0" indent="0">
              <a:buNone/>
            </a:pPr>
            <a:r>
              <a:rPr lang="en-US" b="1"/>
              <a:t>Creating Embeddings</a:t>
            </a:r>
            <a:endParaRPr lang="en-US"/>
          </a:p>
          <a:p>
            <a:r>
              <a:rPr lang="en-US" i="1"/>
              <a:t>What?</a:t>
            </a:r>
          </a:p>
          <a:p>
            <a:pPr lvl="1"/>
            <a:r>
              <a:rPr lang="en-US"/>
              <a:t>Create vector representation of sequence vocabulary</a:t>
            </a:r>
          </a:p>
          <a:p>
            <a:r>
              <a:rPr lang="en-US" i="1"/>
              <a:t>Why?</a:t>
            </a:r>
          </a:p>
          <a:p>
            <a:pPr lvl="1"/>
            <a:r>
              <a:rPr lang="en-US"/>
              <a:t>Can be computed on by neural architecture</a:t>
            </a:r>
          </a:p>
          <a:p>
            <a:pPr lvl="1"/>
            <a:r>
              <a:rPr lang="en-US"/>
              <a:t>Dimensionality usually reduced </a:t>
            </a:r>
          </a:p>
          <a:p>
            <a:pPr lvl="2"/>
            <a:r>
              <a:rPr lang="en-US"/>
              <a:t>~37,000 words </a:t>
            </a:r>
            <a:r>
              <a:rPr lang="en-US">
                <a:sym typeface="Wingdings" pitchFamily="2" charset="2"/>
              </a:rPr>
              <a:t></a:t>
            </a:r>
            <a:r>
              <a:rPr lang="en-US"/>
              <a:t> 512 in paper</a:t>
            </a:r>
          </a:p>
          <a:p>
            <a:pPr marL="914400" lvl="2" indent="0">
              <a:buNone/>
            </a:pPr>
            <a:r>
              <a:rPr lang="en-US">
                <a:sym typeface="Wingdings" pitchFamily="2" charset="2"/>
              </a:rPr>
              <a:t> More efficient computation</a:t>
            </a:r>
            <a:endParaRPr lang="en-US"/>
          </a:p>
          <a:p>
            <a:r>
              <a:rPr lang="en-US" i="1"/>
              <a:t>How?</a:t>
            </a:r>
          </a:p>
          <a:p>
            <a:pPr lvl="1"/>
            <a:r>
              <a:rPr lang="en-US"/>
              <a:t>Learned mapping (linear projection)</a:t>
            </a:r>
          </a:p>
        </p:txBody>
      </p:sp>
      <p:sp>
        <p:nvSpPr>
          <p:cNvPr id="9" name="Title 1">
            <a:extLst>
              <a:ext uri="{FF2B5EF4-FFF2-40B4-BE49-F238E27FC236}">
                <a16:creationId xmlns:a16="http://schemas.microsoft.com/office/drawing/2014/main" id="{C2BAF02C-06FD-F6DB-C8B3-755F72C06868}"/>
              </a:ext>
            </a:extLst>
          </p:cNvPr>
          <p:cNvSpPr txBox="1">
            <a:spLocks/>
          </p:cNvSpPr>
          <p:nvPr/>
        </p:nvSpPr>
        <p:spPr>
          <a:xfrm>
            <a:off x="909320" y="711441"/>
            <a:ext cx="8905240" cy="63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i="1">
                <a:solidFill>
                  <a:schemeClr val="bg2">
                    <a:lumMod val="25000"/>
                  </a:schemeClr>
                </a:solidFill>
              </a:rPr>
              <a:t>Transformers From The Ground Up</a:t>
            </a:r>
          </a:p>
        </p:txBody>
      </p:sp>
      <p:sp>
        <p:nvSpPr>
          <p:cNvPr id="11" name="Rectangle: Rounded Corners 47">
            <a:extLst>
              <a:ext uri="{FF2B5EF4-FFF2-40B4-BE49-F238E27FC236}">
                <a16:creationId xmlns:a16="http://schemas.microsoft.com/office/drawing/2014/main" id="{2C4F1A56-39DA-ACD3-7007-1A3163CF02B2}"/>
              </a:ext>
            </a:extLst>
          </p:cNvPr>
          <p:cNvSpPr/>
          <p:nvPr/>
        </p:nvSpPr>
        <p:spPr>
          <a:xfrm>
            <a:off x="10208581" y="5036910"/>
            <a:ext cx="1145219" cy="461639"/>
          </a:xfrm>
          <a:prstGeom prst="roundRect">
            <a:avLst/>
          </a:prstGeom>
          <a:solidFill>
            <a:srgbClr val="EAC8D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Input Embedding</a:t>
            </a:r>
          </a:p>
        </p:txBody>
      </p:sp>
      <p:cxnSp>
        <p:nvCxnSpPr>
          <p:cNvPr id="12" name="Straight Arrow Connector 11">
            <a:extLst>
              <a:ext uri="{FF2B5EF4-FFF2-40B4-BE49-F238E27FC236}">
                <a16:creationId xmlns:a16="http://schemas.microsoft.com/office/drawing/2014/main" id="{0B20FDE1-7720-88C8-30CC-4FCA8FCEA539}"/>
              </a:ext>
            </a:extLst>
          </p:cNvPr>
          <p:cNvCxnSpPr>
            <a:cxnSpLocks/>
            <a:endCxn id="11" idx="1"/>
          </p:cNvCxnSpPr>
          <p:nvPr/>
        </p:nvCxnSpPr>
        <p:spPr>
          <a:xfrm>
            <a:off x="9820280" y="5266378"/>
            <a:ext cx="388301" cy="135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Rounded Rectangle 12">
                <a:extLst>
                  <a:ext uri="{FF2B5EF4-FFF2-40B4-BE49-F238E27FC236}">
                    <a16:creationId xmlns:a16="http://schemas.microsoft.com/office/drawing/2014/main" id="{AF48F8DA-4C50-0EB0-642B-DB8DCC221B15}"/>
                  </a:ext>
                </a:extLst>
              </p:cNvPr>
              <p:cNvSpPr/>
              <p:nvPr/>
            </p:nvSpPr>
            <p:spPr>
              <a:xfrm>
                <a:off x="8317525" y="5122378"/>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𝑥</m:t>
                          </m:r>
                        </m:e>
                        <m:sub>
                          <m:r>
                            <a:rPr lang="en-CA" sz="1500" b="0" i="1" smtClean="0">
                              <a:solidFill>
                                <a:schemeClr val="tx1"/>
                              </a:solidFill>
                              <a:latin typeface="Cambria Math" panose="02040503050406030204" pitchFamily="18" charset="0"/>
                            </a:rPr>
                            <m:t>1</m:t>
                          </m:r>
                        </m:sub>
                      </m:sSub>
                    </m:oMath>
                  </m:oMathPara>
                </a14:m>
                <a:endParaRPr lang="en-US" sz="1500">
                  <a:solidFill>
                    <a:schemeClr val="tx1"/>
                  </a:solidFill>
                </a:endParaRPr>
              </a:p>
            </p:txBody>
          </p:sp>
        </mc:Choice>
        <mc:Fallback xmlns="">
          <p:sp>
            <p:nvSpPr>
              <p:cNvPr id="13" name="Rounded Rectangle 12">
                <a:extLst>
                  <a:ext uri="{FF2B5EF4-FFF2-40B4-BE49-F238E27FC236}">
                    <a16:creationId xmlns:a16="http://schemas.microsoft.com/office/drawing/2014/main" id="{AF48F8DA-4C50-0EB0-642B-DB8DCC221B15}"/>
                  </a:ext>
                </a:extLst>
              </p:cNvPr>
              <p:cNvSpPr>
                <a:spLocks noRot="1" noChangeAspect="1" noMove="1" noResize="1" noEditPoints="1" noAdjustHandles="1" noChangeArrowheads="1" noChangeShapeType="1" noTextEdit="1"/>
              </p:cNvSpPr>
              <p:nvPr/>
            </p:nvSpPr>
            <p:spPr>
              <a:xfrm>
                <a:off x="8317525" y="5122378"/>
                <a:ext cx="396000" cy="288000"/>
              </a:xfrm>
              <a:prstGeom prst="roundRect">
                <a:avLst/>
              </a:prstGeom>
              <a:blipFill>
                <a:blip r:embed="rId3"/>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ounded Rectangle 13">
                <a:extLst>
                  <a:ext uri="{FF2B5EF4-FFF2-40B4-BE49-F238E27FC236}">
                    <a16:creationId xmlns:a16="http://schemas.microsoft.com/office/drawing/2014/main" id="{BA3F7112-FE6E-82A5-9949-8FC4F7FB3E9B}"/>
                  </a:ext>
                </a:extLst>
              </p:cNvPr>
              <p:cNvSpPr/>
              <p:nvPr/>
            </p:nvSpPr>
            <p:spPr>
              <a:xfrm>
                <a:off x="8764768" y="5122378"/>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𝑥</m:t>
                          </m:r>
                        </m:e>
                        <m:sub>
                          <m:r>
                            <a:rPr lang="en-CA" sz="1500" b="0" i="1" smtClean="0">
                              <a:solidFill>
                                <a:schemeClr val="tx1"/>
                              </a:solidFill>
                              <a:latin typeface="Cambria Math" panose="02040503050406030204" pitchFamily="18" charset="0"/>
                            </a:rPr>
                            <m:t>2</m:t>
                          </m:r>
                        </m:sub>
                      </m:sSub>
                    </m:oMath>
                  </m:oMathPara>
                </a14:m>
                <a:endParaRPr lang="en-US" sz="1500">
                  <a:solidFill>
                    <a:schemeClr val="tx1"/>
                  </a:solidFill>
                </a:endParaRPr>
              </a:p>
            </p:txBody>
          </p:sp>
        </mc:Choice>
        <mc:Fallback xmlns="">
          <p:sp>
            <p:nvSpPr>
              <p:cNvPr id="14" name="Rounded Rectangle 13">
                <a:extLst>
                  <a:ext uri="{FF2B5EF4-FFF2-40B4-BE49-F238E27FC236}">
                    <a16:creationId xmlns:a16="http://schemas.microsoft.com/office/drawing/2014/main" id="{BA3F7112-FE6E-82A5-9949-8FC4F7FB3E9B}"/>
                  </a:ext>
                </a:extLst>
              </p:cNvPr>
              <p:cNvSpPr>
                <a:spLocks noRot="1" noChangeAspect="1" noMove="1" noResize="1" noEditPoints="1" noAdjustHandles="1" noChangeArrowheads="1" noChangeShapeType="1" noTextEdit="1"/>
              </p:cNvSpPr>
              <p:nvPr/>
            </p:nvSpPr>
            <p:spPr>
              <a:xfrm>
                <a:off x="8764768" y="5122378"/>
                <a:ext cx="396000" cy="288000"/>
              </a:xfrm>
              <a:prstGeom prst="roundRect">
                <a:avLst/>
              </a:prstGeom>
              <a:blipFill>
                <a:blip r:embed="rId4"/>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ounded Rectangle 14">
                <a:extLst>
                  <a:ext uri="{FF2B5EF4-FFF2-40B4-BE49-F238E27FC236}">
                    <a16:creationId xmlns:a16="http://schemas.microsoft.com/office/drawing/2014/main" id="{B39A3815-F05E-FA9A-704C-F16C48454797}"/>
                  </a:ext>
                </a:extLst>
              </p:cNvPr>
              <p:cNvSpPr/>
              <p:nvPr/>
            </p:nvSpPr>
            <p:spPr>
              <a:xfrm>
                <a:off x="9424280" y="5122378"/>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𝑥</m:t>
                          </m:r>
                        </m:e>
                        <m:sub>
                          <m:r>
                            <a:rPr lang="en-CA" sz="1500" b="0" i="1" smtClean="0">
                              <a:solidFill>
                                <a:schemeClr val="tx1"/>
                              </a:solidFill>
                              <a:latin typeface="Cambria Math" panose="02040503050406030204" pitchFamily="18" charset="0"/>
                            </a:rPr>
                            <m:t>𝑛</m:t>
                          </m:r>
                        </m:sub>
                      </m:sSub>
                    </m:oMath>
                  </m:oMathPara>
                </a14:m>
                <a:endParaRPr lang="en-US" sz="1500">
                  <a:solidFill>
                    <a:schemeClr val="tx1"/>
                  </a:solidFill>
                </a:endParaRPr>
              </a:p>
            </p:txBody>
          </p:sp>
        </mc:Choice>
        <mc:Fallback xmlns="">
          <p:sp>
            <p:nvSpPr>
              <p:cNvPr id="15" name="Rounded Rectangle 14">
                <a:extLst>
                  <a:ext uri="{FF2B5EF4-FFF2-40B4-BE49-F238E27FC236}">
                    <a16:creationId xmlns:a16="http://schemas.microsoft.com/office/drawing/2014/main" id="{B39A3815-F05E-FA9A-704C-F16C48454797}"/>
                  </a:ext>
                </a:extLst>
              </p:cNvPr>
              <p:cNvSpPr>
                <a:spLocks noRot="1" noChangeAspect="1" noMove="1" noResize="1" noEditPoints="1" noAdjustHandles="1" noChangeArrowheads="1" noChangeShapeType="1" noTextEdit="1"/>
              </p:cNvSpPr>
              <p:nvPr/>
            </p:nvSpPr>
            <p:spPr>
              <a:xfrm>
                <a:off x="9424280" y="5122378"/>
                <a:ext cx="396000" cy="288000"/>
              </a:xfrm>
              <a:prstGeom prst="roundRect">
                <a:avLst/>
              </a:prstGeom>
              <a:blipFill>
                <a:blip r:embed="rId5"/>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ounded Rectangle 15">
                <a:extLst>
                  <a:ext uri="{FF2B5EF4-FFF2-40B4-BE49-F238E27FC236}">
                    <a16:creationId xmlns:a16="http://schemas.microsoft.com/office/drawing/2014/main" id="{658B9552-998F-315E-CEE2-C02D0B471E46}"/>
                  </a:ext>
                </a:extLst>
              </p:cNvPr>
              <p:cNvSpPr/>
              <p:nvPr/>
            </p:nvSpPr>
            <p:spPr>
              <a:xfrm>
                <a:off x="9177812" y="5188055"/>
                <a:ext cx="234318" cy="168696"/>
              </a:xfrm>
              <a:prstGeom prst="roundRect">
                <a:avLst/>
              </a:prstGeom>
              <a:noFill/>
              <a:ln>
                <a:noFill/>
              </a:ln>
            </p:spPr>
            <p:style>
              <a:lnRef idx="0">
                <a:scrgbClr r="0" g="0" b="0"/>
              </a:lnRef>
              <a:fillRef idx="0">
                <a:scrgbClr r="0" g="0" b="0"/>
              </a:fillRef>
              <a:effectRef idx="0">
                <a:scrgbClr r="0" g="0" b="0"/>
              </a:effectRef>
              <a:fontRef idx="minor">
                <a:schemeClr val="dk1"/>
              </a:fontRef>
            </p:style>
            <p:txBody>
              <a:bodyPr lIns="0" tIns="46800" rIns="0" rtlCol="0" anchor="ctr"/>
              <a:lstStyle/>
              <a:p>
                <a:pPr algn="just"/>
                <a14:m>
                  <m:oMathPara xmlns:m="http://schemas.openxmlformats.org/officeDocument/2006/math">
                    <m:oMathParaPr>
                      <m:jc m:val="center"/>
                    </m:oMathParaPr>
                    <m:oMath xmlns:m="http://schemas.openxmlformats.org/officeDocument/2006/math">
                      <m:r>
                        <m:rPr>
                          <m:nor/>
                        </m:rPr>
                        <a:rPr lang="en-US" sz="1100" dirty="0" smtClean="0">
                          <a:solidFill>
                            <a:schemeClr val="tx1"/>
                          </a:solidFill>
                        </a:rPr>
                        <m:t>•••</m:t>
                      </m:r>
                    </m:oMath>
                  </m:oMathPara>
                </a14:m>
                <a:endParaRPr lang="en-US" sz="1100">
                  <a:solidFill>
                    <a:schemeClr val="tx1"/>
                  </a:solidFill>
                </a:endParaRPr>
              </a:p>
            </p:txBody>
          </p:sp>
        </mc:Choice>
        <mc:Fallback xmlns="">
          <p:sp>
            <p:nvSpPr>
              <p:cNvPr id="16" name="Rounded Rectangle 15">
                <a:extLst>
                  <a:ext uri="{FF2B5EF4-FFF2-40B4-BE49-F238E27FC236}">
                    <a16:creationId xmlns:a16="http://schemas.microsoft.com/office/drawing/2014/main" id="{658B9552-998F-315E-CEE2-C02D0B471E46}"/>
                  </a:ext>
                </a:extLst>
              </p:cNvPr>
              <p:cNvSpPr>
                <a:spLocks noRot="1" noChangeAspect="1" noMove="1" noResize="1" noEditPoints="1" noAdjustHandles="1" noChangeArrowheads="1" noChangeShapeType="1" noTextEdit="1"/>
              </p:cNvSpPr>
              <p:nvPr/>
            </p:nvSpPr>
            <p:spPr>
              <a:xfrm>
                <a:off x="9177812" y="5188055"/>
                <a:ext cx="234318" cy="168696"/>
              </a:xfrm>
              <a:prstGeom prst="roundRect">
                <a:avLst/>
              </a:prstGeom>
              <a:blipFill>
                <a:blip r:embed="rId6"/>
                <a:stretch>
                  <a:fillRect l="-10526" r="-7895"/>
                </a:stretch>
              </a:blipFill>
              <a:ln>
                <a:noFill/>
              </a:ln>
            </p:spPr>
            <p:txBody>
              <a:bodyPr/>
              <a:lstStyle/>
              <a:p>
                <a:r>
                  <a:rPr lang="en-US">
                    <a:noFill/>
                  </a:rPr>
                  <a:t> </a:t>
                </a:r>
              </a:p>
            </p:txBody>
          </p:sp>
        </mc:Fallback>
      </mc:AlternateContent>
      <p:grpSp>
        <p:nvGrpSpPr>
          <p:cNvPr id="59" name="Group 58">
            <a:extLst>
              <a:ext uri="{FF2B5EF4-FFF2-40B4-BE49-F238E27FC236}">
                <a16:creationId xmlns:a16="http://schemas.microsoft.com/office/drawing/2014/main" id="{50DA64A4-F536-3B19-E7C6-B6AE74A3CF3A}"/>
              </a:ext>
            </a:extLst>
          </p:cNvPr>
          <p:cNvGrpSpPr/>
          <p:nvPr/>
        </p:nvGrpSpPr>
        <p:grpSpPr>
          <a:xfrm>
            <a:off x="8298001" y="2206795"/>
            <a:ext cx="3365938" cy="1911153"/>
            <a:chOff x="8315157" y="2546599"/>
            <a:chExt cx="3201686" cy="1477022"/>
          </a:xfrm>
        </p:grpSpPr>
        <p:sp>
          <p:nvSpPr>
            <p:cNvPr id="64" name="Rounded Rectangle 63">
              <a:extLst>
                <a:ext uri="{FF2B5EF4-FFF2-40B4-BE49-F238E27FC236}">
                  <a16:creationId xmlns:a16="http://schemas.microsoft.com/office/drawing/2014/main" id="{FD7546CC-6E36-9D27-9BFB-A736151EE2A1}"/>
                </a:ext>
              </a:extLst>
            </p:cNvPr>
            <p:cNvSpPr/>
            <p:nvPr/>
          </p:nvSpPr>
          <p:spPr>
            <a:xfrm>
              <a:off x="8315157" y="2971292"/>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tIns="72000" bIns="72000" rtlCol="0" anchor="ctr"/>
            <a:lstStyle/>
            <a:p>
              <a:pPr algn="ctr"/>
              <a:r>
                <a:rPr lang="en-US" sz="1500">
                  <a:solidFill>
                    <a:schemeClr val="tx1"/>
                  </a:solidFill>
                </a:rPr>
                <a:t>1</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79CFD4AD-0777-54FD-0A85-9ACC363C1B27}"/>
                    </a:ext>
                  </a:extLst>
                </p:cNvPr>
                <p:cNvSpPr txBox="1"/>
                <p:nvPr/>
              </p:nvSpPr>
              <p:spPr>
                <a:xfrm>
                  <a:off x="8389576" y="3321410"/>
                  <a:ext cx="234318" cy="702211"/>
                </a:xfrm>
                <a:prstGeom prst="rect">
                  <a:avLst/>
                </a:prstGeom>
                <a:noFill/>
              </p:spPr>
              <p:txBody>
                <a:bodyPr wrap="square" tIns="54000" rtlCol="0">
                  <a:spAutoFit/>
                </a:bodyPr>
                <a:lstStyle/>
                <a:p>
                  <a:pPr>
                    <a:lnSpc>
                      <a:spcPct val="50000"/>
                    </a:lnSpc>
                  </a:pPr>
                  <a14:m>
                    <m:oMathPara xmlns:m="http://schemas.openxmlformats.org/officeDocument/2006/math">
                      <m:oMathParaPr>
                        <m:jc m:val="centerGroup"/>
                      </m:oMathParaPr>
                      <m:oMath xmlns:m="http://schemas.openxmlformats.org/officeDocument/2006/math">
                        <m:r>
                          <m:rPr>
                            <m:nor/>
                          </m:rPr>
                          <a:rPr lang="en-US" sz="1100" dirty="0"/>
                          <m:t>•</m:t>
                        </m:r>
                      </m:oMath>
                    </m:oMathPara>
                  </a14:m>
                  <a:endParaRPr lang="en-US" sz="1100"/>
                </a:p>
                <a:p>
                  <a:pPr>
                    <a:lnSpc>
                      <a:spcPct val="50000"/>
                    </a:lnSpc>
                  </a:pPr>
                  <a14:m>
                    <m:oMathPara xmlns:m="http://schemas.openxmlformats.org/officeDocument/2006/math">
                      <m:oMathParaPr>
                        <m:jc m:val="centerGroup"/>
                      </m:oMathParaPr>
                      <m:oMath xmlns:m="http://schemas.openxmlformats.org/officeDocument/2006/math">
                        <m:r>
                          <m:rPr>
                            <m:nor/>
                          </m:rPr>
                          <a:rPr lang="en-US" sz="1100" dirty="0" smtClean="0">
                            <a:solidFill>
                              <a:schemeClr val="tx1"/>
                            </a:solidFill>
                          </a:rPr>
                          <m:t>•</m:t>
                        </m:r>
                      </m:oMath>
                    </m:oMathPara>
                  </a14:m>
                  <a:endParaRPr lang="en-US" sz="1100">
                    <a:solidFill>
                      <a:schemeClr val="tx1"/>
                    </a:solidFill>
                  </a:endParaRPr>
                </a:p>
                <a:p>
                  <a:pPr>
                    <a:lnSpc>
                      <a:spcPct val="50000"/>
                    </a:lnSpc>
                  </a:pPr>
                  <a14:m>
                    <m:oMathPara xmlns:m="http://schemas.openxmlformats.org/officeDocument/2006/math">
                      <m:oMathParaPr>
                        <m:jc m:val="centerGroup"/>
                      </m:oMathParaPr>
                      <m:oMath xmlns:m="http://schemas.openxmlformats.org/officeDocument/2006/math">
                        <m:r>
                          <m:rPr>
                            <m:nor/>
                          </m:rPr>
                          <a:rPr lang="en-US" sz="1100" dirty="0" smtClean="0">
                            <a:solidFill>
                              <a:schemeClr val="tx1"/>
                            </a:solidFill>
                          </a:rPr>
                          <m:t>•</m:t>
                        </m:r>
                      </m:oMath>
                    </m:oMathPara>
                  </a14:m>
                  <a:endParaRPr lang="en-US" sz="1100">
                    <a:solidFill>
                      <a:schemeClr val="tx1"/>
                    </a:solidFill>
                  </a:endParaRPr>
                </a:p>
                <a:p>
                  <a:endParaRPr lang="en-US" sz="1800">
                    <a:solidFill>
                      <a:schemeClr val="tx1"/>
                    </a:solidFill>
                  </a:endParaRPr>
                </a:p>
                <a:p>
                  <a:endParaRPr lang="en-US"/>
                </a:p>
              </p:txBody>
            </p:sp>
          </mc:Choice>
          <mc:Fallback xmlns="">
            <p:sp>
              <p:nvSpPr>
                <p:cNvPr id="21" name="TextBox 20">
                  <a:extLst>
                    <a:ext uri="{FF2B5EF4-FFF2-40B4-BE49-F238E27FC236}">
                      <a16:creationId xmlns:a16="http://schemas.microsoft.com/office/drawing/2014/main" id="{79CFD4AD-0777-54FD-0A85-9ACC363C1B27}"/>
                    </a:ext>
                  </a:extLst>
                </p:cNvPr>
                <p:cNvSpPr txBox="1">
                  <a:spLocks noRot="1" noChangeAspect="1" noMove="1" noResize="1" noEditPoints="1" noAdjustHandles="1" noChangeArrowheads="1" noChangeShapeType="1" noTextEdit="1"/>
                </p:cNvSpPr>
                <p:nvPr/>
              </p:nvSpPr>
              <p:spPr>
                <a:xfrm>
                  <a:off x="8389576" y="3321410"/>
                  <a:ext cx="234318" cy="702211"/>
                </a:xfrm>
                <a:prstGeom prst="rect">
                  <a:avLst/>
                </a:prstGeom>
                <a:blipFill>
                  <a:blip r:embed="rId7"/>
                  <a:stretch>
                    <a:fillRect/>
                  </a:stretch>
                </a:blipFill>
              </p:spPr>
              <p:txBody>
                <a:bodyPr/>
                <a:lstStyle/>
                <a:p>
                  <a:r>
                    <a:rPr lang="en-US">
                      <a:noFill/>
                    </a:rPr>
                    <a:t> </a:t>
                  </a:r>
                </a:p>
              </p:txBody>
            </p:sp>
          </mc:Fallback>
        </mc:AlternateContent>
        <p:sp>
          <p:nvSpPr>
            <p:cNvPr id="17" name="Rounded Rectangle 16">
              <a:extLst>
                <a:ext uri="{FF2B5EF4-FFF2-40B4-BE49-F238E27FC236}">
                  <a16:creationId xmlns:a16="http://schemas.microsoft.com/office/drawing/2014/main" id="{1DC05CD5-6801-93B1-CF58-88D4EA052003}"/>
                </a:ext>
              </a:extLst>
            </p:cNvPr>
            <p:cNvSpPr/>
            <p:nvPr/>
          </p:nvSpPr>
          <p:spPr>
            <a:xfrm>
              <a:off x="8315159" y="2555599"/>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tIns="72000" bIns="72000" rtlCol="0" anchor="ctr"/>
            <a:lstStyle/>
            <a:p>
              <a:pPr algn="ctr"/>
              <a:r>
                <a:rPr lang="en-US" sz="1500">
                  <a:solidFill>
                    <a:schemeClr val="tx1"/>
                  </a:solidFill>
                </a:rPr>
                <a:t>0</a:t>
              </a:r>
            </a:p>
          </p:txBody>
        </p:sp>
        <p:sp>
          <p:nvSpPr>
            <p:cNvPr id="19" name="Rounded Rectangle 18">
              <a:extLst>
                <a:ext uri="{FF2B5EF4-FFF2-40B4-BE49-F238E27FC236}">
                  <a16:creationId xmlns:a16="http://schemas.microsoft.com/office/drawing/2014/main" id="{CED41E1E-BCF3-9C54-C887-CF82E46CEA49}"/>
                </a:ext>
              </a:extLst>
            </p:cNvPr>
            <p:cNvSpPr/>
            <p:nvPr/>
          </p:nvSpPr>
          <p:spPr>
            <a:xfrm>
              <a:off x="8316185" y="3585266"/>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tIns="72000" bIns="72000" rtlCol="0" anchor="ctr"/>
            <a:lstStyle/>
            <a:p>
              <a:pPr algn="ctr"/>
              <a:r>
                <a:rPr lang="en-US" sz="1500">
                  <a:solidFill>
                    <a:schemeClr val="tx1"/>
                  </a:solidFill>
                </a:rPr>
                <a:t>0</a:t>
              </a:r>
            </a:p>
          </p:txBody>
        </p:sp>
        <p:cxnSp>
          <p:nvCxnSpPr>
            <p:cNvPr id="22" name="Straight Arrow Connector 21">
              <a:extLst>
                <a:ext uri="{FF2B5EF4-FFF2-40B4-BE49-F238E27FC236}">
                  <a16:creationId xmlns:a16="http://schemas.microsoft.com/office/drawing/2014/main" id="{9A978EFC-F20A-9268-DAF2-4AD30AAAB29A}"/>
                </a:ext>
              </a:extLst>
            </p:cNvPr>
            <p:cNvCxnSpPr>
              <a:cxnSpLocks/>
            </p:cNvCxnSpPr>
            <p:nvPr/>
          </p:nvCxnSpPr>
          <p:spPr>
            <a:xfrm>
              <a:off x="8946317" y="3249485"/>
              <a:ext cx="388301" cy="135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2DD8A96-0B92-E6E6-5CD7-C3EE9408A528}"/>
                    </a:ext>
                  </a:extLst>
                </p:cNvPr>
                <p:cNvSpPr txBox="1"/>
                <p:nvPr/>
              </p:nvSpPr>
              <p:spPr>
                <a:xfrm>
                  <a:off x="10203533" y="3320064"/>
                  <a:ext cx="234318" cy="702211"/>
                </a:xfrm>
                <a:prstGeom prst="rect">
                  <a:avLst/>
                </a:prstGeom>
                <a:noFill/>
              </p:spPr>
              <p:txBody>
                <a:bodyPr wrap="square" tIns="54000" rtlCol="0">
                  <a:spAutoFit/>
                </a:bodyPr>
                <a:lstStyle/>
                <a:p>
                  <a:pPr>
                    <a:lnSpc>
                      <a:spcPct val="50000"/>
                    </a:lnSpc>
                  </a:pPr>
                  <a14:m>
                    <m:oMathPara xmlns:m="http://schemas.openxmlformats.org/officeDocument/2006/math">
                      <m:oMathParaPr>
                        <m:jc m:val="centerGroup"/>
                      </m:oMathParaPr>
                      <m:oMath xmlns:m="http://schemas.openxmlformats.org/officeDocument/2006/math">
                        <m:r>
                          <m:rPr>
                            <m:nor/>
                          </m:rPr>
                          <a:rPr lang="en-US" sz="1100" dirty="0"/>
                          <m:t>•</m:t>
                        </m:r>
                      </m:oMath>
                    </m:oMathPara>
                  </a14:m>
                  <a:endParaRPr lang="en-US" sz="1100"/>
                </a:p>
                <a:p>
                  <a:pPr>
                    <a:lnSpc>
                      <a:spcPct val="50000"/>
                    </a:lnSpc>
                  </a:pPr>
                  <a14:m>
                    <m:oMathPara xmlns:m="http://schemas.openxmlformats.org/officeDocument/2006/math">
                      <m:oMathParaPr>
                        <m:jc m:val="centerGroup"/>
                      </m:oMathParaPr>
                      <m:oMath xmlns:m="http://schemas.openxmlformats.org/officeDocument/2006/math">
                        <m:r>
                          <m:rPr>
                            <m:nor/>
                          </m:rPr>
                          <a:rPr lang="en-US" sz="1100" dirty="0" smtClean="0">
                            <a:solidFill>
                              <a:schemeClr val="tx1"/>
                            </a:solidFill>
                          </a:rPr>
                          <m:t>•</m:t>
                        </m:r>
                      </m:oMath>
                    </m:oMathPara>
                  </a14:m>
                  <a:endParaRPr lang="en-US" sz="1100">
                    <a:solidFill>
                      <a:schemeClr val="tx1"/>
                    </a:solidFill>
                  </a:endParaRPr>
                </a:p>
                <a:p>
                  <a:pPr>
                    <a:lnSpc>
                      <a:spcPct val="50000"/>
                    </a:lnSpc>
                  </a:pPr>
                  <a14:m>
                    <m:oMathPara xmlns:m="http://schemas.openxmlformats.org/officeDocument/2006/math">
                      <m:oMathParaPr>
                        <m:jc m:val="centerGroup"/>
                      </m:oMathParaPr>
                      <m:oMath xmlns:m="http://schemas.openxmlformats.org/officeDocument/2006/math">
                        <m:r>
                          <m:rPr>
                            <m:nor/>
                          </m:rPr>
                          <a:rPr lang="en-US" sz="1100" dirty="0" smtClean="0">
                            <a:solidFill>
                              <a:schemeClr val="tx1"/>
                            </a:solidFill>
                          </a:rPr>
                          <m:t>•</m:t>
                        </m:r>
                      </m:oMath>
                    </m:oMathPara>
                  </a14:m>
                  <a:endParaRPr lang="en-US" sz="1100">
                    <a:solidFill>
                      <a:schemeClr val="tx1"/>
                    </a:solidFill>
                  </a:endParaRPr>
                </a:p>
                <a:p>
                  <a:endParaRPr lang="en-US" sz="1800">
                    <a:solidFill>
                      <a:schemeClr val="tx1"/>
                    </a:solidFill>
                  </a:endParaRPr>
                </a:p>
                <a:p>
                  <a:endParaRPr lang="en-US"/>
                </a:p>
              </p:txBody>
            </p:sp>
          </mc:Choice>
          <mc:Fallback xmlns="">
            <p:sp>
              <p:nvSpPr>
                <p:cNvPr id="26" name="TextBox 25">
                  <a:extLst>
                    <a:ext uri="{FF2B5EF4-FFF2-40B4-BE49-F238E27FC236}">
                      <a16:creationId xmlns:a16="http://schemas.microsoft.com/office/drawing/2014/main" id="{B2DD8A96-0B92-E6E6-5CD7-C3EE9408A528}"/>
                    </a:ext>
                  </a:extLst>
                </p:cNvPr>
                <p:cNvSpPr txBox="1">
                  <a:spLocks noRot="1" noChangeAspect="1" noMove="1" noResize="1" noEditPoints="1" noAdjustHandles="1" noChangeArrowheads="1" noChangeShapeType="1" noTextEdit="1"/>
                </p:cNvSpPr>
                <p:nvPr/>
              </p:nvSpPr>
              <p:spPr>
                <a:xfrm>
                  <a:off x="10203533" y="3320064"/>
                  <a:ext cx="234318" cy="702211"/>
                </a:xfrm>
                <a:prstGeom prst="rect">
                  <a:avLst/>
                </a:prstGeom>
                <a:blipFill>
                  <a:blip r:embed="rId8"/>
                  <a:stretch>
                    <a:fillRect/>
                  </a:stretch>
                </a:blipFill>
              </p:spPr>
              <p:txBody>
                <a:bodyPr/>
                <a:lstStyle/>
                <a:p>
                  <a:r>
                    <a:rPr lang="en-US">
                      <a:noFill/>
                    </a:rPr>
                    <a:t> </a:t>
                  </a:r>
                </a:p>
              </p:txBody>
            </p:sp>
          </mc:Fallback>
        </mc:AlternateContent>
        <p:grpSp>
          <p:nvGrpSpPr>
            <p:cNvPr id="44" name="Group 43">
              <a:extLst>
                <a:ext uri="{FF2B5EF4-FFF2-40B4-BE49-F238E27FC236}">
                  <a16:creationId xmlns:a16="http://schemas.microsoft.com/office/drawing/2014/main" id="{725E760C-3251-E208-4875-7D3D25E816BB}"/>
                </a:ext>
              </a:extLst>
            </p:cNvPr>
            <p:cNvGrpSpPr/>
            <p:nvPr/>
          </p:nvGrpSpPr>
          <p:grpSpPr>
            <a:xfrm>
              <a:off x="9554995" y="2546599"/>
              <a:ext cx="1580162" cy="308040"/>
              <a:chOff x="10014430" y="3144215"/>
              <a:chExt cx="1580162" cy="308040"/>
            </a:xfrm>
          </p:grpSpPr>
          <p:sp>
            <p:nvSpPr>
              <p:cNvPr id="23" name="Rounded Rectangle 22">
                <a:extLst>
                  <a:ext uri="{FF2B5EF4-FFF2-40B4-BE49-F238E27FC236}">
                    <a16:creationId xmlns:a16="http://schemas.microsoft.com/office/drawing/2014/main" id="{658F855A-BE65-41B5-FE67-57544823B513}"/>
                  </a:ext>
                </a:extLst>
              </p:cNvPr>
              <p:cNvSpPr/>
              <p:nvPr/>
            </p:nvSpPr>
            <p:spPr>
              <a:xfrm>
                <a:off x="10014430" y="3144762"/>
                <a:ext cx="1580162" cy="30568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tIns="54000" bIns="90000" rtlCol="0" anchor="ctr"/>
              <a:lstStyle/>
              <a:p>
                <a:pPr algn="just"/>
                <a:endParaRPr lang="en-US" sz="1500">
                  <a:solidFill>
                    <a:schemeClr val="tx1"/>
                  </a:solidFill>
                </a:endParaRPr>
              </a:p>
            </p:txBody>
          </p:sp>
          <p:cxnSp>
            <p:nvCxnSpPr>
              <p:cNvPr id="32" name="Straight Connector 31">
                <a:extLst>
                  <a:ext uri="{FF2B5EF4-FFF2-40B4-BE49-F238E27FC236}">
                    <a16:creationId xmlns:a16="http://schemas.microsoft.com/office/drawing/2014/main" id="{7064C8A7-2166-05C4-25E3-F8E647A3D622}"/>
                  </a:ext>
                </a:extLst>
              </p:cNvPr>
              <p:cNvCxnSpPr>
                <a:cxnSpLocks/>
              </p:cNvCxnSpPr>
              <p:nvPr/>
            </p:nvCxnSpPr>
            <p:spPr>
              <a:xfrm>
                <a:off x="10777728" y="3146255"/>
                <a:ext cx="0" cy="3060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19D25AA-2692-8EB0-3BE0-9152AF008866}"/>
                  </a:ext>
                </a:extLst>
              </p:cNvPr>
              <p:cNvCxnSpPr>
                <a:cxnSpLocks/>
              </p:cNvCxnSpPr>
              <p:nvPr/>
            </p:nvCxnSpPr>
            <p:spPr>
              <a:xfrm>
                <a:off x="11198352" y="3144215"/>
                <a:ext cx="0" cy="3060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3678319-456D-EE2F-7C4B-61DDFC2921D0}"/>
                  </a:ext>
                </a:extLst>
              </p:cNvPr>
              <p:cNvCxnSpPr>
                <a:cxnSpLocks/>
              </p:cNvCxnSpPr>
              <p:nvPr/>
            </p:nvCxnSpPr>
            <p:spPr>
              <a:xfrm>
                <a:off x="10357104" y="3144216"/>
                <a:ext cx="0" cy="3060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2C5103A6-8EC1-D47F-BE46-8C760647A5A3}"/>
                </a:ext>
              </a:extLst>
            </p:cNvPr>
            <p:cNvGrpSpPr/>
            <p:nvPr/>
          </p:nvGrpSpPr>
          <p:grpSpPr>
            <a:xfrm>
              <a:off x="9554995" y="2958176"/>
              <a:ext cx="1580162" cy="307493"/>
              <a:chOff x="10014430" y="3144762"/>
              <a:chExt cx="1580162" cy="307493"/>
            </a:xfrm>
          </p:grpSpPr>
          <p:sp>
            <p:nvSpPr>
              <p:cNvPr id="47" name="Rounded Rectangle 46">
                <a:extLst>
                  <a:ext uri="{FF2B5EF4-FFF2-40B4-BE49-F238E27FC236}">
                    <a16:creationId xmlns:a16="http://schemas.microsoft.com/office/drawing/2014/main" id="{15C31887-7F7F-E7A8-067F-F52125DADE23}"/>
                  </a:ext>
                </a:extLst>
              </p:cNvPr>
              <p:cNvSpPr/>
              <p:nvPr/>
            </p:nvSpPr>
            <p:spPr>
              <a:xfrm>
                <a:off x="10014430" y="3144762"/>
                <a:ext cx="1580162" cy="30568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tIns="54000" bIns="90000" rtlCol="0" anchor="ctr"/>
              <a:lstStyle/>
              <a:p>
                <a:pPr algn="just"/>
                <a:endParaRPr lang="en-US" sz="1500">
                  <a:solidFill>
                    <a:schemeClr val="tx1"/>
                  </a:solidFill>
                </a:endParaRPr>
              </a:p>
            </p:txBody>
          </p:sp>
          <p:cxnSp>
            <p:nvCxnSpPr>
              <p:cNvPr id="48" name="Straight Connector 47">
                <a:extLst>
                  <a:ext uri="{FF2B5EF4-FFF2-40B4-BE49-F238E27FC236}">
                    <a16:creationId xmlns:a16="http://schemas.microsoft.com/office/drawing/2014/main" id="{5C106FAD-CD62-8704-ED20-FD9EDDD184DA}"/>
                  </a:ext>
                </a:extLst>
              </p:cNvPr>
              <p:cNvCxnSpPr>
                <a:cxnSpLocks/>
              </p:cNvCxnSpPr>
              <p:nvPr/>
            </p:nvCxnSpPr>
            <p:spPr>
              <a:xfrm>
                <a:off x="10777728" y="3146255"/>
                <a:ext cx="0" cy="3060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0F90AAC-B46D-008D-35BF-D816B4F75826}"/>
                  </a:ext>
                </a:extLst>
              </p:cNvPr>
              <p:cNvCxnSpPr>
                <a:cxnSpLocks/>
              </p:cNvCxnSpPr>
              <p:nvPr/>
            </p:nvCxnSpPr>
            <p:spPr>
              <a:xfrm>
                <a:off x="11198352" y="3144957"/>
                <a:ext cx="0" cy="3060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E13E4D9-050B-AA4D-72BE-FCC8B628D22B}"/>
                  </a:ext>
                </a:extLst>
              </p:cNvPr>
              <p:cNvCxnSpPr>
                <a:cxnSpLocks/>
              </p:cNvCxnSpPr>
              <p:nvPr/>
            </p:nvCxnSpPr>
            <p:spPr>
              <a:xfrm>
                <a:off x="10357104" y="3144957"/>
                <a:ext cx="0" cy="3060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6C061A28-A77E-51B5-EA11-7A927222960E}"/>
                </a:ext>
              </a:extLst>
            </p:cNvPr>
            <p:cNvGrpSpPr/>
            <p:nvPr/>
          </p:nvGrpSpPr>
          <p:grpSpPr>
            <a:xfrm>
              <a:off x="9554995" y="3578055"/>
              <a:ext cx="1580162" cy="307493"/>
              <a:chOff x="10014430" y="3144762"/>
              <a:chExt cx="1580162" cy="307493"/>
            </a:xfrm>
          </p:grpSpPr>
          <p:sp>
            <p:nvSpPr>
              <p:cNvPr id="52" name="Rounded Rectangle 51">
                <a:extLst>
                  <a:ext uri="{FF2B5EF4-FFF2-40B4-BE49-F238E27FC236}">
                    <a16:creationId xmlns:a16="http://schemas.microsoft.com/office/drawing/2014/main" id="{74CCB674-50E7-76A3-C873-9956F2EA3627}"/>
                  </a:ext>
                </a:extLst>
              </p:cNvPr>
              <p:cNvSpPr/>
              <p:nvPr/>
            </p:nvSpPr>
            <p:spPr>
              <a:xfrm>
                <a:off x="10014430" y="3144762"/>
                <a:ext cx="1580162" cy="30568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tIns="54000" bIns="90000" rtlCol="0" anchor="ctr"/>
              <a:lstStyle/>
              <a:p>
                <a:pPr algn="just"/>
                <a:endParaRPr lang="en-US" sz="1500">
                  <a:solidFill>
                    <a:schemeClr val="tx1"/>
                  </a:solidFill>
                </a:endParaRPr>
              </a:p>
            </p:txBody>
          </p:sp>
          <p:cxnSp>
            <p:nvCxnSpPr>
              <p:cNvPr id="53" name="Straight Connector 52">
                <a:extLst>
                  <a:ext uri="{FF2B5EF4-FFF2-40B4-BE49-F238E27FC236}">
                    <a16:creationId xmlns:a16="http://schemas.microsoft.com/office/drawing/2014/main" id="{EC3CAC11-7AC2-BCCF-049F-9D70920A9672}"/>
                  </a:ext>
                </a:extLst>
              </p:cNvPr>
              <p:cNvCxnSpPr>
                <a:cxnSpLocks/>
              </p:cNvCxnSpPr>
              <p:nvPr/>
            </p:nvCxnSpPr>
            <p:spPr>
              <a:xfrm>
                <a:off x="10777728" y="3146255"/>
                <a:ext cx="0" cy="3060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815A43D-BAAB-5AC3-36EE-E9CFD1F50366}"/>
                  </a:ext>
                </a:extLst>
              </p:cNvPr>
              <p:cNvCxnSpPr>
                <a:cxnSpLocks/>
              </p:cNvCxnSpPr>
              <p:nvPr/>
            </p:nvCxnSpPr>
            <p:spPr>
              <a:xfrm>
                <a:off x="11198352" y="3145516"/>
                <a:ext cx="0" cy="3060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101088B-E41D-BB39-784D-00805014AB33}"/>
                  </a:ext>
                </a:extLst>
              </p:cNvPr>
              <p:cNvCxnSpPr>
                <a:cxnSpLocks/>
              </p:cNvCxnSpPr>
              <p:nvPr/>
            </p:nvCxnSpPr>
            <p:spPr>
              <a:xfrm>
                <a:off x="10357104" y="3145516"/>
                <a:ext cx="0" cy="3060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56" name="TextBox 55">
              <a:extLst>
                <a:ext uri="{FF2B5EF4-FFF2-40B4-BE49-F238E27FC236}">
                  <a16:creationId xmlns:a16="http://schemas.microsoft.com/office/drawing/2014/main" id="{2C9E112A-E53E-FF00-767C-15BA390739DF}"/>
                </a:ext>
              </a:extLst>
            </p:cNvPr>
            <p:cNvSpPr txBox="1"/>
            <p:nvPr/>
          </p:nvSpPr>
          <p:spPr>
            <a:xfrm>
              <a:off x="9522765" y="2609855"/>
              <a:ext cx="1994078" cy="184859"/>
            </a:xfrm>
            <a:prstGeom prst="rect">
              <a:avLst/>
            </a:prstGeom>
            <a:noFill/>
          </p:spPr>
          <p:txBody>
            <a:bodyPr wrap="square" tIns="54000" bIns="0" rtlCol="0">
              <a:spAutoFit/>
            </a:bodyPr>
            <a:lstStyle/>
            <a:p>
              <a:r>
                <a:rPr lang="en-US" sz="1200"/>
                <a:t>0.67    0.13    0.22    -.012</a:t>
              </a:r>
            </a:p>
          </p:txBody>
        </p:sp>
        <p:sp>
          <p:nvSpPr>
            <p:cNvPr id="57" name="TextBox 56">
              <a:extLst>
                <a:ext uri="{FF2B5EF4-FFF2-40B4-BE49-F238E27FC236}">
                  <a16:creationId xmlns:a16="http://schemas.microsoft.com/office/drawing/2014/main" id="{F9EA1767-E84A-7CED-765A-551F42A3BF8F}"/>
                </a:ext>
              </a:extLst>
            </p:cNvPr>
            <p:cNvSpPr txBox="1"/>
            <p:nvPr/>
          </p:nvSpPr>
          <p:spPr>
            <a:xfrm>
              <a:off x="9522765" y="3630131"/>
              <a:ext cx="1994078" cy="212953"/>
            </a:xfrm>
            <a:prstGeom prst="rect">
              <a:avLst/>
            </a:prstGeom>
            <a:noFill/>
          </p:spPr>
          <p:txBody>
            <a:bodyPr wrap="square" tIns="54000" bIns="36000" rtlCol="0">
              <a:spAutoFit/>
            </a:bodyPr>
            <a:lstStyle/>
            <a:p>
              <a:r>
                <a:rPr lang="en-US" sz="1200"/>
                <a:t>0.67   0.33     0.22    -.012</a:t>
              </a:r>
            </a:p>
          </p:txBody>
        </p:sp>
        <p:sp>
          <p:nvSpPr>
            <p:cNvPr id="58" name="TextBox 57">
              <a:extLst>
                <a:ext uri="{FF2B5EF4-FFF2-40B4-BE49-F238E27FC236}">
                  <a16:creationId xmlns:a16="http://schemas.microsoft.com/office/drawing/2014/main" id="{E06B27F8-BC04-02C4-B0E9-05FF89CBD5CF}"/>
                </a:ext>
              </a:extLst>
            </p:cNvPr>
            <p:cNvSpPr txBox="1"/>
            <p:nvPr/>
          </p:nvSpPr>
          <p:spPr>
            <a:xfrm>
              <a:off x="9522765" y="3005024"/>
              <a:ext cx="1994078" cy="220538"/>
            </a:xfrm>
            <a:prstGeom prst="rect">
              <a:avLst/>
            </a:prstGeom>
            <a:noFill/>
          </p:spPr>
          <p:txBody>
            <a:bodyPr wrap="square" tIns="54000" rtlCol="0">
              <a:spAutoFit/>
            </a:bodyPr>
            <a:lstStyle/>
            <a:p>
              <a:r>
                <a:rPr lang="en-US" sz="1200"/>
                <a:t>0.21   -0.07   -0.46     .08</a:t>
              </a:r>
            </a:p>
          </p:txBody>
        </p:sp>
      </p:grpSp>
    </p:spTree>
    <p:extLst>
      <p:ext uri="{BB962C8B-B14F-4D97-AF65-F5344CB8AC3E}">
        <p14:creationId xmlns:p14="http://schemas.microsoft.com/office/powerpoint/2010/main" val="2756731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81EB4-287F-731C-E6E8-05E543F371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75E233-CFD7-022D-E27D-EE1633B28853}"/>
              </a:ext>
            </a:extLst>
          </p:cNvPr>
          <p:cNvSpPr>
            <a:spLocks noGrp="1"/>
          </p:cNvSpPr>
          <p:nvPr>
            <p:ph type="title"/>
          </p:nvPr>
        </p:nvSpPr>
        <p:spPr/>
        <p:txBody>
          <a:bodyPr/>
          <a:lstStyle/>
          <a:p>
            <a:r>
              <a:rPr lang="en-US"/>
              <a:t>Sequence to Sequence</a:t>
            </a:r>
          </a:p>
        </p:txBody>
      </p:sp>
      <p:sp>
        <p:nvSpPr>
          <p:cNvPr id="3" name="Content Placeholder 2">
            <a:extLst>
              <a:ext uri="{FF2B5EF4-FFF2-40B4-BE49-F238E27FC236}">
                <a16:creationId xmlns:a16="http://schemas.microsoft.com/office/drawing/2014/main" id="{B1233C2E-4D3D-ACEE-AE25-2807BC84E214}"/>
              </a:ext>
            </a:extLst>
          </p:cNvPr>
          <p:cNvSpPr>
            <a:spLocks noGrp="1"/>
          </p:cNvSpPr>
          <p:nvPr>
            <p:ph idx="1"/>
          </p:nvPr>
        </p:nvSpPr>
        <p:spPr>
          <a:xfrm>
            <a:off x="838200" y="1260629"/>
            <a:ext cx="10515600" cy="2716340"/>
          </a:xfrm>
        </p:spPr>
        <p:txBody>
          <a:bodyPr>
            <a:normAutofit/>
          </a:bodyPr>
          <a:lstStyle/>
          <a:p>
            <a:r>
              <a:rPr lang="en-US" b="1" dirty="0"/>
              <a:t>Example Scenarios</a:t>
            </a:r>
          </a:p>
          <a:p>
            <a:pPr lvl="1"/>
            <a:r>
              <a:rPr lang="en-US" dirty="0"/>
              <a:t>Text     </a:t>
            </a:r>
            <a:r>
              <a:rPr lang="en-US" dirty="0">
                <a:sym typeface="Wingdings" pitchFamily="2" charset="2"/>
              </a:rPr>
              <a:t></a:t>
            </a:r>
            <a:r>
              <a:rPr lang="en-US" dirty="0"/>
              <a:t> Text       (e.g. Q/A, translation, text summarization)</a:t>
            </a:r>
          </a:p>
          <a:p>
            <a:pPr lvl="1"/>
            <a:r>
              <a:rPr lang="en-US" dirty="0"/>
              <a:t>Image </a:t>
            </a:r>
            <a:r>
              <a:rPr lang="en-US" dirty="0">
                <a:sym typeface="Wingdings" pitchFamily="2" charset="2"/>
              </a:rPr>
              <a:t></a:t>
            </a:r>
            <a:r>
              <a:rPr lang="en-US" dirty="0"/>
              <a:t> Text       (e.g. image captioning)</a:t>
            </a:r>
          </a:p>
          <a:p>
            <a:pPr marL="457200" lvl="1" indent="0">
              <a:buNone/>
            </a:pPr>
            <a:endParaRPr lang="en-US" dirty="0"/>
          </a:p>
          <a:p>
            <a:r>
              <a:rPr lang="en-US" b="1" dirty="0"/>
              <a:t>How? </a:t>
            </a:r>
            <a:r>
              <a:rPr lang="en-US" dirty="0"/>
              <a:t>Usually Encoder-Decoder models</a:t>
            </a:r>
            <a:endParaRPr lang="en-US" b="1" dirty="0"/>
          </a:p>
          <a:p>
            <a:pPr lvl="1"/>
            <a:r>
              <a:rPr lang="en-US" dirty="0"/>
              <a:t>e.g. RNNs, transformers</a:t>
            </a:r>
          </a:p>
        </p:txBody>
      </p:sp>
      <p:sp>
        <p:nvSpPr>
          <p:cNvPr id="4" name="Date Placeholder 3">
            <a:extLst>
              <a:ext uri="{FF2B5EF4-FFF2-40B4-BE49-F238E27FC236}">
                <a16:creationId xmlns:a16="http://schemas.microsoft.com/office/drawing/2014/main" id="{87DB830B-74B0-C0BD-929E-D6DBFC8C2271}"/>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7CA2943A-D647-34DE-769C-0AD740F4F91C}"/>
              </a:ext>
            </a:extLst>
          </p:cNvPr>
          <p:cNvSpPr>
            <a:spLocks noGrp="1"/>
          </p:cNvSpPr>
          <p:nvPr>
            <p:ph type="sldNum" sz="quarter" idx="12"/>
          </p:nvPr>
        </p:nvSpPr>
        <p:spPr/>
        <p:txBody>
          <a:bodyPr/>
          <a:lstStyle/>
          <a:p>
            <a:fld id="{D4F24A5E-B0D2-394D-9970-9AE06BCB59C1}" type="slidenum">
              <a:rPr lang="en-US" smtClean="0"/>
              <a:t>6</a:t>
            </a:fld>
            <a:endParaRPr lang="en-US"/>
          </a:p>
        </p:txBody>
      </p:sp>
      <p:grpSp>
        <p:nvGrpSpPr>
          <p:cNvPr id="39" name="Group 38">
            <a:extLst>
              <a:ext uri="{FF2B5EF4-FFF2-40B4-BE49-F238E27FC236}">
                <a16:creationId xmlns:a16="http://schemas.microsoft.com/office/drawing/2014/main" id="{E76D021A-F8B6-92F6-2CA4-CA2E5F89AEFC}"/>
              </a:ext>
            </a:extLst>
          </p:cNvPr>
          <p:cNvGrpSpPr/>
          <p:nvPr/>
        </p:nvGrpSpPr>
        <p:grpSpPr>
          <a:xfrm>
            <a:off x="333043" y="3560309"/>
            <a:ext cx="11525913" cy="2616451"/>
            <a:chOff x="367300" y="3418069"/>
            <a:chExt cx="11525913" cy="2616451"/>
          </a:xfrm>
        </p:grpSpPr>
        <p:grpSp>
          <p:nvGrpSpPr>
            <p:cNvPr id="33" name="Group 32">
              <a:extLst>
                <a:ext uri="{FF2B5EF4-FFF2-40B4-BE49-F238E27FC236}">
                  <a16:creationId xmlns:a16="http://schemas.microsoft.com/office/drawing/2014/main" id="{E4393CE6-D8F5-085A-8DCF-A482B97F0D05}"/>
                </a:ext>
              </a:extLst>
            </p:cNvPr>
            <p:cNvGrpSpPr/>
            <p:nvPr/>
          </p:nvGrpSpPr>
          <p:grpSpPr>
            <a:xfrm>
              <a:off x="367300" y="4345467"/>
              <a:ext cx="5195300" cy="1689053"/>
              <a:chOff x="489220" y="4339913"/>
              <a:chExt cx="5195300" cy="1689053"/>
            </a:xfrm>
          </p:grpSpPr>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58CE0552-70E1-CB3E-6A4D-BCD567D8D22D}"/>
                      </a:ext>
                    </a:extLst>
                  </p:cNvPr>
                  <p:cNvSpPr/>
                  <p:nvPr/>
                </p:nvSpPr>
                <p:spPr>
                  <a:xfrm>
                    <a:off x="1606721" y="5470547"/>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7" name="Rounded Rectangle 6">
                    <a:extLst>
                      <a:ext uri="{FF2B5EF4-FFF2-40B4-BE49-F238E27FC236}">
                        <a16:creationId xmlns:a16="http://schemas.microsoft.com/office/drawing/2014/main" id="{58CE0552-70E1-CB3E-6A4D-BCD567D8D22D}"/>
                      </a:ext>
                    </a:extLst>
                  </p:cNvPr>
                  <p:cNvSpPr>
                    <a:spLocks noRot="1" noChangeAspect="1" noMove="1" noResize="1" noEditPoints="1" noAdjustHandles="1" noChangeArrowheads="1" noChangeShapeType="1" noTextEdit="1"/>
                  </p:cNvSpPr>
                  <p:nvPr/>
                </p:nvSpPr>
                <p:spPr>
                  <a:xfrm>
                    <a:off x="1606721" y="5470547"/>
                    <a:ext cx="470516" cy="470517"/>
                  </a:xfrm>
                  <a:prstGeom prst="roundRect">
                    <a:avLst/>
                  </a:prstGeom>
                  <a:blipFill>
                    <a:blip r:embed="rId3"/>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ounded Rectangle 7">
                    <a:extLst>
                      <a:ext uri="{FF2B5EF4-FFF2-40B4-BE49-F238E27FC236}">
                        <a16:creationId xmlns:a16="http://schemas.microsoft.com/office/drawing/2014/main" id="{ABD8F66B-449E-235A-D6D8-C8ABD8CDA7CE}"/>
                      </a:ext>
                    </a:extLst>
                  </p:cNvPr>
                  <p:cNvSpPr/>
                  <p:nvPr/>
                </p:nvSpPr>
                <p:spPr>
                  <a:xfrm>
                    <a:off x="2301724" y="5470545"/>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8" name="Rounded Rectangle 7">
                    <a:extLst>
                      <a:ext uri="{FF2B5EF4-FFF2-40B4-BE49-F238E27FC236}">
                        <a16:creationId xmlns:a16="http://schemas.microsoft.com/office/drawing/2014/main" id="{ABD8F66B-449E-235A-D6D8-C8ABD8CDA7CE}"/>
                      </a:ext>
                    </a:extLst>
                  </p:cNvPr>
                  <p:cNvSpPr>
                    <a:spLocks noRot="1" noChangeAspect="1" noMove="1" noResize="1" noEditPoints="1" noAdjustHandles="1" noChangeArrowheads="1" noChangeShapeType="1" noTextEdit="1"/>
                  </p:cNvSpPr>
                  <p:nvPr/>
                </p:nvSpPr>
                <p:spPr>
                  <a:xfrm>
                    <a:off x="2301724" y="5470545"/>
                    <a:ext cx="470516" cy="470517"/>
                  </a:xfrm>
                  <a:prstGeom prst="roundRect">
                    <a:avLst/>
                  </a:prstGeom>
                  <a:blipFill>
                    <a:blip r:embed="rId4"/>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ounded Rectangle 8">
                    <a:extLst>
                      <a:ext uri="{FF2B5EF4-FFF2-40B4-BE49-F238E27FC236}">
                        <a16:creationId xmlns:a16="http://schemas.microsoft.com/office/drawing/2014/main" id="{47EB4BC4-750C-380F-B2AB-818BC86FBCAA}"/>
                      </a:ext>
                    </a:extLst>
                  </p:cNvPr>
                  <p:cNvSpPr/>
                  <p:nvPr/>
                </p:nvSpPr>
                <p:spPr>
                  <a:xfrm>
                    <a:off x="2996727" y="5470544"/>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9" name="Rounded Rectangle 8">
                    <a:extLst>
                      <a:ext uri="{FF2B5EF4-FFF2-40B4-BE49-F238E27FC236}">
                        <a16:creationId xmlns:a16="http://schemas.microsoft.com/office/drawing/2014/main" id="{47EB4BC4-750C-380F-B2AB-818BC86FBCAA}"/>
                      </a:ext>
                    </a:extLst>
                  </p:cNvPr>
                  <p:cNvSpPr>
                    <a:spLocks noRot="1" noChangeAspect="1" noMove="1" noResize="1" noEditPoints="1" noAdjustHandles="1" noChangeArrowheads="1" noChangeShapeType="1" noTextEdit="1"/>
                  </p:cNvSpPr>
                  <p:nvPr/>
                </p:nvSpPr>
                <p:spPr>
                  <a:xfrm>
                    <a:off x="2996727" y="5470544"/>
                    <a:ext cx="470516" cy="470517"/>
                  </a:xfrm>
                  <a:prstGeom prst="roundRect">
                    <a:avLst/>
                  </a:prstGeom>
                  <a:blipFill>
                    <a:blip r:embed="rId5"/>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ounded Rectangle 9">
                    <a:extLst>
                      <a:ext uri="{FF2B5EF4-FFF2-40B4-BE49-F238E27FC236}">
                        <a16:creationId xmlns:a16="http://schemas.microsoft.com/office/drawing/2014/main" id="{A282A5BD-B518-56C8-BDCC-9BAE8BFFE3F0}"/>
                      </a:ext>
                    </a:extLst>
                  </p:cNvPr>
                  <p:cNvSpPr/>
                  <p:nvPr/>
                </p:nvSpPr>
                <p:spPr>
                  <a:xfrm>
                    <a:off x="3691730" y="5470543"/>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10" name="Rounded Rectangle 9">
                    <a:extLst>
                      <a:ext uri="{FF2B5EF4-FFF2-40B4-BE49-F238E27FC236}">
                        <a16:creationId xmlns:a16="http://schemas.microsoft.com/office/drawing/2014/main" id="{A282A5BD-B518-56C8-BDCC-9BAE8BFFE3F0}"/>
                      </a:ext>
                    </a:extLst>
                  </p:cNvPr>
                  <p:cNvSpPr>
                    <a:spLocks noRot="1" noChangeAspect="1" noMove="1" noResize="1" noEditPoints="1" noAdjustHandles="1" noChangeArrowheads="1" noChangeShapeType="1" noTextEdit="1"/>
                  </p:cNvSpPr>
                  <p:nvPr/>
                </p:nvSpPr>
                <p:spPr>
                  <a:xfrm>
                    <a:off x="3691730" y="5470543"/>
                    <a:ext cx="470516" cy="470517"/>
                  </a:xfrm>
                  <a:prstGeom prst="roundRect">
                    <a:avLst/>
                  </a:prstGeom>
                  <a:blipFill>
                    <a:blip r:embed="rId6"/>
                    <a:stretch>
                      <a:fillRect/>
                    </a:stretch>
                  </a:blipFill>
                  <a:ln>
                    <a:solidFill>
                      <a:schemeClr val="accent1">
                        <a:lumMod val="60000"/>
                        <a:lumOff val="40000"/>
                      </a:schemeClr>
                    </a:solidFill>
                  </a:ln>
                </p:spPr>
                <p:txBody>
                  <a:bodyPr/>
                  <a:lstStyle/>
                  <a:p>
                    <a:r>
                      <a:rPr lang="en-US">
                        <a:noFill/>
                      </a:rPr>
                      <a:t> </a:t>
                    </a:r>
                  </a:p>
                </p:txBody>
              </p:sp>
            </mc:Fallback>
          </mc:AlternateContent>
          <p:sp>
            <p:nvSpPr>
              <p:cNvPr id="15" name="TextBox 14">
                <a:extLst>
                  <a:ext uri="{FF2B5EF4-FFF2-40B4-BE49-F238E27FC236}">
                    <a16:creationId xmlns:a16="http://schemas.microsoft.com/office/drawing/2014/main" id="{8AC64497-09D2-CAA7-BFEA-A9628950A1EA}"/>
                  </a:ext>
                </a:extLst>
              </p:cNvPr>
              <p:cNvSpPr txBox="1"/>
              <p:nvPr/>
            </p:nvSpPr>
            <p:spPr>
              <a:xfrm>
                <a:off x="489220" y="5382635"/>
                <a:ext cx="1190161" cy="646331"/>
              </a:xfrm>
              <a:prstGeom prst="rect">
                <a:avLst/>
              </a:prstGeom>
              <a:noFill/>
            </p:spPr>
            <p:txBody>
              <a:bodyPr wrap="square" rtlCol="0">
                <a:spAutoFit/>
              </a:bodyPr>
              <a:lstStyle/>
              <a:p>
                <a:r>
                  <a:rPr lang="en-US"/>
                  <a:t>Input sequence</a:t>
                </a:r>
              </a:p>
            </p:txBody>
          </p:sp>
          <p:sp>
            <p:nvSpPr>
              <p:cNvPr id="17" name="Rectangle 16">
                <a:extLst>
                  <a:ext uri="{FF2B5EF4-FFF2-40B4-BE49-F238E27FC236}">
                    <a16:creationId xmlns:a16="http://schemas.microsoft.com/office/drawing/2014/main" id="{D2F7AA06-87E2-7898-C1A2-2DBEE4B6DB17}"/>
                  </a:ext>
                </a:extLst>
              </p:cNvPr>
              <p:cNvSpPr/>
              <p:nvPr/>
            </p:nvSpPr>
            <p:spPr>
              <a:xfrm>
                <a:off x="4536440" y="4339913"/>
                <a:ext cx="1148080" cy="78232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a:t>ENCODER</a:t>
                </a:r>
              </a:p>
            </p:txBody>
          </p:sp>
          <p:cxnSp>
            <p:nvCxnSpPr>
              <p:cNvPr id="19" name="Elbow Connector 18">
                <a:extLst>
                  <a:ext uri="{FF2B5EF4-FFF2-40B4-BE49-F238E27FC236}">
                    <a16:creationId xmlns:a16="http://schemas.microsoft.com/office/drawing/2014/main" id="{E6755619-9D62-FAC6-B6C7-38C6CAB9B048}"/>
                  </a:ext>
                </a:extLst>
              </p:cNvPr>
              <p:cNvCxnSpPr>
                <a:cxnSpLocks/>
                <a:stCxn id="7" idx="0"/>
                <a:endCxn id="17" idx="1"/>
              </p:cNvCxnSpPr>
              <p:nvPr/>
            </p:nvCxnSpPr>
            <p:spPr>
              <a:xfrm rot="5400000" flipH="1" flipV="1">
                <a:off x="2819472" y="3753580"/>
                <a:ext cx="739474" cy="2694461"/>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a:extLst>
                  <a:ext uri="{FF2B5EF4-FFF2-40B4-BE49-F238E27FC236}">
                    <a16:creationId xmlns:a16="http://schemas.microsoft.com/office/drawing/2014/main" id="{27D465BD-32FE-76C5-FA39-1F398265EBA7}"/>
                  </a:ext>
                </a:extLst>
              </p:cNvPr>
              <p:cNvCxnSpPr>
                <a:cxnSpLocks/>
                <a:stCxn id="8" idx="0"/>
                <a:endCxn id="17" idx="1"/>
              </p:cNvCxnSpPr>
              <p:nvPr/>
            </p:nvCxnSpPr>
            <p:spPr>
              <a:xfrm rot="5400000" flipH="1" flipV="1">
                <a:off x="3166975" y="4101080"/>
                <a:ext cx="739472" cy="1999458"/>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a:extLst>
                  <a:ext uri="{FF2B5EF4-FFF2-40B4-BE49-F238E27FC236}">
                    <a16:creationId xmlns:a16="http://schemas.microsoft.com/office/drawing/2014/main" id="{CBF9FB5D-A530-73B4-0603-FAE934AEE2A3}"/>
                  </a:ext>
                </a:extLst>
              </p:cNvPr>
              <p:cNvCxnSpPr>
                <a:cxnSpLocks/>
                <a:stCxn id="9" idx="0"/>
                <a:endCxn id="17" idx="1"/>
              </p:cNvCxnSpPr>
              <p:nvPr/>
            </p:nvCxnSpPr>
            <p:spPr>
              <a:xfrm rot="5400000" flipH="1" flipV="1">
                <a:off x="3514477" y="4448582"/>
                <a:ext cx="739471" cy="1304455"/>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67F83812-14DA-C48E-6100-D60207F34AB3}"/>
                  </a:ext>
                </a:extLst>
              </p:cNvPr>
              <p:cNvCxnSpPr>
                <a:cxnSpLocks/>
                <a:stCxn id="10" idx="0"/>
                <a:endCxn id="17" idx="1"/>
              </p:cNvCxnSpPr>
              <p:nvPr/>
            </p:nvCxnSpPr>
            <p:spPr>
              <a:xfrm rot="5400000" flipH="1" flipV="1">
                <a:off x="3861979" y="4796082"/>
                <a:ext cx="739470" cy="609452"/>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EBBD83CB-7B66-CD85-65EC-9C52758D0C58}"/>
                </a:ext>
              </a:extLst>
            </p:cNvPr>
            <p:cNvGrpSpPr/>
            <p:nvPr/>
          </p:nvGrpSpPr>
          <p:grpSpPr>
            <a:xfrm>
              <a:off x="6665529" y="3418069"/>
              <a:ext cx="5227684" cy="1709718"/>
              <a:chOff x="6787449" y="3412515"/>
              <a:chExt cx="5227684" cy="1709718"/>
            </a:xfrm>
          </p:grpSpPr>
          <p:sp>
            <p:nvSpPr>
              <p:cNvPr id="16" name="TextBox 15">
                <a:extLst>
                  <a:ext uri="{FF2B5EF4-FFF2-40B4-BE49-F238E27FC236}">
                    <a16:creationId xmlns:a16="http://schemas.microsoft.com/office/drawing/2014/main" id="{A0EABE3D-F2CE-D69D-B3DA-86AB648B1216}"/>
                  </a:ext>
                </a:extLst>
              </p:cNvPr>
              <p:cNvSpPr txBox="1"/>
              <p:nvPr/>
            </p:nvSpPr>
            <p:spPr>
              <a:xfrm>
                <a:off x="10930764" y="3412515"/>
                <a:ext cx="1084369" cy="646331"/>
              </a:xfrm>
              <a:prstGeom prst="rect">
                <a:avLst/>
              </a:prstGeom>
              <a:noFill/>
            </p:spPr>
            <p:txBody>
              <a:bodyPr wrap="square" rtlCol="0">
                <a:spAutoFit/>
              </a:bodyPr>
              <a:lstStyle/>
              <a:p>
                <a:r>
                  <a:rPr lang="en-US"/>
                  <a:t>Output sequence</a:t>
                </a:r>
              </a:p>
            </p:txBody>
          </p:sp>
          <p:grpSp>
            <p:nvGrpSpPr>
              <p:cNvPr id="35" name="Group 34">
                <a:extLst>
                  <a:ext uri="{FF2B5EF4-FFF2-40B4-BE49-F238E27FC236}">
                    <a16:creationId xmlns:a16="http://schemas.microsoft.com/office/drawing/2014/main" id="{4427CA7A-B1B8-6CF6-B7A4-8ED3F1A3CC52}"/>
                  </a:ext>
                </a:extLst>
              </p:cNvPr>
              <p:cNvGrpSpPr/>
              <p:nvPr/>
            </p:nvGrpSpPr>
            <p:grpSpPr>
              <a:xfrm>
                <a:off x="6787449" y="3500423"/>
                <a:ext cx="4095671" cy="1621810"/>
                <a:chOff x="6787449" y="3500423"/>
                <a:chExt cx="4095671" cy="1621810"/>
              </a:xfrm>
            </p:grpSpPr>
            <mc:AlternateContent xmlns:mc="http://schemas.openxmlformats.org/markup-compatibility/2006" xmlns:a14="http://schemas.microsoft.com/office/drawing/2010/main">
              <mc:Choice Requires="a14">
                <p:sp>
                  <p:nvSpPr>
                    <p:cNvPr id="11" name="Rounded Rectangle 10">
                      <a:extLst>
                        <a:ext uri="{FF2B5EF4-FFF2-40B4-BE49-F238E27FC236}">
                          <a16:creationId xmlns:a16="http://schemas.microsoft.com/office/drawing/2014/main" id="{1F686358-2709-2678-B2CA-B49D690EA3F1}"/>
                        </a:ext>
                      </a:extLst>
                    </p:cNvPr>
                    <p:cNvSpPr/>
                    <p:nvPr/>
                  </p:nvSpPr>
                  <p:spPr>
                    <a:xfrm>
                      <a:off x="8327595" y="3500423"/>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11" name="Rounded Rectangle 10">
                      <a:extLst>
                        <a:ext uri="{FF2B5EF4-FFF2-40B4-BE49-F238E27FC236}">
                          <a16:creationId xmlns:a16="http://schemas.microsoft.com/office/drawing/2014/main" id="{1F686358-2709-2678-B2CA-B49D690EA3F1}"/>
                        </a:ext>
                      </a:extLst>
                    </p:cNvPr>
                    <p:cNvSpPr>
                      <a:spLocks noRot="1" noChangeAspect="1" noMove="1" noResize="1" noEditPoints="1" noAdjustHandles="1" noChangeArrowheads="1" noChangeShapeType="1" noTextEdit="1"/>
                    </p:cNvSpPr>
                    <p:nvPr/>
                  </p:nvSpPr>
                  <p:spPr>
                    <a:xfrm>
                      <a:off x="8327595" y="3500423"/>
                      <a:ext cx="470516" cy="470517"/>
                    </a:xfrm>
                    <a:prstGeom prst="roundRect">
                      <a:avLst/>
                    </a:prstGeom>
                    <a:blipFill>
                      <a:blip r:embed="rId7"/>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ounded Rectangle 11">
                      <a:extLst>
                        <a:ext uri="{FF2B5EF4-FFF2-40B4-BE49-F238E27FC236}">
                          <a16:creationId xmlns:a16="http://schemas.microsoft.com/office/drawing/2014/main" id="{5038930B-B101-D5C3-3DF4-B5B07669B762}"/>
                        </a:ext>
                      </a:extLst>
                    </p:cNvPr>
                    <p:cNvSpPr/>
                    <p:nvPr/>
                  </p:nvSpPr>
                  <p:spPr>
                    <a:xfrm>
                      <a:off x="9021573" y="3500423"/>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12" name="Rounded Rectangle 11">
                      <a:extLst>
                        <a:ext uri="{FF2B5EF4-FFF2-40B4-BE49-F238E27FC236}">
                          <a16:creationId xmlns:a16="http://schemas.microsoft.com/office/drawing/2014/main" id="{5038930B-B101-D5C3-3DF4-B5B07669B762}"/>
                        </a:ext>
                      </a:extLst>
                    </p:cNvPr>
                    <p:cNvSpPr>
                      <a:spLocks noRot="1" noChangeAspect="1" noMove="1" noResize="1" noEditPoints="1" noAdjustHandles="1" noChangeArrowheads="1" noChangeShapeType="1" noTextEdit="1"/>
                    </p:cNvSpPr>
                    <p:nvPr/>
                  </p:nvSpPr>
                  <p:spPr>
                    <a:xfrm>
                      <a:off x="9021573" y="3500423"/>
                      <a:ext cx="470516" cy="470517"/>
                    </a:xfrm>
                    <a:prstGeom prst="roundRect">
                      <a:avLst/>
                    </a:prstGeom>
                    <a:blipFill>
                      <a:blip r:embed="rId8"/>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ounded Rectangle 12">
                      <a:extLst>
                        <a:ext uri="{FF2B5EF4-FFF2-40B4-BE49-F238E27FC236}">
                          <a16:creationId xmlns:a16="http://schemas.microsoft.com/office/drawing/2014/main" id="{98149FFD-4F12-14AF-10D0-BC4669EEC387}"/>
                        </a:ext>
                      </a:extLst>
                    </p:cNvPr>
                    <p:cNvSpPr/>
                    <p:nvPr/>
                  </p:nvSpPr>
                  <p:spPr>
                    <a:xfrm>
                      <a:off x="9717601" y="3500423"/>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13" name="Rounded Rectangle 12">
                      <a:extLst>
                        <a:ext uri="{FF2B5EF4-FFF2-40B4-BE49-F238E27FC236}">
                          <a16:creationId xmlns:a16="http://schemas.microsoft.com/office/drawing/2014/main" id="{98149FFD-4F12-14AF-10D0-BC4669EEC387}"/>
                        </a:ext>
                      </a:extLst>
                    </p:cNvPr>
                    <p:cNvSpPr>
                      <a:spLocks noRot="1" noChangeAspect="1" noMove="1" noResize="1" noEditPoints="1" noAdjustHandles="1" noChangeArrowheads="1" noChangeShapeType="1" noTextEdit="1"/>
                    </p:cNvSpPr>
                    <p:nvPr/>
                  </p:nvSpPr>
                  <p:spPr>
                    <a:xfrm>
                      <a:off x="9717601" y="3500423"/>
                      <a:ext cx="470516" cy="470517"/>
                    </a:xfrm>
                    <a:prstGeom prst="roundRect">
                      <a:avLst/>
                    </a:prstGeom>
                    <a:blipFill>
                      <a:blip r:embed="rId9"/>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ounded Rectangle 13">
                      <a:extLst>
                        <a:ext uri="{FF2B5EF4-FFF2-40B4-BE49-F238E27FC236}">
                          <a16:creationId xmlns:a16="http://schemas.microsoft.com/office/drawing/2014/main" id="{F70BC63E-36A4-7761-8FCE-09B1ABA56D2A}"/>
                        </a:ext>
                      </a:extLst>
                    </p:cNvPr>
                    <p:cNvSpPr/>
                    <p:nvPr/>
                  </p:nvSpPr>
                  <p:spPr>
                    <a:xfrm>
                      <a:off x="10412604" y="3500423"/>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14" name="Rounded Rectangle 13">
                      <a:extLst>
                        <a:ext uri="{FF2B5EF4-FFF2-40B4-BE49-F238E27FC236}">
                          <a16:creationId xmlns:a16="http://schemas.microsoft.com/office/drawing/2014/main" id="{F70BC63E-36A4-7761-8FCE-09B1ABA56D2A}"/>
                        </a:ext>
                      </a:extLst>
                    </p:cNvPr>
                    <p:cNvSpPr>
                      <a:spLocks noRot="1" noChangeAspect="1" noMove="1" noResize="1" noEditPoints="1" noAdjustHandles="1" noChangeArrowheads="1" noChangeShapeType="1" noTextEdit="1"/>
                    </p:cNvSpPr>
                    <p:nvPr/>
                  </p:nvSpPr>
                  <p:spPr>
                    <a:xfrm>
                      <a:off x="10412604" y="3500423"/>
                      <a:ext cx="470516" cy="470517"/>
                    </a:xfrm>
                    <a:prstGeom prst="roundRect">
                      <a:avLst/>
                    </a:prstGeom>
                    <a:blipFill>
                      <a:blip r:embed="rId10"/>
                      <a:stretch>
                        <a:fillRect/>
                      </a:stretch>
                    </a:blipFill>
                    <a:ln>
                      <a:solidFill>
                        <a:srgbClr val="C44037"/>
                      </a:solidFill>
                    </a:ln>
                  </p:spPr>
                  <p:txBody>
                    <a:bodyPr/>
                    <a:lstStyle/>
                    <a:p>
                      <a:r>
                        <a:rPr lang="en-US">
                          <a:noFill/>
                        </a:rPr>
                        <a:t> </a:t>
                      </a:r>
                    </a:p>
                  </p:txBody>
                </p:sp>
              </mc:Fallback>
            </mc:AlternateContent>
            <p:cxnSp>
              <p:nvCxnSpPr>
                <p:cNvPr id="32" name="Elbow Connector 31">
                  <a:extLst>
                    <a:ext uri="{FF2B5EF4-FFF2-40B4-BE49-F238E27FC236}">
                      <a16:creationId xmlns:a16="http://schemas.microsoft.com/office/drawing/2014/main" id="{70C40FEC-317F-5541-01E0-B7725A57719C}"/>
                    </a:ext>
                  </a:extLst>
                </p:cNvPr>
                <p:cNvCxnSpPr>
                  <a:cxnSpLocks/>
                  <a:stCxn id="18" idx="3"/>
                  <a:endCxn id="11" idx="2"/>
                </p:cNvCxnSpPr>
                <p:nvPr/>
              </p:nvCxnSpPr>
              <p:spPr>
                <a:xfrm flipV="1">
                  <a:off x="7935529" y="3970940"/>
                  <a:ext cx="627324" cy="760133"/>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33">
                  <a:extLst>
                    <a:ext uri="{FF2B5EF4-FFF2-40B4-BE49-F238E27FC236}">
                      <a16:creationId xmlns:a16="http://schemas.microsoft.com/office/drawing/2014/main" id="{B565FC17-1E3B-6BFE-E7E9-8A7953DD364E}"/>
                    </a:ext>
                  </a:extLst>
                </p:cNvPr>
                <p:cNvCxnSpPr>
                  <a:cxnSpLocks/>
                  <a:stCxn id="18" idx="3"/>
                  <a:endCxn id="12" idx="2"/>
                </p:cNvCxnSpPr>
                <p:nvPr/>
              </p:nvCxnSpPr>
              <p:spPr>
                <a:xfrm flipV="1">
                  <a:off x="7935529" y="3970940"/>
                  <a:ext cx="1321302" cy="760133"/>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5">
                  <a:extLst>
                    <a:ext uri="{FF2B5EF4-FFF2-40B4-BE49-F238E27FC236}">
                      <a16:creationId xmlns:a16="http://schemas.microsoft.com/office/drawing/2014/main" id="{43610254-DB92-2F2A-1FC4-C9C16519E00C}"/>
                    </a:ext>
                  </a:extLst>
                </p:cNvPr>
                <p:cNvCxnSpPr>
                  <a:cxnSpLocks/>
                  <a:stCxn id="18" idx="3"/>
                  <a:endCxn id="13" idx="2"/>
                </p:cNvCxnSpPr>
                <p:nvPr/>
              </p:nvCxnSpPr>
              <p:spPr>
                <a:xfrm flipV="1">
                  <a:off x="7935529" y="3970940"/>
                  <a:ext cx="2017330" cy="760133"/>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Elbow Connector 37">
                  <a:extLst>
                    <a:ext uri="{FF2B5EF4-FFF2-40B4-BE49-F238E27FC236}">
                      <a16:creationId xmlns:a16="http://schemas.microsoft.com/office/drawing/2014/main" id="{25EAC9FB-4961-5F62-7747-EDE735F0D862}"/>
                    </a:ext>
                  </a:extLst>
                </p:cNvPr>
                <p:cNvCxnSpPr>
                  <a:cxnSpLocks/>
                  <a:stCxn id="18" idx="3"/>
                  <a:endCxn id="14" idx="2"/>
                </p:cNvCxnSpPr>
                <p:nvPr/>
              </p:nvCxnSpPr>
              <p:spPr>
                <a:xfrm flipV="1">
                  <a:off x="7935529" y="3970940"/>
                  <a:ext cx="2712333" cy="760133"/>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3C6510C-6095-2323-3577-59FCCBA5CA9C}"/>
                    </a:ext>
                  </a:extLst>
                </p:cNvPr>
                <p:cNvSpPr/>
                <p:nvPr/>
              </p:nvSpPr>
              <p:spPr>
                <a:xfrm>
                  <a:off x="6787449" y="4339913"/>
                  <a:ext cx="1148080" cy="78232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a:t>DECODER</a:t>
                  </a:r>
                </a:p>
              </p:txBody>
            </p:sp>
          </p:grpSp>
        </p:grpSp>
        <p:cxnSp>
          <p:nvCxnSpPr>
            <p:cNvPr id="28" name="Straight Arrow Connector 27">
              <a:extLst>
                <a:ext uri="{FF2B5EF4-FFF2-40B4-BE49-F238E27FC236}">
                  <a16:creationId xmlns:a16="http://schemas.microsoft.com/office/drawing/2014/main" id="{C3039115-CF7C-59EF-E637-D1739569E7CF}"/>
                </a:ext>
              </a:extLst>
            </p:cNvPr>
            <p:cNvCxnSpPr>
              <a:stCxn id="17" idx="3"/>
              <a:endCxn id="18" idx="1"/>
            </p:cNvCxnSpPr>
            <p:nvPr/>
          </p:nvCxnSpPr>
          <p:spPr>
            <a:xfrm>
              <a:off x="5562600" y="4736627"/>
              <a:ext cx="110292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110BD86-FB73-E8F4-494F-98CE27F2DF16}"/>
                </a:ext>
              </a:extLst>
            </p:cNvPr>
            <p:cNvSpPr txBox="1"/>
            <p:nvPr/>
          </p:nvSpPr>
          <p:spPr>
            <a:xfrm>
              <a:off x="5663449" y="4347379"/>
              <a:ext cx="782889" cy="369332"/>
            </a:xfrm>
            <a:prstGeom prst="rect">
              <a:avLst/>
            </a:prstGeom>
            <a:noFill/>
          </p:spPr>
          <p:txBody>
            <a:bodyPr wrap="square" rtlCol="0">
              <a:spAutoFit/>
            </a:bodyPr>
            <a:lstStyle/>
            <a:p>
              <a:pPr algn="ctr"/>
              <a:r>
                <a:rPr lang="en-US"/>
                <a:t>state</a:t>
              </a:r>
            </a:p>
          </p:txBody>
        </p:sp>
        <p:sp>
          <p:nvSpPr>
            <p:cNvPr id="30" name="TextBox 29">
              <a:extLst>
                <a:ext uri="{FF2B5EF4-FFF2-40B4-BE49-F238E27FC236}">
                  <a16:creationId xmlns:a16="http://schemas.microsoft.com/office/drawing/2014/main" id="{B3065992-7CFB-A6C5-1C1A-B2A085D0293F}"/>
                </a:ext>
              </a:extLst>
            </p:cNvPr>
            <p:cNvSpPr txBox="1"/>
            <p:nvPr/>
          </p:nvSpPr>
          <p:spPr>
            <a:xfrm>
              <a:off x="5549269" y="4731547"/>
              <a:ext cx="1114466" cy="646331"/>
            </a:xfrm>
            <a:prstGeom prst="rect">
              <a:avLst/>
            </a:prstGeom>
            <a:noFill/>
          </p:spPr>
          <p:txBody>
            <a:bodyPr wrap="square" rtlCol="0">
              <a:spAutoFit/>
            </a:bodyPr>
            <a:lstStyle/>
            <a:p>
              <a:pPr algn="ctr"/>
              <a:r>
                <a:rPr lang="en-US"/>
                <a:t>context vector</a:t>
              </a:r>
            </a:p>
          </p:txBody>
        </p:sp>
      </p:grpSp>
    </p:spTree>
    <p:extLst>
      <p:ext uri="{BB962C8B-B14F-4D97-AF65-F5344CB8AC3E}">
        <p14:creationId xmlns:p14="http://schemas.microsoft.com/office/powerpoint/2010/main" val="19091019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a:t>Getting Data into the Transformer (1)</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60</a:t>
            </a:fld>
            <a:endParaRPr lang="en-US"/>
          </a:p>
        </p:txBody>
      </p:sp>
      <p:sp>
        <p:nvSpPr>
          <p:cNvPr id="9" name="Title 1">
            <a:extLst>
              <a:ext uri="{FF2B5EF4-FFF2-40B4-BE49-F238E27FC236}">
                <a16:creationId xmlns:a16="http://schemas.microsoft.com/office/drawing/2014/main" id="{C2BAF02C-06FD-F6DB-C8B3-755F72C06868}"/>
              </a:ext>
            </a:extLst>
          </p:cNvPr>
          <p:cNvSpPr txBox="1">
            <a:spLocks/>
          </p:cNvSpPr>
          <p:nvPr/>
        </p:nvSpPr>
        <p:spPr>
          <a:xfrm>
            <a:off x="909320" y="711441"/>
            <a:ext cx="8905240" cy="63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i="1">
                <a:solidFill>
                  <a:schemeClr val="bg2">
                    <a:lumMod val="25000"/>
                  </a:schemeClr>
                </a:solidFill>
              </a:rPr>
              <a:t>Transformers From The Ground Up</a:t>
            </a:r>
          </a:p>
        </p:txBody>
      </p:sp>
      <p:sp>
        <p:nvSpPr>
          <p:cNvPr id="11" name="Content Placeholder 7">
            <a:extLst>
              <a:ext uri="{FF2B5EF4-FFF2-40B4-BE49-F238E27FC236}">
                <a16:creationId xmlns:a16="http://schemas.microsoft.com/office/drawing/2014/main" id="{CBFE63A7-DCB0-E000-DF85-8FA940C5470D}"/>
              </a:ext>
            </a:extLst>
          </p:cNvPr>
          <p:cNvSpPr>
            <a:spLocks noGrp="1"/>
          </p:cNvSpPr>
          <p:nvPr>
            <p:ph idx="1"/>
          </p:nvPr>
        </p:nvSpPr>
        <p:spPr>
          <a:xfrm>
            <a:off x="838200" y="1260629"/>
            <a:ext cx="10515600" cy="4916334"/>
          </a:xfrm>
        </p:spPr>
        <p:txBody>
          <a:bodyPr>
            <a:normAutofit/>
          </a:bodyPr>
          <a:lstStyle/>
          <a:p>
            <a:pPr marL="0" indent="0">
              <a:buNone/>
            </a:pPr>
            <a:r>
              <a:rPr lang="en-US" sz="2600" b="1"/>
              <a:t>Implementing Embeddings</a:t>
            </a:r>
          </a:p>
          <a:p>
            <a:pPr marL="0" indent="0">
              <a:buNone/>
            </a:pPr>
            <a:r>
              <a:rPr lang="en-US" b="1"/>
              <a:t>	</a:t>
            </a:r>
          </a:p>
        </p:txBody>
      </p:sp>
      <p:pic>
        <p:nvPicPr>
          <p:cNvPr id="12" name="Picture 11">
            <a:extLst>
              <a:ext uri="{FF2B5EF4-FFF2-40B4-BE49-F238E27FC236}">
                <a16:creationId xmlns:a16="http://schemas.microsoft.com/office/drawing/2014/main" id="{883EF2DB-2FE5-B8DB-0A84-9FA3D4E24B81}"/>
              </a:ext>
            </a:extLst>
          </p:cNvPr>
          <p:cNvPicPr>
            <a:picLocks noChangeAspect="1"/>
          </p:cNvPicPr>
          <p:nvPr/>
        </p:nvPicPr>
        <p:blipFill>
          <a:blip r:embed="rId3"/>
          <a:stretch>
            <a:fillRect/>
          </a:stretch>
        </p:blipFill>
        <p:spPr>
          <a:xfrm>
            <a:off x="909320" y="2114786"/>
            <a:ext cx="6794500" cy="3289300"/>
          </a:xfrm>
          <a:prstGeom prst="rect">
            <a:avLst/>
          </a:prstGeom>
        </p:spPr>
      </p:pic>
      <p:sp>
        <p:nvSpPr>
          <p:cNvPr id="13" name="TextBox 12">
            <a:extLst>
              <a:ext uri="{FF2B5EF4-FFF2-40B4-BE49-F238E27FC236}">
                <a16:creationId xmlns:a16="http://schemas.microsoft.com/office/drawing/2014/main" id="{C275294C-D02A-5484-E99C-53832E4C4CA4}"/>
              </a:ext>
            </a:extLst>
          </p:cNvPr>
          <p:cNvSpPr txBox="1"/>
          <p:nvPr/>
        </p:nvSpPr>
        <p:spPr>
          <a:xfrm>
            <a:off x="7989338" y="2636051"/>
            <a:ext cx="3985724" cy="1938992"/>
          </a:xfrm>
          <a:prstGeom prst="rect">
            <a:avLst/>
          </a:prstGeom>
          <a:noFill/>
        </p:spPr>
        <p:txBody>
          <a:bodyPr wrap="square" lIns="90000" rtlCol="0">
            <a:spAutoFit/>
          </a:bodyPr>
          <a:lstStyle/>
          <a:p>
            <a:r>
              <a:rPr lang="en-US" sz="2000" err="1"/>
              <a:t>nn.Embedding</a:t>
            </a:r>
            <a:r>
              <a:rPr lang="en-US" sz="2000"/>
              <a:t> creates a lookup table to map sequence vocabulary to unique vectors</a:t>
            </a:r>
          </a:p>
          <a:p>
            <a:endParaRPr lang="en-US" sz="2000"/>
          </a:p>
          <a:p>
            <a:r>
              <a:rPr lang="en-US" sz="2000"/>
              <a:t>Uses learned weights to handle this mapping (essentially a </a:t>
            </a:r>
            <a:r>
              <a:rPr lang="en-US" sz="2000" err="1"/>
              <a:t>nn.Linear</a:t>
            </a:r>
            <a:r>
              <a:rPr lang="en-US" sz="2000"/>
              <a:t>)</a:t>
            </a:r>
          </a:p>
        </p:txBody>
      </p:sp>
    </p:spTree>
    <p:extLst>
      <p:ext uri="{BB962C8B-B14F-4D97-AF65-F5344CB8AC3E}">
        <p14:creationId xmlns:p14="http://schemas.microsoft.com/office/powerpoint/2010/main" val="5315104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a:t>Getting Data into the Transformer (2)</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61</a:t>
            </a:fld>
            <a:endParaRPr lang="en-US"/>
          </a:p>
        </p:txBody>
      </p:sp>
      <p:sp>
        <p:nvSpPr>
          <p:cNvPr id="8" name="Content Placeholder 7">
            <a:extLst>
              <a:ext uri="{FF2B5EF4-FFF2-40B4-BE49-F238E27FC236}">
                <a16:creationId xmlns:a16="http://schemas.microsoft.com/office/drawing/2014/main" id="{34DCB013-1C94-5C00-FE20-4D95A77AE085}"/>
              </a:ext>
            </a:extLst>
          </p:cNvPr>
          <p:cNvSpPr>
            <a:spLocks noGrp="1"/>
          </p:cNvSpPr>
          <p:nvPr>
            <p:ph idx="1"/>
          </p:nvPr>
        </p:nvSpPr>
        <p:spPr>
          <a:xfrm>
            <a:off x="838201" y="1260629"/>
            <a:ext cx="6841654" cy="4916334"/>
          </a:xfrm>
        </p:spPr>
        <p:txBody>
          <a:bodyPr>
            <a:normAutofit/>
          </a:bodyPr>
          <a:lstStyle/>
          <a:p>
            <a:pPr marL="0" indent="0">
              <a:buNone/>
            </a:pPr>
            <a:r>
              <a:rPr lang="en-US" b="1"/>
              <a:t>Positional encoding</a:t>
            </a:r>
            <a:endParaRPr lang="en-US"/>
          </a:p>
          <a:p>
            <a:r>
              <a:rPr lang="en-US" i="1"/>
              <a:t>What?</a:t>
            </a:r>
          </a:p>
          <a:p>
            <a:pPr lvl="1"/>
            <a:r>
              <a:rPr lang="en-US"/>
              <a:t>Add information about an element’s position in a sequence to its representation</a:t>
            </a:r>
          </a:p>
          <a:p>
            <a:r>
              <a:rPr lang="en-US" i="1"/>
              <a:t>Why?</a:t>
            </a:r>
          </a:p>
          <a:p>
            <a:pPr lvl="1"/>
            <a:r>
              <a:rPr lang="en-US"/>
              <a:t>Removes need for recurrence or convolution</a:t>
            </a:r>
          </a:p>
          <a:p>
            <a:r>
              <a:rPr lang="en-US" i="1"/>
              <a:t>How?</a:t>
            </a:r>
          </a:p>
          <a:p>
            <a:pPr lvl="1"/>
            <a:r>
              <a:rPr lang="en-US"/>
              <a:t>Element wise addition of sinusoidal encoding</a:t>
            </a:r>
          </a:p>
        </p:txBody>
      </p:sp>
      <p:sp>
        <p:nvSpPr>
          <p:cNvPr id="9" name="Title 1">
            <a:extLst>
              <a:ext uri="{FF2B5EF4-FFF2-40B4-BE49-F238E27FC236}">
                <a16:creationId xmlns:a16="http://schemas.microsoft.com/office/drawing/2014/main" id="{C2BAF02C-06FD-F6DB-C8B3-755F72C06868}"/>
              </a:ext>
            </a:extLst>
          </p:cNvPr>
          <p:cNvSpPr txBox="1">
            <a:spLocks/>
          </p:cNvSpPr>
          <p:nvPr/>
        </p:nvSpPr>
        <p:spPr>
          <a:xfrm>
            <a:off x="909320" y="711441"/>
            <a:ext cx="8905240" cy="63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i="1">
                <a:solidFill>
                  <a:schemeClr val="bg2">
                    <a:lumMod val="25000"/>
                  </a:schemeClr>
                </a:solidFill>
              </a:rPr>
              <a:t>Transformers From The Ground Up</a:t>
            </a:r>
          </a:p>
        </p:txBody>
      </p:sp>
      <p:grpSp>
        <p:nvGrpSpPr>
          <p:cNvPr id="27" name="Group 26">
            <a:extLst>
              <a:ext uri="{FF2B5EF4-FFF2-40B4-BE49-F238E27FC236}">
                <a16:creationId xmlns:a16="http://schemas.microsoft.com/office/drawing/2014/main" id="{3A0A775D-532A-80B0-E69B-3FEC55A4200A}"/>
              </a:ext>
            </a:extLst>
          </p:cNvPr>
          <p:cNvGrpSpPr/>
          <p:nvPr/>
        </p:nvGrpSpPr>
        <p:grpSpPr>
          <a:xfrm>
            <a:off x="8905982" y="4565802"/>
            <a:ext cx="2013976" cy="581720"/>
            <a:chOff x="9090079" y="3554896"/>
            <a:chExt cx="2013976" cy="581720"/>
          </a:xfrm>
        </p:grpSpPr>
        <p:grpSp>
          <p:nvGrpSpPr>
            <p:cNvPr id="23" name="Group 22">
              <a:extLst>
                <a:ext uri="{FF2B5EF4-FFF2-40B4-BE49-F238E27FC236}">
                  <a16:creationId xmlns:a16="http://schemas.microsoft.com/office/drawing/2014/main" id="{15C24384-C590-7542-161E-3A38AE488F5F}"/>
                </a:ext>
              </a:extLst>
            </p:cNvPr>
            <p:cNvGrpSpPr/>
            <p:nvPr/>
          </p:nvGrpSpPr>
          <p:grpSpPr>
            <a:xfrm>
              <a:off x="10239039" y="3667078"/>
              <a:ext cx="865016" cy="363600"/>
              <a:chOff x="9432031" y="5411242"/>
              <a:chExt cx="865016" cy="363600"/>
            </a:xfrm>
          </p:grpSpPr>
          <p:sp>
            <p:nvSpPr>
              <p:cNvPr id="11" name="Flowchart: Or 49">
                <a:extLst>
                  <a:ext uri="{FF2B5EF4-FFF2-40B4-BE49-F238E27FC236}">
                    <a16:creationId xmlns:a16="http://schemas.microsoft.com/office/drawing/2014/main" id="{F2F461B6-9EFA-3715-C450-74374327BA92}"/>
                  </a:ext>
                </a:extLst>
              </p:cNvPr>
              <p:cNvSpPr/>
              <p:nvPr/>
            </p:nvSpPr>
            <p:spPr>
              <a:xfrm>
                <a:off x="10106176" y="5508442"/>
                <a:ext cx="190871" cy="187482"/>
              </a:xfrm>
              <a:prstGeom prst="flowChartOr">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sp>
            <p:nvSpPr>
              <p:cNvPr id="12" name="Oval 11">
                <a:extLst>
                  <a:ext uri="{FF2B5EF4-FFF2-40B4-BE49-F238E27FC236}">
                    <a16:creationId xmlns:a16="http://schemas.microsoft.com/office/drawing/2014/main" id="{91E288F2-6882-6B8A-1742-74FE7742EEEB}"/>
                  </a:ext>
                </a:extLst>
              </p:cNvPr>
              <p:cNvSpPr/>
              <p:nvPr/>
            </p:nvSpPr>
            <p:spPr>
              <a:xfrm flipH="1">
                <a:off x="9432031" y="5411242"/>
                <a:ext cx="389131" cy="3636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cxnSp>
            <p:nvCxnSpPr>
              <p:cNvPr id="13" name="Connector: Curved 89">
                <a:extLst>
                  <a:ext uri="{FF2B5EF4-FFF2-40B4-BE49-F238E27FC236}">
                    <a16:creationId xmlns:a16="http://schemas.microsoft.com/office/drawing/2014/main" id="{9E461D72-3A00-753A-9AEF-61DE474C2A60}"/>
                  </a:ext>
                </a:extLst>
              </p:cNvPr>
              <p:cNvCxnSpPr>
                <a:cxnSpLocks/>
              </p:cNvCxnSpPr>
              <p:nvPr/>
            </p:nvCxnSpPr>
            <p:spPr>
              <a:xfrm rot="8007504" flipH="1" flipV="1">
                <a:off x="9496811" y="5459793"/>
                <a:ext cx="258183" cy="275156"/>
              </a:xfrm>
              <a:prstGeom prst="curvedConnector5">
                <a:avLst>
                  <a:gd name="adj1" fmla="val 58539"/>
                  <a:gd name="adj2" fmla="val 59259"/>
                  <a:gd name="adj3" fmla="val 55867"/>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9D4E5B7D-98BB-FFE9-DF55-487DE3FF2D08}"/>
                  </a:ext>
                </a:extLst>
              </p:cNvPr>
              <p:cNvCxnSpPr>
                <a:cxnSpLocks/>
              </p:cNvCxnSpPr>
              <p:nvPr/>
            </p:nvCxnSpPr>
            <p:spPr>
              <a:xfrm>
                <a:off x="9821162" y="5601929"/>
                <a:ext cx="285014" cy="0"/>
              </a:xfrm>
              <a:prstGeom prst="line">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24" name="TextBox 23">
              <a:extLst>
                <a:ext uri="{FF2B5EF4-FFF2-40B4-BE49-F238E27FC236}">
                  <a16:creationId xmlns:a16="http://schemas.microsoft.com/office/drawing/2014/main" id="{63D9B5F9-33D0-A274-3473-AAD13AB4372F}"/>
                </a:ext>
              </a:extLst>
            </p:cNvPr>
            <p:cNvSpPr txBox="1"/>
            <p:nvPr/>
          </p:nvSpPr>
          <p:spPr>
            <a:xfrm>
              <a:off x="9090079" y="3571879"/>
              <a:ext cx="1267271" cy="553998"/>
            </a:xfrm>
            <a:prstGeom prst="rect">
              <a:avLst/>
            </a:prstGeom>
            <a:noFill/>
          </p:spPr>
          <p:txBody>
            <a:bodyPr wrap="square" rtlCol="0">
              <a:spAutoFit/>
            </a:bodyPr>
            <a:lstStyle/>
            <a:p>
              <a:pPr algn="ctr"/>
              <a:r>
                <a:rPr lang="en-US" sz="1500"/>
                <a:t>Positional Encoding</a:t>
              </a:r>
            </a:p>
          </p:txBody>
        </p:sp>
        <p:cxnSp>
          <p:nvCxnSpPr>
            <p:cNvPr id="25" name="Straight Arrow Connector 24">
              <a:extLst>
                <a:ext uri="{FF2B5EF4-FFF2-40B4-BE49-F238E27FC236}">
                  <a16:creationId xmlns:a16="http://schemas.microsoft.com/office/drawing/2014/main" id="{6AA2CBDD-00C9-A1B1-2C20-122D65BBDE2C}"/>
                </a:ext>
              </a:extLst>
            </p:cNvPr>
            <p:cNvCxnSpPr>
              <a:cxnSpLocks/>
            </p:cNvCxnSpPr>
            <p:nvPr/>
          </p:nvCxnSpPr>
          <p:spPr>
            <a:xfrm flipH="1" flipV="1">
              <a:off x="11009631" y="3938944"/>
              <a:ext cx="1" cy="19767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0868D1E-18B5-1577-A53B-C7F9EB02D2B9}"/>
                </a:ext>
              </a:extLst>
            </p:cNvPr>
            <p:cNvCxnSpPr>
              <a:cxnSpLocks/>
            </p:cNvCxnSpPr>
            <p:nvPr/>
          </p:nvCxnSpPr>
          <p:spPr>
            <a:xfrm flipH="1" flipV="1">
              <a:off x="11015727" y="3554896"/>
              <a:ext cx="1" cy="19767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5489CDEF-E717-7D74-3F1B-9C36C26BD0F5}"/>
              </a:ext>
            </a:extLst>
          </p:cNvPr>
          <p:cNvGrpSpPr/>
          <p:nvPr/>
        </p:nvGrpSpPr>
        <p:grpSpPr>
          <a:xfrm>
            <a:off x="8040107" y="2403869"/>
            <a:ext cx="1661224" cy="397872"/>
            <a:chOff x="9601430" y="3541423"/>
            <a:chExt cx="1661224" cy="397872"/>
          </a:xfrm>
        </p:grpSpPr>
        <p:sp>
          <p:nvSpPr>
            <p:cNvPr id="29" name="Rounded Rectangle 28">
              <a:extLst>
                <a:ext uri="{FF2B5EF4-FFF2-40B4-BE49-F238E27FC236}">
                  <a16:creationId xmlns:a16="http://schemas.microsoft.com/office/drawing/2014/main" id="{8B587395-49B9-293B-BFCF-1F45F40F6145}"/>
                </a:ext>
              </a:extLst>
            </p:cNvPr>
            <p:cNvSpPr/>
            <p:nvPr/>
          </p:nvSpPr>
          <p:spPr>
            <a:xfrm>
              <a:off x="9601430" y="3541423"/>
              <a:ext cx="1661224" cy="395526"/>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endParaRPr lang="en-US" sz="1500">
                <a:solidFill>
                  <a:schemeClr val="tx1"/>
                </a:solidFill>
              </a:endParaRPr>
            </a:p>
          </p:txBody>
        </p:sp>
        <p:cxnSp>
          <p:nvCxnSpPr>
            <p:cNvPr id="30" name="Straight Connector 29">
              <a:extLst>
                <a:ext uri="{FF2B5EF4-FFF2-40B4-BE49-F238E27FC236}">
                  <a16:creationId xmlns:a16="http://schemas.microsoft.com/office/drawing/2014/main" id="{279CCF02-7C1D-9392-2AD0-E9349A93BBBB}"/>
                </a:ext>
              </a:extLst>
            </p:cNvPr>
            <p:cNvCxnSpPr>
              <a:cxnSpLocks/>
            </p:cNvCxnSpPr>
            <p:nvPr/>
          </p:nvCxnSpPr>
          <p:spPr>
            <a:xfrm>
              <a:off x="10403885" y="3543355"/>
              <a:ext cx="0" cy="39594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E171B12-A736-E141-5697-542F987B4B47}"/>
                </a:ext>
              </a:extLst>
            </p:cNvPr>
            <p:cNvCxnSpPr>
              <a:cxnSpLocks/>
            </p:cNvCxnSpPr>
            <p:nvPr/>
          </p:nvCxnSpPr>
          <p:spPr>
            <a:xfrm>
              <a:off x="10846087" y="3541985"/>
              <a:ext cx="0" cy="39594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C55CA42-EE68-F4F5-6274-E7A33EAEEBFD}"/>
                </a:ext>
              </a:extLst>
            </p:cNvPr>
            <p:cNvCxnSpPr>
              <a:cxnSpLocks/>
            </p:cNvCxnSpPr>
            <p:nvPr/>
          </p:nvCxnSpPr>
          <p:spPr>
            <a:xfrm>
              <a:off x="9961683" y="3541985"/>
              <a:ext cx="0" cy="39594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CCAED52F-9677-C167-A785-5EF2EBB9807E}"/>
              </a:ext>
            </a:extLst>
          </p:cNvPr>
          <p:cNvGrpSpPr/>
          <p:nvPr/>
        </p:nvGrpSpPr>
        <p:grpSpPr>
          <a:xfrm>
            <a:off x="10143532" y="2404431"/>
            <a:ext cx="1661224" cy="395940"/>
            <a:chOff x="9601430" y="3549873"/>
            <a:chExt cx="1661224" cy="395940"/>
          </a:xfrm>
        </p:grpSpPr>
        <p:sp>
          <p:nvSpPr>
            <p:cNvPr id="35" name="Rounded Rectangle 34">
              <a:extLst>
                <a:ext uri="{FF2B5EF4-FFF2-40B4-BE49-F238E27FC236}">
                  <a16:creationId xmlns:a16="http://schemas.microsoft.com/office/drawing/2014/main" id="{55693F01-2CC1-4CD3-114F-111602A7BB48}"/>
                </a:ext>
              </a:extLst>
            </p:cNvPr>
            <p:cNvSpPr/>
            <p:nvPr/>
          </p:nvSpPr>
          <p:spPr>
            <a:xfrm>
              <a:off x="9601430" y="3549873"/>
              <a:ext cx="1661224" cy="395526"/>
            </a:xfrm>
            <a:prstGeom prst="roundRect">
              <a:avLst/>
            </a:prstGeom>
            <a:solidFill>
              <a:srgbClr val="FF50C6">
                <a:alpha val="47000"/>
              </a:srgbClr>
            </a:solidFill>
            <a:ln>
              <a:solidFill>
                <a:srgbClr val="CA3F9E">
                  <a:alpha val="60000"/>
                </a:srgb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endParaRPr lang="en-US" sz="1500">
                <a:solidFill>
                  <a:schemeClr val="tx1"/>
                </a:solidFill>
              </a:endParaRPr>
            </a:p>
          </p:txBody>
        </p:sp>
        <p:cxnSp>
          <p:nvCxnSpPr>
            <p:cNvPr id="36" name="Straight Connector 35">
              <a:extLst>
                <a:ext uri="{FF2B5EF4-FFF2-40B4-BE49-F238E27FC236}">
                  <a16:creationId xmlns:a16="http://schemas.microsoft.com/office/drawing/2014/main" id="{48FEFA78-15E0-49A1-69E5-A215A6B7F9A1}"/>
                </a:ext>
              </a:extLst>
            </p:cNvPr>
            <p:cNvCxnSpPr>
              <a:cxnSpLocks/>
            </p:cNvCxnSpPr>
            <p:nvPr/>
          </p:nvCxnSpPr>
          <p:spPr>
            <a:xfrm>
              <a:off x="10403885" y="3549873"/>
              <a:ext cx="0" cy="39594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0CE0330-EEB2-FA82-BD34-F4984A5F503A}"/>
                </a:ext>
              </a:extLst>
            </p:cNvPr>
            <p:cNvCxnSpPr>
              <a:cxnSpLocks/>
            </p:cNvCxnSpPr>
            <p:nvPr/>
          </p:nvCxnSpPr>
          <p:spPr>
            <a:xfrm>
              <a:off x="10846087" y="3549873"/>
              <a:ext cx="0" cy="39594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C9D0631-DFDC-9AB7-DA1F-2B6B94C4AF1F}"/>
                </a:ext>
              </a:extLst>
            </p:cNvPr>
            <p:cNvCxnSpPr>
              <a:cxnSpLocks/>
            </p:cNvCxnSpPr>
            <p:nvPr/>
          </p:nvCxnSpPr>
          <p:spPr>
            <a:xfrm>
              <a:off x="9961683" y="3549873"/>
              <a:ext cx="0" cy="39594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AF1DB3F6-8554-25EB-BEF2-F9D94DDB1EB0}"/>
              </a:ext>
            </a:extLst>
          </p:cNvPr>
          <p:cNvGrpSpPr/>
          <p:nvPr/>
        </p:nvGrpSpPr>
        <p:grpSpPr>
          <a:xfrm>
            <a:off x="9503791" y="3243192"/>
            <a:ext cx="1661224" cy="399579"/>
            <a:chOff x="9601430" y="3541423"/>
            <a:chExt cx="1661224" cy="399579"/>
          </a:xfrm>
          <a:solidFill>
            <a:schemeClr val="accent4">
              <a:lumMod val="40000"/>
              <a:lumOff val="60000"/>
            </a:schemeClr>
          </a:solidFill>
        </p:grpSpPr>
        <p:sp>
          <p:nvSpPr>
            <p:cNvPr id="40" name="Rounded Rectangle 39">
              <a:extLst>
                <a:ext uri="{FF2B5EF4-FFF2-40B4-BE49-F238E27FC236}">
                  <a16:creationId xmlns:a16="http://schemas.microsoft.com/office/drawing/2014/main" id="{19308A79-9074-2206-E28D-06FEBAE2EBBB}"/>
                </a:ext>
              </a:extLst>
            </p:cNvPr>
            <p:cNvSpPr/>
            <p:nvPr/>
          </p:nvSpPr>
          <p:spPr>
            <a:xfrm>
              <a:off x="9601430" y="3541423"/>
              <a:ext cx="1661224" cy="395526"/>
            </a:xfrm>
            <a:prstGeom prst="roundRect">
              <a:avLst/>
            </a:prstGeom>
            <a:grp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endParaRPr lang="en-US" sz="1500">
                <a:solidFill>
                  <a:schemeClr val="tx1"/>
                </a:solidFill>
              </a:endParaRPr>
            </a:p>
          </p:txBody>
        </p:sp>
        <p:cxnSp>
          <p:nvCxnSpPr>
            <p:cNvPr id="41" name="Straight Connector 40">
              <a:extLst>
                <a:ext uri="{FF2B5EF4-FFF2-40B4-BE49-F238E27FC236}">
                  <a16:creationId xmlns:a16="http://schemas.microsoft.com/office/drawing/2014/main" id="{C1254424-335D-2EDA-5F07-A5E7090F4364}"/>
                </a:ext>
              </a:extLst>
            </p:cNvPr>
            <p:cNvCxnSpPr>
              <a:cxnSpLocks/>
            </p:cNvCxnSpPr>
            <p:nvPr/>
          </p:nvCxnSpPr>
          <p:spPr>
            <a:xfrm>
              <a:off x="10403885" y="3543355"/>
              <a:ext cx="0" cy="395940"/>
            </a:xfrm>
            <a:prstGeom prst="line">
              <a:avLst/>
            </a:prstGeom>
            <a:grpFill/>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CEA3922-1E82-65FF-A882-7456CDFE81BD}"/>
                </a:ext>
              </a:extLst>
            </p:cNvPr>
            <p:cNvCxnSpPr>
              <a:cxnSpLocks/>
            </p:cNvCxnSpPr>
            <p:nvPr/>
          </p:nvCxnSpPr>
          <p:spPr>
            <a:xfrm>
              <a:off x="10846087" y="3545062"/>
              <a:ext cx="0" cy="395940"/>
            </a:xfrm>
            <a:prstGeom prst="line">
              <a:avLst/>
            </a:prstGeom>
            <a:grpFill/>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F867995-4664-9617-96C5-F55D5B723149}"/>
                </a:ext>
              </a:extLst>
            </p:cNvPr>
            <p:cNvCxnSpPr>
              <a:cxnSpLocks/>
            </p:cNvCxnSpPr>
            <p:nvPr/>
          </p:nvCxnSpPr>
          <p:spPr>
            <a:xfrm>
              <a:off x="9961683" y="3545062"/>
              <a:ext cx="0" cy="395940"/>
            </a:xfrm>
            <a:prstGeom prst="line">
              <a:avLst/>
            </a:prstGeom>
            <a:grpFill/>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47" name="TextBox 46">
            <a:extLst>
              <a:ext uri="{FF2B5EF4-FFF2-40B4-BE49-F238E27FC236}">
                <a16:creationId xmlns:a16="http://schemas.microsoft.com/office/drawing/2014/main" id="{C47B9409-4A47-AFBB-C887-DEEFDD038C14}"/>
              </a:ext>
            </a:extLst>
          </p:cNvPr>
          <p:cNvSpPr txBox="1"/>
          <p:nvPr/>
        </p:nvSpPr>
        <p:spPr>
          <a:xfrm>
            <a:off x="9784674" y="2405801"/>
            <a:ext cx="358858" cy="380164"/>
          </a:xfrm>
          <a:prstGeom prst="rect">
            <a:avLst/>
          </a:prstGeom>
          <a:noFill/>
        </p:spPr>
        <p:txBody>
          <a:bodyPr wrap="square" rtlCol="0">
            <a:spAutoFit/>
          </a:bodyPr>
          <a:lstStyle/>
          <a:p>
            <a:r>
              <a:rPr lang="en-US" b="1"/>
              <a:t>+</a:t>
            </a:r>
          </a:p>
        </p:txBody>
      </p:sp>
      <p:sp>
        <p:nvSpPr>
          <p:cNvPr id="48" name="TextBox 47">
            <a:extLst>
              <a:ext uri="{FF2B5EF4-FFF2-40B4-BE49-F238E27FC236}">
                <a16:creationId xmlns:a16="http://schemas.microsoft.com/office/drawing/2014/main" id="{B87B3748-D300-A164-EB8E-9D6DC3008C10}"/>
              </a:ext>
            </a:extLst>
          </p:cNvPr>
          <p:cNvSpPr txBox="1"/>
          <p:nvPr/>
        </p:nvSpPr>
        <p:spPr>
          <a:xfrm>
            <a:off x="9104657" y="3258554"/>
            <a:ext cx="358858" cy="380164"/>
          </a:xfrm>
          <a:prstGeom prst="rect">
            <a:avLst/>
          </a:prstGeom>
          <a:noFill/>
        </p:spPr>
        <p:txBody>
          <a:bodyPr wrap="square" rtlCol="0">
            <a:spAutoFit/>
          </a:bodyPr>
          <a:lstStyle/>
          <a:p>
            <a:r>
              <a:rPr lang="en-US" b="1"/>
              <a:t>=</a:t>
            </a:r>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0D91F0C2-4B10-6098-B222-91D876F863CE}"/>
                  </a:ext>
                </a:extLst>
              </p:cNvPr>
              <p:cNvSpPr txBox="1"/>
              <p:nvPr/>
            </p:nvSpPr>
            <p:spPr>
              <a:xfrm>
                <a:off x="10115375" y="1952134"/>
                <a:ext cx="166122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b="1" i="1" smtClean="0">
                          <a:latin typeface="Cambria Math" panose="02040503050406030204" pitchFamily="18" charset="0"/>
                        </a:rPr>
                        <m:t>𝑷</m:t>
                      </m:r>
                      <m:sSub>
                        <m:sSubPr>
                          <m:ctrlPr>
                            <a:rPr lang="en-CA" b="1" i="1" smtClean="0">
                              <a:latin typeface="Cambria Math" panose="02040503050406030204" pitchFamily="18" charset="0"/>
                            </a:rPr>
                          </m:ctrlPr>
                        </m:sSubPr>
                        <m:e>
                          <m:r>
                            <a:rPr lang="en-CA" b="1" i="1" smtClean="0">
                              <a:latin typeface="Cambria Math" panose="02040503050406030204" pitchFamily="18" charset="0"/>
                            </a:rPr>
                            <m:t>𝑬</m:t>
                          </m:r>
                        </m:e>
                        <m:sub>
                          <m:r>
                            <a:rPr lang="en-CA" b="1" i="1" smtClean="0">
                              <a:latin typeface="Cambria Math" panose="02040503050406030204" pitchFamily="18" charset="0"/>
                            </a:rPr>
                            <m:t>𝒊</m:t>
                          </m:r>
                        </m:sub>
                      </m:sSub>
                    </m:oMath>
                  </m:oMathPara>
                </a14:m>
                <a:endParaRPr lang="en-US" b="1"/>
              </a:p>
            </p:txBody>
          </p:sp>
        </mc:Choice>
        <mc:Fallback xmlns="">
          <p:sp>
            <p:nvSpPr>
              <p:cNvPr id="49" name="TextBox 48">
                <a:extLst>
                  <a:ext uri="{FF2B5EF4-FFF2-40B4-BE49-F238E27FC236}">
                    <a16:creationId xmlns:a16="http://schemas.microsoft.com/office/drawing/2014/main" id="{0D91F0C2-4B10-6098-B222-91D876F863CE}"/>
                  </a:ext>
                </a:extLst>
              </p:cNvPr>
              <p:cNvSpPr txBox="1">
                <a:spLocks noRot="1" noChangeAspect="1" noMove="1" noResize="1" noEditPoints="1" noAdjustHandles="1" noChangeArrowheads="1" noChangeShapeType="1" noTextEdit="1"/>
              </p:cNvSpPr>
              <p:nvPr/>
            </p:nvSpPr>
            <p:spPr>
              <a:xfrm>
                <a:off x="10115375" y="1952134"/>
                <a:ext cx="1661223"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90BF5AA1-3A7D-C2CF-7B7B-1BD73B3F6DBF}"/>
                  </a:ext>
                </a:extLst>
              </p:cNvPr>
              <p:cNvSpPr txBox="1"/>
              <p:nvPr/>
            </p:nvSpPr>
            <p:spPr>
              <a:xfrm>
                <a:off x="8040107" y="1946776"/>
                <a:ext cx="166122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𝒙</m:t>
                          </m:r>
                        </m:e>
                        <m:sub>
                          <m:r>
                            <a:rPr lang="en-CA" b="1" i="1" smtClean="0">
                              <a:latin typeface="Cambria Math" panose="02040503050406030204" pitchFamily="18" charset="0"/>
                            </a:rPr>
                            <m:t>𝒊</m:t>
                          </m:r>
                        </m:sub>
                      </m:sSub>
                    </m:oMath>
                  </m:oMathPara>
                </a14:m>
                <a:endParaRPr lang="en-US" b="1"/>
              </a:p>
            </p:txBody>
          </p:sp>
        </mc:Choice>
        <mc:Fallback xmlns="">
          <p:sp>
            <p:nvSpPr>
              <p:cNvPr id="50" name="TextBox 49">
                <a:extLst>
                  <a:ext uri="{FF2B5EF4-FFF2-40B4-BE49-F238E27FC236}">
                    <a16:creationId xmlns:a16="http://schemas.microsoft.com/office/drawing/2014/main" id="{90BF5AA1-3A7D-C2CF-7B7B-1BD73B3F6DBF}"/>
                  </a:ext>
                </a:extLst>
              </p:cNvPr>
              <p:cNvSpPr txBox="1">
                <a:spLocks noRot="1" noChangeAspect="1" noMove="1" noResize="1" noEditPoints="1" noAdjustHandles="1" noChangeArrowheads="1" noChangeShapeType="1" noTextEdit="1"/>
              </p:cNvSpPr>
              <p:nvPr/>
            </p:nvSpPr>
            <p:spPr>
              <a:xfrm>
                <a:off x="8040107" y="1946776"/>
                <a:ext cx="1661223"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CCFBFDBC-3104-6321-CA15-6EFB0E0B57CE}"/>
                  </a:ext>
                </a:extLst>
              </p:cNvPr>
              <p:cNvSpPr txBox="1"/>
              <p:nvPr/>
            </p:nvSpPr>
            <p:spPr>
              <a:xfrm>
                <a:off x="9503792" y="3708497"/>
                <a:ext cx="166122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𝒛</m:t>
                          </m:r>
                        </m:e>
                        <m:sub>
                          <m:r>
                            <a:rPr lang="en-CA" b="1" i="1" smtClean="0">
                              <a:latin typeface="Cambria Math" panose="02040503050406030204" pitchFamily="18" charset="0"/>
                            </a:rPr>
                            <m:t>𝒊</m:t>
                          </m:r>
                        </m:sub>
                      </m:sSub>
                    </m:oMath>
                  </m:oMathPara>
                </a14:m>
                <a:endParaRPr lang="en-US" b="1"/>
              </a:p>
            </p:txBody>
          </p:sp>
        </mc:Choice>
        <mc:Fallback xmlns="">
          <p:sp>
            <p:nvSpPr>
              <p:cNvPr id="51" name="TextBox 50">
                <a:extLst>
                  <a:ext uri="{FF2B5EF4-FFF2-40B4-BE49-F238E27FC236}">
                    <a16:creationId xmlns:a16="http://schemas.microsoft.com/office/drawing/2014/main" id="{CCFBFDBC-3104-6321-CA15-6EFB0E0B57CE}"/>
                  </a:ext>
                </a:extLst>
              </p:cNvPr>
              <p:cNvSpPr txBox="1">
                <a:spLocks noRot="1" noChangeAspect="1" noMove="1" noResize="1" noEditPoints="1" noAdjustHandles="1" noChangeArrowheads="1" noChangeShapeType="1" noTextEdit="1"/>
              </p:cNvSpPr>
              <p:nvPr/>
            </p:nvSpPr>
            <p:spPr>
              <a:xfrm>
                <a:off x="9503792" y="3708497"/>
                <a:ext cx="1661223" cy="369332"/>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527796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a:t>Getting Data into the Transformer (2)</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62</a:t>
            </a:fld>
            <a:endParaRPr lang="en-US"/>
          </a:p>
        </p:txBody>
      </p:sp>
      <p:sp>
        <p:nvSpPr>
          <p:cNvPr id="8" name="Content Placeholder 7">
            <a:extLst>
              <a:ext uri="{FF2B5EF4-FFF2-40B4-BE49-F238E27FC236}">
                <a16:creationId xmlns:a16="http://schemas.microsoft.com/office/drawing/2014/main" id="{34DCB013-1C94-5C00-FE20-4D95A77AE085}"/>
              </a:ext>
            </a:extLst>
          </p:cNvPr>
          <p:cNvSpPr>
            <a:spLocks noGrp="1"/>
          </p:cNvSpPr>
          <p:nvPr>
            <p:ph idx="1"/>
          </p:nvPr>
        </p:nvSpPr>
        <p:spPr/>
        <p:txBody>
          <a:bodyPr>
            <a:normAutofit/>
          </a:bodyPr>
          <a:lstStyle/>
          <a:p>
            <a:pPr marL="0" indent="0">
              <a:buNone/>
            </a:pPr>
            <a:r>
              <a:rPr lang="en-US" b="1"/>
              <a:t>Sinusoidal positional encoding</a:t>
            </a:r>
          </a:p>
          <a:p>
            <a:endParaRPr lang="en-US"/>
          </a:p>
        </p:txBody>
      </p:sp>
      <p:sp>
        <p:nvSpPr>
          <p:cNvPr id="9" name="Title 1">
            <a:extLst>
              <a:ext uri="{FF2B5EF4-FFF2-40B4-BE49-F238E27FC236}">
                <a16:creationId xmlns:a16="http://schemas.microsoft.com/office/drawing/2014/main" id="{C2BAF02C-06FD-F6DB-C8B3-755F72C06868}"/>
              </a:ext>
            </a:extLst>
          </p:cNvPr>
          <p:cNvSpPr txBox="1">
            <a:spLocks/>
          </p:cNvSpPr>
          <p:nvPr/>
        </p:nvSpPr>
        <p:spPr>
          <a:xfrm>
            <a:off x="909320" y="711441"/>
            <a:ext cx="8905240" cy="63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i="1">
                <a:solidFill>
                  <a:schemeClr val="bg2">
                    <a:lumMod val="25000"/>
                  </a:schemeClr>
                </a:solidFill>
              </a:rPr>
              <a:t>Transformers From The Ground Up</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B8C541B-8BFC-9DCF-1D05-69F482A5F1A4}"/>
                  </a:ext>
                </a:extLst>
              </p:cNvPr>
              <p:cNvSpPr txBox="1"/>
              <p:nvPr/>
            </p:nvSpPr>
            <p:spPr>
              <a:xfrm>
                <a:off x="7829817" y="2559645"/>
                <a:ext cx="3969485" cy="2668423"/>
              </a:xfrm>
              <a:prstGeom prst="rect">
                <a:avLst/>
              </a:prstGeom>
              <a:noFill/>
            </p:spPr>
            <p:txBody>
              <a:bodyPr wrap="none" rtlCol="0">
                <a:spAutoFit/>
              </a:bodyPr>
              <a:lstStyle/>
              <a:p>
                <a:pPr marL="457200" lvl="1" indent="0">
                  <a:buNone/>
                </a:pPr>
                <a14:m>
                  <m:oMathPara xmlns:m="http://schemas.openxmlformats.org/officeDocument/2006/math">
                    <m:oMathParaPr>
                      <m:jc m:val="centerGroup"/>
                    </m:oMathParaPr>
                    <m:oMath xmlns:m="http://schemas.openxmlformats.org/officeDocument/2006/math">
                      <m:r>
                        <a:rPr lang="ar-AE" i="1" smtClean="0">
                          <a:latin typeface="Cambria Math" panose="02040503050406030204" pitchFamily="18" charset="0"/>
                        </a:rPr>
                        <m:t>𝑃𝐸</m:t>
                      </m:r>
                      <m:d>
                        <m:dPr>
                          <m:ctrlPr>
                            <a:rPr lang="ar-AE" i="1">
                              <a:latin typeface="Cambria Math" panose="02040503050406030204" pitchFamily="18" charset="0"/>
                            </a:rPr>
                          </m:ctrlPr>
                        </m:dPr>
                        <m:e>
                          <m:r>
                            <a:rPr lang="ar-AE" b="0" i="1" smtClean="0">
                              <a:latin typeface="Cambria Math" panose="02040503050406030204" pitchFamily="18" charset="0"/>
                            </a:rPr>
                            <m:t>𝑖</m:t>
                          </m:r>
                          <m:r>
                            <a:rPr lang="ar-AE" i="1">
                              <a:latin typeface="Cambria Math" panose="02040503050406030204" pitchFamily="18" charset="0"/>
                            </a:rPr>
                            <m:t>,</m:t>
                          </m:r>
                          <m:sSub>
                            <m:sSubPr>
                              <m:ctrlPr>
                                <a:rPr lang="ar-AE" b="0" i="1" smtClean="0">
                                  <a:latin typeface="Cambria Math" panose="02040503050406030204" pitchFamily="18" charset="0"/>
                                </a:rPr>
                              </m:ctrlPr>
                            </m:sSubPr>
                            <m:e>
                              <m:r>
                                <a:rPr lang="ar-AE" i="1">
                                  <a:latin typeface="Cambria Math" panose="02040503050406030204" pitchFamily="18" charset="0"/>
                                </a:rPr>
                                <m:t>2</m:t>
                              </m:r>
                            </m:e>
                            <m:sub>
                              <m:r>
                                <a:rPr lang="ar-AE" b="0" i="1" smtClean="0">
                                  <a:latin typeface="Cambria Math" panose="02040503050406030204" pitchFamily="18" charset="0"/>
                                </a:rPr>
                                <m:t>𝑙</m:t>
                              </m:r>
                            </m:sub>
                          </m:sSub>
                        </m:e>
                      </m:d>
                      <m:r>
                        <a:rPr lang="ar-AE" i="1">
                          <a:latin typeface="Cambria Math" panose="02040503050406030204" pitchFamily="18" charset="0"/>
                        </a:rPr>
                        <m:t>= </m:t>
                      </m:r>
                      <m:r>
                        <a:rPr lang="ar-AE" i="1">
                          <a:latin typeface="Cambria Math" panose="02040503050406030204" pitchFamily="18" charset="0"/>
                        </a:rPr>
                        <m:t>𝑠𝑖𝑛</m:t>
                      </m:r>
                      <m:d>
                        <m:dPr>
                          <m:ctrlPr>
                            <a:rPr lang="ar-AE" i="1">
                              <a:latin typeface="Cambria Math" panose="02040503050406030204" pitchFamily="18" charset="0"/>
                            </a:rPr>
                          </m:ctrlPr>
                        </m:dPr>
                        <m:e>
                          <m:f>
                            <m:fPr>
                              <m:ctrlPr>
                                <a:rPr lang="ar-AE" i="1">
                                  <a:latin typeface="Cambria Math" panose="02040503050406030204" pitchFamily="18" charset="0"/>
                                </a:rPr>
                              </m:ctrlPr>
                            </m:fPr>
                            <m:num>
                              <m:r>
                                <a:rPr lang="ar-AE" b="0" i="1" smtClean="0">
                                  <a:latin typeface="Cambria Math" panose="02040503050406030204" pitchFamily="18" charset="0"/>
                                </a:rPr>
                                <m:t>𝑖</m:t>
                              </m:r>
                            </m:num>
                            <m:den>
                              <m:sSubSup>
                                <m:sSubSupPr>
                                  <m:ctrlPr>
                                    <a:rPr lang="ar-AE" i="1">
                                      <a:latin typeface="Cambria Math" panose="02040503050406030204" pitchFamily="18" charset="0"/>
                                    </a:rPr>
                                  </m:ctrlPr>
                                </m:sSubSupPr>
                                <m:e>
                                  <m:r>
                                    <a:rPr lang="ar-AE" i="1">
                                      <a:latin typeface="Cambria Math" panose="02040503050406030204" pitchFamily="18" charset="0"/>
                                    </a:rPr>
                                    <m:t>10000</m:t>
                                  </m:r>
                                </m:e>
                                <m:sub>
                                  <m:r>
                                    <a:rPr lang="ar-AE" i="1">
                                      <a:latin typeface="Cambria Math" panose="02040503050406030204" pitchFamily="18" charset="0"/>
                                    </a:rPr>
                                    <m:t> </m:t>
                                  </m:r>
                                </m:sub>
                                <m:sup>
                                  <m:f>
                                    <m:fPr>
                                      <m:ctrlPr>
                                        <a:rPr lang="ar-AE" b="0" i="1" smtClean="0">
                                          <a:latin typeface="Cambria Math" panose="02040503050406030204" pitchFamily="18" charset="0"/>
                                        </a:rPr>
                                      </m:ctrlPr>
                                    </m:fPr>
                                    <m:num>
                                      <m:sSub>
                                        <m:sSubPr>
                                          <m:ctrlPr>
                                            <a:rPr lang="ar-AE" b="0" i="1" smtClean="0">
                                              <a:latin typeface="Cambria Math" panose="02040503050406030204" pitchFamily="18" charset="0"/>
                                            </a:rPr>
                                          </m:ctrlPr>
                                        </m:sSubPr>
                                        <m:e>
                                          <m:r>
                                            <a:rPr lang="ar-AE" b="0" i="1" smtClean="0">
                                              <a:latin typeface="Cambria Math" panose="02040503050406030204" pitchFamily="18" charset="0"/>
                                            </a:rPr>
                                            <m:t>2</m:t>
                                          </m:r>
                                        </m:e>
                                        <m:sub>
                                          <m:r>
                                            <a:rPr lang="ar-AE" b="0" i="1" smtClean="0">
                                              <a:latin typeface="Cambria Math" panose="02040503050406030204" pitchFamily="18" charset="0"/>
                                            </a:rPr>
                                            <m:t>𝑙</m:t>
                                          </m:r>
                                        </m:sub>
                                      </m:sSub>
                                    </m:num>
                                    <m:den>
                                      <m:sSub>
                                        <m:sSubPr>
                                          <m:ctrlPr>
                                            <a:rPr lang="ar-AE" b="0" i="1" smtClean="0">
                                              <a:latin typeface="Cambria Math" panose="02040503050406030204" pitchFamily="18" charset="0"/>
                                            </a:rPr>
                                          </m:ctrlPr>
                                        </m:sSubPr>
                                        <m:e>
                                          <m:r>
                                            <a:rPr lang="ar-AE" b="0" i="1" smtClean="0">
                                              <a:latin typeface="Cambria Math" panose="02040503050406030204" pitchFamily="18" charset="0"/>
                                            </a:rPr>
                                            <m:t>𝑑</m:t>
                                          </m:r>
                                        </m:e>
                                        <m:sub>
                                          <m:r>
                                            <a:rPr lang="ar-AE" b="0" i="1" smtClean="0">
                                              <a:latin typeface="Cambria Math" panose="02040503050406030204" pitchFamily="18" charset="0"/>
                                            </a:rPr>
                                            <m:t>𝑚𝑜𝑑𝑒𝑙</m:t>
                                          </m:r>
                                        </m:sub>
                                      </m:sSub>
                                    </m:den>
                                  </m:f>
                                </m:sup>
                              </m:sSubSup>
                            </m:den>
                          </m:f>
                        </m:e>
                      </m:d>
                    </m:oMath>
                  </m:oMathPara>
                </a14:m>
                <a:endParaRPr lang="en-CA" i="1">
                  <a:latin typeface="Cambria Math" panose="02040503050406030204" pitchFamily="18" charset="0"/>
                </a:endParaRPr>
              </a:p>
              <a:p>
                <a:pPr marL="457200" lvl="1" indent="0">
                  <a:buNone/>
                </a:pPr>
                <a:endParaRPr lang="en-CA" i="1">
                  <a:latin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r>
                        <a:rPr lang="ar-AE" i="1" smtClean="0">
                          <a:latin typeface="Cambria Math" panose="02040503050406030204" pitchFamily="18" charset="0"/>
                        </a:rPr>
                        <m:t>𝑃𝐸</m:t>
                      </m:r>
                      <m:d>
                        <m:dPr>
                          <m:ctrlPr>
                            <a:rPr lang="ar-AE" i="1">
                              <a:latin typeface="Cambria Math" panose="02040503050406030204" pitchFamily="18" charset="0"/>
                            </a:rPr>
                          </m:ctrlPr>
                        </m:dPr>
                        <m:e>
                          <m:r>
                            <a:rPr lang="ar-AE" b="0" i="1" smtClean="0">
                              <a:latin typeface="Cambria Math" panose="02040503050406030204" pitchFamily="18" charset="0"/>
                            </a:rPr>
                            <m:t>𝑖</m:t>
                          </m:r>
                          <m:r>
                            <a:rPr lang="ar-AE" i="1">
                              <a:latin typeface="Cambria Math" panose="02040503050406030204" pitchFamily="18" charset="0"/>
                            </a:rPr>
                            <m:t>,</m:t>
                          </m:r>
                          <m:sSub>
                            <m:sSubPr>
                              <m:ctrlPr>
                                <a:rPr lang="ar-AE" b="0" i="1" smtClean="0">
                                  <a:latin typeface="Cambria Math" panose="02040503050406030204" pitchFamily="18" charset="0"/>
                                </a:rPr>
                              </m:ctrlPr>
                            </m:sSubPr>
                            <m:e>
                              <m:r>
                                <a:rPr lang="ar-AE" i="1">
                                  <a:latin typeface="Cambria Math" panose="02040503050406030204" pitchFamily="18" charset="0"/>
                                </a:rPr>
                                <m:t>2</m:t>
                              </m:r>
                            </m:e>
                            <m:sub>
                              <m:r>
                                <a:rPr lang="ar-AE" b="0" i="1" smtClean="0">
                                  <a:latin typeface="Cambria Math" panose="02040503050406030204" pitchFamily="18" charset="0"/>
                                </a:rPr>
                                <m:t>𝑙</m:t>
                              </m:r>
                              <m:r>
                                <a:rPr lang="en-CA" b="0" i="1" smtClean="0">
                                  <a:latin typeface="Cambria Math" panose="02040503050406030204" pitchFamily="18" charset="0"/>
                                </a:rPr>
                                <m:t>+1</m:t>
                              </m:r>
                            </m:sub>
                          </m:sSub>
                        </m:e>
                      </m:d>
                      <m:r>
                        <a:rPr lang="ar-AE" i="1">
                          <a:latin typeface="Cambria Math" panose="02040503050406030204" pitchFamily="18" charset="0"/>
                        </a:rPr>
                        <m:t>=</m:t>
                      </m:r>
                      <m:r>
                        <a:rPr lang="en-CA" b="0" i="1" smtClean="0">
                          <a:latin typeface="Cambria Math" panose="02040503050406030204" pitchFamily="18" charset="0"/>
                        </a:rPr>
                        <m:t>𝑐𝑜𝑠</m:t>
                      </m:r>
                      <m:d>
                        <m:dPr>
                          <m:ctrlPr>
                            <a:rPr lang="ar-AE" i="1">
                              <a:latin typeface="Cambria Math" panose="02040503050406030204" pitchFamily="18" charset="0"/>
                            </a:rPr>
                          </m:ctrlPr>
                        </m:dPr>
                        <m:e>
                          <m:f>
                            <m:fPr>
                              <m:ctrlPr>
                                <a:rPr lang="ar-AE" i="1">
                                  <a:latin typeface="Cambria Math" panose="02040503050406030204" pitchFamily="18" charset="0"/>
                                </a:rPr>
                              </m:ctrlPr>
                            </m:fPr>
                            <m:num>
                              <m:r>
                                <a:rPr lang="ar-AE" b="0" i="1" smtClean="0">
                                  <a:latin typeface="Cambria Math" panose="02040503050406030204" pitchFamily="18" charset="0"/>
                                </a:rPr>
                                <m:t>𝑖</m:t>
                              </m:r>
                            </m:num>
                            <m:den>
                              <m:sSubSup>
                                <m:sSubSupPr>
                                  <m:ctrlPr>
                                    <a:rPr lang="ar-AE" i="1">
                                      <a:latin typeface="Cambria Math" panose="02040503050406030204" pitchFamily="18" charset="0"/>
                                    </a:rPr>
                                  </m:ctrlPr>
                                </m:sSubSupPr>
                                <m:e>
                                  <m:r>
                                    <a:rPr lang="ar-AE" i="1">
                                      <a:latin typeface="Cambria Math" panose="02040503050406030204" pitchFamily="18" charset="0"/>
                                    </a:rPr>
                                    <m:t>10000</m:t>
                                  </m:r>
                                </m:e>
                                <m:sub>
                                  <m:r>
                                    <a:rPr lang="ar-AE" i="1">
                                      <a:latin typeface="Cambria Math" panose="02040503050406030204" pitchFamily="18" charset="0"/>
                                    </a:rPr>
                                    <m:t> </m:t>
                                  </m:r>
                                </m:sub>
                                <m:sup>
                                  <m:f>
                                    <m:fPr>
                                      <m:ctrlPr>
                                        <a:rPr lang="ar-AE" b="0" i="1" smtClean="0">
                                          <a:latin typeface="Cambria Math" panose="02040503050406030204" pitchFamily="18" charset="0"/>
                                        </a:rPr>
                                      </m:ctrlPr>
                                    </m:fPr>
                                    <m:num>
                                      <m:sSub>
                                        <m:sSubPr>
                                          <m:ctrlPr>
                                            <a:rPr lang="ar-AE" b="0" i="1" smtClean="0">
                                              <a:latin typeface="Cambria Math" panose="02040503050406030204" pitchFamily="18" charset="0"/>
                                            </a:rPr>
                                          </m:ctrlPr>
                                        </m:sSubPr>
                                        <m:e>
                                          <m:r>
                                            <a:rPr lang="ar-AE" b="0" i="1" smtClean="0">
                                              <a:latin typeface="Cambria Math" panose="02040503050406030204" pitchFamily="18" charset="0"/>
                                            </a:rPr>
                                            <m:t>2</m:t>
                                          </m:r>
                                        </m:e>
                                        <m:sub>
                                          <m:r>
                                            <a:rPr lang="ar-AE" b="0" i="1" smtClean="0">
                                              <a:latin typeface="Cambria Math" panose="02040503050406030204" pitchFamily="18" charset="0"/>
                                            </a:rPr>
                                            <m:t>𝑙</m:t>
                                          </m:r>
                                        </m:sub>
                                      </m:sSub>
                                    </m:num>
                                    <m:den>
                                      <m:sSub>
                                        <m:sSubPr>
                                          <m:ctrlPr>
                                            <a:rPr lang="ar-AE" b="0" i="1" smtClean="0">
                                              <a:latin typeface="Cambria Math" panose="02040503050406030204" pitchFamily="18" charset="0"/>
                                            </a:rPr>
                                          </m:ctrlPr>
                                        </m:sSubPr>
                                        <m:e>
                                          <m:r>
                                            <a:rPr lang="ar-AE" b="0" i="1" smtClean="0">
                                              <a:latin typeface="Cambria Math" panose="02040503050406030204" pitchFamily="18" charset="0"/>
                                            </a:rPr>
                                            <m:t>𝑑</m:t>
                                          </m:r>
                                        </m:e>
                                        <m:sub>
                                          <m:r>
                                            <a:rPr lang="ar-AE" b="0" i="1" smtClean="0">
                                              <a:latin typeface="Cambria Math" panose="02040503050406030204" pitchFamily="18" charset="0"/>
                                            </a:rPr>
                                            <m:t>𝑚𝑜𝑑𝑒𝑙</m:t>
                                          </m:r>
                                        </m:sub>
                                      </m:sSub>
                                    </m:den>
                                  </m:f>
                                </m:sup>
                              </m:sSubSup>
                            </m:den>
                          </m:f>
                        </m:e>
                      </m:d>
                    </m:oMath>
                  </m:oMathPara>
                </a14:m>
                <a:endParaRPr lang="ar-AE" i="1">
                  <a:latin typeface="Cambria Math" panose="02040503050406030204" pitchFamily="18" charset="0"/>
                </a:endParaRPr>
              </a:p>
              <a:p>
                <a:pPr marL="457200" lvl="1" indent="0">
                  <a:buNone/>
                </a:pPr>
                <a:r>
                  <a:rPr lang="en-CA" i="1">
                    <a:latin typeface="Cambria Math" panose="02040503050406030204" pitchFamily="18" charset="0"/>
                  </a:rPr>
                  <a:t>			</a:t>
                </a:r>
              </a:p>
              <a:p>
                <a:pPr marL="457200" lvl="1" indent="0">
                  <a:buNone/>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𝑖</m:t>
                      </m:r>
                      <m:r>
                        <a:rPr lang="en-US" b="0" i="1" smtClean="0">
                          <a:latin typeface="Cambria Math" panose="02040503050406030204" pitchFamily="18" charset="0"/>
                        </a:rPr>
                        <m:t>∈</m:t>
                      </m:r>
                      <m:d>
                        <m:dPr>
                          <m:begChr m:val="{"/>
                          <m:endChr m:val="}"/>
                          <m:ctrlPr>
                            <a:rPr lang="ar-AE" b="0" i="1" smtClean="0">
                              <a:latin typeface="Cambria Math" panose="02040503050406030204" pitchFamily="18" charset="0"/>
                            </a:rPr>
                          </m:ctrlPr>
                        </m:dPr>
                        <m:e>
                          <m:r>
                            <a:rPr lang="ar-AE" b="0" i="1" smtClean="0">
                              <a:latin typeface="Cambria Math" panose="02040503050406030204" pitchFamily="18" charset="0"/>
                            </a:rPr>
                            <m:t>1, …, </m:t>
                          </m:r>
                          <m:r>
                            <a:rPr lang="ar-AE" b="0" i="1" smtClean="0">
                              <a:latin typeface="Cambria Math" panose="02040503050406030204" pitchFamily="18" charset="0"/>
                            </a:rPr>
                            <m:t>𝑁</m:t>
                          </m:r>
                        </m:e>
                      </m:d>
                      <m:r>
                        <a:rPr lang="ar-AE" b="0" i="1" smtClean="0">
                          <a:latin typeface="Cambria Math" panose="02040503050406030204" pitchFamily="18" charset="0"/>
                        </a:rPr>
                        <m:t>, </m:t>
                      </m:r>
                      <m:r>
                        <a:rPr lang="ar-AE" b="0" i="1" smtClean="0">
                          <a:latin typeface="Cambria Math" panose="02040503050406030204" pitchFamily="18" charset="0"/>
                        </a:rPr>
                        <m:t>𝑙</m:t>
                      </m:r>
                      <m:r>
                        <a:rPr lang="ar-AE" b="0" i="1" smtClean="0">
                          <a:latin typeface="Cambria Math" panose="02040503050406030204" pitchFamily="18" charset="0"/>
                        </a:rPr>
                        <m:t>∈</m:t>
                      </m:r>
                      <m:d>
                        <m:dPr>
                          <m:begChr m:val="{"/>
                          <m:endChr m:val="}"/>
                          <m:ctrlPr>
                            <a:rPr lang="ar-AE" b="0" i="1" smtClean="0">
                              <a:latin typeface="Cambria Math" panose="02040503050406030204" pitchFamily="18" charset="0"/>
                            </a:rPr>
                          </m:ctrlPr>
                        </m:dPr>
                        <m:e>
                          <m:r>
                            <a:rPr lang="ar-AE" b="0" i="1" smtClean="0">
                              <a:latin typeface="Cambria Math" panose="02040503050406030204" pitchFamily="18" charset="0"/>
                            </a:rPr>
                            <m:t>1, …, </m:t>
                          </m:r>
                          <m:sSub>
                            <m:sSubPr>
                              <m:ctrlPr>
                                <a:rPr lang="ar-AE" b="0" i="1" smtClean="0">
                                  <a:latin typeface="Cambria Math" panose="02040503050406030204" pitchFamily="18" charset="0"/>
                                </a:rPr>
                              </m:ctrlPr>
                            </m:sSubPr>
                            <m:e>
                              <m:r>
                                <a:rPr lang="ar-AE" b="0" i="1" smtClean="0">
                                  <a:latin typeface="Cambria Math" panose="02040503050406030204" pitchFamily="18" charset="0"/>
                                </a:rPr>
                                <m:t>𝑑</m:t>
                              </m:r>
                            </m:e>
                            <m:sub>
                              <m:r>
                                <a:rPr lang="ar-AE" b="0" i="1" smtClean="0">
                                  <a:latin typeface="Cambria Math" panose="02040503050406030204" pitchFamily="18" charset="0"/>
                                </a:rPr>
                                <m:t>𝑚𝑜𝑑𝑒𝑙</m:t>
                              </m:r>
                            </m:sub>
                          </m:sSub>
                        </m:e>
                      </m:d>
                    </m:oMath>
                  </m:oMathPara>
                </a14:m>
                <a:endParaRPr lang="en-US"/>
              </a:p>
              <a:p>
                <a:endParaRPr lang="en-US"/>
              </a:p>
            </p:txBody>
          </p:sp>
        </mc:Choice>
        <mc:Fallback xmlns="">
          <p:sp>
            <p:nvSpPr>
              <p:cNvPr id="3" name="TextBox 2">
                <a:extLst>
                  <a:ext uri="{FF2B5EF4-FFF2-40B4-BE49-F238E27FC236}">
                    <a16:creationId xmlns:a16="http://schemas.microsoft.com/office/drawing/2014/main" id="{1B8C541B-8BFC-9DCF-1D05-69F482A5F1A4}"/>
                  </a:ext>
                </a:extLst>
              </p:cNvPr>
              <p:cNvSpPr txBox="1">
                <a:spLocks noRot="1" noChangeAspect="1" noMove="1" noResize="1" noEditPoints="1" noAdjustHandles="1" noChangeArrowheads="1" noChangeShapeType="1" noTextEdit="1"/>
              </p:cNvSpPr>
              <p:nvPr/>
            </p:nvSpPr>
            <p:spPr>
              <a:xfrm>
                <a:off x="7829817" y="2559645"/>
                <a:ext cx="3969485" cy="2668423"/>
              </a:xfrm>
              <a:prstGeom prst="rect">
                <a:avLst/>
              </a:prstGeom>
              <a:blipFill>
                <a:blip r:embed="rId3"/>
                <a:stretch>
                  <a:fillRect r="-318"/>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A0EE9CFC-81E3-306B-21D0-076B88D70D01}"/>
              </a:ext>
            </a:extLst>
          </p:cNvPr>
          <p:cNvPicPr>
            <a:picLocks noChangeAspect="1"/>
          </p:cNvPicPr>
          <p:nvPr/>
        </p:nvPicPr>
        <p:blipFill>
          <a:blip r:embed="rId4"/>
          <a:stretch>
            <a:fillRect/>
          </a:stretch>
        </p:blipFill>
        <p:spPr>
          <a:xfrm>
            <a:off x="647732" y="2602360"/>
            <a:ext cx="7624832" cy="2803970"/>
          </a:xfrm>
          <a:prstGeom prst="rect">
            <a:avLst/>
          </a:prstGeom>
        </p:spPr>
      </p:pic>
      <p:sp>
        <p:nvSpPr>
          <p:cNvPr id="17" name="TextBox 16">
            <a:extLst>
              <a:ext uri="{FF2B5EF4-FFF2-40B4-BE49-F238E27FC236}">
                <a16:creationId xmlns:a16="http://schemas.microsoft.com/office/drawing/2014/main" id="{5316EFE5-E5B9-FCD7-C592-B5CF68C2806D}"/>
              </a:ext>
            </a:extLst>
          </p:cNvPr>
          <p:cNvSpPr txBox="1"/>
          <p:nvPr/>
        </p:nvSpPr>
        <p:spPr>
          <a:xfrm>
            <a:off x="1643380" y="1820169"/>
            <a:ext cx="8905240" cy="461665"/>
          </a:xfrm>
          <a:prstGeom prst="rect">
            <a:avLst/>
          </a:prstGeom>
          <a:noFill/>
        </p:spPr>
        <p:txBody>
          <a:bodyPr wrap="square">
            <a:spAutoFit/>
          </a:bodyPr>
          <a:lstStyle/>
          <a:p>
            <a:r>
              <a:rPr lang="en-CA" sz="2400"/>
              <a:t>“May allow the model to easily learn to attend by relative positions”</a:t>
            </a:r>
            <a:endParaRPr lang="en-US" sz="2400"/>
          </a:p>
        </p:txBody>
      </p:sp>
    </p:spTree>
    <p:extLst>
      <p:ext uri="{BB962C8B-B14F-4D97-AF65-F5344CB8AC3E}">
        <p14:creationId xmlns:p14="http://schemas.microsoft.com/office/powerpoint/2010/main" val="17574697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a:t>Getting Data into the Transformer (2)</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63</a:t>
            </a:fld>
            <a:endParaRPr lang="en-US"/>
          </a:p>
        </p:txBody>
      </p:sp>
      <p:sp>
        <p:nvSpPr>
          <p:cNvPr id="8" name="Content Placeholder 7">
            <a:extLst>
              <a:ext uri="{FF2B5EF4-FFF2-40B4-BE49-F238E27FC236}">
                <a16:creationId xmlns:a16="http://schemas.microsoft.com/office/drawing/2014/main" id="{34DCB013-1C94-5C00-FE20-4D95A77AE085}"/>
              </a:ext>
            </a:extLst>
          </p:cNvPr>
          <p:cNvSpPr>
            <a:spLocks noGrp="1"/>
          </p:cNvSpPr>
          <p:nvPr>
            <p:ph idx="1"/>
          </p:nvPr>
        </p:nvSpPr>
        <p:spPr/>
        <p:txBody>
          <a:bodyPr>
            <a:normAutofit/>
          </a:bodyPr>
          <a:lstStyle/>
          <a:p>
            <a:pPr marL="0" indent="0">
              <a:buNone/>
            </a:pPr>
            <a:r>
              <a:rPr lang="en-US" b="1"/>
              <a:t>Implementing sinusoidal positional encoding</a:t>
            </a:r>
          </a:p>
          <a:p>
            <a:endParaRPr lang="en-US"/>
          </a:p>
        </p:txBody>
      </p:sp>
      <p:sp>
        <p:nvSpPr>
          <p:cNvPr id="9" name="Title 1">
            <a:extLst>
              <a:ext uri="{FF2B5EF4-FFF2-40B4-BE49-F238E27FC236}">
                <a16:creationId xmlns:a16="http://schemas.microsoft.com/office/drawing/2014/main" id="{C2BAF02C-06FD-F6DB-C8B3-755F72C06868}"/>
              </a:ext>
            </a:extLst>
          </p:cNvPr>
          <p:cNvSpPr txBox="1">
            <a:spLocks/>
          </p:cNvSpPr>
          <p:nvPr/>
        </p:nvSpPr>
        <p:spPr>
          <a:xfrm>
            <a:off x="909320" y="711441"/>
            <a:ext cx="8905240" cy="63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i="1">
                <a:solidFill>
                  <a:schemeClr val="bg2">
                    <a:lumMod val="25000"/>
                  </a:schemeClr>
                </a:solidFill>
              </a:rPr>
              <a:t>Transformers From The Ground Up</a:t>
            </a:r>
          </a:p>
        </p:txBody>
      </p:sp>
      <p:pic>
        <p:nvPicPr>
          <p:cNvPr id="10" name="Picture 9">
            <a:extLst>
              <a:ext uri="{FF2B5EF4-FFF2-40B4-BE49-F238E27FC236}">
                <a16:creationId xmlns:a16="http://schemas.microsoft.com/office/drawing/2014/main" id="{A66CFFF9-75B1-5F66-B270-A7D2BEACF12A}"/>
              </a:ext>
            </a:extLst>
          </p:cNvPr>
          <p:cNvPicPr>
            <a:picLocks noChangeAspect="1"/>
          </p:cNvPicPr>
          <p:nvPr/>
        </p:nvPicPr>
        <p:blipFill rotWithShape="1">
          <a:blip r:embed="rId3"/>
          <a:srcRect r="10086"/>
          <a:stretch/>
        </p:blipFill>
        <p:spPr>
          <a:xfrm>
            <a:off x="909320" y="1762858"/>
            <a:ext cx="5747119" cy="4490059"/>
          </a:xfrm>
          <a:prstGeom prst="rect">
            <a:avLst/>
          </a:prstGeom>
        </p:spPr>
      </p:pic>
      <p:sp>
        <p:nvSpPr>
          <p:cNvPr id="11" name="Rectangle 10">
            <a:extLst>
              <a:ext uri="{FF2B5EF4-FFF2-40B4-BE49-F238E27FC236}">
                <a16:creationId xmlns:a16="http://schemas.microsoft.com/office/drawing/2014/main" id="{07784B69-3512-1DA3-3E21-A2CA0EE73979}"/>
              </a:ext>
            </a:extLst>
          </p:cNvPr>
          <p:cNvSpPr/>
          <p:nvPr/>
        </p:nvSpPr>
        <p:spPr>
          <a:xfrm>
            <a:off x="2682337" y="4464616"/>
            <a:ext cx="2151399" cy="15240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A39E731-BFEC-9027-CB6D-C612EA4180F5}"/>
              </a:ext>
            </a:extLst>
          </p:cNvPr>
          <p:cNvSpPr/>
          <p:nvPr/>
        </p:nvSpPr>
        <p:spPr>
          <a:xfrm>
            <a:off x="2682337" y="4668082"/>
            <a:ext cx="2151399" cy="15240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5EB1A4D-69A6-B1E4-2453-9D5614A5D381}"/>
              </a:ext>
            </a:extLst>
          </p:cNvPr>
          <p:cNvSpPr/>
          <p:nvPr/>
        </p:nvSpPr>
        <p:spPr>
          <a:xfrm>
            <a:off x="1676939" y="5597371"/>
            <a:ext cx="3809461" cy="15240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4DF91C8-1CE6-C8FC-4C8F-3C308CB5EB25}"/>
                  </a:ext>
                </a:extLst>
              </p:cNvPr>
              <p:cNvSpPr txBox="1"/>
              <p:nvPr/>
            </p:nvSpPr>
            <p:spPr>
              <a:xfrm>
                <a:off x="6886448" y="1762858"/>
                <a:ext cx="4396232" cy="2462213"/>
              </a:xfrm>
              <a:prstGeom prst="rect">
                <a:avLst/>
              </a:prstGeom>
              <a:noFill/>
            </p:spPr>
            <p:txBody>
              <a:bodyPr wrap="square" lIns="90000" rtlCol="0">
                <a:spAutoFit/>
              </a:bodyPr>
              <a:lstStyle/>
              <a:p>
                <a:pPr marL="285750" indent="-285750">
                  <a:buFont typeface="Arial" panose="020B0604020202020204" pitchFamily="34" charset="0"/>
                  <a:buChar char="•"/>
                </a:pPr>
                <a:r>
                  <a:rPr lang="en-US" sz="2200"/>
                  <a:t>Know </a:t>
                </a:r>
                <a14:m>
                  <m:oMath xmlns:m="http://schemas.openxmlformats.org/officeDocument/2006/math">
                    <m:sSub>
                      <m:sSubPr>
                        <m:ctrlPr>
                          <a:rPr lang="en-CA" sz="2200" b="0" i="1" smtClean="0">
                            <a:latin typeface="Cambria Math" panose="02040503050406030204" pitchFamily="18" charset="0"/>
                          </a:rPr>
                        </m:ctrlPr>
                      </m:sSubPr>
                      <m:e>
                        <m:r>
                          <a:rPr lang="en-CA" sz="2200" b="0" i="1" smtClean="0">
                            <a:latin typeface="Cambria Math" panose="02040503050406030204" pitchFamily="18" charset="0"/>
                          </a:rPr>
                          <m:t>𝑑</m:t>
                        </m:r>
                      </m:e>
                      <m:sub>
                        <m:r>
                          <a:rPr lang="en-CA" sz="2200" b="0" i="1" smtClean="0">
                            <a:latin typeface="Cambria Math" panose="02040503050406030204" pitchFamily="18" charset="0"/>
                          </a:rPr>
                          <m:t>𝑚𝑜𝑑𝑒𝑙</m:t>
                        </m:r>
                      </m:sub>
                    </m:sSub>
                  </m:oMath>
                </a14:m>
                <a:r>
                  <a:rPr lang="en-US" sz="2200"/>
                  <a:t> at model creation time, </a:t>
                </a:r>
                <a:r>
                  <a:rPr lang="en-US" sz="2200">
                    <a:sym typeface="Wingdings" pitchFamily="2" charset="2"/>
                  </a:rPr>
                  <a:t>so precompute positional encoding</a:t>
                </a:r>
                <a:r>
                  <a:rPr lang="en-US" sz="2200"/>
                  <a:t> </a:t>
                </a:r>
              </a:p>
              <a:p>
                <a:pPr marL="285750" indent="-285750">
                  <a:buFont typeface="Arial" panose="020B0604020202020204" pitchFamily="34" charset="0"/>
                  <a:buChar char="•"/>
                </a:pPr>
                <a:endParaRPr lang="en-US" sz="2200"/>
              </a:p>
              <a:p>
                <a:pPr marL="285750" indent="-285750">
                  <a:buFont typeface="Arial" panose="020B0604020202020204" pitchFamily="34" charset="0"/>
                  <a:buChar char="•"/>
                </a:pPr>
                <a:r>
                  <a:rPr lang="en-US" sz="2200"/>
                  <a:t>Dim is consistent with x, so we use in-place addition to add positional context to x</a:t>
                </a:r>
              </a:p>
            </p:txBody>
          </p:sp>
        </mc:Choice>
        <mc:Fallback xmlns="">
          <p:sp>
            <p:nvSpPr>
              <p:cNvPr id="14" name="TextBox 13">
                <a:extLst>
                  <a:ext uri="{FF2B5EF4-FFF2-40B4-BE49-F238E27FC236}">
                    <a16:creationId xmlns:a16="http://schemas.microsoft.com/office/drawing/2014/main" id="{24DF91C8-1CE6-C8FC-4C8F-3C308CB5EB25}"/>
                  </a:ext>
                </a:extLst>
              </p:cNvPr>
              <p:cNvSpPr txBox="1">
                <a:spLocks noRot="1" noChangeAspect="1" noMove="1" noResize="1" noEditPoints="1" noAdjustHandles="1" noChangeArrowheads="1" noChangeShapeType="1" noTextEdit="1"/>
              </p:cNvSpPr>
              <p:nvPr/>
            </p:nvSpPr>
            <p:spPr>
              <a:xfrm>
                <a:off x="6886448" y="1762858"/>
                <a:ext cx="4396232" cy="2462213"/>
              </a:xfrm>
              <a:prstGeom prst="rect">
                <a:avLst/>
              </a:prstGeom>
              <a:blipFill>
                <a:blip r:embed="rId4"/>
                <a:stretch>
                  <a:fillRect l="-1664" t="-1733" r="-2913" b="-4208"/>
                </a:stretch>
              </a:blipFill>
            </p:spPr>
            <p:txBody>
              <a:bodyPr/>
              <a:lstStyle/>
              <a:p>
                <a:r>
                  <a:rPr lang="en-US">
                    <a:noFill/>
                  </a:rPr>
                  <a:t> </a:t>
                </a:r>
              </a:p>
            </p:txBody>
          </p:sp>
        </mc:Fallback>
      </mc:AlternateContent>
    </p:spTree>
    <p:extLst>
      <p:ext uri="{BB962C8B-B14F-4D97-AF65-F5344CB8AC3E}">
        <p14:creationId xmlns:p14="http://schemas.microsoft.com/office/powerpoint/2010/main" val="905684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normAutofit/>
          </a:bodyPr>
          <a:lstStyle/>
          <a:p>
            <a:r>
              <a:rPr lang="en-US"/>
              <a:t>Encoder-Decoder Sublayers (1)</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64</a:t>
            </a:fld>
            <a:endParaRPr lang="en-US"/>
          </a:p>
        </p:txBody>
      </p:sp>
      <p:sp>
        <p:nvSpPr>
          <p:cNvPr id="8" name="Content Placeholder 7">
            <a:extLst>
              <a:ext uri="{FF2B5EF4-FFF2-40B4-BE49-F238E27FC236}">
                <a16:creationId xmlns:a16="http://schemas.microsoft.com/office/drawing/2014/main" id="{34DCB013-1C94-5C00-FE20-4D95A77AE085}"/>
              </a:ext>
            </a:extLst>
          </p:cNvPr>
          <p:cNvSpPr>
            <a:spLocks noGrp="1"/>
          </p:cNvSpPr>
          <p:nvPr>
            <p:ph idx="1"/>
          </p:nvPr>
        </p:nvSpPr>
        <p:spPr>
          <a:xfrm>
            <a:off x="838200" y="1260629"/>
            <a:ext cx="6487167" cy="4916334"/>
          </a:xfrm>
        </p:spPr>
        <p:txBody>
          <a:bodyPr/>
          <a:lstStyle/>
          <a:p>
            <a:pPr marL="0" indent="0">
              <a:buNone/>
            </a:pPr>
            <a:r>
              <a:rPr lang="en-US" b="1"/>
              <a:t>Multi-Head Attention Sublayers</a:t>
            </a:r>
            <a:endParaRPr lang="en-US"/>
          </a:p>
          <a:p>
            <a:r>
              <a:rPr lang="en-US" i="1"/>
              <a:t>What?</a:t>
            </a:r>
          </a:p>
          <a:p>
            <a:pPr lvl="1"/>
            <a:r>
              <a:rPr lang="en-US"/>
              <a:t>Carries out multi-head attention and learns weights for creating keys, values, and queries</a:t>
            </a:r>
          </a:p>
          <a:p>
            <a:r>
              <a:rPr lang="en-US" i="1"/>
              <a:t>Why? </a:t>
            </a:r>
          </a:p>
          <a:p>
            <a:pPr lvl="1"/>
            <a:r>
              <a:rPr lang="en-US"/>
              <a:t>To extract relevant context from input sequence</a:t>
            </a:r>
          </a:p>
          <a:p>
            <a:pPr lvl="1"/>
            <a:r>
              <a:rPr lang="en-US"/>
              <a:t>Multiple heads provide greater resolution</a:t>
            </a:r>
          </a:p>
          <a:p>
            <a:pPr lvl="2"/>
            <a:r>
              <a:rPr lang="en-US"/>
              <a:t>Attend to different sub-representations</a:t>
            </a:r>
          </a:p>
          <a:p>
            <a:r>
              <a:rPr lang="en-US" i="1"/>
              <a:t>How?</a:t>
            </a:r>
          </a:p>
          <a:p>
            <a:pPr lvl="1"/>
            <a:r>
              <a:rPr lang="en-US"/>
              <a:t>Implemented as previously discussed</a:t>
            </a:r>
          </a:p>
        </p:txBody>
      </p:sp>
      <p:sp>
        <p:nvSpPr>
          <p:cNvPr id="9" name="Title 1">
            <a:extLst>
              <a:ext uri="{FF2B5EF4-FFF2-40B4-BE49-F238E27FC236}">
                <a16:creationId xmlns:a16="http://schemas.microsoft.com/office/drawing/2014/main" id="{C2BAF02C-06FD-F6DB-C8B3-755F72C06868}"/>
              </a:ext>
            </a:extLst>
          </p:cNvPr>
          <p:cNvSpPr txBox="1">
            <a:spLocks/>
          </p:cNvSpPr>
          <p:nvPr/>
        </p:nvSpPr>
        <p:spPr>
          <a:xfrm>
            <a:off x="909320" y="711441"/>
            <a:ext cx="8905240" cy="63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i="1">
                <a:solidFill>
                  <a:schemeClr val="bg2">
                    <a:lumMod val="25000"/>
                  </a:schemeClr>
                </a:solidFill>
              </a:rPr>
              <a:t>Transformers From The Ground Up</a:t>
            </a:r>
          </a:p>
        </p:txBody>
      </p:sp>
      <p:grpSp>
        <p:nvGrpSpPr>
          <p:cNvPr id="13" name="Group 12">
            <a:extLst>
              <a:ext uri="{FF2B5EF4-FFF2-40B4-BE49-F238E27FC236}">
                <a16:creationId xmlns:a16="http://schemas.microsoft.com/office/drawing/2014/main" id="{C294BDC6-EE69-7BB0-C059-52D2C44D052A}"/>
              </a:ext>
            </a:extLst>
          </p:cNvPr>
          <p:cNvGrpSpPr/>
          <p:nvPr/>
        </p:nvGrpSpPr>
        <p:grpSpPr>
          <a:xfrm>
            <a:off x="7325367" y="1916824"/>
            <a:ext cx="4268842" cy="3652821"/>
            <a:chOff x="7325367" y="1916824"/>
            <a:chExt cx="4268842" cy="3652821"/>
          </a:xfrm>
        </p:grpSpPr>
        <p:cxnSp>
          <p:nvCxnSpPr>
            <p:cNvPr id="146" name="Elbow Connector 145">
              <a:extLst>
                <a:ext uri="{FF2B5EF4-FFF2-40B4-BE49-F238E27FC236}">
                  <a16:creationId xmlns:a16="http://schemas.microsoft.com/office/drawing/2014/main" id="{3F8D97A5-8560-FA60-060D-C6E5C562A2E6}"/>
                </a:ext>
              </a:extLst>
            </p:cNvPr>
            <p:cNvCxnSpPr>
              <a:cxnSpLocks/>
            </p:cNvCxnSpPr>
            <p:nvPr/>
          </p:nvCxnSpPr>
          <p:spPr>
            <a:xfrm rot="5400000" flipH="1" flipV="1">
              <a:off x="10415472" y="4640630"/>
              <a:ext cx="1015773" cy="569477"/>
            </a:xfrm>
            <a:prstGeom prst="bentConnector4">
              <a:avLst>
                <a:gd name="adj1" fmla="val 6804"/>
                <a:gd name="adj2" fmla="val 140728"/>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7" name="Rectangle: Rounded Corners 20">
              <a:extLst>
                <a:ext uri="{FF2B5EF4-FFF2-40B4-BE49-F238E27FC236}">
                  <a16:creationId xmlns:a16="http://schemas.microsoft.com/office/drawing/2014/main" id="{108643C7-9F49-B322-4CAF-BAFB4A2CF750}"/>
                </a:ext>
              </a:extLst>
            </p:cNvPr>
            <p:cNvSpPr/>
            <p:nvPr/>
          </p:nvSpPr>
          <p:spPr>
            <a:xfrm>
              <a:off x="9683033" y="2092455"/>
              <a:ext cx="1911176" cy="3340800"/>
            </a:xfrm>
            <a:prstGeom prst="roundRect">
              <a:avLst>
                <a:gd name="adj" fmla="val 8831"/>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sp>
          <p:nvSpPr>
            <p:cNvPr id="148" name="Rectangle: Rounded Corners 20">
              <a:extLst>
                <a:ext uri="{FF2B5EF4-FFF2-40B4-BE49-F238E27FC236}">
                  <a16:creationId xmlns:a16="http://schemas.microsoft.com/office/drawing/2014/main" id="{8B7589E5-4654-36BA-3B4D-8C72263FE597}"/>
                </a:ext>
              </a:extLst>
            </p:cNvPr>
            <p:cNvSpPr/>
            <p:nvPr/>
          </p:nvSpPr>
          <p:spPr>
            <a:xfrm>
              <a:off x="7325367" y="3251809"/>
              <a:ext cx="1785389" cy="2180503"/>
            </a:xfrm>
            <a:prstGeom prst="roundRect">
              <a:avLst>
                <a:gd name="adj" fmla="val 8831"/>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sp>
          <p:nvSpPr>
            <p:cNvPr id="151" name="Rectangle: Rounded Corners 115">
              <a:extLst>
                <a:ext uri="{FF2B5EF4-FFF2-40B4-BE49-F238E27FC236}">
                  <a16:creationId xmlns:a16="http://schemas.microsoft.com/office/drawing/2014/main" id="{404709E1-51CC-514D-77FF-72C4045B122B}"/>
                </a:ext>
              </a:extLst>
            </p:cNvPr>
            <p:cNvSpPr/>
            <p:nvPr/>
          </p:nvSpPr>
          <p:spPr>
            <a:xfrm>
              <a:off x="10062879" y="3133078"/>
              <a:ext cx="1145219" cy="17738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52" name="Rectangle: Rounded Corners 36">
              <a:extLst>
                <a:ext uri="{FF2B5EF4-FFF2-40B4-BE49-F238E27FC236}">
                  <a16:creationId xmlns:a16="http://schemas.microsoft.com/office/drawing/2014/main" id="{745128C7-2DDD-9097-E465-15B0A98F1D1E}"/>
                </a:ext>
              </a:extLst>
            </p:cNvPr>
            <p:cNvSpPr/>
            <p:nvPr/>
          </p:nvSpPr>
          <p:spPr>
            <a:xfrm>
              <a:off x="7769679" y="4622958"/>
              <a:ext cx="1145219" cy="461639"/>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Self-Attention</a:t>
              </a:r>
            </a:p>
          </p:txBody>
        </p:sp>
        <p:sp>
          <p:nvSpPr>
            <p:cNvPr id="154" name="Rectangle: Rounded Corners 38">
              <a:extLst>
                <a:ext uri="{FF2B5EF4-FFF2-40B4-BE49-F238E27FC236}">
                  <a16:creationId xmlns:a16="http://schemas.microsoft.com/office/drawing/2014/main" id="{40241BD7-0200-9484-996F-6623F13EAB1D}"/>
                </a:ext>
              </a:extLst>
            </p:cNvPr>
            <p:cNvSpPr/>
            <p:nvPr/>
          </p:nvSpPr>
          <p:spPr>
            <a:xfrm>
              <a:off x="7769679" y="3615058"/>
              <a:ext cx="1145219" cy="461639"/>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155" name="Rectangle: Rounded Corners 40">
              <a:extLst>
                <a:ext uri="{FF2B5EF4-FFF2-40B4-BE49-F238E27FC236}">
                  <a16:creationId xmlns:a16="http://schemas.microsoft.com/office/drawing/2014/main" id="{CD30038F-82FE-4C0E-C9BB-74A0734519D8}"/>
                </a:ext>
              </a:extLst>
            </p:cNvPr>
            <p:cNvSpPr/>
            <p:nvPr/>
          </p:nvSpPr>
          <p:spPr>
            <a:xfrm>
              <a:off x="10062879" y="4556915"/>
              <a:ext cx="1145219" cy="547255"/>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Masked Multi-Head Self-Attention</a:t>
              </a:r>
            </a:p>
          </p:txBody>
        </p:sp>
        <p:sp>
          <p:nvSpPr>
            <p:cNvPr id="156" name="Rectangle: Rounded Corners 41">
              <a:extLst>
                <a:ext uri="{FF2B5EF4-FFF2-40B4-BE49-F238E27FC236}">
                  <a16:creationId xmlns:a16="http://schemas.microsoft.com/office/drawing/2014/main" id="{5E4E3559-6B06-5F7A-3F8F-5D237C30049D}"/>
                </a:ext>
              </a:extLst>
            </p:cNvPr>
            <p:cNvSpPr/>
            <p:nvPr/>
          </p:nvSpPr>
          <p:spPr>
            <a:xfrm>
              <a:off x="10062879" y="4328789"/>
              <a:ext cx="1145219" cy="17738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59" name="Rectangle: Rounded Corners 117">
              <a:extLst>
                <a:ext uri="{FF2B5EF4-FFF2-40B4-BE49-F238E27FC236}">
                  <a16:creationId xmlns:a16="http://schemas.microsoft.com/office/drawing/2014/main" id="{5F42AD4A-65B9-C7B8-1FDE-46B8A5CBDE0B}"/>
                </a:ext>
              </a:extLst>
            </p:cNvPr>
            <p:cNvSpPr/>
            <p:nvPr/>
          </p:nvSpPr>
          <p:spPr>
            <a:xfrm>
              <a:off x="10062879" y="3360248"/>
              <a:ext cx="1145219" cy="546700"/>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Cross-Attention</a:t>
              </a:r>
            </a:p>
          </p:txBody>
        </p:sp>
        <p:cxnSp>
          <p:nvCxnSpPr>
            <p:cNvPr id="163" name="Elbow Connector 162">
              <a:extLst>
                <a:ext uri="{FF2B5EF4-FFF2-40B4-BE49-F238E27FC236}">
                  <a16:creationId xmlns:a16="http://schemas.microsoft.com/office/drawing/2014/main" id="{0E0D4947-867B-99FC-968C-AFA98B07A96A}"/>
                </a:ext>
              </a:extLst>
            </p:cNvPr>
            <p:cNvCxnSpPr>
              <a:cxnSpLocks/>
              <a:endCxn id="153" idx="1"/>
            </p:cNvCxnSpPr>
            <p:nvPr/>
          </p:nvCxnSpPr>
          <p:spPr>
            <a:xfrm rot="16200000" flipV="1">
              <a:off x="7595240" y="4649684"/>
              <a:ext cx="921489" cy="572610"/>
            </a:xfrm>
            <a:prstGeom prst="bentConnector4">
              <a:avLst>
                <a:gd name="adj1" fmla="val 4268"/>
                <a:gd name="adj2" fmla="val 139922"/>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Elbow Connector 163">
              <a:extLst>
                <a:ext uri="{FF2B5EF4-FFF2-40B4-BE49-F238E27FC236}">
                  <a16:creationId xmlns:a16="http://schemas.microsoft.com/office/drawing/2014/main" id="{54C35E9C-C356-F8FF-BD9C-A4F61AF639B6}"/>
                </a:ext>
              </a:extLst>
            </p:cNvPr>
            <p:cNvCxnSpPr>
              <a:cxnSpLocks/>
            </p:cNvCxnSpPr>
            <p:nvPr/>
          </p:nvCxnSpPr>
          <p:spPr>
            <a:xfrm rot="10800000">
              <a:off x="8000951" y="5084597"/>
              <a:ext cx="341338" cy="186174"/>
            </a:xfrm>
            <a:prstGeom prst="bentConnector3">
              <a:avLst>
                <a:gd name="adj1" fmla="val 9934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Elbow Connector 164">
              <a:extLst>
                <a:ext uri="{FF2B5EF4-FFF2-40B4-BE49-F238E27FC236}">
                  <a16:creationId xmlns:a16="http://schemas.microsoft.com/office/drawing/2014/main" id="{AF60C96A-AD18-A22E-D72A-2067CA5EAE26}"/>
                </a:ext>
              </a:extLst>
            </p:cNvPr>
            <p:cNvCxnSpPr>
              <a:cxnSpLocks/>
            </p:cNvCxnSpPr>
            <p:nvPr/>
          </p:nvCxnSpPr>
          <p:spPr>
            <a:xfrm flipV="1">
              <a:off x="8342288" y="5095408"/>
              <a:ext cx="342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Elbow Connector 165">
              <a:extLst>
                <a:ext uri="{FF2B5EF4-FFF2-40B4-BE49-F238E27FC236}">
                  <a16:creationId xmlns:a16="http://schemas.microsoft.com/office/drawing/2014/main" id="{C9E0FDCB-C0C1-3799-02ED-B582C34EF043}"/>
                </a:ext>
              </a:extLst>
            </p:cNvPr>
            <p:cNvCxnSpPr>
              <a:cxnSpLocks/>
              <a:endCxn id="149" idx="1"/>
            </p:cNvCxnSpPr>
            <p:nvPr/>
          </p:nvCxnSpPr>
          <p:spPr>
            <a:xfrm rot="16200000" flipV="1">
              <a:off x="7650322" y="3582401"/>
              <a:ext cx="811326" cy="572611"/>
            </a:xfrm>
            <a:prstGeom prst="bentConnector4">
              <a:avLst>
                <a:gd name="adj1" fmla="val -640"/>
                <a:gd name="adj2" fmla="val 139923"/>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FFF2EB9C-C54B-B62A-B66C-A3D3B3B46911}"/>
                </a:ext>
              </a:extLst>
            </p:cNvPr>
            <p:cNvCxnSpPr>
              <a:cxnSpLocks/>
              <a:stCxn id="152" idx="0"/>
              <a:endCxn id="153" idx="2"/>
            </p:cNvCxnSpPr>
            <p:nvPr/>
          </p:nvCxnSpPr>
          <p:spPr>
            <a:xfrm flipV="1">
              <a:off x="8342289" y="4563936"/>
              <a:ext cx="0" cy="59022"/>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FAC1BE18-5F35-26A9-47E7-6D384F75DE8B}"/>
                </a:ext>
              </a:extLst>
            </p:cNvPr>
            <p:cNvCxnSpPr>
              <a:cxnSpLocks/>
              <a:stCxn id="156" idx="2"/>
              <a:endCxn id="155" idx="0"/>
            </p:cNvCxnSpPr>
            <p:nvPr/>
          </p:nvCxnSpPr>
          <p:spPr>
            <a:xfrm>
              <a:off x="10635489" y="4506174"/>
              <a:ext cx="0" cy="50741"/>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1" name="Straight Arrow Connector 170">
              <a:extLst>
                <a:ext uri="{FF2B5EF4-FFF2-40B4-BE49-F238E27FC236}">
                  <a16:creationId xmlns:a16="http://schemas.microsoft.com/office/drawing/2014/main" id="{358ED264-C5BB-E3B2-F470-32DD886B6D34}"/>
                </a:ext>
              </a:extLst>
            </p:cNvPr>
            <p:cNvCxnSpPr>
              <a:cxnSpLocks/>
              <a:stCxn id="150" idx="0"/>
            </p:cNvCxnSpPr>
            <p:nvPr/>
          </p:nvCxnSpPr>
          <p:spPr>
            <a:xfrm flipV="1">
              <a:off x="10635489" y="1916824"/>
              <a:ext cx="0" cy="252225"/>
            </a:xfrm>
            <a:prstGeom prst="straightConnector1">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Elbow Connector 171">
              <a:extLst>
                <a:ext uri="{FF2B5EF4-FFF2-40B4-BE49-F238E27FC236}">
                  <a16:creationId xmlns:a16="http://schemas.microsoft.com/office/drawing/2014/main" id="{119833FD-C929-A678-6662-57282CD79F79}"/>
                </a:ext>
              </a:extLst>
            </p:cNvPr>
            <p:cNvCxnSpPr>
              <a:cxnSpLocks/>
              <a:endCxn id="150" idx="3"/>
            </p:cNvCxnSpPr>
            <p:nvPr/>
          </p:nvCxnSpPr>
          <p:spPr>
            <a:xfrm rot="5400000" flipH="1" flipV="1">
              <a:off x="10479174" y="2414054"/>
              <a:ext cx="885236" cy="572612"/>
            </a:xfrm>
            <a:prstGeom prst="bentConnector4">
              <a:avLst>
                <a:gd name="adj1" fmla="val 10941"/>
                <a:gd name="adj2" fmla="val 139922"/>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Elbow Connector 176">
              <a:extLst>
                <a:ext uri="{FF2B5EF4-FFF2-40B4-BE49-F238E27FC236}">
                  <a16:creationId xmlns:a16="http://schemas.microsoft.com/office/drawing/2014/main" id="{E492BA89-2B95-2BB6-4239-D80E87364A87}"/>
                </a:ext>
              </a:extLst>
            </p:cNvPr>
            <p:cNvCxnSpPr>
              <a:cxnSpLocks/>
            </p:cNvCxnSpPr>
            <p:nvPr/>
          </p:nvCxnSpPr>
          <p:spPr>
            <a:xfrm flipV="1">
              <a:off x="9751637" y="3903785"/>
              <a:ext cx="540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Elbow Connector 177">
              <a:extLst>
                <a:ext uri="{FF2B5EF4-FFF2-40B4-BE49-F238E27FC236}">
                  <a16:creationId xmlns:a16="http://schemas.microsoft.com/office/drawing/2014/main" id="{4F4F1FA3-A161-F935-CEF4-1AB82CA8450C}"/>
                </a:ext>
              </a:extLst>
            </p:cNvPr>
            <p:cNvCxnSpPr>
              <a:cxnSpLocks/>
              <a:stCxn id="149" idx="0"/>
            </p:cNvCxnSpPr>
            <p:nvPr/>
          </p:nvCxnSpPr>
          <p:spPr>
            <a:xfrm rot="16200000" flipH="1">
              <a:off x="8748710" y="2967929"/>
              <a:ext cx="705523" cy="1518366"/>
            </a:xfrm>
            <a:prstGeom prst="bentConnector4">
              <a:avLst>
                <a:gd name="adj1" fmla="val -32401"/>
                <a:gd name="adj2" fmla="val 68856"/>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E2D843D5-B1F5-8031-078E-EA56D76840FB}"/>
                </a:ext>
              </a:extLst>
            </p:cNvPr>
            <p:cNvCxnSpPr>
              <a:cxnSpLocks/>
              <a:stCxn id="149" idx="2"/>
              <a:endCxn id="154" idx="0"/>
            </p:cNvCxnSpPr>
            <p:nvPr/>
          </p:nvCxnSpPr>
          <p:spPr>
            <a:xfrm>
              <a:off x="8342289" y="3551736"/>
              <a:ext cx="0" cy="63322"/>
            </a:xfrm>
            <a:prstGeom prst="line">
              <a:avLst/>
            </a:prstGeom>
            <a:ln w="34925">
              <a:solidFill>
                <a:schemeClr val="bg2">
                  <a:lumMod val="9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4F129133-7512-1177-08C1-056C5F7B9F07}"/>
                </a:ext>
              </a:extLst>
            </p:cNvPr>
            <p:cNvCxnSpPr>
              <a:cxnSpLocks/>
              <a:stCxn id="151" idx="2"/>
              <a:endCxn id="159" idx="0"/>
            </p:cNvCxnSpPr>
            <p:nvPr/>
          </p:nvCxnSpPr>
          <p:spPr>
            <a:xfrm>
              <a:off x="10635489" y="3310463"/>
              <a:ext cx="0" cy="49785"/>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DFB37E49-F5AD-2617-D287-424D0E686AC7}"/>
                </a:ext>
              </a:extLst>
            </p:cNvPr>
            <p:cNvCxnSpPr>
              <a:cxnSpLocks/>
              <a:stCxn id="157" idx="0"/>
              <a:endCxn id="150" idx="2"/>
            </p:cNvCxnSpPr>
            <p:nvPr/>
          </p:nvCxnSpPr>
          <p:spPr>
            <a:xfrm flipV="1">
              <a:off x="10635489" y="2346434"/>
              <a:ext cx="0" cy="48959"/>
            </a:xfrm>
            <a:prstGeom prst="line">
              <a:avLst/>
            </a:prstGeom>
            <a:ln w="34925">
              <a:solidFill>
                <a:schemeClr val="bg2">
                  <a:lumMod val="9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9784B71F-9263-831D-D7A5-C597391C9385}"/>
                </a:ext>
              </a:extLst>
            </p:cNvPr>
            <p:cNvCxnSpPr>
              <a:cxnSpLocks/>
              <a:endCxn id="152" idx="2"/>
            </p:cNvCxnSpPr>
            <p:nvPr/>
          </p:nvCxnSpPr>
          <p:spPr>
            <a:xfrm flipH="1" flipV="1">
              <a:off x="8342289" y="5084597"/>
              <a:ext cx="552" cy="485048"/>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02FAD6E1-02C7-DDA7-9D39-E5029B7DE56E}"/>
                </a:ext>
              </a:extLst>
            </p:cNvPr>
            <p:cNvCxnSpPr>
              <a:cxnSpLocks/>
              <a:stCxn id="153" idx="0"/>
              <a:endCxn id="154" idx="2"/>
            </p:cNvCxnSpPr>
            <p:nvPr/>
          </p:nvCxnSpPr>
          <p:spPr>
            <a:xfrm flipV="1">
              <a:off x="8342289" y="4076697"/>
              <a:ext cx="0" cy="309854"/>
            </a:xfrm>
            <a:prstGeom prst="line">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8EBDF0AE-C8A5-522B-9355-49BC3C82C60C}"/>
                </a:ext>
              </a:extLst>
            </p:cNvPr>
            <p:cNvCxnSpPr>
              <a:cxnSpLocks/>
              <a:stCxn id="151" idx="0"/>
              <a:endCxn id="157" idx="2"/>
            </p:cNvCxnSpPr>
            <p:nvPr/>
          </p:nvCxnSpPr>
          <p:spPr>
            <a:xfrm flipV="1">
              <a:off x="10635489" y="2857032"/>
              <a:ext cx="0" cy="276046"/>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Elbow Connector 173">
              <a:extLst>
                <a:ext uri="{FF2B5EF4-FFF2-40B4-BE49-F238E27FC236}">
                  <a16:creationId xmlns:a16="http://schemas.microsoft.com/office/drawing/2014/main" id="{E0AAA3E0-4704-B257-202B-057C98101649}"/>
                </a:ext>
              </a:extLst>
            </p:cNvPr>
            <p:cNvCxnSpPr>
              <a:cxnSpLocks/>
              <a:endCxn id="151" idx="3"/>
            </p:cNvCxnSpPr>
            <p:nvPr/>
          </p:nvCxnSpPr>
          <p:spPr>
            <a:xfrm rot="5400000" flipH="1" flipV="1">
              <a:off x="10432298" y="3425171"/>
              <a:ext cx="979200" cy="572400"/>
            </a:xfrm>
            <a:prstGeom prst="bentConnector4">
              <a:avLst>
                <a:gd name="adj1" fmla="val -3525"/>
                <a:gd name="adj2" fmla="val 139566"/>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Elbow Connector 174">
              <a:extLst>
                <a:ext uri="{FF2B5EF4-FFF2-40B4-BE49-F238E27FC236}">
                  <a16:creationId xmlns:a16="http://schemas.microsoft.com/office/drawing/2014/main" id="{F8AEAED7-4CCA-4DF9-C872-81B865D3D760}"/>
                </a:ext>
              </a:extLst>
            </p:cNvPr>
            <p:cNvCxnSpPr>
              <a:cxnSpLocks/>
            </p:cNvCxnSpPr>
            <p:nvPr/>
          </p:nvCxnSpPr>
          <p:spPr>
            <a:xfrm flipV="1">
              <a:off x="10635486" y="3908847"/>
              <a:ext cx="342000" cy="251999"/>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6" name="Elbow Connector 175">
              <a:extLst>
                <a:ext uri="{FF2B5EF4-FFF2-40B4-BE49-F238E27FC236}">
                  <a16:creationId xmlns:a16="http://schemas.microsoft.com/office/drawing/2014/main" id="{B5F6A3AB-B923-B6F4-7656-5BCCEECA7BE7}"/>
                </a:ext>
              </a:extLst>
            </p:cNvPr>
            <p:cNvCxnSpPr>
              <a:cxnSpLocks/>
            </p:cNvCxnSpPr>
            <p:nvPr/>
          </p:nvCxnSpPr>
          <p:spPr>
            <a:xfrm flipV="1">
              <a:off x="10095380" y="3903785"/>
              <a:ext cx="540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Straight Arrow Connector 172">
              <a:extLst>
                <a:ext uri="{FF2B5EF4-FFF2-40B4-BE49-F238E27FC236}">
                  <a16:creationId xmlns:a16="http://schemas.microsoft.com/office/drawing/2014/main" id="{01CAD744-45B9-4928-A58F-92141EDD6DC5}"/>
                </a:ext>
              </a:extLst>
            </p:cNvPr>
            <p:cNvCxnSpPr>
              <a:cxnSpLocks/>
            </p:cNvCxnSpPr>
            <p:nvPr/>
          </p:nvCxnSpPr>
          <p:spPr>
            <a:xfrm flipV="1">
              <a:off x="10635489" y="4143346"/>
              <a:ext cx="0" cy="187200"/>
            </a:xfrm>
            <a:prstGeom prst="straightConnector1">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2" name="Elbow Connector 181">
              <a:extLst>
                <a:ext uri="{FF2B5EF4-FFF2-40B4-BE49-F238E27FC236}">
                  <a16:creationId xmlns:a16="http://schemas.microsoft.com/office/drawing/2014/main" id="{5610659C-B139-A0C7-1EFE-874F260B2B17}"/>
                </a:ext>
              </a:extLst>
            </p:cNvPr>
            <p:cNvCxnSpPr>
              <a:cxnSpLocks/>
            </p:cNvCxnSpPr>
            <p:nvPr/>
          </p:nvCxnSpPr>
          <p:spPr>
            <a:xfrm rot="5400000" flipH="1" flipV="1">
              <a:off x="10415473" y="4640629"/>
              <a:ext cx="1015772" cy="569478"/>
            </a:xfrm>
            <a:prstGeom prst="bentConnector4">
              <a:avLst>
                <a:gd name="adj1" fmla="val 6563"/>
                <a:gd name="adj2" fmla="val 140142"/>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Elbow Connector 168">
              <a:extLst>
                <a:ext uri="{FF2B5EF4-FFF2-40B4-BE49-F238E27FC236}">
                  <a16:creationId xmlns:a16="http://schemas.microsoft.com/office/drawing/2014/main" id="{65489BFF-E40E-BADA-5F5D-B1C546CF56D2}"/>
                </a:ext>
              </a:extLst>
            </p:cNvPr>
            <p:cNvCxnSpPr>
              <a:cxnSpLocks/>
            </p:cNvCxnSpPr>
            <p:nvPr/>
          </p:nvCxnSpPr>
          <p:spPr>
            <a:xfrm rot="10800000">
              <a:off x="10294151" y="5102908"/>
              <a:ext cx="341338" cy="186174"/>
            </a:xfrm>
            <a:prstGeom prst="bentConnector3">
              <a:avLst>
                <a:gd name="adj1" fmla="val 9934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Elbow Connector 169">
              <a:extLst>
                <a:ext uri="{FF2B5EF4-FFF2-40B4-BE49-F238E27FC236}">
                  <a16:creationId xmlns:a16="http://schemas.microsoft.com/office/drawing/2014/main" id="{FF1A0075-408A-1608-696E-011D5431C4FA}"/>
                </a:ext>
              </a:extLst>
            </p:cNvPr>
            <p:cNvCxnSpPr>
              <a:cxnSpLocks/>
            </p:cNvCxnSpPr>
            <p:nvPr/>
          </p:nvCxnSpPr>
          <p:spPr>
            <a:xfrm flipV="1">
              <a:off x="10635488" y="5113719"/>
              <a:ext cx="342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6A717076-2FE5-CDEB-C6C9-3A1F677A996E}"/>
                </a:ext>
              </a:extLst>
            </p:cNvPr>
            <p:cNvCxnSpPr>
              <a:cxnSpLocks/>
              <a:endCxn id="155" idx="2"/>
            </p:cNvCxnSpPr>
            <p:nvPr/>
          </p:nvCxnSpPr>
          <p:spPr>
            <a:xfrm flipV="1">
              <a:off x="10635488" y="5104170"/>
              <a:ext cx="1" cy="465221"/>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9" name="Rectangle: Rounded Corners 114">
              <a:extLst>
                <a:ext uri="{FF2B5EF4-FFF2-40B4-BE49-F238E27FC236}">
                  <a16:creationId xmlns:a16="http://schemas.microsoft.com/office/drawing/2014/main" id="{9EA1626F-F883-A1D4-5B8F-7CCF38D49C57}"/>
                </a:ext>
              </a:extLst>
            </p:cNvPr>
            <p:cNvSpPr/>
            <p:nvPr/>
          </p:nvSpPr>
          <p:spPr>
            <a:xfrm>
              <a:off x="7769679" y="3374351"/>
              <a:ext cx="1145219" cy="17738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50" name="Rectangle: Rounded Corners 116">
              <a:extLst>
                <a:ext uri="{FF2B5EF4-FFF2-40B4-BE49-F238E27FC236}">
                  <a16:creationId xmlns:a16="http://schemas.microsoft.com/office/drawing/2014/main" id="{F4AA590C-68B5-CCA0-541F-84DDEBD36C60}"/>
                </a:ext>
              </a:extLst>
            </p:cNvPr>
            <p:cNvSpPr/>
            <p:nvPr/>
          </p:nvSpPr>
          <p:spPr>
            <a:xfrm>
              <a:off x="10062879" y="2169049"/>
              <a:ext cx="1145219" cy="17738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53" name="Rectangle: Rounded Corners 37">
              <a:extLst>
                <a:ext uri="{FF2B5EF4-FFF2-40B4-BE49-F238E27FC236}">
                  <a16:creationId xmlns:a16="http://schemas.microsoft.com/office/drawing/2014/main" id="{E17E03D7-A9F2-D606-C405-7D54F7D086C4}"/>
                </a:ext>
              </a:extLst>
            </p:cNvPr>
            <p:cNvSpPr/>
            <p:nvPr/>
          </p:nvSpPr>
          <p:spPr>
            <a:xfrm>
              <a:off x="7769679" y="4386551"/>
              <a:ext cx="1145219" cy="17738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57" name="Rectangle: Rounded Corners 44">
              <a:extLst>
                <a:ext uri="{FF2B5EF4-FFF2-40B4-BE49-F238E27FC236}">
                  <a16:creationId xmlns:a16="http://schemas.microsoft.com/office/drawing/2014/main" id="{D04027DA-1E79-0B19-0DF5-AB2593550109}"/>
                </a:ext>
              </a:extLst>
            </p:cNvPr>
            <p:cNvSpPr/>
            <p:nvPr/>
          </p:nvSpPr>
          <p:spPr>
            <a:xfrm>
              <a:off x="10062879" y="2395393"/>
              <a:ext cx="1145219" cy="461639"/>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grpSp>
    </p:spTree>
    <p:extLst>
      <p:ext uri="{BB962C8B-B14F-4D97-AF65-F5344CB8AC3E}">
        <p14:creationId xmlns:p14="http://schemas.microsoft.com/office/powerpoint/2010/main" val="30573088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normAutofit/>
          </a:bodyPr>
          <a:lstStyle/>
          <a:p>
            <a:r>
              <a:rPr lang="en-US"/>
              <a:t>Encoder-Decoder Sublayers (1)</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65</a:t>
            </a:fld>
            <a:endParaRPr lang="en-US"/>
          </a:p>
        </p:txBody>
      </p:sp>
      <p:sp>
        <p:nvSpPr>
          <p:cNvPr id="8" name="Content Placeholder 7">
            <a:extLst>
              <a:ext uri="{FF2B5EF4-FFF2-40B4-BE49-F238E27FC236}">
                <a16:creationId xmlns:a16="http://schemas.microsoft.com/office/drawing/2014/main" id="{34DCB013-1C94-5C00-FE20-4D95A77AE085}"/>
              </a:ext>
            </a:extLst>
          </p:cNvPr>
          <p:cNvSpPr>
            <a:spLocks noGrp="1"/>
          </p:cNvSpPr>
          <p:nvPr>
            <p:ph idx="1"/>
          </p:nvPr>
        </p:nvSpPr>
        <p:spPr>
          <a:xfrm>
            <a:off x="838200" y="1260629"/>
            <a:ext cx="6487167" cy="4916334"/>
          </a:xfrm>
        </p:spPr>
        <p:txBody>
          <a:bodyPr/>
          <a:lstStyle/>
          <a:p>
            <a:pPr marL="0" indent="0">
              <a:buNone/>
            </a:pPr>
            <a:r>
              <a:rPr lang="en-US" b="1"/>
              <a:t>Implementing Multi-Head Attention</a:t>
            </a:r>
            <a:endParaRPr lang="en-US"/>
          </a:p>
        </p:txBody>
      </p:sp>
      <p:sp>
        <p:nvSpPr>
          <p:cNvPr id="9" name="Title 1">
            <a:extLst>
              <a:ext uri="{FF2B5EF4-FFF2-40B4-BE49-F238E27FC236}">
                <a16:creationId xmlns:a16="http://schemas.microsoft.com/office/drawing/2014/main" id="{C2BAF02C-06FD-F6DB-C8B3-755F72C06868}"/>
              </a:ext>
            </a:extLst>
          </p:cNvPr>
          <p:cNvSpPr txBox="1">
            <a:spLocks/>
          </p:cNvSpPr>
          <p:nvPr/>
        </p:nvSpPr>
        <p:spPr>
          <a:xfrm>
            <a:off x="909320" y="711441"/>
            <a:ext cx="8905240" cy="63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i="1">
                <a:solidFill>
                  <a:schemeClr val="bg2">
                    <a:lumMod val="25000"/>
                  </a:schemeClr>
                </a:solidFill>
              </a:rPr>
              <a:t>Transformers From The Ground Up</a:t>
            </a:r>
          </a:p>
        </p:txBody>
      </p:sp>
      <p:pic>
        <p:nvPicPr>
          <p:cNvPr id="3" name="Picture 2">
            <a:extLst>
              <a:ext uri="{FF2B5EF4-FFF2-40B4-BE49-F238E27FC236}">
                <a16:creationId xmlns:a16="http://schemas.microsoft.com/office/drawing/2014/main" id="{372EC7D6-FB6D-59A0-914A-75C8C9E6F3B2}"/>
              </a:ext>
            </a:extLst>
          </p:cNvPr>
          <p:cNvPicPr>
            <a:picLocks noChangeAspect="1"/>
          </p:cNvPicPr>
          <p:nvPr/>
        </p:nvPicPr>
        <p:blipFill>
          <a:blip r:embed="rId3"/>
          <a:stretch>
            <a:fillRect/>
          </a:stretch>
        </p:blipFill>
        <p:spPr>
          <a:xfrm>
            <a:off x="909320" y="1972290"/>
            <a:ext cx="7772400" cy="3147237"/>
          </a:xfrm>
          <a:prstGeom prst="rect">
            <a:avLst/>
          </a:prstGeom>
        </p:spPr>
      </p:pic>
    </p:spTree>
    <p:extLst>
      <p:ext uri="{BB962C8B-B14F-4D97-AF65-F5344CB8AC3E}">
        <p14:creationId xmlns:p14="http://schemas.microsoft.com/office/powerpoint/2010/main" val="19747278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normAutofit/>
          </a:bodyPr>
          <a:lstStyle/>
          <a:p>
            <a:r>
              <a:rPr lang="en-US"/>
              <a:t>Encoder-Decoder Sublayers (1)</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66</a:t>
            </a:fld>
            <a:endParaRPr lang="en-US"/>
          </a:p>
        </p:txBody>
      </p:sp>
      <p:sp>
        <p:nvSpPr>
          <p:cNvPr id="8" name="Content Placeholder 7">
            <a:extLst>
              <a:ext uri="{FF2B5EF4-FFF2-40B4-BE49-F238E27FC236}">
                <a16:creationId xmlns:a16="http://schemas.microsoft.com/office/drawing/2014/main" id="{34DCB013-1C94-5C00-FE20-4D95A77AE085}"/>
              </a:ext>
            </a:extLst>
          </p:cNvPr>
          <p:cNvSpPr>
            <a:spLocks noGrp="1"/>
          </p:cNvSpPr>
          <p:nvPr>
            <p:ph idx="1"/>
          </p:nvPr>
        </p:nvSpPr>
        <p:spPr>
          <a:xfrm>
            <a:off x="838200" y="1260629"/>
            <a:ext cx="6487167" cy="4916334"/>
          </a:xfrm>
        </p:spPr>
        <p:txBody>
          <a:bodyPr/>
          <a:lstStyle/>
          <a:p>
            <a:pPr marL="0" indent="0">
              <a:buNone/>
            </a:pPr>
            <a:r>
              <a:rPr lang="en-US" b="1"/>
              <a:t>Implementing Multi-Head Attention</a:t>
            </a:r>
            <a:endParaRPr lang="en-US"/>
          </a:p>
        </p:txBody>
      </p:sp>
      <p:sp>
        <p:nvSpPr>
          <p:cNvPr id="9" name="Title 1">
            <a:extLst>
              <a:ext uri="{FF2B5EF4-FFF2-40B4-BE49-F238E27FC236}">
                <a16:creationId xmlns:a16="http://schemas.microsoft.com/office/drawing/2014/main" id="{C2BAF02C-06FD-F6DB-C8B3-755F72C06868}"/>
              </a:ext>
            </a:extLst>
          </p:cNvPr>
          <p:cNvSpPr txBox="1">
            <a:spLocks/>
          </p:cNvSpPr>
          <p:nvPr/>
        </p:nvSpPr>
        <p:spPr>
          <a:xfrm>
            <a:off x="909320" y="711441"/>
            <a:ext cx="8905240" cy="63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i="1">
                <a:solidFill>
                  <a:schemeClr val="bg2">
                    <a:lumMod val="25000"/>
                  </a:schemeClr>
                </a:solidFill>
              </a:rPr>
              <a:t>Transformers From The Ground Up</a:t>
            </a:r>
          </a:p>
        </p:txBody>
      </p:sp>
      <p:pic>
        <p:nvPicPr>
          <p:cNvPr id="7" name="Picture 6">
            <a:extLst>
              <a:ext uri="{FF2B5EF4-FFF2-40B4-BE49-F238E27FC236}">
                <a16:creationId xmlns:a16="http://schemas.microsoft.com/office/drawing/2014/main" id="{E213902C-63B4-C273-BDCA-286973F3443D}"/>
              </a:ext>
            </a:extLst>
          </p:cNvPr>
          <p:cNvPicPr>
            <a:picLocks noChangeAspect="1"/>
          </p:cNvPicPr>
          <p:nvPr/>
        </p:nvPicPr>
        <p:blipFill rotWithShape="1">
          <a:blip r:embed="rId3"/>
          <a:srcRect l="3422" r="26544"/>
          <a:stretch/>
        </p:blipFill>
        <p:spPr>
          <a:xfrm>
            <a:off x="909320" y="2305151"/>
            <a:ext cx="5443267" cy="2908570"/>
          </a:xfrm>
          <a:prstGeom prst="rect">
            <a:avLst/>
          </a:prstGeom>
        </p:spPr>
      </p:pic>
      <p:pic>
        <p:nvPicPr>
          <p:cNvPr id="10" name="Picture 9">
            <a:extLst>
              <a:ext uri="{FF2B5EF4-FFF2-40B4-BE49-F238E27FC236}">
                <a16:creationId xmlns:a16="http://schemas.microsoft.com/office/drawing/2014/main" id="{6841CACE-FF90-415E-95EC-4E17F6051187}"/>
              </a:ext>
            </a:extLst>
          </p:cNvPr>
          <p:cNvPicPr>
            <a:picLocks noChangeAspect="1"/>
          </p:cNvPicPr>
          <p:nvPr/>
        </p:nvPicPr>
        <p:blipFill rotWithShape="1">
          <a:blip r:embed="rId4"/>
          <a:srcRect l="7817" r="8696" b="3342"/>
          <a:stretch/>
        </p:blipFill>
        <p:spPr>
          <a:xfrm>
            <a:off x="6587706" y="1629153"/>
            <a:ext cx="4490133" cy="4547810"/>
          </a:xfrm>
          <a:prstGeom prst="rect">
            <a:avLst/>
          </a:prstGeom>
        </p:spPr>
      </p:pic>
      <p:sp>
        <p:nvSpPr>
          <p:cNvPr id="11" name="Rectangle 10">
            <a:extLst>
              <a:ext uri="{FF2B5EF4-FFF2-40B4-BE49-F238E27FC236}">
                <a16:creationId xmlns:a16="http://schemas.microsoft.com/office/drawing/2014/main" id="{AABC76A3-A9FD-56CE-B4AE-0AC5C587D22E}"/>
              </a:ext>
            </a:extLst>
          </p:cNvPr>
          <p:cNvSpPr/>
          <p:nvPr/>
        </p:nvSpPr>
        <p:spPr>
          <a:xfrm>
            <a:off x="3581400" y="4464616"/>
            <a:ext cx="2353574" cy="141890"/>
          </a:xfrm>
          <a:prstGeom prst="rect">
            <a:avLst/>
          </a:prstGeom>
          <a:solidFill>
            <a:schemeClr val="accent4">
              <a:alpha val="3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0A2F416-EFDC-1FF1-160B-5C6FDEE01A89}"/>
              </a:ext>
            </a:extLst>
          </p:cNvPr>
          <p:cNvSpPr/>
          <p:nvPr/>
        </p:nvSpPr>
        <p:spPr>
          <a:xfrm>
            <a:off x="6848029" y="2788215"/>
            <a:ext cx="4150650" cy="800373"/>
          </a:xfrm>
          <a:prstGeom prst="rect">
            <a:avLst/>
          </a:prstGeom>
          <a:solidFill>
            <a:schemeClr val="accent4">
              <a:alpha val="30377"/>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D32CC9A-4CC8-D393-D2D3-410DB2B7626B}"/>
              </a:ext>
            </a:extLst>
          </p:cNvPr>
          <p:cNvSpPr/>
          <p:nvPr/>
        </p:nvSpPr>
        <p:spPr>
          <a:xfrm>
            <a:off x="7325367" y="6004669"/>
            <a:ext cx="1154399" cy="141890"/>
          </a:xfrm>
          <a:prstGeom prst="rect">
            <a:avLst/>
          </a:prstGeom>
          <a:solidFill>
            <a:schemeClr val="accent4">
              <a:alpha val="3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3D5CE35-8EAC-AF68-603D-3AE1BBA128EB}"/>
              </a:ext>
            </a:extLst>
          </p:cNvPr>
          <p:cNvSpPr/>
          <p:nvPr/>
        </p:nvSpPr>
        <p:spPr>
          <a:xfrm>
            <a:off x="7560486" y="2479004"/>
            <a:ext cx="807137" cy="129824"/>
          </a:xfrm>
          <a:prstGeom prst="rect">
            <a:avLst/>
          </a:prstGeom>
          <a:solidFill>
            <a:schemeClr val="accent4">
              <a:alpha val="3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62261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Rectangle: Rounded Corners 20">
            <a:extLst>
              <a:ext uri="{FF2B5EF4-FFF2-40B4-BE49-F238E27FC236}">
                <a16:creationId xmlns:a16="http://schemas.microsoft.com/office/drawing/2014/main" id="{108643C7-9F49-B322-4CAF-BAFB4A2CF750}"/>
              </a:ext>
            </a:extLst>
          </p:cNvPr>
          <p:cNvSpPr/>
          <p:nvPr/>
        </p:nvSpPr>
        <p:spPr>
          <a:xfrm>
            <a:off x="9683033" y="2092455"/>
            <a:ext cx="1911176" cy="3340800"/>
          </a:xfrm>
          <a:prstGeom prst="roundRect">
            <a:avLst>
              <a:gd name="adj" fmla="val 8831"/>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normAutofit/>
          </a:bodyPr>
          <a:lstStyle/>
          <a:p>
            <a:r>
              <a:rPr lang="en-US"/>
              <a:t>Encoder-Decoder Sublayers (2)</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67</a:t>
            </a:fld>
            <a:endParaRPr lang="en-US"/>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34DCB013-1C94-5C00-FE20-4D95A77AE085}"/>
                  </a:ext>
                </a:extLst>
              </p:cNvPr>
              <p:cNvSpPr>
                <a:spLocks noGrp="1"/>
              </p:cNvSpPr>
              <p:nvPr>
                <p:ph idx="1"/>
              </p:nvPr>
            </p:nvSpPr>
            <p:spPr>
              <a:xfrm>
                <a:off x="838200" y="1260628"/>
                <a:ext cx="6387367" cy="5095721"/>
              </a:xfrm>
            </p:spPr>
            <p:txBody>
              <a:bodyPr>
                <a:normAutofit fontScale="77500" lnSpcReduction="20000"/>
              </a:bodyPr>
              <a:lstStyle/>
              <a:p>
                <a:pPr marL="0" indent="0">
                  <a:buNone/>
                </a:pPr>
                <a:r>
                  <a:rPr lang="en-US" sz="3000" b="1"/>
                  <a:t>Position-wise Feed Forward Network</a:t>
                </a:r>
              </a:p>
              <a:p>
                <a:r>
                  <a:rPr lang="en-US" i="1"/>
                  <a:t>What?</a:t>
                </a:r>
              </a:p>
              <a:p>
                <a:pPr lvl="1"/>
                <a:r>
                  <a:rPr lang="en-US"/>
                  <a:t>Applies learned transformations to each position in input representation </a:t>
                </a:r>
              </a:p>
              <a:p>
                <a:pPr lvl="2"/>
                <a:r>
                  <a:rPr lang="en-US"/>
                  <a:t>Applied separately and identically</a:t>
                </a:r>
              </a:p>
              <a:p>
                <a:r>
                  <a:rPr lang="en-US" i="1"/>
                  <a:t>Why? </a:t>
                </a:r>
              </a:p>
              <a:p>
                <a:pPr lvl="1"/>
                <a:r>
                  <a:rPr lang="en-US"/>
                  <a:t>Exploits context added by previous sublayers</a:t>
                </a:r>
              </a:p>
              <a:p>
                <a:pPr lvl="1"/>
                <a:r>
                  <a:rPr lang="en-US"/>
                  <a:t>Adds depth to network so it can approximate greater complexity</a:t>
                </a:r>
              </a:p>
              <a:p>
                <a:pPr lvl="1"/>
                <a:r>
                  <a:rPr lang="en-US"/>
                  <a:t>Increases resolution to pull out different parts of the superposition</a:t>
                </a:r>
              </a:p>
              <a:p>
                <a:r>
                  <a:rPr lang="en-US" i="1"/>
                  <a:t>How?</a:t>
                </a:r>
              </a:p>
              <a:p>
                <a:pPr lvl="1"/>
                <a:r>
                  <a:rPr lang="en-US"/>
                  <a:t>Linear MLP (FC) layers with </a:t>
                </a:r>
                <a:r>
                  <a:rPr lang="en-US" err="1"/>
                  <a:t>ReLU</a:t>
                </a:r>
                <a:r>
                  <a:rPr lang="en-US"/>
                  <a:t> activation in between</a:t>
                </a:r>
              </a:p>
              <a:p>
                <a:pPr lvl="1"/>
                <a:r>
                  <a:rPr lang="en-US"/>
                  <a:t>Hidden space with higher dimension</a:t>
                </a:r>
              </a:p>
              <a:p>
                <a:pPr marL="457200" lvl="1" indent="0">
                  <a:buNone/>
                </a:pPr>
                <a:endParaRPr lang="en-US"/>
              </a:p>
              <a:p>
                <a:pPr marL="457200" lvl="1"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𝐹𝐹𝑁</m:t>
                      </m:r>
                      <m:d>
                        <m:dPr>
                          <m:ctrlPr>
                            <a:rPr lang="en-US" i="1">
                              <a:latin typeface="Cambria Math" panose="02040503050406030204" pitchFamily="18" charset="0"/>
                            </a:rPr>
                          </m:ctrlPr>
                        </m:dPr>
                        <m:e>
                          <m:r>
                            <a:rPr lang="en-US" i="1">
                              <a:latin typeface="Cambria Math" panose="02040503050406030204" pitchFamily="18" charset="0"/>
                            </a:rPr>
                            <m:t>𝑥</m:t>
                          </m:r>
                        </m:e>
                      </m:d>
                      <m:r>
                        <a:rPr lang="en-US" i="1">
                          <a:latin typeface="Cambria Math" panose="02040503050406030204" pitchFamily="18" charset="0"/>
                        </a:rPr>
                        <m:t>= </m:t>
                      </m:r>
                      <m:r>
                        <a:rPr lang="en-US" i="1">
                          <a:latin typeface="Cambria Math" panose="02040503050406030204" pitchFamily="18" charset="0"/>
                        </a:rPr>
                        <m:t>𝑚𝑎𝑥</m:t>
                      </m:r>
                      <m:d>
                        <m:dPr>
                          <m:ctrlPr>
                            <a:rPr lang="en-US" i="1">
                              <a:latin typeface="Cambria Math" panose="02040503050406030204" pitchFamily="18" charset="0"/>
                            </a:rPr>
                          </m:ctrlPr>
                        </m:dPr>
                        <m:e>
                          <m:r>
                            <a:rPr lang="en-US" i="1">
                              <a:latin typeface="Cambria Math" panose="02040503050406030204" pitchFamily="18" charset="0"/>
                            </a:rPr>
                            <m:t>0, </m:t>
                          </m:r>
                          <m:r>
                            <a:rPr lang="en-US" i="1">
                              <a:latin typeface="Cambria Math" panose="02040503050406030204" pitchFamily="18" charset="0"/>
                            </a:rPr>
                            <m:t>𝑥</m:t>
                          </m:r>
                          <m:sSub>
                            <m:sSubPr>
                              <m:ctrlPr>
                                <a:rPr lang="en-CA" b="0" i="1" smtClean="0">
                                  <a:latin typeface="Cambria Math" panose="02040503050406030204" pitchFamily="18" charset="0"/>
                                </a:rPr>
                              </m:ctrlPr>
                            </m:sSubPr>
                            <m:e>
                              <m:r>
                                <a:rPr lang="en-US" i="1">
                                  <a:latin typeface="Cambria Math" panose="02040503050406030204" pitchFamily="18" charset="0"/>
                                </a:rPr>
                                <m:t>𝑊</m:t>
                              </m:r>
                            </m:e>
                            <m:sub>
                              <m:r>
                                <a:rPr lang="en-CA" b="0" i="1" smtClean="0">
                                  <a:latin typeface="Cambria Math" panose="02040503050406030204" pitchFamily="18" charset="0"/>
                                </a:rPr>
                                <m:t>1</m:t>
                              </m:r>
                            </m:sub>
                          </m:sSub>
                          <m:r>
                            <a:rPr lang="en-US" i="1">
                              <a:latin typeface="Cambria Math" panose="02040503050406030204" pitchFamily="18" charset="0"/>
                            </a:rPr>
                            <m:t> + </m:t>
                          </m:r>
                          <m:sSub>
                            <m:sSubPr>
                              <m:ctrlPr>
                                <a:rPr lang="en-CA" b="0" i="1" smtClean="0">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1</m:t>
                              </m:r>
                            </m:sub>
                          </m:sSub>
                        </m:e>
                      </m:d>
                      <m:sSub>
                        <m:sSubPr>
                          <m:ctrlPr>
                            <a:rPr lang="en-CA" b="0" i="1" smtClean="0">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2</m:t>
                          </m:r>
                        </m:sub>
                      </m:sSub>
                      <m:r>
                        <a:rPr lang="en-US" i="1">
                          <a:latin typeface="Cambria Math" panose="02040503050406030204" pitchFamily="18" charset="0"/>
                        </a:rPr>
                        <m:t> + </m:t>
                      </m:r>
                      <m:sSub>
                        <m:sSubPr>
                          <m:ctrlPr>
                            <a:rPr lang="en-CA" b="0" i="1" smtClean="0">
                              <a:latin typeface="Cambria Math" panose="02040503050406030204" pitchFamily="18" charset="0"/>
                            </a:rPr>
                          </m:ctrlPr>
                        </m:sSubPr>
                        <m:e>
                          <m:r>
                            <a:rPr lang="en-US" i="1">
                              <a:latin typeface="Cambria Math" panose="02040503050406030204" pitchFamily="18" charset="0"/>
                            </a:rPr>
                            <m:t>𝑏</m:t>
                          </m:r>
                        </m:e>
                        <m:sub>
                          <m:r>
                            <a:rPr lang="en-CA" b="0" i="1" smtClean="0">
                              <a:latin typeface="Cambria Math" panose="02040503050406030204" pitchFamily="18" charset="0"/>
                            </a:rPr>
                            <m:t>2</m:t>
                          </m:r>
                        </m:sub>
                      </m:sSub>
                    </m:oMath>
                  </m:oMathPara>
                </a14:m>
                <a:endParaRPr lang="en-CA" b="0"/>
              </a:p>
              <a:p>
                <a:pPr marL="457200" lvl="1" indent="0">
                  <a:buNone/>
                </a:pPr>
                <a:endParaRPr lang="en-CA" b="0" i="1">
                  <a:latin typeface="Cambria Math" panose="02040503050406030204" pitchFamily="18" charset="0"/>
                </a:endParaRPr>
              </a:p>
              <a:p>
                <a:pPr marL="457200" lvl="1" indent="0">
                  <a:buNone/>
                </a:pPr>
                <a14:m>
                  <m:oMathPara xmlns:m="http://schemas.openxmlformats.org/officeDocument/2006/math">
                    <m:oMathParaPr>
                      <m:jc m:val="center"/>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𝑊</m:t>
                          </m:r>
                        </m:e>
                        <m:sub>
                          <m:r>
                            <a:rPr lang="en-CA" b="0" i="1" smtClean="0">
                              <a:latin typeface="Cambria Math" panose="02040503050406030204" pitchFamily="18" charset="0"/>
                            </a:rPr>
                            <m:t>1</m:t>
                          </m:r>
                        </m:sub>
                      </m:sSub>
                      <m:r>
                        <a:rPr lang="en-CA" b="0" i="1" smtClean="0">
                          <a:latin typeface="Cambria Math" panose="02040503050406030204" pitchFamily="18" charset="0"/>
                        </a:rPr>
                        <m:t>∈</m:t>
                      </m:r>
                      <m:sSup>
                        <m:sSupPr>
                          <m:ctrlPr>
                            <a:rPr lang="en-CA" b="0" i="1" smtClean="0">
                              <a:latin typeface="Cambria Math" panose="02040503050406030204" pitchFamily="18" charset="0"/>
                            </a:rPr>
                          </m:ctrlPr>
                        </m:sSupPr>
                        <m:e>
                          <m:r>
                            <a:rPr lang="en-CA" b="0" i="1" smtClean="0">
                              <a:latin typeface="Cambria Math" panose="02040503050406030204" pitchFamily="18" charset="0"/>
                            </a:rPr>
                            <m:t>ℝ</m:t>
                          </m:r>
                        </m:e>
                        <m:sup>
                          <m:sSub>
                            <m:sSubPr>
                              <m:ctrlPr>
                                <a:rPr lang="en-CA" b="0"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𝑚𝑜𝑑𝑒𝑙</m:t>
                              </m:r>
                            </m:sub>
                          </m:sSub>
                          <m:r>
                            <a:rPr lang="en-CA" b="0" i="1" smtClean="0">
                              <a:latin typeface="Cambria Math" panose="02040503050406030204" pitchFamily="18" charset="0"/>
                              <a:ea typeface="Cambria Math" panose="02040503050406030204" pitchFamily="18" charset="0"/>
                            </a:rPr>
                            <m:t>×</m:t>
                          </m:r>
                          <m:sSub>
                            <m:sSubPr>
                              <m:ctrlPr>
                                <a:rPr lang="en-CA" b="0" i="1" smtClean="0">
                                  <a:latin typeface="Cambria Math" panose="02040503050406030204" pitchFamily="18" charset="0"/>
                                  <a:ea typeface="Cambria Math" panose="02040503050406030204" pitchFamily="18" charset="0"/>
                                </a:rPr>
                              </m:ctrlPr>
                            </m:sSubPr>
                            <m:e>
                              <m:r>
                                <a:rPr lang="en-CA" b="0" i="1" smtClean="0">
                                  <a:latin typeface="Cambria Math" panose="02040503050406030204" pitchFamily="18" charset="0"/>
                                  <a:ea typeface="Cambria Math" panose="02040503050406030204" pitchFamily="18" charset="0"/>
                                </a:rPr>
                                <m:t>𝑑</m:t>
                              </m:r>
                            </m:e>
                            <m:sub>
                              <m:r>
                                <a:rPr lang="en-CA" b="0" i="1" smtClean="0">
                                  <a:latin typeface="Cambria Math" panose="02040503050406030204" pitchFamily="18" charset="0"/>
                                  <a:ea typeface="Cambria Math" panose="02040503050406030204" pitchFamily="18" charset="0"/>
                                </a:rPr>
                                <m:t>𝑓𝑓</m:t>
                              </m:r>
                            </m:sub>
                          </m:sSub>
                        </m:sup>
                      </m:sSup>
                      <m:r>
                        <a:rPr lang="en-CA" b="0" i="1" smtClean="0">
                          <a:latin typeface="Cambria Math" panose="02040503050406030204" pitchFamily="18" charset="0"/>
                        </a:rPr>
                        <m:t>, </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𝑊</m:t>
                          </m:r>
                        </m:e>
                        <m:sub>
                          <m:r>
                            <a:rPr lang="en-CA" b="0" i="1" smtClean="0">
                              <a:latin typeface="Cambria Math" panose="02040503050406030204" pitchFamily="18" charset="0"/>
                            </a:rPr>
                            <m:t>2</m:t>
                          </m:r>
                        </m:sub>
                      </m:sSub>
                      <m:r>
                        <a:rPr lang="en-CA" b="0" i="1" smtClean="0">
                          <a:latin typeface="Cambria Math" panose="02040503050406030204" pitchFamily="18" charset="0"/>
                        </a:rPr>
                        <m:t>∈</m:t>
                      </m:r>
                      <m:sSup>
                        <m:sSupPr>
                          <m:ctrlPr>
                            <a:rPr lang="en-CA" b="0" i="1" smtClean="0">
                              <a:latin typeface="Cambria Math" panose="02040503050406030204" pitchFamily="18" charset="0"/>
                            </a:rPr>
                          </m:ctrlPr>
                        </m:sSupPr>
                        <m:e>
                          <m:r>
                            <a:rPr lang="en-CA" b="0" i="1" smtClean="0">
                              <a:latin typeface="Cambria Math" panose="02040503050406030204" pitchFamily="18" charset="0"/>
                            </a:rPr>
                            <m:t>ℝ</m:t>
                          </m:r>
                        </m:e>
                        <m:sup>
                          <m:sSub>
                            <m:sSubPr>
                              <m:ctrlPr>
                                <a:rPr lang="en-CA" b="0"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𝑓𝑓</m:t>
                              </m:r>
                            </m:sub>
                          </m:sSub>
                          <m:r>
                            <a:rPr lang="en-CA" b="0" i="1" smtClean="0">
                              <a:latin typeface="Cambria Math" panose="02040503050406030204" pitchFamily="18" charset="0"/>
                              <a:ea typeface="Cambria Math" panose="02040503050406030204" pitchFamily="18" charset="0"/>
                            </a:rPr>
                            <m:t>×</m:t>
                          </m:r>
                          <m:sSub>
                            <m:sSubPr>
                              <m:ctrlPr>
                                <a:rPr lang="en-CA" b="0" i="1" smtClean="0">
                                  <a:latin typeface="Cambria Math" panose="02040503050406030204" pitchFamily="18" charset="0"/>
                                  <a:ea typeface="Cambria Math" panose="02040503050406030204" pitchFamily="18" charset="0"/>
                                </a:rPr>
                              </m:ctrlPr>
                            </m:sSubPr>
                            <m:e>
                              <m:r>
                                <a:rPr lang="en-CA" b="0" i="1" smtClean="0">
                                  <a:latin typeface="Cambria Math" panose="02040503050406030204" pitchFamily="18" charset="0"/>
                                  <a:ea typeface="Cambria Math" panose="02040503050406030204" pitchFamily="18" charset="0"/>
                                </a:rPr>
                                <m:t>𝑑</m:t>
                              </m:r>
                            </m:e>
                            <m:sub>
                              <m:r>
                                <a:rPr lang="en-CA" b="0" i="1" smtClean="0">
                                  <a:latin typeface="Cambria Math" panose="02040503050406030204" pitchFamily="18" charset="0"/>
                                  <a:ea typeface="Cambria Math" panose="02040503050406030204" pitchFamily="18" charset="0"/>
                                </a:rPr>
                                <m:t>𝑚𝑜𝑑𝑒𝑙</m:t>
                              </m:r>
                            </m:sub>
                          </m:sSub>
                        </m:sup>
                      </m:sSup>
                    </m:oMath>
                  </m:oMathPara>
                </a14:m>
                <a:endParaRPr lang="en-US"/>
              </a:p>
            </p:txBody>
          </p:sp>
        </mc:Choice>
        <mc:Fallback xmlns="">
          <p:sp>
            <p:nvSpPr>
              <p:cNvPr id="8" name="Content Placeholder 7">
                <a:extLst>
                  <a:ext uri="{FF2B5EF4-FFF2-40B4-BE49-F238E27FC236}">
                    <a16:creationId xmlns:a16="http://schemas.microsoft.com/office/drawing/2014/main" id="{34DCB013-1C94-5C00-FE20-4D95A77AE085}"/>
                  </a:ext>
                </a:extLst>
              </p:cNvPr>
              <p:cNvSpPr>
                <a:spLocks noGrp="1" noRot="1" noChangeAspect="1" noMove="1" noResize="1" noEditPoints="1" noAdjustHandles="1" noChangeArrowheads="1" noChangeShapeType="1" noTextEdit="1"/>
              </p:cNvSpPr>
              <p:nvPr>
                <p:ph idx="1"/>
              </p:nvPr>
            </p:nvSpPr>
            <p:spPr>
              <a:xfrm>
                <a:off x="838200" y="1260628"/>
                <a:ext cx="6387367" cy="5095721"/>
              </a:xfrm>
              <a:blipFill>
                <a:blip r:embed="rId3"/>
                <a:stretch>
                  <a:fillRect l="-1392" t="-2985"/>
                </a:stretch>
              </a:blipFill>
            </p:spPr>
            <p:txBody>
              <a:bodyPr/>
              <a:lstStyle/>
              <a:p>
                <a:r>
                  <a:rPr lang="en-US">
                    <a:noFill/>
                  </a:rPr>
                  <a:t> </a:t>
                </a:r>
              </a:p>
            </p:txBody>
          </p:sp>
        </mc:Fallback>
      </mc:AlternateContent>
      <p:sp>
        <p:nvSpPr>
          <p:cNvPr id="9" name="Title 1">
            <a:extLst>
              <a:ext uri="{FF2B5EF4-FFF2-40B4-BE49-F238E27FC236}">
                <a16:creationId xmlns:a16="http://schemas.microsoft.com/office/drawing/2014/main" id="{C2BAF02C-06FD-F6DB-C8B3-755F72C06868}"/>
              </a:ext>
            </a:extLst>
          </p:cNvPr>
          <p:cNvSpPr txBox="1">
            <a:spLocks/>
          </p:cNvSpPr>
          <p:nvPr/>
        </p:nvSpPr>
        <p:spPr>
          <a:xfrm>
            <a:off x="909320" y="711441"/>
            <a:ext cx="8905240" cy="63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i="1">
                <a:solidFill>
                  <a:schemeClr val="bg2">
                    <a:lumMod val="25000"/>
                  </a:schemeClr>
                </a:solidFill>
              </a:rPr>
              <a:t>Transformers From The Ground Up</a:t>
            </a:r>
          </a:p>
        </p:txBody>
      </p:sp>
      <p:cxnSp>
        <p:nvCxnSpPr>
          <p:cNvPr id="146" name="Elbow Connector 145">
            <a:extLst>
              <a:ext uri="{FF2B5EF4-FFF2-40B4-BE49-F238E27FC236}">
                <a16:creationId xmlns:a16="http://schemas.microsoft.com/office/drawing/2014/main" id="{3F8D97A5-8560-FA60-060D-C6E5C562A2E6}"/>
              </a:ext>
            </a:extLst>
          </p:cNvPr>
          <p:cNvCxnSpPr>
            <a:cxnSpLocks/>
          </p:cNvCxnSpPr>
          <p:nvPr/>
        </p:nvCxnSpPr>
        <p:spPr>
          <a:xfrm rot="5400000" flipH="1" flipV="1">
            <a:off x="10415472" y="4640630"/>
            <a:ext cx="1015773" cy="569477"/>
          </a:xfrm>
          <a:prstGeom prst="bentConnector4">
            <a:avLst>
              <a:gd name="adj1" fmla="val 6804"/>
              <a:gd name="adj2" fmla="val 140728"/>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8" name="Rectangle: Rounded Corners 20">
            <a:extLst>
              <a:ext uri="{FF2B5EF4-FFF2-40B4-BE49-F238E27FC236}">
                <a16:creationId xmlns:a16="http://schemas.microsoft.com/office/drawing/2014/main" id="{8B7589E5-4654-36BA-3B4D-8C72263FE597}"/>
              </a:ext>
            </a:extLst>
          </p:cNvPr>
          <p:cNvSpPr/>
          <p:nvPr/>
        </p:nvSpPr>
        <p:spPr>
          <a:xfrm>
            <a:off x="7325367" y="3251809"/>
            <a:ext cx="1785389" cy="2180503"/>
          </a:xfrm>
          <a:prstGeom prst="roundRect">
            <a:avLst>
              <a:gd name="adj" fmla="val 8831"/>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sp>
        <p:nvSpPr>
          <p:cNvPr id="154" name="Rectangle: Rounded Corners 38">
            <a:extLst>
              <a:ext uri="{FF2B5EF4-FFF2-40B4-BE49-F238E27FC236}">
                <a16:creationId xmlns:a16="http://schemas.microsoft.com/office/drawing/2014/main" id="{40241BD7-0200-9484-996F-6623F13EAB1D}"/>
              </a:ext>
            </a:extLst>
          </p:cNvPr>
          <p:cNvSpPr/>
          <p:nvPr/>
        </p:nvSpPr>
        <p:spPr>
          <a:xfrm>
            <a:off x="7769679" y="3615058"/>
            <a:ext cx="1145219" cy="461639"/>
          </a:xfrm>
          <a:prstGeom prst="roundRect">
            <a:avLst/>
          </a:prstGeom>
          <a:solidFill>
            <a:schemeClr val="accent5">
              <a:lumMod val="60000"/>
              <a:lumOff val="4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157" name="Rectangle: Rounded Corners 44">
            <a:extLst>
              <a:ext uri="{FF2B5EF4-FFF2-40B4-BE49-F238E27FC236}">
                <a16:creationId xmlns:a16="http://schemas.microsoft.com/office/drawing/2014/main" id="{D04027DA-1E79-0B19-0DF5-AB2593550109}"/>
              </a:ext>
            </a:extLst>
          </p:cNvPr>
          <p:cNvSpPr/>
          <p:nvPr/>
        </p:nvSpPr>
        <p:spPr>
          <a:xfrm>
            <a:off x="10062879" y="2395393"/>
            <a:ext cx="1145219" cy="461639"/>
          </a:xfrm>
          <a:prstGeom prst="roundRect">
            <a:avLst/>
          </a:prstGeom>
          <a:solidFill>
            <a:schemeClr val="accent5">
              <a:lumMod val="60000"/>
              <a:lumOff val="4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159" name="Rectangle: Rounded Corners 117">
            <a:extLst>
              <a:ext uri="{FF2B5EF4-FFF2-40B4-BE49-F238E27FC236}">
                <a16:creationId xmlns:a16="http://schemas.microsoft.com/office/drawing/2014/main" id="{5F42AD4A-65B9-C7B8-1FDE-46B8A5CBDE0B}"/>
              </a:ext>
            </a:extLst>
          </p:cNvPr>
          <p:cNvSpPr/>
          <p:nvPr/>
        </p:nvSpPr>
        <p:spPr>
          <a:xfrm>
            <a:off x="10062879" y="3360248"/>
            <a:ext cx="1145219" cy="546700"/>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Cross-Attention</a:t>
            </a:r>
          </a:p>
        </p:txBody>
      </p:sp>
      <p:cxnSp>
        <p:nvCxnSpPr>
          <p:cNvPr id="163" name="Elbow Connector 162">
            <a:extLst>
              <a:ext uri="{FF2B5EF4-FFF2-40B4-BE49-F238E27FC236}">
                <a16:creationId xmlns:a16="http://schemas.microsoft.com/office/drawing/2014/main" id="{0E0D4947-867B-99FC-968C-AFA98B07A96A}"/>
              </a:ext>
            </a:extLst>
          </p:cNvPr>
          <p:cNvCxnSpPr>
            <a:cxnSpLocks/>
            <a:endCxn id="153" idx="1"/>
          </p:cNvCxnSpPr>
          <p:nvPr/>
        </p:nvCxnSpPr>
        <p:spPr>
          <a:xfrm rot="16200000" flipV="1">
            <a:off x="7595240" y="4649684"/>
            <a:ext cx="921489" cy="572610"/>
          </a:xfrm>
          <a:prstGeom prst="bentConnector4">
            <a:avLst>
              <a:gd name="adj1" fmla="val 4268"/>
              <a:gd name="adj2" fmla="val 139922"/>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Elbow Connector 163">
            <a:extLst>
              <a:ext uri="{FF2B5EF4-FFF2-40B4-BE49-F238E27FC236}">
                <a16:creationId xmlns:a16="http://schemas.microsoft.com/office/drawing/2014/main" id="{54C35E9C-C356-F8FF-BD9C-A4F61AF639B6}"/>
              </a:ext>
            </a:extLst>
          </p:cNvPr>
          <p:cNvCxnSpPr>
            <a:cxnSpLocks/>
          </p:cNvCxnSpPr>
          <p:nvPr/>
        </p:nvCxnSpPr>
        <p:spPr>
          <a:xfrm rot="10800000">
            <a:off x="8000951" y="5084597"/>
            <a:ext cx="341338" cy="186174"/>
          </a:xfrm>
          <a:prstGeom prst="bentConnector3">
            <a:avLst>
              <a:gd name="adj1" fmla="val 99348"/>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Elbow Connector 164">
            <a:extLst>
              <a:ext uri="{FF2B5EF4-FFF2-40B4-BE49-F238E27FC236}">
                <a16:creationId xmlns:a16="http://schemas.microsoft.com/office/drawing/2014/main" id="{AF60C96A-AD18-A22E-D72A-2067CA5EAE26}"/>
              </a:ext>
            </a:extLst>
          </p:cNvPr>
          <p:cNvCxnSpPr>
            <a:cxnSpLocks/>
          </p:cNvCxnSpPr>
          <p:nvPr/>
        </p:nvCxnSpPr>
        <p:spPr>
          <a:xfrm flipV="1">
            <a:off x="8342288" y="5095408"/>
            <a:ext cx="342000" cy="175363"/>
          </a:xfrm>
          <a:prstGeom prst="bentConnector3">
            <a:avLst>
              <a:gd name="adj1" fmla="val 100659"/>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Elbow Connector 165">
            <a:extLst>
              <a:ext uri="{FF2B5EF4-FFF2-40B4-BE49-F238E27FC236}">
                <a16:creationId xmlns:a16="http://schemas.microsoft.com/office/drawing/2014/main" id="{C9E0FDCB-C0C1-3799-02ED-B582C34EF043}"/>
              </a:ext>
            </a:extLst>
          </p:cNvPr>
          <p:cNvCxnSpPr>
            <a:cxnSpLocks/>
            <a:endCxn id="149" idx="1"/>
          </p:cNvCxnSpPr>
          <p:nvPr/>
        </p:nvCxnSpPr>
        <p:spPr>
          <a:xfrm rot="16200000" flipV="1">
            <a:off x="7650322" y="3582401"/>
            <a:ext cx="811326" cy="572611"/>
          </a:xfrm>
          <a:prstGeom prst="bentConnector4">
            <a:avLst>
              <a:gd name="adj1" fmla="val -640"/>
              <a:gd name="adj2" fmla="val 139923"/>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FFF2EB9C-C54B-B62A-B66C-A3D3B3B46911}"/>
              </a:ext>
            </a:extLst>
          </p:cNvPr>
          <p:cNvCxnSpPr>
            <a:cxnSpLocks/>
            <a:stCxn id="152" idx="0"/>
            <a:endCxn id="153" idx="2"/>
          </p:cNvCxnSpPr>
          <p:nvPr/>
        </p:nvCxnSpPr>
        <p:spPr>
          <a:xfrm flipV="1">
            <a:off x="8342289" y="4563936"/>
            <a:ext cx="0" cy="59022"/>
          </a:xfrm>
          <a:prstGeom prst="line">
            <a:avLst/>
          </a:prstGeom>
          <a:ln w="34925">
            <a:solidFill>
              <a:schemeClr val="bg2">
                <a:lumMod val="9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FAC1BE18-5F35-26A9-47E7-6D384F75DE8B}"/>
              </a:ext>
            </a:extLst>
          </p:cNvPr>
          <p:cNvCxnSpPr>
            <a:cxnSpLocks/>
            <a:stCxn id="156" idx="2"/>
            <a:endCxn id="155" idx="0"/>
          </p:cNvCxnSpPr>
          <p:nvPr/>
        </p:nvCxnSpPr>
        <p:spPr>
          <a:xfrm>
            <a:off x="10635489" y="4506174"/>
            <a:ext cx="0" cy="50741"/>
          </a:xfrm>
          <a:prstGeom prst="line">
            <a:avLst/>
          </a:prstGeom>
          <a:ln w="34925">
            <a:solidFill>
              <a:schemeClr val="bg2">
                <a:lumMod val="9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71" name="Straight Arrow Connector 170">
            <a:extLst>
              <a:ext uri="{FF2B5EF4-FFF2-40B4-BE49-F238E27FC236}">
                <a16:creationId xmlns:a16="http://schemas.microsoft.com/office/drawing/2014/main" id="{358ED264-C5BB-E3B2-F470-32DD886B6D34}"/>
              </a:ext>
            </a:extLst>
          </p:cNvPr>
          <p:cNvCxnSpPr>
            <a:cxnSpLocks/>
            <a:stCxn id="150" idx="0"/>
          </p:cNvCxnSpPr>
          <p:nvPr/>
        </p:nvCxnSpPr>
        <p:spPr>
          <a:xfrm flipV="1">
            <a:off x="10635489" y="1916824"/>
            <a:ext cx="0" cy="252225"/>
          </a:xfrm>
          <a:prstGeom prst="straightConnector1">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Elbow Connector 171">
            <a:extLst>
              <a:ext uri="{FF2B5EF4-FFF2-40B4-BE49-F238E27FC236}">
                <a16:creationId xmlns:a16="http://schemas.microsoft.com/office/drawing/2014/main" id="{119833FD-C929-A678-6662-57282CD79F79}"/>
              </a:ext>
            </a:extLst>
          </p:cNvPr>
          <p:cNvCxnSpPr>
            <a:cxnSpLocks/>
            <a:endCxn id="150" idx="3"/>
          </p:cNvCxnSpPr>
          <p:nvPr/>
        </p:nvCxnSpPr>
        <p:spPr>
          <a:xfrm rot="5400000" flipH="1" flipV="1">
            <a:off x="10479174" y="2414054"/>
            <a:ext cx="885236" cy="572612"/>
          </a:xfrm>
          <a:prstGeom prst="bentConnector4">
            <a:avLst>
              <a:gd name="adj1" fmla="val 10941"/>
              <a:gd name="adj2" fmla="val 139922"/>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Elbow Connector 176">
            <a:extLst>
              <a:ext uri="{FF2B5EF4-FFF2-40B4-BE49-F238E27FC236}">
                <a16:creationId xmlns:a16="http://schemas.microsoft.com/office/drawing/2014/main" id="{E492BA89-2B95-2BB6-4239-D80E87364A87}"/>
              </a:ext>
            </a:extLst>
          </p:cNvPr>
          <p:cNvCxnSpPr>
            <a:cxnSpLocks/>
          </p:cNvCxnSpPr>
          <p:nvPr/>
        </p:nvCxnSpPr>
        <p:spPr>
          <a:xfrm flipV="1">
            <a:off x="9751637" y="3903785"/>
            <a:ext cx="540000" cy="175363"/>
          </a:xfrm>
          <a:prstGeom prst="bentConnector3">
            <a:avLst>
              <a:gd name="adj1" fmla="val 100659"/>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Elbow Connector 177">
            <a:extLst>
              <a:ext uri="{FF2B5EF4-FFF2-40B4-BE49-F238E27FC236}">
                <a16:creationId xmlns:a16="http://schemas.microsoft.com/office/drawing/2014/main" id="{4F4F1FA3-A161-F935-CEF4-1AB82CA8450C}"/>
              </a:ext>
            </a:extLst>
          </p:cNvPr>
          <p:cNvCxnSpPr>
            <a:cxnSpLocks/>
            <a:stCxn id="149" idx="0"/>
          </p:cNvCxnSpPr>
          <p:nvPr/>
        </p:nvCxnSpPr>
        <p:spPr>
          <a:xfrm rot="16200000" flipH="1">
            <a:off x="8748710" y="2967929"/>
            <a:ext cx="705523" cy="1518366"/>
          </a:xfrm>
          <a:prstGeom prst="bentConnector4">
            <a:avLst>
              <a:gd name="adj1" fmla="val -32401"/>
              <a:gd name="adj2" fmla="val 68856"/>
            </a:avLst>
          </a:prstGeom>
          <a:ln w="34925">
            <a:solidFill>
              <a:schemeClr val="bg2">
                <a:lumMod val="9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E2D843D5-B1F5-8031-078E-EA56D76840FB}"/>
              </a:ext>
            </a:extLst>
          </p:cNvPr>
          <p:cNvCxnSpPr>
            <a:cxnSpLocks/>
            <a:stCxn id="149" idx="2"/>
            <a:endCxn id="154" idx="0"/>
          </p:cNvCxnSpPr>
          <p:nvPr/>
        </p:nvCxnSpPr>
        <p:spPr>
          <a:xfrm>
            <a:off x="8342289" y="3551736"/>
            <a:ext cx="0" cy="63322"/>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4F129133-7512-1177-08C1-056C5F7B9F07}"/>
              </a:ext>
            </a:extLst>
          </p:cNvPr>
          <p:cNvCxnSpPr>
            <a:cxnSpLocks/>
            <a:stCxn id="151" idx="2"/>
            <a:endCxn id="159" idx="0"/>
          </p:cNvCxnSpPr>
          <p:nvPr/>
        </p:nvCxnSpPr>
        <p:spPr>
          <a:xfrm>
            <a:off x="10635489" y="3310463"/>
            <a:ext cx="0" cy="49785"/>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DFB37E49-F5AD-2617-D287-424D0E686AC7}"/>
              </a:ext>
            </a:extLst>
          </p:cNvPr>
          <p:cNvCxnSpPr>
            <a:cxnSpLocks/>
            <a:stCxn id="157" idx="0"/>
            <a:endCxn id="150" idx="2"/>
          </p:cNvCxnSpPr>
          <p:nvPr/>
        </p:nvCxnSpPr>
        <p:spPr>
          <a:xfrm flipV="1">
            <a:off x="10635489" y="2346434"/>
            <a:ext cx="0" cy="48959"/>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9784B71F-9263-831D-D7A5-C597391C9385}"/>
              </a:ext>
            </a:extLst>
          </p:cNvPr>
          <p:cNvCxnSpPr>
            <a:cxnSpLocks/>
            <a:endCxn id="152" idx="2"/>
          </p:cNvCxnSpPr>
          <p:nvPr/>
        </p:nvCxnSpPr>
        <p:spPr>
          <a:xfrm flipH="1" flipV="1">
            <a:off x="8342289" y="5084597"/>
            <a:ext cx="552" cy="485048"/>
          </a:xfrm>
          <a:prstGeom prst="line">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02FAD6E1-02C7-DDA7-9D39-E5029B7DE56E}"/>
              </a:ext>
            </a:extLst>
          </p:cNvPr>
          <p:cNvCxnSpPr>
            <a:cxnSpLocks/>
            <a:stCxn id="153" idx="0"/>
            <a:endCxn id="154" idx="2"/>
          </p:cNvCxnSpPr>
          <p:nvPr/>
        </p:nvCxnSpPr>
        <p:spPr>
          <a:xfrm flipV="1">
            <a:off x="8342289" y="4076697"/>
            <a:ext cx="0" cy="309854"/>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8EBDF0AE-C8A5-522B-9355-49BC3C82C60C}"/>
              </a:ext>
            </a:extLst>
          </p:cNvPr>
          <p:cNvCxnSpPr>
            <a:cxnSpLocks/>
            <a:stCxn id="151" idx="0"/>
            <a:endCxn id="157" idx="2"/>
          </p:cNvCxnSpPr>
          <p:nvPr/>
        </p:nvCxnSpPr>
        <p:spPr>
          <a:xfrm flipV="1">
            <a:off x="10635489" y="2857032"/>
            <a:ext cx="0" cy="276046"/>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Elbow Connector 173">
            <a:extLst>
              <a:ext uri="{FF2B5EF4-FFF2-40B4-BE49-F238E27FC236}">
                <a16:creationId xmlns:a16="http://schemas.microsoft.com/office/drawing/2014/main" id="{E0AAA3E0-4704-B257-202B-057C98101649}"/>
              </a:ext>
            </a:extLst>
          </p:cNvPr>
          <p:cNvCxnSpPr>
            <a:cxnSpLocks/>
            <a:endCxn id="151" idx="3"/>
          </p:cNvCxnSpPr>
          <p:nvPr/>
        </p:nvCxnSpPr>
        <p:spPr>
          <a:xfrm rot="5400000" flipH="1" flipV="1">
            <a:off x="10432298" y="3425171"/>
            <a:ext cx="979200" cy="572400"/>
          </a:xfrm>
          <a:prstGeom prst="bentConnector4">
            <a:avLst>
              <a:gd name="adj1" fmla="val -3525"/>
              <a:gd name="adj2" fmla="val 139566"/>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Elbow Connector 174">
            <a:extLst>
              <a:ext uri="{FF2B5EF4-FFF2-40B4-BE49-F238E27FC236}">
                <a16:creationId xmlns:a16="http://schemas.microsoft.com/office/drawing/2014/main" id="{F8AEAED7-4CCA-4DF9-C872-81B865D3D760}"/>
              </a:ext>
            </a:extLst>
          </p:cNvPr>
          <p:cNvCxnSpPr>
            <a:cxnSpLocks/>
          </p:cNvCxnSpPr>
          <p:nvPr/>
        </p:nvCxnSpPr>
        <p:spPr>
          <a:xfrm flipV="1">
            <a:off x="10635486" y="3908847"/>
            <a:ext cx="342000" cy="251999"/>
          </a:xfrm>
          <a:prstGeom prst="bentConnector3">
            <a:avLst>
              <a:gd name="adj1" fmla="val 100659"/>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6" name="Elbow Connector 175">
            <a:extLst>
              <a:ext uri="{FF2B5EF4-FFF2-40B4-BE49-F238E27FC236}">
                <a16:creationId xmlns:a16="http://schemas.microsoft.com/office/drawing/2014/main" id="{B5F6A3AB-B923-B6F4-7656-5BCCEECA7BE7}"/>
              </a:ext>
            </a:extLst>
          </p:cNvPr>
          <p:cNvCxnSpPr>
            <a:cxnSpLocks/>
          </p:cNvCxnSpPr>
          <p:nvPr/>
        </p:nvCxnSpPr>
        <p:spPr>
          <a:xfrm flipV="1">
            <a:off x="10095380" y="3903785"/>
            <a:ext cx="540000" cy="175363"/>
          </a:xfrm>
          <a:prstGeom prst="bentConnector3">
            <a:avLst>
              <a:gd name="adj1" fmla="val 100659"/>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Straight Arrow Connector 172">
            <a:extLst>
              <a:ext uri="{FF2B5EF4-FFF2-40B4-BE49-F238E27FC236}">
                <a16:creationId xmlns:a16="http://schemas.microsoft.com/office/drawing/2014/main" id="{01CAD744-45B9-4928-A58F-92141EDD6DC5}"/>
              </a:ext>
            </a:extLst>
          </p:cNvPr>
          <p:cNvCxnSpPr>
            <a:cxnSpLocks/>
          </p:cNvCxnSpPr>
          <p:nvPr/>
        </p:nvCxnSpPr>
        <p:spPr>
          <a:xfrm flipV="1">
            <a:off x="10635489" y="4143346"/>
            <a:ext cx="0" cy="187200"/>
          </a:xfrm>
          <a:prstGeom prst="straightConnector1">
            <a:avLst/>
          </a:prstGeom>
          <a:ln w="34925">
            <a:solidFill>
              <a:schemeClr val="bg2">
                <a:lumMod val="9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82" name="Elbow Connector 181">
            <a:extLst>
              <a:ext uri="{FF2B5EF4-FFF2-40B4-BE49-F238E27FC236}">
                <a16:creationId xmlns:a16="http://schemas.microsoft.com/office/drawing/2014/main" id="{5610659C-B139-A0C7-1EFE-874F260B2B17}"/>
              </a:ext>
            </a:extLst>
          </p:cNvPr>
          <p:cNvCxnSpPr>
            <a:cxnSpLocks/>
          </p:cNvCxnSpPr>
          <p:nvPr/>
        </p:nvCxnSpPr>
        <p:spPr>
          <a:xfrm rot="5400000" flipH="1" flipV="1">
            <a:off x="10415473" y="4640629"/>
            <a:ext cx="1015772" cy="569478"/>
          </a:xfrm>
          <a:prstGeom prst="bentConnector4">
            <a:avLst>
              <a:gd name="adj1" fmla="val 6563"/>
              <a:gd name="adj2" fmla="val 140142"/>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Elbow Connector 168">
            <a:extLst>
              <a:ext uri="{FF2B5EF4-FFF2-40B4-BE49-F238E27FC236}">
                <a16:creationId xmlns:a16="http://schemas.microsoft.com/office/drawing/2014/main" id="{65489BFF-E40E-BADA-5F5D-B1C546CF56D2}"/>
              </a:ext>
            </a:extLst>
          </p:cNvPr>
          <p:cNvCxnSpPr>
            <a:cxnSpLocks/>
          </p:cNvCxnSpPr>
          <p:nvPr/>
        </p:nvCxnSpPr>
        <p:spPr>
          <a:xfrm rot="10800000">
            <a:off x="10294151" y="5102908"/>
            <a:ext cx="341338" cy="186174"/>
          </a:xfrm>
          <a:prstGeom prst="bentConnector3">
            <a:avLst>
              <a:gd name="adj1" fmla="val 99348"/>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Elbow Connector 169">
            <a:extLst>
              <a:ext uri="{FF2B5EF4-FFF2-40B4-BE49-F238E27FC236}">
                <a16:creationId xmlns:a16="http://schemas.microsoft.com/office/drawing/2014/main" id="{FF1A0075-408A-1608-696E-011D5431C4FA}"/>
              </a:ext>
            </a:extLst>
          </p:cNvPr>
          <p:cNvCxnSpPr>
            <a:cxnSpLocks/>
          </p:cNvCxnSpPr>
          <p:nvPr/>
        </p:nvCxnSpPr>
        <p:spPr>
          <a:xfrm flipV="1">
            <a:off x="10635488" y="5113719"/>
            <a:ext cx="342000" cy="175363"/>
          </a:xfrm>
          <a:prstGeom prst="bentConnector3">
            <a:avLst>
              <a:gd name="adj1" fmla="val 100659"/>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6A717076-2FE5-CDEB-C6C9-3A1F677A996E}"/>
              </a:ext>
            </a:extLst>
          </p:cNvPr>
          <p:cNvCxnSpPr>
            <a:cxnSpLocks/>
            <a:endCxn id="155" idx="2"/>
          </p:cNvCxnSpPr>
          <p:nvPr/>
        </p:nvCxnSpPr>
        <p:spPr>
          <a:xfrm flipV="1">
            <a:off x="10635488" y="5104170"/>
            <a:ext cx="1" cy="465221"/>
          </a:xfrm>
          <a:prstGeom prst="line">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9" name="Rectangle: Rounded Corners 114">
            <a:extLst>
              <a:ext uri="{FF2B5EF4-FFF2-40B4-BE49-F238E27FC236}">
                <a16:creationId xmlns:a16="http://schemas.microsoft.com/office/drawing/2014/main" id="{9EA1626F-F883-A1D4-5B8F-7CCF38D49C57}"/>
              </a:ext>
            </a:extLst>
          </p:cNvPr>
          <p:cNvSpPr/>
          <p:nvPr/>
        </p:nvSpPr>
        <p:spPr>
          <a:xfrm>
            <a:off x="7769679" y="3374351"/>
            <a:ext cx="1145219" cy="17738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50" name="Rectangle: Rounded Corners 116">
            <a:extLst>
              <a:ext uri="{FF2B5EF4-FFF2-40B4-BE49-F238E27FC236}">
                <a16:creationId xmlns:a16="http://schemas.microsoft.com/office/drawing/2014/main" id="{F4AA590C-68B5-CCA0-541F-84DDEBD36C60}"/>
              </a:ext>
            </a:extLst>
          </p:cNvPr>
          <p:cNvSpPr/>
          <p:nvPr/>
        </p:nvSpPr>
        <p:spPr>
          <a:xfrm>
            <a:off x="10062879" y="2169049"/>
            <a:ext cx="1145219" cy="17738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51" name="Rectangle: Rounded Corners 115">
            <a:extLst>
              <a:ext uri="{FF2B5EF4-FFF2-40B4-BE49-F238E27FC236}">
                <a16:creationId xmlns:a16="http://schemas.microsoft.com/office/drawing/2014/main" id="{404709E1-51CC-514D-77FF-72C4045B122B}"/>
              </a:ext>
            </a:extLst>
          </p:cNvPr>
          <p:cNvSpPr/>
          <p:nvPr/>
        </p:nvSpPr>
        <p:spPr>
          <a:xfrm>
            <a:off x="10062879" y="3133078"/>
            <a:ext cx="1145219" cy="17738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52" name="Rectangle: Rounded Corners 36">
            <a:extLst>
              <a:ext uri="{FF2B5EF4-FFF2-40B4-BE49-F238E27FC236}">
                <a16:creationId xmlns:a16="http://schemas.microsoft.com/office/drawing/2014/main" id="{745128C7-2DDD-9097-E465-15B0A98F1D1E}"/>
              </a:ext>
            </a:extLst>
          </p:cNvPr>
          <p:cNvSpPr/>
          <p:nvPr/>
        </p:nvSpPr>
        <p:spPr>
          <a:xfrm>
            <a:off x="7769679" y="4622958"/>
            <a:ext cx="1145219" cy="461639"/>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Self-Attention</a:t>
            </a:r>
          </a:p>
        </p:txBody>
      </p:sp>
      <p:sp>
        <p:nvSpPr>
          <p:cNvPr id="153" name="Rectangle: Rounded Corners 37">
            <a:extLst>
              <a:ext uri="{FF2B5EF4-FFF2-40B4-BE49-F238E27FC236}">
                <a16:creationId xmlns:a16="http://schemas.microsoft.com/office/drawing/2014/main" id="{E17E03D7-A9F2-D606-C405-7D54F7D086C4}"/>
              </a:ext>
            </a:extLst>
          </p:cNvPr>
          <p:cNvSpPr/>
          <p:nvPr/>
        </p:nvSpPr>
        <p:spPr>
          <a:xfrm>
            <a:off x="7769679" y="4386551"/>
            <a:ext cx="1145219" cy="17738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55" name="Rectangle: Rounded Corners 40">
            <a:extLst>
              <a:ext uri="{FF2B5EF4-FFF2-40B4-BE49-F238E27FC236}">
                <a16:creationId xmlns:a16="http://schemas.microsoft.com/office/drawing/2014/main" id="{CD30038F-82FE-4C0E-C9BB-74A0734519D8}"/>
              </a:ext>
            </a:extLst>
          </p:cNvPr>
          <p:cNvSpPr/>
          <p:nvPr/>
        </p:nvSpPr>
        <p:spPr>
          <a:xfrm>
            <a:off x="10062879" y="4556915"/>
            <a:ext cx="1145219" cy="54725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Masked Multi-Head Self-Attention</a:t>
            </a:r>
          </a:p>
        </p:txBody>
      </p:sp>
      <p:sp>
        <p:nvSpPr>
          <p:cNvPr id="156" name="Rectangle: Rounded Corners 41">
            <a:extLst>
              <a:ext uri="{FF2B5EF4-FFF2-40B4-BE49-F238E27FC236}">
                <a16:creationId xmlns:a16="http://schemas.microsoft.com/office/drawing/2014/main" id="{5E4E3559-6B06-5F7A-3F8F-5D237C30049D}"/>
              </a:ext>
            </a:extLst>
          </p:cNvPr>
          <p:cNvSpPr/>
          <p:nvPr/>
        </p:nvSpPr>
        <p:spPr>
          <a:xfrm>
            <a:off x="10062879" y="4328789"/>
            <a:ext cx="1145219" cy="17738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Tree>
    <p:extLst>
      <p:ext uri="{BB962C8B-B14F-4D97-AF65-F5344CB8AC3E}">
        <p14:creationId xmlns:p14="http://schemas.microsoft.com/office/powerpoint/2010/main" val="37696505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Oval 46">
            <a:extLst>
              <a:ext uri="{FF2B5EF4-FFF2-40B4-BE49-F238E27FC236}">
                <a16:creationId xmlns:a16="http://schemas.microsoft.com/office/drawing/2014/main" id="{11593A48-EB04-FB0C-8627-2788D031F99B}"/>
              </a:ext>
            </a:extLst>
          </p:cNvPr>
          <p:cNvSpPr/>
          <p:nvPr/>
        </p:nvSpPr>
        <p:spPr>
          <a:xfrm>
            <a:off x="7635566" y="4042349"/>
            <a:ext cx="179505" cy="1955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normAutofit/>
          </a:bodyPr>
          <a:lstStyle/>
          <a:p>
            <a:r>
              <a:rPr lang="en-US"/>
              <a:t>Encoder-Decoder Sublayers (2)</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68</a:t>
            </a:fld>
            <a:endParaRPr lang="en-US"/>
          </a:p>
        </p:txBody>
      </p:sp>
      <p:sp>
        <p:nvSpPr>
          <p:cNvPr id="8" name="Content Placeholder 7">
            <a:extLst>
              <a:ext uri="{FF2B5EF4-FFF2-40B4-BE49-F238E27FC236}">
                <a16:creationId xmlns:a16="http://schemas.microsoft.com/office/drawing/2014/main" id="{34DCB013-1C94-5C00-FE20-4D95A77AE085}"/>
              </a:ext>
            </a:extLst>
          </p:cNvPr>
          <p:cNvSpPr>
            <a:spLocks noGrp="1"/>
          </p:cNvSpPr>
          <p:nvPr>
            <p:ph idx="1"/>
          </p:nvPr>
        </p:nvSpPr>
        <p:spPr>
          <a:xfrm>
            <a:off x="838200" y="1224053"/>
            <a:ext cx="6487167" cy="4916334"/>
          </a:xfrm>
        </p:spPr>
        <p:txBody>
          <a:bodyPr>
            <a:normAutofit/>
          </a:bodyPr>
          <a:lstStyle/>
          <a:p>
            <a:pPr marL="0" indent="0">
              <a:buNone/>
            </a:pPr>
            <a:r>
              <a:rPr lang="en-US" b="1"/>
              <a:t>Implementing position-wise Feed Forward Network</a:t>
            </a:r>
          </a:p>
          <a:p>
            <a:pPr marL="0" indent="0">
              <a:buNone/>
            </a:pPr>
            <a:endParaRPr lang="en-US"/>
          </a:p>
        </p:txBody>
      </p:sp>
      <p:sp>
        <p:nvSpPr>
          <p:cNvPr id="9" name="Title 1">
            <a:extLst>
              <a:ext uri="{FF2B5EF4-FFF2-40B4-BE49-F238E27FC236}">
                <a16:creationId xmlns:a16="http://schemas.microsoft.com/office/drawing/2014/main" id="{C2BAF02C-06FD-F6DB-C8B3-755F72C06868}"/>
              </a:ext>
            </a:extLst>
          </p:cNvPr>
          <p:cNvSpPr txBox="1">
            <a:spLocks/>
          </p:cNvSpPr>
          <p:nvPr/>
        </p:nvSpPr>
        <p:spPr>
          <a:xfrm>
            <a:off x="909320" y="711441"/>
            <a:ext cx="8905240" cy="63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i="1">
                <a:solidFill>
                  <a:schemeClr val="bg2">
                    <a:lumMod val="25000"/>
                  </a:schemeClr>
                </a:solidFill>
              </a:rPr>
              <a:t>Transformers From The Ground Up</a:t>
            </a:r>
          </a:p>
        </p:txBody>
      </p:sp>
      <p:pic>
        <p:nvPicPr>
          <p:cNvPr id="10" name="Picture 9">
            <a:extLst>
              <a:ext uri="{FF2B5EF4-FFF2-40B4-BE49-F238E27FC236}">
                <a16:creationId xmlns:a16="http://schemas.microsoft.com/office/drawing/2014/main" id="{D543B20A-5EAC-A7D9-4148-0027D3524F09}"/>
              </a:ext>
            </a:extLst>
          </p:cNvPr>
          <p:cNvPicPr>
            <a:picLocks noChangeAspect="1"/>
          </p:cNvPicPr>
          <p:nvPr/>
        </p:nvPicPr>
        <p:blipFill rotWithShape="1">
          <a:blip r:embed="rId3"/>
          <a:srcRect r="27288"/>
          <a:stretch/>
        </p:blipFill>
        <p:spPr>
          <a:xfrm>
            <a:off x="856196" y="2081257"/>
            <a:ext cx="6364807" cy="3404099"/>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7145220-C329-8D3C-7F7C-2860925C7B65}"/>
                  </a:ext>
                </a:extLst>
              </p:cNvPr>
              <p:cNvSpPr txBox="1"/>
              <p:nvPr/>
            </p:nvSpPr>
            <p:spPr>
              <a:xfrm>
                <a:off x="7325367" y="2081257"/>
                <a:ext cx="4866633" cy="457946"/>
              </a:xfrm>
              <a:prstGeom prst="rect">
                <a:avLst/>
              </a:prstGeom>
              <a:noFill/>
            </p:spPr>
            <p:txBody>
              <a:bodyPr wrap="square" lIns="90000" rtlCol="0">
                <a:spAutoFit/>
              </a:bodyPr>
              <a:lstStyle/>
              <a:p>
                <a:pPr marL="285750" indent="-285750">
                  <a:buFont typeface="Arial" panose="020B0604020202020204" pitchFamily="34" charset="0"/>
                  <a:buChar char="•"/>
                </a:pPr>
                <a14:m>
                  <m:oMath xmlns:m="http://schemas.openxmlformats.org/officeDocument/2006/math">
                    <m:sSub>
                      <m:sSubPr>
                        <m:ctrlPr>
                          <a:rPr lang="en-CA" sz="2200" b="0" i="1" smtClean="0">
                            <a:latin typeface="Cambria Math" panose="02040503050406030204" pitchFamily="18" charset="0"/>
                          </a:rPr>
                        </m:ctrlPr>
                      </m:sSubPr>
                      <m:e>
                        <m:r>
                          <a:rPr lang="en-CA" sz="2200" b="0" i="1" smtClean="0">
                            <a:latin typeface="Cambria Math" panose="02040503050406030204" pitchFamily="18" charset="0"/>
                          </a:rPr>
                          <m:t>𝑑</m:t>
                        </m:r>
                      </m:e>
                      <m:sub>
                        <m:r>
                          <a:rPr lang="en-CA" sz="2200" b="0" i="1" smtClean="0">
                            <a:latin typeface="Cambria Math" panose="02040503050406030204" pitchFamily="18" charset="0"/>
                          </a:rPr>
                          <m:t>𝑓𝑓</m:t>
                        </m:r>
                      </m:sub>
                    </m:sSub>
                    <m:r>
                      <a:rPr lang="en-CA" sz="2200" b="0" i="1" smtClean="0">
                        <a:latin typeface="Cambria Math" panose="02040503050406030204" pitchFamily="18" charset="0"/>
                      </a:rPr>
                      <m:t>=2048=4 </m:t>
                    </m:r>
                    <m:sSub>
                      <m:sSubPr>
                        <m:ctrlPr>
                          <a:rPr lang="en-CA" sz="2200" b="0" i="1" smtClean="0">
                            <a:latin typeface="Cambria Math" panose="02040503050406030204" pitchFamily="18" charset="0"/>
                          </a:rPr>
                        </m:ctrlPr>
                      </m:sSubPr>
                      <m:e>
                        <m:r>
                          <a:rPr lang="en-CA" sz="2200" b="0" i="1" smtClean="0">
                            <a:latin typeface="Cambria Math" panose="02040503050406030204" pitchFamily="18" charset="0"/>
                          </a:rPr>
                          <m:t>𝑑</m:t>
                        </m:r>
                      </m:e>
                      <m:sub>
                        <m:r>
                          <a:rPr lang="en-CA" sz="2200" b="0" i="1" smtClean="0">
                            <a:latin typeface="Cambria Math" panose="02040503050406030204" pitchFamily="18" charset="0"/>
                          </a:rPr>
                          <m:t>𝑚𝑜𝑑𝑒𝑙</m:t>
                        </m:r>
                      </m:sub>
                    </m:sSub>
                  </m:oMath>
                </a14:m>
                <a:endParaRPr lang="en-US" sz="2200"/>
              </a:p>
            </p:txBody>
          </p:sp>
        </mc:Choice>
        <mc:Fallback xmlns="">
          <p:sp>
            <p:nvSpPr>
              <p:cNvPr id="11" name="TextBox 10">
                <a:extLst>
                  <a:ext uri="{FF2B5EF4-FFF2-40B4-BE49-F238E27FC236}">
                    <a16:creationId xmlns:a16="http://schemas.microsoft.com/office/drawing/2014/main" id="{77145220-C329-8D3C-7F7C-2860925C7B65}"/>
                  </a:ext>
                </a:extLst>
              </p:cNvPr>
              <p:cNvSpPr txBox="1">
                <a:spLocks noRot="1" noChangeAspect="1" noMove="1" noResize="1" noEditPoints="1" noAdjustHandles="1" noChangeArrowheads="1" noChangeShapeType="1" noTextEdit="1"/>
              </p:cNvSpPr>
              <p:nvPr/>
            </p:nvSpPr>
            <p:spPr>
              <a:xfrm>
                <a:off x="7325367" y="2081257"/>
                <a:ext cx="4866633" cy="457946"/>
              </a:xfrm>
              <a:prstGeom prst="rect">
                <a:avLst/>
              </a:prstGeom>
              <a:blipFill>
                <a:blip r:embed="rId4"/>
                <a:stretch>
                  <a:fillRect l="-1299" t="-5263" b="-15789"/>
                </a:stretch>
              </a:blipFill>
            </p:spPr>
            <p:txBody>
              <a:bodyPr/>
              <a:lstStyle/>
              <a:p>
                <a:r>
                  <a:rPr lang="en-US">
                    <a:noFill/>
                  </a:rPr>
                  <a:t> </a:t>
                </a:r>
              </a:p>
            </p:txBody>
          </p:sp>
        </mc:Fallback>
      </mc:AlternateContent>
      <p:sp>
        <p:nvSpPr>
          <p:cNvPr id="45" name="Oval 44">
            <a:extLst>
              <a:ext uri="{FF2B5EF4-FFF2-40B4-BE49-F238E27FC236}">
                <a16:creationId xmlns:a16="http://schemas.microsoft.com/office/drawing/2014/main" id="{813DF376-2A3A-D829-D5E5-4D3BB66FBD9A}"/>
              </a:ext>
            </a:extLst>
          </p:cNvPr>
          <p:cNvSpPr/>
          <p:nvPr/>
        </p:nvSpPr>
        <p:spPr>
          <a:xfrm>
            <a:off x="7635567" y="3454795"/>
            <a:ext cx="179505" cy="1955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053E1F72-95D0-677C-E8CB-BA558B5BDFB0}"/>
              </a:ext>
            </a:extLst>
          </p:cNvPr>
          <p:cNvSpPr/>
          <p:nvPr/>
        </p:nvSpPr>
        <p:spPr>
          <a:xfrm>
            <a:off x="7635566" y="3742476"/>
            <a:ext cx="179505" cy="1955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954A6AD-3EC4-A0A2-6DC8-90D717B1F12C}"/>
              </a:ext>
            </a:extLst>
          </p:cNvPr>
          <p:cNvSpPr/>
          <p:nvPr/>
        </p:nvSpPr>
        <p:spPr>
          <a:xfrm>
            <a:off x="9651600" y="3079709"/>
            <a:ext cx="197431" cy="1955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EC66B222-25A5-65CD-5E53-51ED2846ABA2}"/>
              </a:ext>
            </a:extLst>
          </p:cNvPr>
          <p:cNvSpPr/>
          <p:nvPr/>
        </p:nvSpPr>
        <p:spPr>
          <a:xfrm>
            <a:off x="9653049" y="3362889"/>
            <a:ext cx="179505" cy="19558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13C3238-5ED3-3BA1-8CA9-9B69F33EE90C}"/>
              </a:ext>
            </a:extLst>
          </p:cNvPr>
          <p:cNvSpPr/>
          <p:nvPr/>
        </p:nvSpPr>
        <p:spPr>
          <a:xfrm>
            <a:off x="9653050" y="3666458"/>
            <a:ext cx="179505" cy="19558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B9A1FC3E-D379-2045-A010-C64DF44F296B}"/>
              </a:ext>
            </a:extLst>
          </p:cNvPr>
          <p:cNvSpPr/>
          <p:nvPr/>
        </p:nvSpPr>
        <p:spPr>
          <a:xfrm>
            <a:off x="9651600" y="3966331"/>
            <a:ext cx="179505" cy="1955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8EE475A5-2514-58BB-5592-459A876DD810}"/>
              </a:ext>
            </a:extLst>
          </p:cNvPr>
          <p:cNvSpPr/>
          <p:nvPr/>
        </p:nvSpPr>
        <p:spPr>
          <a:xfrm>
            <a:off x="9651600" y="4252098"/>
            <a:ext cx="179505" cy="1955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8CFF3343-E920-1978-4F3C-D4905E4E1A2C}"/>
              </a:ext>
            </a:extLst>
          </p:cNvPr>
          <p:cNvSpPr/>
          <p:nvPr/>
        </p:nvSpPr>
        <p:spPr>
          <a:xfrm>
            <a:off x="9651600" y="4548054"/>
            <a:ext cx="179505" cy="195587"/>
          </a:xfrm>
          <a:prstGeom prst="ellipse">
            <a:avLst/>
          </a:prstGeom>
          <a:solidFill>
            <a:srgbClr val="FF5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1AA83475-ADF5-BCBB-7D12-844F9E07FE8B}"/>
              </a:ext>
            </a:extLst>
          </p:cNvPr>
          <p:cNvSpPr/>
          <p:nvPr/>
        </p:nvSpPr>
        <p:spPr>
          <a:xfrm>
            <a:off x="11691546" y="3452576"/>
            <a:ext cx="179505" cy="1955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665C2E66-6501-9EC9-FF6F-14AF6DF4A256}"/>
              </a:ext>
            </a:extLst>
          </p:cNvPr>
          <p:cNvSpPr/>
          <p:nvPr/>
        </p:nvSpPr>
        <p:spPr>
          <a:xfrm>
            <a:off x="11691545" y="3740257"/>
            <a:ext cx="179505" cy="1955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FD518BB3-9E53-45AD-F3A0-354FB9821C76}"/>
              </a:ext>
            </a:extLst>
          </p:cNvPr>
          <p:cNvSpPr/>
          <p:nvPr/>
        </p:nvSpPr>
        <p:spPr>
          <a:xfrm>
            <a:off x="11691544" y="4037777"/>
            <a:ext cx="179505" cy="1955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35C5D62B-7D28-0BFD-D599-360A18A26988}"/>
              </a:ext>
            </a:extLst>
          </p:cNvPr>
          <p:cNvCxnSpPr>
            <a:cxnSpLocks/>
            <a:stCxn id="45" idx="6"/>
            <a:endCxn id="48" idx="2"/>
          </p:cNvCxnSpPr>
          <p:nvPr/>
        </p:nvCxnSpPr>
        <p:spPr>
          <a:xfrm flipV="1">
            <a:off x="7815072" y="3177503"/>
            <a:ext cx="1836528" cy="375086"/>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56A5BB0-7932-2D71-01FC-E8D6A01281FE}"/>
              </a:ext>
            </a:extLst>
          </p:cNvPr>
          <p:cNvCxnSpPr>
            <a:cxnSpLocks/>
            <a:stCxn id="45" idx="6"/>
            <a:endCxn id="49" idx="2"/>
          </p:cNvCxnSpPr>
          <p:nvPr/>
        </p:nvCxnSpPr>
        <p:spPr>
          <a:xfrm flipV="1">
            <a:off x="7815072" y="3460683"/>
            <a:ext cx="1837977" cy="91906"/>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ED7FA066-8F3E-2901-7BEC-BEC85A6CCD89}"/>
              </a:ext>
            </a:extLst>
          </p:cNvPr>
          <p:cNvCxnSpPr>
            <a:cxnSpLocks/>
            <a:stCxn id="45" idx="6"/>
            <a:endCxn id="50" idx="2"/>
          </p:cNvCxnSpPr>
          <p:nvPr/>
        </p:nvCxnSpPr>
        <p:spPr>
          <a:xfrm>
            <a:off x="7815072" y="3552589"/>
            <a:ext cx="1837978" cy="211663"/>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98707B20-5A04-2199-0E6E-0974AB03DA0B}"/>
              </a:ext>
            </a:extLst>
          </p:cNvPr>
          <p:cNvCxnSpPr>
            <a:cxnSpLocks/>
            <a:stCxn id="45" idx="6"/>
            <a:endCxn id="51" idx="2"/>
          </p:cNvCxnSpPr>
          <p:nvPr/>
        </p:nvCxnSpPr>
        <p:spPr>
          <a:xfrm>
            <a:off x="7815072" y="3552589"/>
            <a:ext cx="1836528" cy="511536"/>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20C2BBE8-45C1-BDAD-A72B-253D038327A0}"/>
              </a:ext>
            </a:extLst>
          </p:cNvPr>
          <p:cNvCxnSpPr>
            <a:cxnSpLocks/>
            <a:stCxn id="45" idx="6"/>
            <a:endCxn id="52" idx="2"/>
          </p:cNvCxnSpPr>
          <p:nvPr/>
        </p:nvCxnSpPr>
        <p:spPr>
          <a:xfrm>
            <a:off x="7815072" y="3552589"/>
            <a:ext cx="1836528" cy="797303"/>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58B01DB9-82FA-0602-3F8F-DA216FD3EDDC}"/>
              </a:ext>
            </a:extLst>
          </p:cNvPr>
          <p:cNvCxnSpPr>
            <a:cxnSpLocks/>
            <a:stCxn id="45" idx="6"/>
            <a:endCxn id="53" idx="2"/>
          </p:cNvCxnSpPr>
          <p:nvPr/>
        </p:nvCxnSpPr>
        <p:spPr>
          <a:xfrm>
            <a:off x="7815072" y="3552589"/>
            <a:ext cx="1836528" cy="1093259"/>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B4E3113B-DBED-A85D-91AC-916E7031CD80}"/>
              </a:ext>
            </a:extLst>
          </p:cNvPr>
          <p:cNvCxnSpPr/>
          <p:nvPr/>
        </p:nvCxnSpPr>
        <p:spPr>
          <a:xfrm flipV="1">
            <a:off x="7804566" y="3470878"/>
            <a:ext cx="1830557" cy="375086"/>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D69FFC16-C905-0F7E-7C6D-35769C2F8643}"/>
              </a:ext>
            </a:extLst>
          </p:cNvPr>
          <p:cNvCxnSpPr>
            <a:cxnSpLocks/>
            <a:endCxn id="50" idx="2"/>
          </p:cNvCxnSpPr>
          <p:nvPr/>
        </p:nvCxnSpPr>
        <p:spPr>
          <a:xfrm flipV="1">
            <a:off x="7832998" y="3764252"/>
            <a:ext cx="1820052" cy="75830"/>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04013327-24DD-68C2-B1D0-BC598D2828B4}"/>
              </a:ext>
            </a:extLst>
          </p:cNvPr>
          <p:cNvCxnSpPr>
            <a:cxnSpLocks/>
            <a:stCxn id="46" idx="6"/>
            <a:endCxn id="48" idx="2"/>
          </p:cNvCxnSpPr>
          <p:nvPr/>
        </p:nvCxnSpPr>
        <p:spPr>
          <a:xfrm flipV="1">
            <a:off x="7815071" y="3177503"/>
            <a:ext cx="1836529" cy="662767"/>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E081E74C-4ABB-C2B6-703C-59283246058D}"/>
              </a:ext>
            </a:extLst>
          </p:cNvPr>
          <p:cNvCxnSpPr>
            <a:cxnSpLocks/>
            <a:stCxn id="46" idx="6"/>
            <a:endCxn id="51" idx="2"/>
          </p:cNvCxnSpPr>
          <p:nvPr/>
        </p:nvCxnSpPr>
        <p:spPr>
          <a:xfrm>
            <a:off x="7815071" y="3840270"/>
            <a:ext cx="1836529" cy="223855"/>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96315D0E-93B3-CCB1-F38D-3C5C75C914B9}"/>
              </a:ext>
            </a:extLst>
          </p:cNvPr>
          <p:cNvCxnSpPr>
            <a:cxnSpLocks/>
            <a:stCxn id="46" idx="6"/>
            <a:endCxn id="52" idx="2"/>
          </p:cNvCxnSpPr>
          <p:nvPr/>
        </p:nvCxnSpPr>
        <p:spPr>
          <a:xfrm>
            <a:off x="7815071" y="3840270"/>
            <a:ext cx="1836529" cy="509622"/>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6911EE99-FE8D-69DA-A417-00AA212ACE50}"/>
              </a:ext>
            </a:extLst>
          </p:cNvPr>
          <p:cNvCxnSpPr>
            <a:cxnSpLocks/>
            <a:stCxn id="46" idx="6"/>
            <a:endCxn id="53" idx="2"/>
          </p:cNvCxnSpPr>
          <p:nvPr/>
        </p:nvCxnSpPr>
        <p:spPr>
          <a:xfrm>
            <a:off x="7815071" y="3840270"/>
            <a:ext cx="1836529" cy="805578"/>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8432A255-452B-0D54-7153-D07FD2F13284}"/>
              </a:ext>
            </a:extLst>
          </p:cNvPr>
          <p:cNvCxnSpPr>
            <a:cxnSpLocks/>
            <a:stCxn id="47" idx="6"/>
            <a:endCxn id="48" idx="2"/>
          </p:cNvCxnSpPr>
          <p:nvPr/>
        </p:nvCxnSpPr>
        <p:spPr>
          <a:xfrm flipV="1">
            <a:off x="7815071" y="3177503"/>
            <a:ext cx="1836529" cy="962640"/>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5121ED43-3B17-21E1-00A4-DE727D26ED6B}"/>
              </a:ext>
            </a:extLst>
          </p:cNvPr>
          <p:cNvCxnSpPr>
            <a:cxnSpLocks/>
            <a:stCxn id="47" idx="6"/>
            <a:endCxn id="49" idx="2"/>
          </p:cNvCxnSpPr>
          <p:nvPr/>
        </p:nvCxnSpPr>
        <p:spPr>
          <a:xfrm flipV="1">
            <a:off x="7815071" y="3460683"/>
            <a:ext cx="1837978" cy="679460"/>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34EBA020-78DD-C460-15CC-13469137B9C2}"/>
              </a:ext>
            </a:extLst>
          </p:cNvPr>
          <p:cNvCxnSpPr>
            <a:cxnSpLocks/>
            <a:stCxn id="47" idx="6"/>
            <a:endCxn id="50" idx="2"/>
          </p:cNvCxnSpPr>
          <p:nvPr/>
        </p:nvCxnSpPr>
        <p:spPr>
          <a:xfrm flipV="1">
            <a:off x="7815071" y="3764252"/>
            <a:ext cx="1837979" cy="375891"/>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C0ABE153-F72B-3322-E46C-480A561BD7DE}"/>
              </a:ext>
            </a:extLst>
          </p:cNvPr>
          <p:cNvCxnSpPr>
            <a:cxnSpLocks/>
            <a:stCxn id="47" idx="6"/>
            <a:endCxn id="51" idx="2"/>
          </p:cNvCxnSpPr>
          <p:nvPr/>
        </p:nvCxnSpPr>
        <p:spPr>
          <a:xfrm flipV="1">
            <a:off x="7815071" y="4064125"/>
            <a:ext cx="1836529" cy="76018"/>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8A945683-E3DB-76AE-1E16-D088AE2CE6E3}"/>
              </a:ext>
            </a:extLst>
          </p:cNvPr>
          <p:cNvCxnSpPr>
            <a:cxnSpLocks/>
            <a:stCxn id="47" idx="6"/>
            <a:endCxn id="52" idx="2"/>
          </p:cNvCxnSpPr>
          <p:nvPr/>
        </p:nvCxnSpPr>
        <p:spPr>
          <a:xfrm>
            <a:off x="7815071" y="4140143"/>
            <a:ext cx="1836529" cy="209749"/>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6758E3E0-BDDE-7C87-ACAE-500BA52B75D8}"/>
              </a:ext>
            </a:extLst>
          </p:cNvPr>
          <p:cNvCxnSpPr>
            <a:cxnSpLocks/>
            <a:stCxn id="47" idx="6"/>
            <a:endCxn id="53" idx="2"/>
          </p:cNvCxnSpPr>
          <p:nvPr/>
        </p:nvCxnSpPr>
        <p:spPr>
          <a:xfrm>
            <a:off x="7815071" y="4140143"/>
            <a:ext cx="1836529" cy="505705"/>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0" name="TextBox 209">
                <a:extLst>
                  <a:ext uri="{FF2B5EF4-FFF2-40B4-BE49-F238E27FC236}">
                    <a16:creationId xmlns:a16="http://schemas.microsoft.com/office/drawing/2014/main" id="{1854E03B-389E-E429-D10A-3F9EDED3065B}"/>
                  </a:ext>
                </a:extLst>
              </p:cNvPr>
              <p:cNvSpPr txBox="1"/>
              <p:nvPr/>
            </p:nvSpPr>
            <p:spPr>
              <a:xfrm>
                <a:off x="7596741" y="4342508"/>
                <a:ext cx="246339" cy="908607"/>
              </a:xfrm>
              <a:prstGeom prst="rect">
                <a:avLst/>
              </a:prstGeom>
              <a:noFill/>
            </p:spPr>
            <p:txBody>
              <a:bodyPr wrap="square" tIns="54000" rtlCol="0">
                <a:spAutoFit/>
              </a:bodyPr>
              <a:lstStyle/>
              <a:p>
                <a:pPr>
                  <a:lnSpc>
                    <a:spcPct val="50000"/>
                  </a:lnSpc>
                </a:pPr>
                <a14:m>
                  <m:oMathPara xmlns:m="http://schemas.openxmlformats.org/officeDocument/2006/math">
                    <m:oMathParaPr>
                      <m:jc m:val="centerGroup"/>
                    </m:oMathParaPr>
                    <m:oMath xmlns:m="http://schemas.openxmlformats.org/officeDocument/2006/math">
                      <m:r>
                        <m:rPr>
                          <m:nor/>
                        </m:rPr>
                        <a:rPr lang="en-US" sz="1100" dirty="0"/>
                        <m:t>•</m:t>
                      </m:r>
                    </m:oMath>
                  </m:oMathPara>
                </a14:m>
                <a:endParaRPr lang="en-US" sz="1100"/>
              </a:p>
              <a:p>
                <a:pPr>
                  <a:lnSpc>
                    <a:spcPct val="50000"/>
                  </a:lnSpc>
                </a:pPr>
                <a14:m>
                  <m:oMathPara xmlns:m="http://schemas.openxmlformats.org/officeDocument/2006/math">
                    <m:oMathParaPr>
                      <m:jc m:val="centerGroup"/>
                    </m:oMathParaPr>
                    <m:oMath xmlns:m="http://schemas.openxmlformats.org/officeDocument/2006/math">
                      <m:r>
                        <m:rPr>
                          <m:nor/>
                        </m:rPr>
                        <a:rPr lang="en-US" sz="1100" dirty="0" smtClean="0">
                          <a:solidFill>
                            <a:schemeClr val="tx1"/>
                          </a:solidFill>
                        </a:rPr>
                        <m:t>•</m:t>
                      </m:r>
                    </m:oMath>
                  </m:oMathPara>
                </a14:m>
                <a:endParaRPr lang="en-US" sz="1100">
                  <a:solidFill>
                    <a:schemeClr val="tx1"/>
                  </a:solidFill>
                </a:endParaRPr>
              </a:p>
              <a:p>
                <a:pPr>
                  <a:lnSpc>
                    <a:spcPct val="50000"/>
                  </a:lnSpc>
                </a:pPr>
                <a14:m>
                  <m:oMathPara xmlns:m="http://schemas.openxmlformats.org/officeDocument/2006/math">
                    <m:oMathParaPr>
                      <m:jc m:val="centerGroup"/>
                    </m:oMathParaPr>
                    <m:oMath xmlns:m="http://schemas.openxmlformats.org/officeDocument/2006/math">
                      <m:r>
                        <m:rPr>
                          <m:nor/>
                        </m:rPr>
                        <a:rPr lang="en-US" sz="1100" dirty="0" smtClean="0">
                          <a:solidFill>
                            <a:schemeClr val="tx1"/>
                          </a:solidFill>
                        </a:rPr>
                        <m:t>•</m:t>
                      </m:r>
                    </m:oMath>
                  </m:oMathPara>
                </a14:m>
                <a:endParaRPr lang="en-US" sz="1100">
                  <a:solidFill>
                    <a:schemeClr val="tx1"/>
                  </a:solidFill>
                </a:endParaRPr>
              </a:p>
              <a:p>
                <a:endParaRPr lang="en-US" sz="1800">
                  <a:solidFill>
                    <a:schemeClr val="tx1"/>
                  </a:solidFill>
                </a:endParaRPr>
              </a:p>
              <a:p>
                <a:endParaRPr lang="en-US"/>
              </a:p>
            </p:txBody>
          </p:sp>
        </mc:Choice>
        <mc:Fallback xmlns="">
          <p:sp>
            <p:nvSpPr>
              <p:cNvPr id="210" name="TextBox 209">
                <a:extLst>
                  <a:ext uri="{FF2B5EF4-FFF2-40B4-BE49-F238E27FC236}">
                    <a16:creationId xmlns:a16="http://schemas.microsoft.com/office/drawing/2014/main" id="{1854E03B-389E-E429-D10A-3F9EDED3065B}"/>
                  </a:ext>
                </a:extLst>
              </p:cNvPr>
              <p:cNvSpPr txBox="1">
                <a:spLocks noRot="1" noChangeAspect="1" noMove="1" noResize="1" noEditPoints="1" noAdjustHandles="1" noChangeArrowheads="1" noChangeShapeType="1" noTextEdit="1"/>
              </p:cNvSpPr>
              <p:nvPr/>
            </p:nvSpPr>
            <p:spPr>
              <a:xfrm>
                <a:off x="7596741" y="4342508"/>
                <a:ext cx="246339" cy="90860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1" name="TextBox 210">
                <a:extLst>
                  <a:ext uri="{FF2B5EF4-FFF2-40B4-BE49-F238E27FC236}">
                    <a16:creationId xmlns:a16="http://schemas.microsoft.com/office/drawing/2014/main" id="{D4AB1AEE-709D-EC40-5A1D-CFD1B804B2F8}"/>
                  </a:ext>
                </a:extLst>
              </p:cNvPr>
              <p:cNvSpPr txBox="1"/>
              <p:nvPr/>
            </p:nvSpPr>
            <p:spPr>
              <a:xfrm>
                <a:off x="9618182" y="4832521"/>
                <a:ext cx="246339" cy="908607"/>
              </a:xfrm>
              <a:prstGeom prst="rect">
                <a:avLst/>
              </a:prstGeom>
              <a:noFill/>
            </p:spPr>
            <p:txBody>
              <a:bodyPr wrap="square" tIns="54000" rtlCol="0">
                <a:spAutoFit/>
              </a:bodyPr>
              <a:lstStyle/>
              <a:p>
                <a:pPr>
                  <a:lnSpc>
                    <a:spcPct val="50000"/>
                  </a:lnSpc>
                </a:pPr>
                <a14:m>
                  <m:oMathPara xmlns:m="http://schemas.openxmlformats.org/officeDocument/2006/math">
                    <m:oMathParaPr>
                      <m:jc m:val="centerGroup"/>
                    </m:oMathParaPr>
                    <m:oMath xmlns:m="http://schemas.openxmlformats.org/officeDocument/2006/math">
                      <m:r>
                        <m:rPr>
                          <m:nor/>
                        </m:rPr>
                        <a:rPr lang="en-US" sz="1100" dirty="0"/>
                        <m:t>•</m:t>
                      </m:r>
                    </m:oMath>
                  </m:oMathPara>
                </a14:m>
                <a:endParaRPr lang="en-US" sz="1100"/>
              </a:p>
              <a:p>
                <a:pPr>
                  <a:lnSpc>
                    <a:spcPct val="50000"/>
                  </a:lnSpc>
                </a:pPr>
                <a14:m>
                  <m:oMathPara xmlns:m="http://schemas.openxmlformats.org/officeDocument/2006/math">
                    <m:oMathParaPr>
                      <m:jc m:val="centerGroup"/>
                    </m:oMathParaPr>
                    <m:oMath xmlns:m="http://schemas.openxmlformats.org/officeDocument/2006/math">
                      <m:r>
                        <m:rPr>
                          <m:nor/>
                        </m:rPr>
                        <a:rPr lang="en-US" sz="1100" dirty="0" smtClean="0">
                          <a:solidFill>
                            <a:schemeClr val="tx1"/>
                          </a:solidFill>
                        </a:rPr>
                        <m:t>•</m:t>
                      </m:r>
                    </m:oMath>
                  </m:oMathPara>
                </a14:m>
                <a:endParaRPr lang="en-US" sz="1100">
                  <a:solidFill>
                    <a:schemeClr val="tx1"/>
                  </a:solidFill>
                </a:endParaRPr>
              </a:p>
              <a:p>
                <a:pPr>
                  <a:lnSpc>
                    <a:spcPct val="50000"/>
                  </a:lnSpc>
                </a:pPr>
                <a14:m>
                  <m:oMathPara xmlns:m="http://schemas.openxmlformats.org/officeDocument/2006/math">
                    <m:oMathParaPr>
                      <m:jc m:val="centerGroup"/>
                    </m:oMathParaPr>
                    <m:oMath xmlns:m="http://schemas.openxmlformats.org/officeDocument/2006/math">
                      <m:r>
                        <m:rPr>
                          <m:nor/>
                        </m:rPr>
                        <a:rPr lang="en-US" sz="1100" dirty="0" smtClean="0">
                          <a:solidFill>
                            <a:schemeClr val="tx1"/>
                          </a:solidFill>
                        </a:rPr>
                        <m:t>•</m:t>
                      </m:r>
                    </m:oMath>
                  </m:oMathPara>
                </a14:m>
                <a:endParaRPr lang="en-US" sz="1100">
                  <a:solidFill>
                    <a:schemeClr val="tx1"/>
                  </a:solidFill>
                </a:endParaRPr>
              </a:p>
              <a:p>
                <a:endParaRPr lang="en-US" sz="1800">
                  <a:solidFill>
                    <a:schemeClr val="tx1"/>
                  </a:solidFill>
                </a:endParaRPr>
              </a:p>
              <a:p>
                <a:endParaRPr lang="en-US"/>
              </a:p>
            </p:txBody>
          </p:sp>
        </mc:Choice>
        <mc:Fallback xmlns="">
          <p:sp>
            <p:nvSpPr>
              <p:cNvPr id="211" name="TextBox 210">
                <a:extLst>
                  <a:ext uri="{FF2B5EF4-FFF2-40B4-BE49-F238E27FC236}">
                    <a16:creationId xmlns:a16="http://schemas.microsoft.com/office/drawing/2014/main" id="{D4AB1AEE-709D-EC40-5A1D-CFD1B804B2F8}"/>
                  </a:ext>
                </a:extLst>
              </p:cNvPr>
              <p:cNvSpPr txBox="1">
                <a:spLocks noRot="1" noChangeAspect="1" noMove="1" noResize="1" noEditPoints="1" noAdjustHandles="1" noChangeArrowheads="1" noChangeShapeType="1" noTextEdit="1"/>
              </p:cNvSpPr>
              <p:nvPr/>
            </p:nvSpPr>
            <p:spPr>
              <a:xfrm>
                <a:off x="9618182" y="4832521"/>
                <a:ext cx="246339" cy="908607"/>
              </a:xfrm>
              <a:prstGeom prst="rect">
                <a:avLst/>
              </a:prstGeom>
              <a:blipFill>
                <a:blip r:embed="rId6"/>
                <a:stretch>
                  <a:fillRect/>
                </a:stretch>
              </a:blipFill>
            </p:spPr>
            <p:txBody>
              <a:bodyPr/>
              <a:lstStyle/>
              <a:p>
                <a:r>
                  <a:rPr lang="en-US">
                    <a:noFill/>
                  </a:rPr>
                  <a:t> </a:t>
                </a:r>
              </a:p>
            </p:txBody>
          </p:sp>
        </mc:Fallback>
      </mc:AlternateContent>
      <p:grpSp>
        <p:nvGrpSpPr>
          <p:cNvPr id="243" name="Group 242">
            <a:extLst>
              <a:ext uri="{FF2B5EF4-FFF2-40B4-BE49-F238E27FC236}">
                <a16:creationId xmlns:a16="http://schemas.microsoft.com/office/drawing/2014/main" id="{EFA3FEE0-50BC-A23C-1130-B53B5EB9C8FB}"/>
              </a:ext>
            </a:extLst>
          </p:cNvPr>
          <p:cNvGrpSpPr/>
          <p:nvPr/>
        </p:nvGrpSpPr>
        <p:grpSpPr>
          <a:xfrm flipH="1">
            <a:off x="9835419" y="3177503"/>
            <a:ext cx="2077075" cy="2055544"/>
            <a:chOff x="8975760" y="4693170"/>
            <a:chExt cx="2077075" cy="2055544"/>
          </a:xfrm>
        </p:grpSpPr>
        <p:sp>
          <p:nvSpPr>
            <p:cNvPr id="216" name="Oval 215">
              <a:extLst>
                <a:ext uri="{FF2B5EF4-FFF2-40B4-BE49-F238E27FC236}">
                  <a16:creationId xmlns:a16="http://schemas.microsoft.com/office/drawing/2014/main" id="{33EAA6A3-8907-B9CB-D2CE-7D9DB79E9911}"/>
                </a:ext>
              </a:extLst>
            </p:cNvPr>
            <p:cNvSpPr/>
            <p:nvPr/>
          </p:nvSpPr>
          <p:spPr>
            <a:xfrm>
              <a:off x="9015949" y="5258143"/>
              <a:ext cx="179505" cy="1955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4" name="Straight Connector 223">
              <a:extLst>
                <a:ext uri="{FF2B5EF4-FFF2-40B4-BE49-F238E27FC236}">
                  <a16:creationId xmlns:a16="http://schemas.microsoft.com/office/drawing/2014/main" id="{5963CE42-0D32-C1B2-DBA8-59E0F0E58D36}"/>
                </a:ext>
              </a:extLst>
            </p:cNvPr>
            <p:cNvCxnSpPr>
              <a:cxnSpLocks/>
            </p:cNvCxnSpPr>
            <p:nvPr/>
          </p:nvCxnSpPr>
          <p:spPr>
            <a:xfrm flipV="1">
              <a:off x="9199266" y="4693170"/>
              <a:ext cx="1830557" cy="375086"/>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A0CA6D1E-6D20-0953-21C6-179B7AFF5ED6}"/>
                </a:ext>
              </a:extLst>
            </p:cNvPr>
            <p:cNvCxnSpPr>
              <a:cxnSpLocks/>
            </p:cNvCxnSpPr>
            <p:nvPr/>
          </p:nvCxnSpPr>
          <p:spPr>
            <a:xfrm flipV="1">
              <a:off x="9199266" y="4976350"/>
              <a:ext cx="1837977" cy="91906"/>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04841981-7AC9-C211-36F1-39413581D890}"/>
                </a:ext>
              </a:extLst>
            </p:cNvPr>
            <p:cNvCxnSpPr>
              <a:cxnSpLocks/>
            </p:cNvCxnSpPr>
            <p:nvPr/>
          </p:nvCxnSpPr>
          <p:spPr>
            <a:xfrm>
              <a:off x="9199266" y="5068256"/>
              <a:ext cx="1837978" cy="211663"/>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B5240768-5D45-232A-7004-B7B83DDEB473}"/>
                </a:ext>
              </a:extLst>
            </p:cNvPr>
            <p:cNvCxnSpPr>
              <a:cxnSpLocks/>
            </p:cNvCxnSpPr>
            <p:nvPr/>
          </p:nvCxnSpPr>
          <p:spPr>
            <a:xfrm>
              <a:off x="9199266" y="5068256"/>
              <a:ext cx="1848483" cy="511536"/>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5EFA050E-0F88-90F9-D400-5CD932768FE5}"/>
                </a:ext>
              </a:extLst>
            </p:cNvPr>
            <p:cNvCxnSpPr>
              <a:cxnSpLocks/>
            </p:cNvCxnSpPr>
            <p:nvPr/>
          </p:nvCxnSpPr>
          <p:spPr>
            <a:xfrm>
              <a:off x="9199266" y="5068256"/>
              <a:ext cx="1848483" cy="797303"/>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94B94750-A734-B859-3FC2-22B44FE9C86D}"/>
                </a:ext>
              </a:extLst>
            </p:cNvPr>
            <p:cNvCxnSpPr>
              <a:cxnSpLocks/>
            </p:cNvCxnSpPr>
            <p:nvPr/>
          </p:nvCxnSpPr>
          <p:spPr>
            <a:xfrm>
              <a:off x="9199266" y="5068256"/>
              <a:ext cx="1853569" cy="1093259"/>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F6DF18E1-6EBE-4CAF-2926-687C7E6079F6}"/>
                </a:ext>
              </a:extLst>
            </p:cNvPr>
            <p:cNvCxnSpPr/>
            <p:nvPr/>
          </p:nvCxnSpPr>
          <p:spPr>
            <a:xfrm flipV="1">
              <a:off x="9188760" y="4986545"/>
              <a:ext cx="1830557" cy="375086"/>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38874E37-844A-88E5-18A4-665F1C1A94EB}"/>
                </a:ext>
              </a:extLst>
            </p:cNvPr>
            <p:cNvCxnSpPr>
              <a:cxnSpLocks/>
            </p:cNvCxnSpPr>
            <p:nvPr/>
          </p:nvCxnSpPr>
          <p:spPr>
            <a:xfrm flipV="1">
              <a:off x="9217192" y="5279919"/>
              <a:ext cx="1820052" cy="75830"/>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97FE96C8-0B4C-6A26-0127-9FAE6A986251}"/>
                </a:ext>
              </a:extLst>
            </p:cNvPr>
            <p:cNvCxnSpPr>
              <a:cxnSpLocks/>
              <a:stCxn id="216" idx="6"/>
            </p:cNvCxnSpPr>
            <p:nvPr/>
          </p:nvCxnSpPr>
          <p:spPr>
            <a:xfrm flipV="1">
              <a:off x="9195454" y="4693170"/>
              <a:ext cx="1830558" cy="662767"/>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C5B650C7-B444-E96D-D723-1D97DCB9DD3D}"/>
                </a:ext>
              </a:extLst>
            </p:cNvPr>
            <p:cNvCxnSpPr>
              <a:cxnSpLocks/>
              <a:stCxn id="216" idx="6"/>
            </p:cNvCxnSpPr>
            <p:nvPr/>
          </p:nvCxnSpPr>
          <p:spPr>
            <a:xfrm>
              <a:off x="9195454" y="5355937"/>
              <a:ext cx="1848484" cy="223855"/>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2D03CD57-0646-DA70-D604-7A8B0229EB16}"/>
                </a:ext>
              </a:extLst>
            </p:cNvPr>
            <p:cNvCxnSpPr>
              <a:cxnSpLocks/>
              <a:stCxn id="216" idx="6"/>
            </p:cNvCxnSpPr>
            <p:nvPr/>
          </p:nvCxnSpPr>
          <p:spPr>
            <a:xfrm>
              <a:off x="9195454" y="5355937"/>
              <a:ext cx="1848484" cy="509622"/>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459326B4-5143-E0B0-06BE-52D931F17BB9}"/>
                </a:ext>
              </a:extLst>
            </p:cNvPr>
            <p:cNvCxnSpPr>
              <a:cxnSpLocks/>
              <a:stCxn id="216" idx="6"/>
            </p:cNvCxnSpPr>
            <p:nvPr/>
          </p:nvCxnSpPr>
          <p:spPr>
            <a:xfrm>
              <a:off x="9195454" y="5355937"/>
              <a:ext cx="1853570" cy="805578"/>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6761C916-50AF-188D-22A9-D790773744A8}"/>
                </a:ext>
              </a:extLst>
            </p:cNvPr>
            <p:cNvCxnSpPr>
              <a:cxnSpLocks/>
            </p:cNvCxnSpPr>
            <p:nvPr/>
          </p:nvCxnSpPr>
          <p:spPr>
            <a:xfrm flipV="1">
              <a:off x="9199265" y="4693170"/>
              <a:ext cx="1830558" cy="962640"/>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D49E5424-F989-E8B0-A88E-9C0F76501858}"/>
                </a:ext>
              </a:extLst>
            </p:cNvPr>
            <p:cNvCxnSpPr>
              <a:cxnSpLocks/>
            </p:cNvCxnSpPr>
            <p:nvPr/>
          </p:nvCxnSpPr>
          <p:spPr>
            <a:xfrm flipV="1">
              <a:off x="9199265" y="4976350"/>
              <a:ext cx="1837978" cy="679460"/>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170CD93D-27F0-99C7-C1B5-571343165415}"/>
                </a:ext>
              </a:extLst>
            </p:cNvPr>
            <p:cNvCxnSpPr>
              <a:cxnSpLocks/>
            </p:cNvCxnSpPr>
            <p:nvPr/>
          </p:nvCxnSpPr>
          <p:spPr>
            <a:xfrm flipV="1">
              <a:off x="9199265" y="5279919"/>
              <a:ext cx="1837979" cy="375891"/>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38111857-6C36-269C-548D-AEDE821DC86A}"/>
                </a:ext>
              </a:extLst>
            </p:cNvPr>
            <p:cNvCxnSpPr>
              <a:cxnSpLocks/>
            </p:cNvCxnSpPr>
            <p:nvPr/>
          </p:nvCxnSpPr>
          <p:spPr>
            <a:xfrm flipV="1">
              <a:off x="9199265" y="5579792"/>
              <a:ext cx="1848484" cy="76018"/>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2D279C9D-A3B1-CEBB-2D00-B87652AF4324}"/>
                </a:ext>
              </a:extLst>
            </p:cNvPr>
            <p:cNvCxnSpPr>
              <a:cxnSpLocks/>
            </p:cNvCxnSpPr>
            <p:nvPr/>
          </p:nvCxnSpPr>
          <p:spPr>
            <a:xfrm>
              <a:off x="9199265" y="5655810"/>
              <a:ext cx="1848484" cy="209749"/>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DDEA1BE9-0CEC-09A8-EFBA-B37C4D734690}"/>
                </a:ext>
              </a:extLst>
            </p:cNvPr>
            <p:cNvCxnSpPr>
              <a:cxnSpLocks/>
            </p:cNvCxnSpPr>
            <p:nvPr/>
          </p:nvCxnSpPr>
          <p:spPr>
            <a:xfrm>
              <a:off x="9199265" y="5655810"/>
              <a:ext cx="1853570" cy="505705"/>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2" name="TextBox 241">
                  <a:extLst>
                    <a:ext uri="{FF2B5EF4-FFF2-40B4-BE49-F238E27FC236}">
                      <a16:creationId xmlns:a16="http://schemas.microsoft.com/office/drawing/2014/main" id="{704DE30D-004D-494A-AE52-898022EB95DE}"/>
                    </a:ext>
                  </a:extLst>
                </p:cNvPr>
                <p:cNvSpPr txBox="1"/>
                <p:nvPr/>
              </p:nvSpPr>
              <p:spPr>
                <a:xfrm>
                  <a:off x="8975760" y="5840107"/>
                  <a:ext cx="246339" cy="908607"/>
                </a:xfrm>
                <a:prstGeom prst="rect">
                  <a:avLst/>
                </a:prstGeom>
                <a:noFill/>
              </p:spPr>
              <p:txBody>
                <a:bodyPr wrap="square" tIns="54000" rtlCol="0">
                  <a:spAutoFit/>
                </a:bodyPr>
                <a:lstStyle/>
                <a:p>
                  <a:pPr>
                    <a:lnSpc>
                      <a:spcPct val="50000"/>
                    </a:lnSpc>
                  </a:pPr>
                  <a14:m>
                    <m:oMathPara xmlns:m="http://schemas.openxmlformats.org/officeDocument/2006/math">
                      <m:oMathParaPr>
                        <m:jc m:val="centerGroup"/>
                      </m:oMathParaPr>
                      <m:oMath xmlns:m="http://schemas.openxmlformats.org/officeDocument/2006/math">
                        <m:r>
                          <m:rPr>
                            <m:nor/>
                          </m:rPr>
                          <a:rPr lang="en-US" sz="1100" dirty="0"/>
                          <m:t>•</m:t>
                        </m:r>
                      </m:oMath>
                    </m:oMathPara>
                  </a14:m>
                  <a:endParaRPr lang="en-US" sz="1100"/>
                </a:p>
                <a:p>
                  <a:pPr>
                    <a:lnSpc>
                      <a:spcPct val="50000"/>
                    </a:lnSpc>
                  </a:pPr>
                  <a14:m>
                    <m:oMathPara xmlns:m="http://schemas.openxmlformats.org/officeDocument/2006/math">
                      <m:oMathParaPr>
                        <m:jc m:val="centerGroup"/>
                      </m:oMathParaPr>
                      <m:oMath xmlns:m="http://schemas.openxmlformats.org/officeDocument/2006/math">
                        <m:r>
                          <m:rPr>
                            <m:nor/>
                          </m:rPr>
                          <a:rPr lang="en-US" sz="1100" dirty="0" smtClean="0">
                            <a:solidFill>
                              <a:schemeClr val="tx1"/>
                            </a:solidFill>
                          </a:rPr>
                          <m:t>•</m:t>
                        </m:r>
                      </m:oMath>
                    </m:oMathPara>
                  </a14:m>
                  <a:endParaRPr lang="en-US" sz="1100">
                    <a:solidFill>
                      <a:schemeClr val="tx1"/>
                    </a:solidFill>
                  </a:endParaRPr>
                </a:p>
                <a:p>
                  <a:pPr>
                    <a:lnSpc>
                      <a:spcPct val="50000"/>
                    </a:lnSpc>
                  </a:pPr>
                  <a14:m>
                    <m:oMathPara xmlns:m="http://schemas.openxmlformats.org/officeDocument/2006/math">
                      <m:oMathParaPr>
                        <m:jc m:val="centerGroup"/>
                      </m:oMathParaPr>
                      <m:oMath xmlns:m="http://schemas.openxmlformats.org/officeDocument/2006/math">
                        <m:r>
                          <m:rPr>
                            <m:nor/>
                          </m:rPr>
                          <a:rPr lang="en-US" sz="1100" dirty="0" smtClean="0">
                            <a:solidFill>
                              <a:schemeClr val="tx1"/>
                            </a:solidFill>
                          </a:rPr>
                          <m:t>•</m:t>
                        </m:r>
                      </m:oMath>
                    </m:oMathPara>
                  </a14:m>
                  <a:endParaRPr lang="en-US" sz="1100">
                    <a:solidFill>
                      <a:schemeClr val="tx1"/>
                    </a:solidFill>
                  </a:endParaRPr>
                </a:p>
                <a:p>
                  <a:endParaRPr lang="en-US" sz="1800">
                    <a:solidFill>
                      <a:schemeClr val="tx1"/>
                    </a:solidFill>
                  </a:endParaRPr>
                </a:p>
                <a:p>
                  <a:endParaRPr lang="en-US"/>
                </a:p>
              </p:txBody>
            </p:sp>
          </mc:Choice>
          <mc:Fallback xmlns="">
            <p:sp>
              <p:nvSpPr>
                <p:cNvPr id="242" name="TextBox 241">
                  <a:extLst>
                    <a:ext uri="{FF2B5EF4-FFF2-40B4-BE49-F238E27FC236}">
                      <a16:creationId xmlns:a16="http://schemas.microsoft.com/office/drawing/2014/main" id="{704DE30D-004D-494A-AE52-898022EB95DE}"/>
                    </a:ext>
                  </a:extLst>
                </p:cNvPr>
                <p:cNvSpPr txBox="1">
                  <a:spLocks noRot="1" noChangeAspect="1" noMove="1" noResize="1" noEditPoints="1" noAdjustHandles="1" noChangeArrowheads="1" noChangeShapeType="1" noTextEdit="1"/>
                </p:cNvSpPr>
                <p:nvPr/>
              </p:nvSpPr>
              <p:spPr>
                <a:xfrm>
                  <a:off x="8975760" y="5840107"/>
                  <a:ext cx="246339" cy="908607"/>
                </a:xfrm>
                <a:prstGeom prst="rect">
                  <a:avLst/>
                </a:prstGeom>
                <a:blipFill>
                  <a:blip r:embed="rId7"/>
                  <a:stretch>
                    <a:fillRect/>
                  </a:stretch>
                </a:blipFill>
              </p:spPr>
              <p:txBody>
                <a:bodyPr/>
                <a:lstStyle/>
                <a:p>
                  <a:r>
                    <a:rPr lang="en-US">
                      <a:noFill/>
                    </a:rPr>
                    <a:t> </a:t>
                  </a:r>
                </a:p>
              </p:txBody>
            </p:sp>
          </mc:Fallback>
        </mc:AlternateContent>
      </p:grpSp>
      <p:sp>
        <p:nvSpPr>
          <p:cNvPr id="252" name="Chord 251">
            <a:extLst>
              <a:ext uri="{FF2B5EF4-FFF2-40B4-BE49-F238E27FC236}">
                <a16:creationId xmlns:a16="http://schemas.microsoft.com/office/drawing/2014/main" id="{CD18099F-0EB3-876E-B42D-38A104EED713}"/>
              </a:ext>
            </a:extLst>
          </p:cNvPr>
          <p:cNvSpPr/>
          <p:nvPr/>
        </p:nvSpPr>
        <p:spPr>
          <a:xfrm>
            <a:off x="7642260" y="3448515"/>
            <a:ext cx="182213" cy="193593"/>
          </a:xfrm>
          <a:prstGeom prst="chord">
            <a:avLst>
              <a:gd name="adj1" fmla="val 3687065"/>
              <a:gd name="adj2" fmla="val 13239378"/>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Chord 252">
            <a:extLst>
              <a:ext uri="{FF2B5EF4-FFF2-40B4-BE49-F238E27FC236}">
                <a16:creationId xmlns:a16="http://schemas.microsoft.com/office/drawing/2014/main" id="{C06803CA-68C4-3C0D-6452-0DA013F71DF6}"/>
              </a:ext>
            </a:extLst>
          </p:cNvPr>
          <p:cNvSpPr/>
          <p:nvPr/>
        </p:nvSpPr>
        <p:spPr>
          <a:xfrm>
            <a:off x="7638476" y="3741242"/>
            <a:ext cx="182213" cy="193593"/>
          </a:xfrm>
          <a:prstGeom prst="chord">
            <a:avLst>
              <a:gd name="adj1" fmla="val 7465611"/>
              <a:gd name="adj2" fmla="val 13239378"/>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Chord 253">
            <a:extLst>
              <a:ext uri="{FF2B5EF4-FFF2-40B4-BE49-F238E27FC236}">
                <a16:creationId xmlns:a16="http://schemas.microsoft.com/office/drawing/2014/main" id="{A1930316-7279-D63A-AFDC-7816EBEDE7B2}"/>
              </a:ext>
            </a:extLst>
          </p:cNvPr>
          <p:cNvSpPr/>
          <p:nvPr/>
        </p:nvSpPr>
        <p:spPr>
          <a:xfrm>
            <a:off x="7640947" y="4042349"/>
            <a:ext cx="176680" cy="191015"/>
          </a:xfrm>
          <a:prstGeom prst="chord">
            <a:avLst>
              <a:gd name="adj1" fmla="val 3687065"/>
              <a:gd name="adj2" fmla="val 1677604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Chord 254">
            <a:extLst>
              <a:ext uri="{FF2B5EF4-FFF2-40B4-BE49-F238E27FC236}">
                <a16:creationId xmlns:a16="http://schemas.microsoft.com/office/drawing/2014/main" id="{F1BF6FE2-C1BC-8790-2B00-EEC8C13E594B}"/>
              </a:ext>
            </a:extLst>
          </p:cNvPr>
          <p:cNvSpPr/>
          <p:nvPr/>
        </p:nvSpPr>
        <p:spPr>
          <a:xfrm rot="9986741">
            <a:off x="7629382" y="3743594"/>
            <a:ext cx="182213" cy="193593"/>
          </a:xfrm>
          <a:prstGeom prst="chord">
            <a:avLst>
              <a:gd name="adj1" fmla="val 7465611"/>
              <a:gd name="adj2" fmla="val 13239378"/>
            </a:avLst>
          </a:prstGeom>
          <a:solidFill>
            <a:srgbClr val="FF5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Chord 255">
            <a:extLst>
              <a:ext uri="{FF2B5EF4-FFF2-40B4-BE49-F238E27FC236}">
                <a16:creationId xmlns:a16="http://schemas.microsoft.com/office/drawing/2014/main" id="{964186D4-503F-0E86-7652-AD402E69B7EF}"/>
              </a:ext>
            </a:extLst>
          </p:cNvPr>
          <p:cNvSpPr/>
          <p:nvPr/>
        </p:nvSpPr>
        <p:spPr>
          <a:xfrm rot="9986741">
            <a:off x="7628805" y="3453572"/>
            <a:ext cx="182213" cy="193593"/>
          </a:xfrm>
          <a:prstGeom prst="chord">
            <a:avLst>
              <a:gd name="adj1" fmla="val 7465611"/>
              <a:gd name="adj2" fmla="val 13239378"/>
            </a:avLst>
          </a:prstGeom>
          <a:solidFill>
            <a:srgbClr val="FF5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Chord 256">
            <a:extLst>
              <a:ext uri="{FF2B5EF4-FFF2-40B4-BE49-F238E27FC236}">
                <a16:creationId xmlns:a16="http://schemas.microsoft.com/office/drawing/2014/main" id="{9C97C7C3-030A-16DD-91EA-98558C4457CD}"/>
              </a:ext>
            </a:extLst>
          </p:cNvPr>
          <p:cNvSpPr/>
          <p:nvPr/>
        </p:nvSpPr>
        <p:spPr>
          <a:xfrm rot="5228550">
            <a:off x="7634446" y="4052752"/>
            <a:ext cx="181055" cy="168419"/>
          </a:xfrm>
          <a:prstGeom prst="chord">
            <a:avLst>
              <a:gd name="adj1" fmla="val 7465611"/>
              <a:gd name="adj2" fmla="val 13239378"/>
            </a:avLst>
          </a:prstGeom>
          <a:solidFill>
            <a:srgbClr val="FF5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Chord 257">
            <a:extLst>
              <a:ext uri="{FF2B5EF4-FFF2-40B4-BE49-F238E27FC236}">
                <a16:creationId xmlns:a16="http://schemas.microsoft.com/office/drawing/2014/main" id="{816F6199-D30A-CC9E-F432-23B54ABF7DD6}"/>
              </a:ext>
            </a:extLst>
          </p:cNvPr>
          <p:cNvSpPr/>
          <p:nvPr/>
        </p:nvSpPr>
        <p:spPr>
          <a:xfrm rot="1298489">
            <a:off x="11694369" y="3743085"/>
            <a:ext cx="176680" cy="191015"/>
          </a:xfrm>
          <a:prstGeom prst="chord">
            <a:avLst>
              <a:gd name="adj1" fmla="val 3687065"/>
              <a:gd name="adj2" fmla="val 1677604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Chord 258">
            <a:extLst>
              <a:ext uri="{FF2B5EF4-FFF2-40B4-BE49-F238E27FC236}">
                <a16:creationId xmlns:a16="http://schemas.microsoft.com/office/drawing/2014/main" id="{F4B303A5-2ACB-23EC-4B33-E9B51AEA2C44}"/>
              </a:ext>
            </a:extLst>
          </p:cNvPr>
          <p:cNvSpPr/>
          <p:nvPr/>
        </p:nvSpPr>
        <p:spPr>
          <a:xfrm rot="616563">
            <a:off x="11694369" y="3451292"/>
            <a:ext cx="176680" cy="191015"/>
          </a:xfrm>
          <a:prstGeom prst="chord">
            <a:avLst>
              <a:gd name="adj1" fmla="val 3687065"/>
              <a:gd name="adj2" fmla="val 1677604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Chord 259">
            <a:extLst>
              <a:ext uri="{FF2B5EF4-FFF2-40B4-BE49-F238E27FC236}">
                <a16:creationId xmlns:a16="http://schemas.microsoft.com/office/drawing/2014/main" id="{CFD54BC4-5092-18CC-D104-8961E5F225BB}"/>
              </a:ext>
            </a:extLst>
          </p:cNvPr>
          <p:cNvSpPr/>
          <p:nvPr/>
        </p:nvSpPr>
        <p:spPr>
          <a:xfrm rot="8218544">
            <a:off x="11696982" y="4037761"/>
            <a:ext cx="176680" cy="191015"/>
          </a:xfrm>
          <a:prstGeom prst="chord">
            <a:avLst>
              <a:gd name="adj1" fmla="val 3687065"/>
              <a:gd name="adj2" fmla="val 16776046"/>
            </a:avLst>
          </a:prstGeom>
          <a:solidFill>
            <a:srgbClr val="FF5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Chord 260">
            <a:extLst>
              <a:ext uri="{FF2B5EF4-FFF2-40B4-BE49-F238E27FC236}">
                <a16:creationId xmlns:a16="http://schemas.microsoft.com/office/drawing/2014/main" id="{5074CE7B-AB97-C036-9A10-5EC0D04AE410}"/>
              </a:ext>
            </a:extLst>
          </p:cNvPr>
          <p:cNvSpPr/>
          <p:nvPr/>
        </p:nvSpPr>
        <p:spPr>
          <a:xfrm rot="497045">
            <a:off x="9652045" y="4254499"/>
            <a:ext cx="176680" cy="191015"/>
          </a:xfrm>
          <a:prstGeom prst="chord">
            <a:avLst>
              <a:gd name="adj1" fmla="val 4609163"/>
              <a:gd name="adj2" fmla="val 15905814"/>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82814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a:t>Encoder-Decoder Sublayers (3)</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69</a:t>
            </a:fld>
            <a:endParaRPr lang="en-US"/>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34DCB013-1C94-5C00-FE20-4D95A77AE085}"/>
                  </a:ext>
                </a:extLst>
              </p:cNvPr>
              <p:cNvSpPr>
                <a:spLocks noGrp="1"/>
              </p:cNvSpPr>
              <p:nvPr>
                <p:ph idx="1"/>
              </p:nvPr>
            </p:nvSpPr>
            <p:spPr>
              <a:xfrm>
                <a:off x="838200" y="1260629"/>
                <a:ext cx="6387919" cy="4916334"/>
              </a:xfrm>
            </p:spPr>
            <p:txBody>
              <a:bodyPr>
                <a:normAutofit fontScale="92500" lnSpcReduction="20000"/>
              </a:bodyPr>
              <a:lstStyle/>
              <a:p>
                <a:pPr marL="0" indent="0">
                  <a:buNone/>
                </a:pPr>
                <a:r>
                  <a:rPr lang="en-US" sz="3000" b="1"/>
                  <a:t>Sublayer connections</a:t>
                </a:r>
                <a:endParaRPr lang="en-US" sz="3000"/>
              </a:p>
              <a:p>
                <a:r>
                  <a:rPr lang="en-US" u="sng"/>
                  <a:t>Residual connection </a:t>
                </a:r>
                <a:r>
                  <a:rPr lang="en-US"/>
                  <a:t>(recall </a:t>
                </a:r>
                <a:r>
                  <a:rPr lang="en-US" err="1"/>
                  <a:t>resnet</a:t>
                </a:r>
                <a:r>
                  <a:rPr lang="en-US"/>
                  <a:t>)</a:t>
                </a:r>
              </a:p>
              <a:p>
                <a:pPr lvl="1"/>
                <a:r>
                  <a:rPr lang="en-US"/>
                  <a:t>Can be less expensive to learn residuals</a:t>
                </a:r>
              </a:p>
              <a:p>
                <a:pPr lvl="1"/>
                <a:r>
                  <a:rPr lang="en-US"/>
                  <a:t>Elevates vanishing gradient</a:t>
                </a:r>
              </a:p>
              <a:p>
                <a:pPr lvl="1"/>
                <a:r>
                  <a:rPr lang="en-US"/>
                  <a:t>Preserves more of the input signal through skip connection</a:t>
                </a:r>
              </a:p>
              <a:p>
                <a:r>
                  <a:rPr lang="en-US" u="sng"/>
                  <a:t>Dropout</a:t>
                </a:r>
                <a:r>
                  <a:rPr lang="en-US"/>
                  <a:t> (recall </a:t>
                </a:r>
                <a:r>
                  <a:rPr lang="en-US" err="1"/>
                  <a:t>resnet</a:t>
                </a:r>
                <a:r>
                  <a:rPr lang="en-US"/>
                  <a:t>)</a:t>
                </a:r>
              </a:p>
              <a:p>
                <a:pPr lvl="1"/>
                <a:r>
                  <a:rPr lang="en-US"/>
                  <a:t>Regularizes model (combats overfitting)</a:t>
                </a:r>
              </a:p>
              <a:p>
                <a:pPr lvl="1"/>
                <a:r>
                  <a:rPr lang="en-US"/>
                  <a:t>Encourages diversity of attention heads</a:t>
                </a:r>
              </a:p>
              <a:p>
                <a:r>
                  <a:rPr lang="en-US" u="sng" err="1"/>
                  <a:t>LayerNorm</a:t>
                </a:r>
                <a:endParaRPr lang="en-US" u="sng"/>
              </a:p>
              <a:p>
                <a:pPr lvl="1"/>
                <a:r>
                  <a:rPr lang="en-US"/>
                  <a:t>Combats vanishing gradient</a:t>
                </a:r>
              </a:p>
              <a:p>
                <a:pPr lvl="1"/>
                <a:r>
                  <a:rPr lang="en-US"/>
                  <a:t>Combats exploding gradient</a:t>
                </a:r>
              </a:p>
              <a:p>
                <a:pPr lvl="1"/>
                <a:endParaRPr lang="en-US" i="1">
                  <a:latin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𝐿𝑎𝑦𝑒𝑟𝑁𝑜𝑟𝑚</m:t>
                      </m:r>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 +</m:t>
                      </m:r>
                      <m:r>
                        <a:rPr lang="en-CA" b="0" i="1" smtClean="0">
                          <a:latin typeface="Cambria Math" panose="02040503050406030204" pitchFamily="18" charset="0"/>
                        </a:rPr>
                        <m:t>𝐷𝑟𝑜𝑝𝑜𝑢𝑡</m:t>
                      </m:r>
                      <m:d>
                        <m:dPr>
                          <m:ctrlPr>
                            <a:rPr lang="en-CA" b="0" i="1" smtClean="0">
                              <a:latin typeface="Cambria Math" panose="02040503050406030204" pitchFamily="18" charset="0"/>
                            </a:rPr>
                          </m:ctrlPr>
                        </m:dPr>
                        <m:e>
                          <m:r>
                            <a:rPr lang="en-US" i="1">
                              <a:latin typeface="Cambria Math" panose="02040503050406030204" pitchFamily="18" charset="0"/>
                            </a:rPr>
                            <m:t>𝑆𝑢𝑏𝑙𝑎𝑦𝑒𝑟</m:t>
                          </m:r>
                          <m:d>
                            <m:dPr>
                              <m:ctrlPr>
                                <a:rPr lang="en-US" i="1">
                                  <a:latin typeface="Cambria Math" panose="02040503050406030204" pitchFamily="18" charset="0"/>
                                </a:rPr>
                              </m:ctrlPr>
                            </m:dPr>
                            <m:e>
                              <m:r>
                                <a:rPr lang="en-US" i="1">
                                  <a:latin typeface="Cambria Math" panose="02040503050406030204" pitchFamily="18" charset="0"/>
                                </a:rPr>
                                <m:t>𝑥</m:t>
                              </m:r>
                            </m:e>
                          </m:d>
                        </m:e>
                      </m:d>
                      <m:r>
                        <a:rPr lang="en-CA" b="0" i="1" smtClean="0">
                          <a:latin typeface="Cambria Math" panose="02040503050406030204" pitchFamily="18" charset="0"/>
                        </a:rPr>
                        <m:t>)</m:t>
                      </m:r>
                    </m:oMath>
                  </m:oMathPara>
                </a14:m>
                <a:endParaRPr lang="en-US"/>
              </a:p>
            </p:txBody>
          </p:sp>
        </mc:Choice>
        <mc:Fallback xmlns="">
          <p:sp>
            <p:nvSpPr>
              <p:cNvPr id="8" name="Content Placeholder 7">
                <a:extLst>
                  <a:ext uri="{FF2B5EF4-FFF2-40B4-BE49-F238E27FC236}">
                    <a16:creationId xmlns:a16="http://schemas.microsoft.com/office/drawing/2014/main" id="{34DCB013-1C94-5C00-FE20-4D95A77AE085}"/>
                  </a:ext>
                </a:extLst>
              </p:cNvPr>
              <p:cNvSpPr>
                <a:spLocks noGrp="1" noRot="1" noChangeAspect="1" noMove="1" noResize="1" noEditPoints="1" noAdjustHandles="1" noChangeArrowheads="1" noChangeShapeType="1" noTextEdit="1"/>
              </p:cNvSpPr>
              <p:nvPr>
                <p:ph idx="1"/>
              </p:nvPr>
            </p:nvSpPr>
            <p:spPr>
              <a:xfrm>
                <a:off x="838200" y="1260629"/>
                <a:ext cx="6387919" cy="4916334"/>
              </a:xfrm>
              <a:blipFill>
                <a:blip r:embed="rId3"/>
                <a:stretch>
                  <a:fillRect l="-2006" t="-3474"/>
                </a:stretch>
              </a:blipFill>
            </p:spPr>
            <p:txBody>
              <a:bodyPr/>
              <a:lstStyle/>
              <a:p>
                <a:r>
                  <a:rPr lang="en-US">
                    <a:noFill/>
                  </a:rPr>
                  <a:t> </a:t>
                </a:r>
              </a:p>
            </p:txBody>
          </p:sp>
        </mc:Fallback>
      </mc:AlternateContent>
      <p:sp>
        <p:nvSpPr>
          <p:cNvPr id="9" name="Title 1">
            <a:extLst>
              <a:ext uri="{FF2B5EF4-FFF2-40B4-BE49-F238E27FC236}">
                <a16:creationId xmlns:a16="http://schemas.microsoft.com/office/drawing/2014/main" id="{C2BAF02C-06FD-F6DB-C8B3-755F72C06868}"/>
              </a:ext>
            </a:extLst>
          </p:cNvPr>
          <p:cNvSpPr txBox="1">
            <a:spLocks/>
          </p:cNvSpPr>
          <p:nvPr/>
        </p:nvSpPr>
        <p:spPr>
          <a:xfrm>
            <a:off x="909320" y="711441"/>
            <a:ext cx="8905240" cy="63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i="1">
                <a:solidFill>
                  <a:schemeClr val="bg2">
                    <a:lumMod val="25000"/>
                  </a:schemeClr>
                </a:solidFill>
              </a:rPr>
              <a:t>Transformers From The Ground Up</a:t>
            </a:r>
          </a:p>
        </p:txBody>
      </p:sp>
      <p:sp>
        <p:nvSpPr>
          <p:cNvPr id="10" name="Rectangle: Rounded Corners 20">
            <a:extLst>
              <a:ext uri="{FF2B5EF4-FFF2-40B4-BE49-F238E27FC236}">
                <a16:creationId xmlns:a16="http://schemas.microsoft.com/office/drawing/2014/main" id="{388EEA95-DBF3-9943-A346-8092BAE6F942}"/>
              </a:ext>
            </a:extLst>
          </p:cNvPr>
          <p:cNvSpPr/>
          <p:nvPr/>
        </p:nvSpPr>
        <p:spPr>
          <a:xfrm>
            <a:off x="9683033" y="2092455"/>
            <a:ext cx="1911176" cy="3340800"/>
          </a:xfrm>
          <a:prstGeom prst="roundRect">
            <a:avLst>
              <a:gd name="adj" fmla="val 8831"/>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cxnSp>
        <p:nvCxnSpPr>
          <p:cNvPr id="11" name="Elbow Connector 10">
            <a:extLst>
              <a:ext uri="{FF2B5EF4-FFF2-40B4-BE49-F238E27FC236}">
                <a16:creationId xmlns:a16="http://schemas.microsoft.com/office/drawing/2014/main" id="{7E9C88BD-701E-F7D0-FFA2-03212D2BF774}"/>
              </a:ext>
            </a:extLst>
          </p:cNvPr>
          <p:cNvCxnSpPr>
            <a:cxnSpLocks/>
          </p:cNvCxnSpPr>
          <p:nvPr/>
        </p:nvCxnSpPr>
        <p:spPr>
          <a:xfrm rot="5400000" flipH="1" flipV="1">
            <a:off x="10415472" y="4640630"/>
            <a:ext cx="1015773" cy="569477"/>
          </a:xfrm>
          <a:prstGeom prst="bentConnector4">
            <a:avLst>
              <a:gd name="adj1" fmla="val 6804"/>
              <a:gd name="adj2" fmla="val 140728"/>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20">
            <a:extLst>
              <a:ext uri="{FF2B5EF4-FFF2-40B4-BE49-F238E27FC236}">
                <a16:creationId xmlns:a16="http://schemas.microsoft.com/office/drawing/2014/main" id="{656606C7-16C4-2167-7C15-6D9E43841728}"/>
              </a:ext>
            </a:extLst>
          </p:cNvPr>
          <p:cNvSpPr/>
          <p:nvPr/>
        </p:nvSpPr>
        <p:spPr>
          <a:xfrm>
            <a:off x="7325367" y="3251809"/>
            <a:ext cx="1785389" cy="2180503"/>
          </a:xfrm>
          <a:prstGeom prst="roundRect">
            <a:avLst>
              <a:gd name="adj" fmla="val 8831"/>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sp>
        <p:nvSpPr>
          <p:cNvPr id="13" name="Rectangle: Rounded Corners 38">
            <a:extLst>
              <a:ext uri="{FF2B5EF4-FFF2-40B4-BE49-F238E27FC236}">
                <a16:creationId xmlns:a16="http://schemas.microsoft.com/office/drawing/2014/main" id="{C15C864E-06E5-9D2C-E7DF-AA38711E2E93}"/>
              </a:ext>
            </a:extLst>
          </p:cNvPr>
          <p:cNvSpPr/>
          <p:nvPr/>
        </p:nvSpPr>
        <p:spPr>
          <a:xfrm>
            <a:off x="7769679" y="3615058"/>
            <a:ext cx="1145219" cy="461639"/>
          </a:xfrm>
          <a:prstGeom prst="roundRect">
            <a:avLst/>
          </a:prstGeom>
          <a:solidFill>
            <a:schemeClr val="bg1">
              <a:lumMod val="9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14" name="Rectangle: Rounded Corners 44">
            <a:extLst>
              <a:ext uri="{FF2B5EF4-FFF2-40B4-BE49-F238E27FC236}">
                <a16:creationId xmlns:a16="http://schemas.microsoft.com/office/drawing/2014/main" id="{5C6D7A13-3A1B-BBAF-2F57-41823FAF5F94}"/>
              </a:ext>
            </a:extLst>
          </p:cNvPr>
          <p:cNvSpPr/>
          <p:nvPr/>
        </p:nvSpPr>
        <p:spPr>
          <a:xfrm>
            <a:off x="10062879" y="2395393"/>
            <a:ext cx="1145219" cy="461639"/>
          </a:xfrm>
          <a:prstGeom prst="roundRect">
            <a:avLst/>
          </a:prstGeom>
          <a:solidFill>
            <a:schemeClr val="bg1">
              <a:lumMod val="9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15" name="Rectangle: Rounded Corners 117">
            <a:extLst>
              <a:ext uri="{FF2B5EF4-FFF2-40B4-BE49-F238E27FC236}">
                <a16:creationId xmlns:a16="http://schemas.microsoft.com/office/drawing/2014/main" id="{0225A5C6-3F90-5E10-E073-36841258113A}"/>
              </a:ext>
            </a:extLst>
          </p:cNvPr>
          <p:cNvSpPr/>
          <p:nvPr/>
        </p:nvSpPr>
        <p:spPr>
          <a:xfrm>
            <a:off x="10062879" y="3360248"/>
            <a:ext cx="1145219" cy="546700"/>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Cross-Attention</a:t>
            </a:r>
          </a:p>
        </p:txBody>
      </p:sp>
      <p:cxnSp>
        <p:nvCxnSpPr>
          <p:cNvPr id="16" name="Elbow Connector 15">
            <a:extLst>
              <a:ext uri="{FF2B5EF4-FFF2-40B4-BE49-F238E27FC236}">
                <a16:creationId xmlns:a16="http://schemas.microsoft.com/office/drawing/2014/main" id="{068B2902-81C7-7328-F26D-51B6914582B5}"/>
              </a:ext>
            </a:extLst>
          </p:cNvPr>
          <p:cNvCxnSpPr>
            <a:cxnSpLocks/>
            <a:endCxn id="44" idx="1"/>
          </p:cNvCxnSpPr>
          <p:nvPr/>
        </p:nvCxnSpPr>
        <p:spPr>
          <a:xfrm rot="16200000" flipV="1">
            <a:off x="7595240" y="4649684"/>
            <a:ext cx="921489" cy="572610"/>
          </a:xfrm>
          <a:prstGeom prst="bentConnector4">
            <a:avLst>
              <a:gd name="adj1" fmla="val 4268"/>
              <a:gd name="adj2" fmla="val 13992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a:extLst>
              <a:ext uri="{FF2B5EF4-FFF2-40B4-BE49-F238E27FC236}">
                <a16:creationId xmlns:a16="http://schemas.microsoft.com/office/drawing/2014/main" id="{99B5B3D7-7D2F-4307-E1CE-E9E925B3CB6A}"/>
              </a:ext>
            </a:extLst>
          </p:cNvPr>
          <p:cNvCxnSpPr>
            <a:cxnSpLocks/>
          </p:cNvCxnSpPr>
          <p:nvPr/>
        </p:nvCxnSpPr>
        <p:spPr>
          <a:xfrm rot="10800000">
            <a:off x="8000951" y="5084597"/>
            <a:ext cx="341338" cy="186174"/>
          </a:xfrm>
          <a:prstGeom prst="bentConnector3">
            <a:avLst>
              <a:gd name="adj1" fmla="val 99348"/>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a:extLst>
              <a:ext uri="{FF2B5EF4-FFF2-40B4-BE49-F238E27FC236}">
                <a16:creationId xmlns:a16="http://schemas.microsoft.com/office/drawing/2014/main" id="{D26F94BF-D0E0-1F45-88B7-361C3F984B4D}"/>
              </a:ext>
            </a:extLst>
          </p:cNvPr>
          <p:cNvCxnSpPr>
            <a:cxnSpLocks/>
          </p:cNvCxnSpPr>
          <p:nvPr/>
        </p:nvCxnSpPr>
        <p:spPr>
          <a:xfrm flipV="1">
            <a:off x="8342288" y="5095408"/>
            <a:ext cx="342000" cy="175363"/>
          </a:xfrm>
          <a:prstGeom prst="bentConnector3">
            <a:avLst>
              <a:gd name="adj1" fmla="val 100659"/>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Elbow Connector 18">
            <a:extLst>
              <a:ext uri="{FF2B5EF4-FFF2-40B4-BE49-F238E27FC236}">
                <a16:creationId xmlns:a16="http://schemas.microsoft.com/office/drawing/2014/main" id="{571EA7E7-8D70-FF0D-EDD8-5EB441BC0074}"/>
              </a:ext>
            </a:extLst>
          </p:cNvPr>
          <p:cNvCxnSpPr>
            <a:cxnSpLocks/>
            <a:endCxn id="40" idx="1"/>
          </p:cNvCxnSpPr>
          <p:nvPr/>
        </p:nvCxnSpPr>
        <p:spPr>
          <a:xfrm rot="16200000" flipV="1">
            <a:off x="7650322" y="3582401"/>
            <a:ext cx="811326" cy="572611"/>
          </a:xfrm>
          <a:prstGeom prst="bentConnector4">
            <a:avLst>
              <a:gd name="adj1" fmla="val -640"/>
              <a:gd name="adj2" fmla="val 139923"/>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B6E4CE0-BE9E-6DDB-F1DD-2368CDF04211}"/>
              </a:ext>
            </a:extLst>
          </p:cNvPr>
          <p:cNvCxnSpPr>
            <a:cxnSpLocks/>
            <a:stCxn id="43" idx="0"/>
            <a:endCxn id="44" idx="2"/>
          </p:cNvCxnSpPr>
          <p:nvPr/>
        </p:nvCxnSpPr>
        <p:spPr>
          <a:xfrm flipV="1">
            <a:off x="8342289" y="4563936"/>
            <a:ext cx="0" cy="59022"/>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72A48A9-15C2-245B-2319-33B63ACD69CC}"/>
              </a:ext>
            </a:extLst>
          </p:cNvPr>
          <p:cNvCxnSpPr>
            <a:cxnSpLocks/>
            <a:stCxn id="46" idx="2"/>
            <a:endCxn id="45" idx="0"/>
          </p:cNvCxnSpPr>
          <p:nvPr/>
        </p:nvCxnSpPr>
        <p:spPr>
          <a:xfrm>
            <a:off x="10635489" y="4506174"/>
            <a:ext cx="0" cy="50741"/>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979E19B-75E8-243C-2BAB-2B1FF74E4BED}"/>
              </a:ext>
            </a:extLst>
          </p:cNvPr>
          <p:cNvCxnSpPr>
            <a:cxnSpLocks/>
            <a:stCxn id="41" idx="0"/>
          </p:cNvCxnSpPr>
          <p:nvPr/>
        </p:nvCxnSpPr>
        <p:spPr>
          <a:xfrm flipV="1">
            <a:off x="10635489" y="1916824"/>
            <a:ext cx="0" cy="252225"/>
          </a:xfrm>
          <a:prstGeom prst="straightConnector1">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a:extLst>
              <a:ext uri="{FF2B5EF4-FFF2-40B4-BE49-F238E27FC236}">
                <a16:creationId xmlns:a16="http://schemas.microsoft.com/office/drawing/2014/main" id="{EE67D442-EE7A-C893-DD31-96DA27029546}"/>
              </a:ext>
            </a:extLst>
          </p:cNvPr>
          <p:cNvCxnSpPr>
            <a:cxnSpLocks/>
            <a:endCxn id="41" idx="3"/>
          </p:cNvCxnSpPr>
          <p:nvPr/>
        </p:nvCxnSpPr>
        <p:spPr>
          <a:xfrm rot="5400000" flipH="1" flipV="1">
            <a:off x="10479174" y="2414054"/>
            <a:ext cx="885236" cy="572612"/>
          </a:xfrm>
          <a:prstGeom prst="bentConnector4">
            <a:avLst>
              <a:gd name="adj1" fmla="val 10941"/>
              <a:gd name="adj2" fmla="val 13992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3">
            <a:extLst>
              <a:ext uri="{FF2B5EF4-FFF2-40B4-BE49-F238E27FC236}">
                <a16:creationId xmlns:a16="http://schemas.microsoft.com/office/drawing/2014/main" id="{7A31EA58-4969-A31C-51DD-08C5368E6999}"/>
              </a:ext>
            </a:extLst>
          </p:cNvPr>
          <p:cNvCxnSpPr>
            <a:cxnSpLocks/>
          </p:cNvCxnSpPr>
          <p:nvPr/>
        </p:nvCxnSpPr>
        <p:spPr>
          <a:xfrm flipV="1">
            <a:off x="9751637" y="3903785"/>
            <a:ext cx="540000" cy="175363"/>
          </a:xfrm>
          <a:prstGeom prst="bentConnector3">
            <a:avLst>
              <a:gd name="adj1" fmla="val 100659"/>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10B22F09-ED64-2653-3755-A965C8716CE0}"/>
              </a:ext>
            </a:extLst>
          </p:cNvPr>
          <p:cNvCxnSpPr>
            <a:cxnSpLocks/>
            <a:stCxn id="40" idx="0"/>
          </p:cNvCxnSpPr>
          <p:nvPr/>
        </p:nvCxnSpPr>
        <p:spPr>
          <a:xfrm rot="16200000" flipH="1">
            <a:off x="8748710" y="2967929"/>
            <a:ext cx="705523" cy="1518366"/>
          </a:xfrm>
          <a:prstGeom prst="bentConnector4">
            <a:avLst>
              <a:gd name="adj1" fmla="val -32401"/>
              <a:gd name="adj2" fmla="val 68856"/>
            </a:avLst>
          </a:prstGeom>
          <a:ln w="34925">
            <a:solidFill>
              <a:schemeClr val="bg2">
                <a:lumMod val="9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386C4ED-330A-EB9B-63A1-B6B3401B80B9}"/>
              </a:ext>
            </a:extLst>
          </p:cNvPr>
          <p:cNvCxnSpPr>
            <a:cxnSpLocks/>
            <a:stCxn id="40" idx="2"/>
            <a:endCxn id="13" idx="0"/>
          </p:cNvCxnSpPr>
          <p:nvPr/>
        </p:nvCxnSpPr>
        <p:spPr>
          <a:xfrm>
            <a:off x="8342289" y="3551736"/>
            <a:ext cx="0" cy="63322"/>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7A9E66D-BA5B-2CEA-6639-77918E4FFC21}"/>
              </a:ext>
            </a:extLst>
          </p:cNvPr>
          <p:cNvCxnSpPr>
            <a:cxnSpLocks/>
            <a:stCxn id="42" idx="2"/>
            <a:endCxn id="15" idx="0"/>
          </p:cNvCxnSpPr>
          <p:nvPr/>
        </p:nvCxnSpPr>
        <p:spPr>
          <a:xfrm>
            <a:off x="10635489" y="3310463"/>
            <a:ext cx="0" cy="49785"/>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F746327-58BF-BE87-DBB8-5DD195AC3FDD}"/>
              </a:ext>
            </a:extLst>
          </p:cNvPr>
          <p:cNvCxnSpPr>
            <a:cxnSpLocks/>
            <a:stCxn id="14" idx="0"/>
            <a:endCxn id="41" idx="2"/>
          </p:cNvCxnSpPr>
          <p:nvPr/>
        </p:nvCxnSpPr>
        <p:spPr>
          <a:xfrm flipV="1">
            <a:off x="10635489" y="2346434"/>
            <a:ext cx="0" cy="48959"/>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9716925-0CBD-A1A6-F317-32271353FFB4}"/>
              </a:ext>
            </a:extLst>
          </p:cNvPr>
          <p:cNvCxnSpPr>
            <a:cxnSpLocks/>
            <a:endCxn id="43" idx="2"/>
          </p:cNvCxnSpPr>
          <p:nvPr/>
        </p:nvCxnSpPr>
        <p:spPr>
          <a:xfrm flipH="1" flipV="1">
            <a:off x="8342289" y="5084597"/>
            <a:ext cx="552" cy="485048"/>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76AF0C1-808A-1A4D-4705-B04D093687B3}"/>
              </a:ext>
            </a:extLst>
          </p:cNvPr>
          <p:cNvCxnSpPr>
            <a:cxnSpLocks/>
            <a:stCxn id="44" idx="0"/>
            <a:endCxn id="13" idx="2"/>
          </p:cNvCxnSpPr>
          <p:nvPr/>
        </p:nvCxnSpPr>
        <p:spPr>
          <a:xfrm flipV="1">
            <a:off x="8342289" y="4076697"/>
            <a:ext cx="0" cy="309854"/>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9842801-5904-FA46-BBB1-242C0075E232}"/>
              </a:ext>
            </a:extLst>
          </p:cNvPr>
          <p:cNvCxnSpPr>
            <a:cxnSpLocks/>
            <a:stCxn id="42" idx="0"/>
            <a:endCxn id="14" idx="2"/>
          </p:cNvCxnSpPr>
          <p:nvPr/>
        </p:nvCxnSpPr>
        <p:spPr>
          <a:xfrm flipV="1">
            <a:off x="10635489" y="2857032"/>
            <a:ext cx="0" cy="276046"/>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1">
            <a:extLst>
              <a:ext uri="{FF2B5EF4-FFF2-40B4-BE49-F238E27FC236}">
                <a16:creationId xmlns:a16="http://schemas.microsoft.com/office/drawing/2014/main" id="{63D7CE9A-5C8D-7DFD-5249-1253E879CF96}"/>
              </a:ext>
            </a:extLst>
          </p:cNvPr>
          <p:cNvCxnSpPr>
            <a:cxnSpLocks/>
            <a:endCxn id="42" idx="3"/>
          </p:cNvCxnSpPr>
          <p:nvPr/>
        </p:nvCxnSpPr>
        <p:spPr>
          <a:xfrm rot="5400000" flipH="1" flipV="1">
            <a:off x="10432298" y="3425171"/>
            <a:ext cx="979200" cy="572400"/>
          </a:xfrm>
          <a:prstGeom prst="bentConnector4">
            <a:avLst>
              <a:gd name="adj1" fmla="val -3525"/>
              <a:gd name="adj2" fmla="val 139566"/>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32">
            <a:extLst>
              <a:ext uri="{FF2B5EF4-FFF2-40B4-BE49-F238E27FC236}">
                <a16:creationId xmlns:a16="http://schemas.microsoft.com/office/drawing/2014/main" id="{C0B5F27E-B4C5-D0B3-DAAA-D27AD9998CE1}"/>
              </a:ext>
            </a:extLst>
          </p:cNvPr>
          <p:cNvCxnSpPr>
            <a:cxnSpLocks/>
          </p:cNvCxnSpPr>
          <p:nvPr/>
        </p:nvCxnSpPr>
        <p:spPr>
          <a:xfrm flipV="1">
            <a:off x="10635486" y="3908847"/>
            <a:ext cx="342000" cy="251999"/>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33">
            <a:extLst>
              <a:ext uri="{FF2B5EF4-FFF2-40B4-BE49-F238E27FC236}">
                <a16:creationId xmlns:a16="http://schemas.microsoft.com/office/drawing/2014/main" id="{0E8F565D-7EFF-C516-C625-A353D927E8A4}"/>
              </a:ext>
            </a:extLst>
          </p:cNvPr>
          <p:cNvCxnSpPr>
            <a:cxnSpLocks/>
          </p:cNvCxnSpPr>
          <p:nvPr/>
        </p:nvCxnSpPr>
        <p:spPr>
          <a:xfrm flipV="1">
            <a:off x="10095380" y="3903785"/>
            <a:ext cx="540000" cy="175363"/>
          </a:xfrm>
          <a:prstGeom prst="bentConnector3">
            <a:avLst>
              <a:gd name="adj1" fmla="val 100659"/>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E462857-7BDD-211E-22CC-A64B8EDC347E}"/>
              </a:ext>
            </a:extLst>
          </p:cNvPr>
          <p:cNvCxnSpPr>
            <a:cxnSpLocks/>
          </p:cNvCxnSpPr>
          <p:nvPr/>
        </p:nvCxnSpPr>
        <p:spPr>
          <a:xfrm flipV="1">
            <a:off x="10635489" y="4143346"/>
            <a:ext cx="0" cy="187200"/>
          </a:xfrm>
          <a:prstGeom prst="straightConnector1">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 name="Elbow Connector 35">
            <a:extLst>
              <a:ext uri="{FF2B5EF4-FFF2-40B4-BE49-F238E27FC236}">
                <a16:creationId xmlns:a16="http://schemas.microsoft.com/office/drawing/2014/main" id="{7F96C1C3-6A34-A188-7A35-A808A08BC276}"/>
              </a:ext>
            </a:extLst>
          </p:cNvPr>
          <p:cNvCxnSpPr>
            <a:cxnSpLocks/>
          </p:cNvCxnSpPr>
          <p:nvPr/>
        </p:nvCxnSpPr>
        <p:spPr>
          <a:xfrm rot="5400000" flipH="1" flipV="1">
            <a:off x="10415473" y="4640629"/>
            <a:ext cx="1015772" cy="569478"/>
          </a:xfrm>
          <a:prstGeom prst="bentConnector4">
            <a:avLst>
              <a:gd name="adj1" fmla="val 6563"/>
              <a:gd name="adj2" fmla="val 14014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Elbow Connector 36">
            <a:extLst>
              <a:ext uri="{FF2B5EF4-FFF2-40B4-BE49-F238E27FC236}">
                <a16:creationId xmlns:a16="http://schemas.microsoft.com/office/drawing/2014/main" id="{792D5547-DAC6-2EE8-1E63-401720DBDE06}"/>
              </a:ext>
            </a:extLst>
          </p:cNvPr>
          <p:cNvCxnSpPr>
            <a:cxnSpLocks/>
          </p:cNvCxnSpPr>
          <p:nvPr/>
        </p:nvCxnSpPr>
        <p:spPr>
          <a:xfrm rot="10800000">
            <a:off x="10294151" y="5102908"/>
            <a:ext cx="341338" cy="186174"/>
          </a:xfrm>
          <a:prstGeom prst="bentConnector3">
            <a:avLst>
              <a:gd name="adj1" fmla="val 99348"/>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Elbow Connector 37">
            <a:extLst>
              <a:ext uri="{FF2B5EF4-FFF2-40B4-BE49-F238E27FC236}">
                <a16:creationId xmlns:a16="http://schemas.microsoft.com/office/drawing/2014/main" id="{E2553F57-8DBD-C71D-2E5A-9F7B8B559E78}"/>
              </a:ext>
            </a:extLst>
          </p:cNvPr>
          <p:cNvCxnSpPr>
            <a:cxnSpLocks/>
          </p:cNvCxnSpPr>
          <p:nvPr/>
        </p:nvCxnSpPr>
        <p:spPr>
          <a:xfrm flipV="1">
            <a:off x="10635488" y="5113719"/>
            <a:ext cx="342000" cy="175363"/>
          </a:xfrm>
          <a:prstGeom prst="bentConnector3">
            <a:avLst>
              <a:gd name="adj1" fmla="val 100659"/>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DADE4D8-DEF2-4060-B075-1CB0BA5A72BB}"/>
              </a:ext>
            </a:extLst>
          </p:cNvPr>
          <p:cNvCxnSpPr>
            <a:cxnSpLocks/>
            <a:endCxn id="45" idx="2"/>
          </p:cNvCxnSpPr>
          <p:nvPr/>
        </p:nvCxnSpPr>
        <p:spPr>
          <a:xfrm flipV="1">
            <a:off x="10635488" y="5104170"/>
            <a:ext cx="1" cy="465221"/>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Rounded Corners 114">
            <a:extLst>
              <a:ext uri="{FF2B5EF4-FFF2-40B4-BE49-F238E27FC236}">
                <a16:creationId xmlns:a16="http://schemas.microsoft.com/office/drawing/2014/main" id="{AAED120B-A2FF-B580-D149-1DAE1853942C}"/>
              </a:ext>
            </a:extLst>
          </p:cNvPr>
          <p:cNvSpPr/>
          <p:nvPr/>
        </p:nvSpPr>
        <p:spPr>
          <a:xfrm>
            <a:off x="7769679" y="3374351"/>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41" name="Rectangle: Rounded Corners 116">
            <a:extLst>
              <a:ext uri="{FF2B5EF4-FFF2-40B4-BE49-F238E27FC236}">
                <a16:creationId xmlns:a16="http://schemas.microsoft.com/office/drawing/2014/main" id="{5BD24C0D-44C3-E036-414D-3F9612FC6F5C}"/>
              </a:ext>
            </a:extLst>
          </p:cNvPr>
          <p:cNvSpPr/>
          <p:nvPr/>
        </p:nvSpPr>
        <p:spPr>
          <a:xfrm>
            <a:off x="10062879" y="2169049"/>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42" name="Rectangle: Rounded Corners 115">
            <a:extLst>
              <a:ext uri="{FF2B5EF4-FFF2-40B4-BE49-F238E27FC236}">
                <a16:creationId xmlns:a16="http://schemas.microsoft.com/office/drawing/2014/main" id="{8A3D20FE-7D3E-BBA9-21A5-7490AD33574E}"/>
              </a:ext>
            </a:extLst>
          </p:cNvPr>
          <p:cNvSpPr/>
          <p:nvPr/>
        </p:nvSpPr>
        <p:spPr>
          <a:xfrm>
            <a:off x="10062879" y="3133078"/>
            <a:ext cx="1145219" cy="17738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43" name="Rectangle: Rounded Corners 36">
            <a:extLst>
              <a:ext uri="{FF2B5EF4-FFF2-40B4-BE49-F238E27FC236}">
                <a16:creationId xmlns:a16="http://schemas.microsoft.com/office/drawing/2014/main" id="{8210A4E8-0B0E-CB8C-D2ED-917AA078BD63}"/>
              </a:ext>
            </a:extLst>
          </p:cNvPr>
          <p:cNvSpPr/>
          <p:nvPr/>
        </p:nvSpPr>
        <p:spPr>
          <a:xfrm>
            <a:off x="7769679" y="4622958"/>
            <a:ext cx="1145219" cy="461639"/>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Self-Attention</a:t>
            </a:r>
          </a:p>
        </p:txBody>
      </p:sp>
      <p:sp>
        <p:nvSpPr>
          <p:cNvPr id="44" name="Rectangle: Rounded Corners 37">
            <a:extLst>
              <a:ext uri="{FF2B5EF4-FFF2-40B4-BE49-F238E27FC236}">
                <a16:creationId xmlns:a16="http://schemas.microsoft.com/office/drawing/2014/main" id="{D45DF870-7EE6-89BD-B17A-D25F7374A36B}"/>
              </a:ext>
            </a:extLst>
          </p:cNvPr>
          <p:cNvSpPr/>
          <p:nvPr/>
        </p:nvSpPr>
        <p:spPr>
          <a:xfrm>
            <a:off x="7769679" y="4386551"/>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45" name="Rectangle: Rounded Corners 40">
            <a:extLst>
              <a:ext uri="{FF2B5EF4-FFF2-40B4-BE49-F238E27FC236}">
                <a16:creationId xmlns:a16="http://schemas.microsoft.com/office/drawing/2014/main" id="{9A8A9B27-7F9D-FD5F-D7BF-0CF66823B40B}"/>
              </a:ext>
            </a:extLst>
          </p:cNvPr>
          <p:cNvSpPr/>
          <p:nvPr/>
        </p:nvSpPr>
        <p:spPr>
          <a:xfrm>
            <a:off x="10062879" y="4556915"/>
            <a:ext cx="1145219" cy="54725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Masked Multi-Head Self-Attention</a:t>
            </a:r>
          </a:p>
        </p:txBody>
      </p:sp>
      <p:sp>
        <p:nvSpPr>
          <p:cNvPr id="46" name="Rectangle: Rounded Corners 41">
            <a:extLst>
              <a:ext uri="{FF2B5EF4-FFF2-40B4-BE49-F238E27FC236}">
                <a16:creationId xmlns:a16="http://schemas.microsoft.com/office/drawing/2014/main" id="{4318C1DE-70B0-1DE3-DD46-ACE6CEF6F9F1}"/>
              </a:ext>
            </a:extLst>
          </p:cNvPr>
          <p:cNvSpPr/>
          <p:nvPr/>
        </p:nvSpPr>
        <p:spPr>
          <a:xfrm>
            <a:off x="10062879" y="4328789"/>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Tree>
    <p:extLst>
      <p:ext uri="{BB962C8B-B14F-4D97-AF65-F5344CB8AC3E}">
        <p14:creationId xmlns:p14="http://schemas.microsoft.com/office/powerpoint/2010/main" val="622549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Rectangle 158">
            <a:extLst>
              <a:ext uri="{FF2B5EF4-FFF2-40B4-BE49-F238E27FC236}">
                <a16:creationId xmlns:a16="http://schemas.microsoft.com/office/drawing/2014/main" id="{50BBB1E4-87B8-DAE7-F988-BEA8E3A140BA}"/>
              </a:ext>
            </a:extLst>
          </p:cNvPr>
          <p:cNvSpPr/>
          <p:nvPr/>
        </p:nvSpPr>
        <p:spPr>
          <a:xfrm>
            <a:off x="334382" y="1928018"/>
            <a:ext cx="4352757" cy="4118919"/>
          </a:xfrm>
          <a:prstGeom prst="rect">
            <a:avLst/>
          </a:prstGeom>
          <a:solidFill>
            <a:srgbClr val="EEEEEE"/>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b="1">
                <a:solidFill>
                  <a:schemeClr val="tx1"/>
                </a:solidFill>
              </a:rPr>
              <a:t>ENCODER</a:t>
            </a:r>
          </a:p>
        </p:txBody>
      </p:sp>
      <p:sp>
        <p:nvSpPr>
          <p:cNvPr id="123" name="Rectangle 122">
            <a:extLst>
              <a:ext uri="{FF2B5EF4-FFF2-40B4-BE49-F238E27FC236}">
                <a16:creationId xmlns:a16="http://schemas.microsoft.com/office/drawing/2014/main" id="{4F900303-8D4C-8468-69B5-8C8607269A30}"/>
              </a:ext>
            </a:extLst>
          </p:cNvPr>
          <p:cNvSpPr/>
          <p:nvPr/>
        </p:nvSpPr>
        <p:spPr>
          <a:xfrm>
            <a:off x="4978906" y="1935160"/>
            <a:ext cx="6878710" cy="4111778"/>
          </a:xfrm>
          <a:prstGeom prst="rect">
            <a:avLst/>
          </a:prstGeom>
          <a:solidFill>
            <a:srgbClr val="EEEEEE"/>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b="1">
                <a:solidFill>
                  <a:schemeClr val="tx1"/>
                </a:solidFill>
              </a:rPr>
              <a:t>DECODER</a:t>
            </a:r>
          </a:p>
        </p:txBody>
      </p:sp>
      <p:sp>
        <p:nvSpPr>
          <p:cNvPr id="2" name="Title 1">
            <a:extLst>
              <a:ext uri="{FF2B5EF4-FFF2-40B4-BE49-F238E27FC236}">
                <a16:creationId xmlns:a16="http://schemas.microsoft.com/office/drawing/2014/main" id="{9C0176B3-981E-22F4-A785-141C9B2CD19D}"/>
              </a:ext>
            </a:extLst>
          </p:cNvPr>
          <p:cNvSpPr>
            <a:spLocks noGrp="1"/>
          </p:cNvSpPr>
          <p:nvPr>
            <p:ph type="title"/>
          </p:nvPr>
        </p:nvSpPr>
        <p:spPr/>
        <p:txBody>
          <a:bodyPr>
            <a:normAutofit/>
          </a:bodyPr>
          <a:lstStyle/>
          <a:p>
            <a:r>
              <a:rPr lang="en-US" sz="3600"/>
              <a:t>Sequence to Sequence with RNNs</a:t>
            </a:r>
          </a:p>
        </p:txBody>
      </p:sp>
      <p:sp>
        <p:nvSpPr>
          <p:cNvPr id="3" name="Content Placeholder 2">
            <a:extLst>
              <a:ext uri="{FF2B5EF4-FFF2-40B4-BE49-F238E27FC236}">
                <a16:creationId xmlns:a16="http://schemas.microsoft.com/office/drawing/2014/main" id="{CFF78655-44C7-5995-5636-D82188472401}"/>
              </a:ext>
            </a:extLst>
          </p:cNvPr>
          <p:cNvSpPr>
            <a:spLocks noGrp="1"/>
          </p:cNvSpPr>
          <p:nvPr>
            <p:ph idx="1"/>
          </p:nvPr>
        </p:nvSpPr>
        <p:spPr>
          <a:xfrm>
            <a:off x="838200" y="1092869"/>
            <a:ext cx="10515600" cy="792398"/>
          </a:xfrm>
        </p:spPr>
        <p:txBody>
          <a:bodyPr>
            <a:normAutofit fontScale="92500" lnSpcReduction="20000"/>
          </a:bodyPr>
          <a:lstStyle/>
          <a:p>
            <a:r>
              <a:rPr lang="en-US" dirty="0"/>
              <a:t>Encoder (LSTM) and decoder (LSTM)</a:t>
            </a:r>
          </a:p>
          <a:p>
            <a:r>
              <a:rPr lang="en-US" dirty="0"/>
              <a:t>Fixed-length context vector</a:t>
            </a:r>
            <a:endParaRPr lang="en-US" dirty="0">
              <a:solidFill>
                <a:srgbClr val="FF0000"/>
              </a:solidFill>
            </a:endParaRPr>
          </a:p>
        </p:txBody>
      </p:sp>
      <p:sp>
        <p:nvSpPr>
          <p:cNvPr id="4" name="Date Placeholder 3">
            <a:extLst>
              <a:ext uri="{FF2B5EF4-FFF2-40B4-BE49-F238E27FC236}">
                <a16:creationId xmlns:a16="http://schemas.microsoft.com/office/drawing/2014/main" id="{A4CDE5DE-087B-4CFA-76A0-638DD4D55620}"/>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0FF3F2F8-C333-B7BB-7AE3-3941B7264FF7}"/>
              </a:ext>
            </a:extLst>
          </p:cNvPr>
          <p:cNvSpPr>
            <a:spLocks noGrp="1"/>
          </p:cNvSpPr>
          <p:nvPr>
            <p:ph type="sldNum" sz="quarter" idx="12"/>
          </p:nvPr>
        </p:nvSpPr>
        <p:spPr/>
        <p:txBody>
          <a:bodyPr/>
          <a:lstStyle/>
          <a:p>
            <a:fld id="{D4F24A5E-B0D2-394D-9970-9AE06BCB59C1}" type="slidenum">
              <a:rPr lang="en-US" smtClean="0"/>
              <a:t>7</a:t>
            </a:fld>
            <a:endParaRPr lang="en-US"/>
          </a:p>
        </p:txBody>
      </p:sp>
      <p:sp>
        <p:nvSpPr>
          <p:cNvPr id="36" name="Rounded Rectangle 35">
            <a:extLst>
              <a:ext uri="{FF2B5EF4-FFF2-40B4-BE49-F238E27FC236}">
                <a16:creationId xmlns:a16="http://schemas.microsoft.com/office/drawing/2014/main" id="{9049C206-9190-797E-5AA8-D80821ECB450}"/>
              </a:ext>
            </a:extLst>
          </p:cNvPr>
          <p:cNvSpPr/>
          <p:nvPr/>
        </p:nvSpPr>
        <p:spPr>
          <a:xfrm>
            <a:off x="5755583" y="5014800"/>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a:t>
            </a:r>
          </a:p>
        </p:txBody>
      </p:sp>
      <mc:AlternateContent xmlns:mc="http://schemas.openxmlformats.org/markup-compatibility/2006" xmlns:a14="http://schemas.microsoft.com/office/drawing/2010/main">
        <mc:Choice Requires="a14">
          <p:sp>
            <p:nvSpPr>
              <p:cNvPr id="37" name="Rounded Rectangle 36">
                <a:extLst>
                  <a:ext uri="{FF2B5EF4-FFF2-40B4-BE49-F238E27FC236}">
                    <a16:creationId xmlns:a16="http://schemas.microsoft.com/office/drawing/2014/main" id="{B2871C16-61E6-D61B-E374-FF592EE56D45}"/>
                  </a:ext>
                </a:extLst>
              </p:cNvPr>
              <p:cNvSpPr/>
              <p:nvPr/>
            </p:nvSpPr>
            <p:spPr>
              <a:xfrm>
                <a:off x="5755583" y="3834000"/>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0</m:t>
                          </m:r>
                        </m:sub>
                      </m:sSub>
                    </m:oMath>
                  </m:oMathPara>
                </a14:m>
                <a:endParaRPr lang="en-US">
                  <a:solidFill>
                    <a:schemeClr val="tx1"/>
                  </a:solidFill>
                </a:endParaRPr>
              </a:p>
            </p:txBody>
          </p:sp>
        </mc:Choice>
        <mc:Fallback xmlns="">
          <p:sp>
            <p:nvSpPr>
              <p:cNvPr id="37" name="Rounded Rectangle 36">
                <a:extLst>
                  <a:ext uri="{FF2B5EF4-FFF2-40B4-BE49-F238E27FC236}">
                    <a16:creationId xmlns:a16="http://schemas.microsoft.com/office/drawing/2014/main" id="{B2871C16-61E6-D61B-E374-FF592EE56D45}"/>
                  </a:ext>
                </a:extLst>
              </p:cNvPr>
              <p:cNvSpPr>
                <a:spLocks noRot="1" noChangeAspect="1" noMove="1" noResize="1" noEditPoints="1" noAdjustHandles="1" noChangeArrowheads="1" noChangeShapeType="1" noTextEdit="1"/>
              </p:cNvSpPr>
              <p:nvPr/>
            </p:nvSpPr>
            <p:spPr>
              <a:xfrm>
                <a:off x="5755583" y="3834000"/>
                <a:ext cx="470516" cy="470517"/>
              </a:xfrm>
              <a:prstGeom prst="roundRect">
                <a:avLst/>
              </a:prstGeom>
              <a:blipFill>
                <a:blip r:embed="rId3"/>
                <a:stretch>
                  <a:fillRect/>
                </a:stretch>
              </a:blipFill>
              <a:ln>
                <a:solidFill>
                  <a:schemeClr val="accent2">
                    <a:lumMod val="60000"/>
                    <a:lumOff val="40000"/>
                  </a:schemeClr>
                </a:solidFill>
              </a:ln>
            </p:spPr>
            <p:txBody>
              <a:bodyPr/>
              <a:lstStyle/>
              <a:p>
                <a:r>
                  <a:rPr lang="en-US">
                    <a:noFill/>
                  </a:rPr>
                  <a:t> </a:t>
                </a:r>
              </a:p>
            </p:txBody>
          </p:sp>
        </mc:Fallback>
      </mc:AlternateContent>
      <p:cxnSp>
        <p:nvCxnSpPr>
          <p:cNvPr id="72" name="Straight Arrow Connector 71">
            <a:extLst>
              <a:ext uri="{FF2B5EF4-FFF2-40B4-BE49-F238E27FC236}">
                <a16:creationId xmlns:a16="http://schemas.microsoft.com/office/drawing/2014/main" id="{2A33CEF3-4967-3CA3-A9E1-0D532DC3126B}"/>
              </a:ext>
            </a:extLst>
          </p:cNvPr>
          <p:cNvCxnSpPr>
            <a:cxnSpLocks/>
            <a:stCxn id="14" idx="3"/>
            <a:endCxn id="37" idx="1"/>
          </p:cNvCxnSpPr>
          <p:nvPr/>
        </p:nvCxnSpPr>
        <p:spPr>
          <a:xfrm>
            <a:off x="4460829" y="4062270"/>
            <a:ext cx="1294754" cy="69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37A899A3-1C1A-2AC7-8DC6-B0DCA48B4975}"/>
              </a:ext>
            </a:extLst>
          </p:cNvPr>
          <p:cNvGrpSpPr/>
          <p:nvPr/>
        </p:nvGrpSpPr>
        <p:grpSpPr>
          <a:xfrm>
            <a:off x="6226099" y="2642400"/>
            <a:ext cx="1991712" cy="2842917"/>
            <a:chOff x="6226099" y="2642400"/>
            <a:chExt cx="1991712" cy="2842917"/>
          </a:xfrm>
        </p:grpSpPr>
        <p:cxnSp>
          <p:nvCxnSpPr>
            <p:cNvPr id="42" name="Straight Arrow Connector 41">
              <a:extLst>
                <a:ext uri="{FF2B5EF4-FFF2-40B4-BE49-F238E27FC236}">
                  <a16:creationId xmlns:a16="http://schemas.microsoft.com/office/drawing/2014/main" id="{ADB93313-7E71-4017-2776-D6EB62928064}"/>
                </a:ext>
              </a:extLst>
            </p:cNvPr>
            <p:cNvCxnSpPr>
              <a:stCxn id="43" idx="0"/>
              <a:endCxn id="47" idx="2"/>
            </p:cNvCxnSpPr>
            <p:nvPr/>
          </p:nvCxnSpPr>
          <p:spPr>
            <a:xfrm flipV="1">
              <a:off x="7979607" y="4304517"/>
              <a:ext cx="0" cy="7102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Rounded Rectangle 42">
                  <a:extLst>
                    <a:ext uri="{FF2B5EF4-FFF2-40B4-BE49-F238E27FC236}">
                      <a16:creationId xmlns:a16="http://schemas.microsoft.com/office/drawing/2014/main" id="{57F0B38C-DEF5-6D25-EE41-79424B7FFD2D}"/>
                    </a:ext>
                  </a:extLst>
                </p:cNvPr>
                <p:cNvSpPr/>
                <p:nvPr/>
              </p:nvSpPr>
              <p:spPr>
                <a:xfrm>
                  <a:off x="7744349" y="50148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0</m:t>
                            </m:r>
                          </m:sub>
                        </m:sSub>
                      </m:oMath>
                    </m:oMathPara>
                  </a14:m>
                  <a:endParaRPr lang="en-US" dirty="0">
                    <a:solidFill>
                      <a:schemeClr val="tx1"/>
                    </a:solidFill>
                  </a:endParaRPr>
                </a:p>
              </p:txBody>
            </p:sp>
          </mc:Choice>
          <mc:Fallback xmlns="">
            <p:sp>
              <p:nvSpPr>
                <p:cNvPr id="43" name="Rounded Rectangle 42">
                  <a:extLst>
                    <a:ext uri="{FF2B5EF4-FFF2-40B4-BE49-F238E27FC236}">
                      <a16:creationId xmlns:a16="http://schemas.microsoft.com/office/drawing/2014/main" id="{57F0B38C-DEF5-6D25-EE41-79424B7FFD2D}"/>
                    </a:ext>
                  </a:extLst>
                </p:cNvPr>
                <p:cNvSpPr>
                  <a:spLocks noRot="1" noChangeAspect="1" noMove="1" noResize="1" noEditPoints="1" noAdjustHandles="1" noChangeArrowheads="1" noChangeShapeType="1" noTextEdit="1"/>
                </p:cNvSpPr>
                <p:nvPr/>
              </p:nvSpPr>
              <p:spPr>
                <a:xfrm>
                  <a:off x="7744349" y="5014800"/>
                  <a:ext cx="470516" cy="470517"/>
                </a:xfrm>
                <a:prstGeom prst="roundRect">
                  <a:avLst/>
                </a:prstGeom>
                <a:blipFill>
                  <a:blip r:embed="rId4"/>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ounded Rectangle 46">
                  <a:extLst>
                    <a:ext uri="{FF2B5EF4-FFF2-40B4-BE49-F238E27FC236}">
                      <a16:creationId xmlns:a16="http://schemas.microsoft.com/office/drawing/2014/main" id="{2FB5E9BD-74AF-AD92-17C9-4A47DDEE4E26}"/>
                    </a:ext>
                  </a:extLst>
                </p:cNvPr>
                <p:cNvSpPr/>
                <p:nvPr/>
              </p:nvSpPr>
              <p:spPr>
                <a:xfrm>
                  <a:off x="7744349" y="3834000"/>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47" name="Rounded Rectangle 46">
                  <a:extLst>
                    <a:ext uri="{FF2B5EF4-FFF2-40B4-BE49-F238E27FC236}">
                      <a16:creationId xmlns:a16="http://schemas.microsoft.com/office/drawing/2014/main" id="{2FB5E9BD-74AF-AD92-17C9-4A47DDEE4E26}"/>
                    </a:ext>
                  </a:extLst>
                </p:cNvPr>
                <p:cNvSpPr>
                  <a:spLocks noRot="1" noChangeAspect="1" noMove="1" noResize="1" noEditPoints="1" noAdjustHandles="1" noChangeArrowheads="1" noChangeShapeType="1" noTextEdit="1"/>
                </p:cNvSpPr>
                <p:nvPr/>
              </p:nvSpPr>
              <p:spPr>
                <a:xfrm>
                  <a:off x="7744349" y="3834000"/>
                  <a:ext cx="470516" cy="470517"/>
                </a:xfrm>
                <a:prstGeom prst="roundRect">
                  <a:avLst/>
                </a:prstGeom>
                <a:blipFill>
                  <a:blip r:embed="rId5"/>
                  <a:stretch>
                    <a:fillRect/>
                  </a:stretch>
                </a:blipFill>
                <a:ln>
                  <a:solidFill>
                    <a:schemeClr val="accent2">
                      <a:lumMod val="60000"/>
                      <a:lumOff val="40000"/>
                    </a:schemeClr>
                  </a:solidFill>
                </a:ln>
              </p:spPr>
              <p:txBody>
                <a:bodyPr/>
                <a:lstStyle/>
                <a:p>
                  <a:r>
                    <a:rPr lang="en-US">
                      <a:noFill/>
                    </a:rPr>
                    <a:t> </a:t>
                  </a:r>
                </a:p>
              </p:txBody>
            </p:sp>
          </mc:Fallback>
        </mc:AlternateContent>
        <p:cxnSp>
          <p:nvCxnSpPr>
            <p:cNvPr id="58" name="Straight Arrow Connector 57">
              <a:extLst>
                <a:ext uri="{FF2B5EF4-FFF2-40B4-BE49-F238E27FC236}">
                  <a16:creationId xmlns:a16="http://schemas.microsoft.com/office/drawing/2014/main" id="{4BB51B3B-5B31-2152-1C54-94147D440315}"/>
                </a:ext>
              </a:extLst>
            </p:cNvPr>
            <p:cNvCxnSpPr>
              <a:cxnSpLocks/>
              <a:endCxn id="63" idx="2"/>
            </p:cNvCxnSpPr>
            <p:nvPr/>
          </p:nvCxnSpPr>
          <p:spPr>
            <a:xfrm flipV="1">
              <a:off x="7982553" y="3112917"/>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3" name="Rounded Rectangle 62">
                  <a:extLst>
                    <a:ext uri="{FF2B5EF4-FFF2-40B4-BE49-F238E27FC236}">
                      <a16:creationId xmlns:a16="http://schemas.microsoft.com/office/drawing/2014/main" id="{027CAEBF-2E9D-1F6F-7789-34C6000A3B59}"/>
                    </a:ext>
                  </a:extLst>
                </p:cNvPr>
                <p:cNvSpPr/>
                <p:nvPr/>
              </p:nvSpPr>
              <p:spPr>
                <a:xfrm>
                  <a:off x="7747295" y="26424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63" name="Rounded Rectangle 62">
                  <a:extLst>
                    <a:ext uri="{FF2B5EF4-FFF2-40B4-BE49-F238E27FC236}">
                      <a16:creationId xmlns:a16="http://schemas.microsoft.com/office/drawing/2014/main" id="{027CAEBF-2E9D-1F6F-7789-34C6000A3B59}"/>
                    </a:ext>
                  </a:extLst>
                </p:cNvPr>
                <p:cNvSpPr>
                  <a:spLocks noRot="1" noChangeAspect="1" noMove="1" noResize="1" noEditPoints="1" noAdjustHandles="1" noChangeArrowheads="1" noChangeShapeType="1" noTextEdit="1"/>
                </p:cNvSpPr>
                <p:nvPr/>
              </p:nvSpPr>
              <p:spPr>
                <a:xfrm>
                  <a:off x="7747295" y="2642400"/>
                  <a:ext cx="470516" cy="470517"/>
                </a:xfrm>
                <a:prstGeom prst="roundRect">
                  <a:avLst/>
                </a:prstGeom>
                <a:blipFill>
                  <a:blip r:embed="rId6"/>
                  <a:stretch>
                    <a:fillRect/>
                  </a:stretch>
                </a:blipFill>
                <a:ln>
                  <a:solidFill>
                    <a:srgbClr val="C44037"/>
                  </a:solidFill>
                </a:ln>
              </p:spPr>
              <p:txBody>
                <a:bodyPr/>
                <a:lstStyle/>
                <a:p>
                  <a:r>
                    <a:rPr lang="en-US">
                      <a:noFill/>
                    </a:rPr>
                    <a:t> </a:t>
                  </a:r>
                </a:p>
              </p:txBody>
            </p:sp>
          </mc:Fallback>
        </mc:AlternateContent>
        <p:cxnSp>
          <p:nvCxnSpPr>
            <p:cNvPr id="74" name="Straight Arrow Connector 73">
              <a:extLst>
                <a:ext uri="{FF2B5EF4-FFF2-40B4-BE49-F238E27FC236}">
                  <a16:creationId xmlns:a16="http://schemas.microsoft.com/office/drawing/2014/main" id="{C4B3B859-FFA1-FD4A-9696-C6E5B5C2FFD8}"/>
                </a:ext>
              </a:extLst>
            </p:cNvPr>
            <p:cNvCxnSpPr>
              <a:cxnSpLocks/>
              <a:stCxn id="37" idx="3"/>
              <a:endCxn id="47" idx="1"/>
            </p:cNvCxnSpPr>
            <p:nvPr/>
          </p:nvCxnSpPr>
          <p:spPr>
            <a:xfrm>
              <a:off x="6226099" y="4069259"/>
              <a:ext cx="15182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102">
              <a:extLst>
                <a:ext uri="{FF2B5EF4-FFF2-40B4-BE49-F238E27FC236}">
                  <a16:creationId xmlns:a16="http://schemas.microsoft.com/office/drawing/2014/main" id="{E2E5862D-3E66-7E53-2301-47F183669BF4}"/>
                </a:ext>
              </a:extLst>
            </p:cNvPr>
            <p:cNvCxnSpPr>
              <a:cxnSpLocks/>
              <a:stCxn id="36" idx="3"/>
            </p:cNvCxnSpPr>
            <p:nvPr/>
          </p:nvCxnSpPr>
          <p:spPr>
            <a:xfrm flipV="1">
              <a:off x="6226099" y="4679281"/>
              <a:ext cx="1630567" cy="570778"/>
            </a:xfrm>
            <a:prstGeom prst="bentConnector3">
              <a:avLst>
                <a:gd name="adj1" fmla="val 58855"/>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6611E7FD-B582-E26C-2B66-71BE9FB85933}"/>
                </a:ext>
              </a:extLst>
            </p:cNvPr>
            <p:cNvCxnSpPr/>
            <p:nvPr/>
          </p:nvCxnSpPr>
          <p:spPr>
            <a:xfrm flipV="1">
              <a:off x="7856666" y="4290197"/>
              <a:ext cx="0" cy="4056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21" name="Elbow Connector 120">
            <a:extLst>
              <a:ext uri="{FF2B5EF4-FFF2-40B4-BE49-F238E27FC236}">
                <a16:creationId xmlns:a16="http://schemas.microsoft.com/office/drawing/2014/main" id="{DD529498-EE6D-1E0C-6370-6790F8F2A233}"/>
              </a:ext>
            </a:extLst>
          </p:cNvPr>
          <p:cNvCxnSpPr>
            <a:cxnSpLocks/>
            <a:endCxn id="36" idx="1"/>
          </p:cNvCxnSpPr>
          <p:nvPr/>
        </p:nvCxnSpPr>
        <p:spPr>
          <a:xfrm>
            <a:off x="4439771" y="4181877"/>
            <a:ext cx="1315812" cy="1068182"/>
          </a:xfrm>
          <a:prstGeom prst="bentConnector3">
            <a:avLst>
              <a:gd name="adj1" fmla="val 6389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6" name="TextBox 125">
                <a:extLst>
                  <a:ext uri="{FF2B5EF4-FFF2-40B4-BE49-F238E27FC236}">
                    <a16:creationId xmlns:a16="http://schemas.microsoft.com/office/drawing/2014/main" id="{A85AF1CB-AF0F-F093-2AA3-E4DD7FDD04FB}"/>
                  </a:ext>
                </a:extLst>
              </p:cNvPr>
              <p:cNvSpPr txBox="1"/>
              <p:nvPr/>
            </p:nvSpPr>
            <p:spPr>
              <a:xfrm>
                <a:off x="560733" y="2454323"/>
                <a:ext cx="2866175"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h</m:t>
                          </m:r>
                        </m:e>
                        <m:sub>
                          <m:r>
                            <a:rPr lang="en-CA" sz="2000" b="0" i="1" smtClean="0">
                              <a:latin typeface="Cambria Math" panose="02040503050406030204" pitchFamily="18" charset="0"/>
                            </a:rPr>
                            <m:t>𝑡</m:t>
                          </m:r>
                        </m:sub>
                      </m:sSub>
                      <m:r>
                        <a:rPr lang="en-CA" sz="2000" b="0" i="1" smtClean="0">
                          <a:latin typeface="Cambria Math" panose="02040503050406030204" pitchFamily="18" charset="0"/>
                        </a:rPr>
                        <m:t>=</m:t>
                      </m:r>
                      <m:r>
                        <a:rPr lang="en-CA" sz="2000" b="0" i="1" smtClean="0">
                          <a:latin typeface="Cambria Math" panose="02040503050406030204" pitchFamily="18" charset="0"/>
                        </a:rPr>
                        <m:t>𝑓</m:t>
                      </m:r>
                      <m:r>
                        <a:rPr lang="en-CA" sz="2000" b="0" i="1" smtClean="0">
                          <a:latin typeface="Cambria Math" panose="02040503050406030204" pitchFamily="18" charset="0"/>
                        </a:rPr>
                        <m:t>(</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𝑥</m:t>
                          </m:r>
                        </m:e>
                        <m:sub>
                          <m:r>
                            <a:rPr lang="en-CA" sz="2000" b="0" i="1" smtClean="0">
                              <a:latin typeface="Cambria Math" panose="02040503050406030204" pitchFamily="18" charset="0"/>
                            </a:rPr>
                            <m:t>𝑡</m:t>
                          </m:r>
                        </m:sub>
                      </m:sSub>
                      <m:r>
                        <a:rPr lang="en-CA" sz="2000" b="0" i="1" smtClean="0">
                          <a:latin typeface="Cambria Math" panose="02040503050406030204" pitchFamily="18" charset="0"/>
                        </a:rPr>
                        <m:t>, </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h</m:t>
                          </m:r>
                        </m:e>
                        <m:sub>
                          <m:r>
                            <a:rPr lang="en-CA" sz="2000" b="0" i="1" smtClean="0">
                              <a:latin typeface="Cambria Math" panose="02040503050406030204" pitchFamily="18" charset="0"/>
                            </a:rPr>
                            <m:t>𝑡</m:t>
                          </m:r>
                          <m:r>
                            <a:rPr lang="en-CA" sz="2000" b="0" i="1" smtClean="0">
                              <a:latin typeface="Cambria Math" panose="02040503050406030204" pitchFamily="18" charset="0"/>
                            </a:rPr>
                            <m:t>−1</m:t>
                          </m:r>
                        </m:sub>
                      </m:sSub>
                      <m:r>
                        <a:rPr lang="en-CA" sz="2000" b="0" i="1" smtClean="0">
                          <a:latin typeface="Cambria Math" panose="02040503050406030204" pitchFamily="18" charset="0"/>
                        </a:rPr>
                        <m:t>)</m:t>
                      </m:r>
                    </m:oMath>
                  </m:oMathPara>
                </a14:m>
                <a:endParaRPr lang="en-US" sz="2000"/>
              </a:p>
            </p:txBody>
          </p:sp>
        </mc:Choice>
        <mc:Fallback xmlns="">
          <p:sp>
            <p:nvSpPr>
              <p:cNvPr id="126" name="TextBox 125">
                <a:extLst>
                  <a:ext uri="{FF2B5EF4-FFF2-40B4-BE49-F238E27FC236}">
                    <a16:creationId xmlns:a16="http://schemas.microsoft.com/office/drawing/2014/main" id="{A85AF1CB-AF0F-F093-2AA3-E4DD7FDD04FB}"/>
                  </a:ext>
                </a:extLst>
              </p:cNvPr>
              <p:cNvSpPr txBox="1">
                <a:spLocks noRot="1" noChangeAspect="1" noMove="1" noResize="1" noEditPoints="1" noAdjustHandles="1" noChangeArrowheads="1" noChangeShapeType="1" noTextEdit="1"/>
              </p:cNvSpPr>
              <p:nvPr/>
            </p:nvSpPr>
            <p:spPr>
              <a:xfrm>
                <a:off x="560733" y="2454323"/>
                <a:ext cx="2866175" cy="400110"/>
              </a:xfrm>
              <a:prstGeom prst="rect">
                <a:avLst/>
              </a:prstGeom>
              <a:blipFill>
                <a:blip r:embed="rId7"/>
                <a:stretch>
                  <a:fillRect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65310C6A-B5E0-7750-1DFA-55DE0E86FC1B}"/>
                  </a:ext>
                </a:extLst>
              </p:cNvPr>
              <p:cNvSpPr txBox="1"/>
              <p:nvPr/>
            </p:nvSpPr>
            <p:spPr>
              <a:xfrm>
                <a:off x="5097105" y="2457623"/>
                <a:ext cx="2470509"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𝑠</m:t>
                          </m:r>
                        </m:e>
                        <m:sub>
                          <m:r>
                            <a:rPr lang="en-CA" sz="2000" b="0" i="1" smtClean="0">
                              <a:latin typeface="Cambria Math" panose="02040503050406030204" pitchFamily="18" charset="0"/>
                            </a:rPr>
                            <m:t>𝑡</m:t>
                          </m:r>
                        </m:sub>
                      </m:sSub>
                      <m:r>
                        <a:rPr lang="en-CA" sz="2000" b="0" i="1" smtClean="0">
                          <a:latin typeface="Cambria Math" panose="02040503050406030204" pitchFamily="18" charset="0"/>
                        </a:rPr>
                        <m:t>=</m:t>
                      </m:r>
                      <m:r>
                        <a:rPr lang="en-CA" sz="2000" b="0" i="1" smtClean="0">
                          <a:latin typeface="Cambria Math" panose="02040503050406030204" pitchFamily="18" charset="0"/>
                        </a:rPr>
                        <m:t>𝑔</m:t>
                      </m:r>
                      <m:r>
                        <a:rPr lang="en-CA" sz="2000" b="0" i="1" smtClean="0">
                          <a:latin typeface="Cambria Math" panose="02040503050406030204" pitchFamily="18" charset="0"/>
                        </a:rPr>
                        <m:t>(</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𝑦</m:t>
                          </m:r>
                        </m:e>
                        <m:sub>
                          <m:r>
                            <a:rPr lang="en-CA" sz="2000" b="0" i="1" smtClean="0">
                              <a:latin typeface="Cambria Math" panose="02040503050406030204" pitchFamily="18" charset="0"/>
                            </a:rPr>
                            <m:t>𝑡</m:t>
                          </m:r>
                          <m:r>
                            <a:rPr lang="en-CA" sz="2000" b="0" i="1" smtClean="0">
                              <a:latin typeface="Cambria Math" panose="02040503050406030204" pitchFamily="18" charset="0"/>
                            </a:rPr>
                            <m:t>−1</m:t>
                          </m:r>
                        </m:sub>
                      </m:sSub>
                      <m:r>
                        <a:rPr lang="en-CA" sz="2000" b="0" i="1" smtClean="0">
                          <a:latin typeface="Cambria Math" panose="02040503050406030204" pitchFamily="18" charset="0"/>
                        </a:rPr>
                        <m:t>, </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𝑠</m:t>
                          </m:r>
                        </m:e>
                        <m:sub>
                          <m:r>
                            <a:rPr lang="en-CA" sz="2000" b="0" i="1" smtClean="0">
                              <a:latin typeface="Cambria Math" panose="02040503050406030204" pitchFamily="18" charset="0"/>
                            </a:rPr>
                            <m:t>𝑡</m:t>
                          </m:r>
                          <m:r>
                            <a:rPr lang="en-CA" sz="2000" b="0" i="1" smtClean="0">
                              <a:latin typeface="Cambria Math" panose="02040503050406030204" pitchFamily="18" charset="0"/>
                            </a:rPr>
                            <m:t>−1</m:t>
                          </m:r>
                        </m:sub>
                      </m:sSub>
                      <m:r>
                        <a:rPr lang="en-CA" sz="2000" b="0" i="1" smtClean="0">
                          <a:latin typeface="Cambria Math" panose="02040503050406030204" pitchFamily="18" charset="0"/>
                        </a:rPr>
                        <m:t>,</m:t>
                      </m:r>
                      <m:r>
                        <a:rPr lang="en-CA" sz="2000" b="0" i="1" smtClean="0">
                          <a:latin typeface="Cambria Math" panose="02040503050406030204" pitchFamily="18" charset="0"/>
                        </a:rPr>
                        <m:t>𝑐</m:t>
                      </m:r>
                      <m:r>
                        <a:rPr lang="en-CA" sz="2000" b="0" i="1" smtClean="0">
                          <a:latin typeface="Cambria Math" panose="02040503050406030204" pitchFamily="18" charset="0"/>
                        </a:rPr>
                        <m:t>)</m:t>
                      </m:r>
                    </m:oMath>
                  </m:oMathPara>
                </a14:m>
                <a:endParaRPr lang="en-US" sz="2000"/>
              </a:p>
            </p:txBody>
          </p:sp>
        </mc:Choice>
        <mc:Fallback xmlns="">
          <p:sp>
            <p:nvSpPr>
              <p:cNvPr id="130" name="TextBox 129">
                <a:extLst>
                  <a:ext uri="{FF2B5EF4-FFF2-40B4-BE49-F238E27FC236}">
                    <a16:creationId xmlns:a16="http://schemas.microsoft.com/office/drawing/2014/main" id="{65310C6A-B5E0-7750-1DFA-55DE0E86FC1B}"/>
                  </a:ext>
                </a:extLst>
              </p:cNvPr>
              <p:cNvSpPr txBox="1">
                <a:spLocks noRot="1" noChangeAspect="1" noMove="1" noResize="1" noEditPoints="1" noAdjustHandles="1" noChangeArrowheads="1" noChangeShapeType="1" noTextEdit="1"/>
              </p:cNvSpPr>
              <p:nvPr/>
            </p:nvSpPr>
            <p:spPr>
              <a:xfrm>
                <a:off x="5097105" y="2457623"/>
                <a:ext cx="2470509" cy="400110"/>
              </a:xfrm>
              <a:prstGeom prst="rect">
                <a:avLst/>
              </a:prstGeom>
              <a:blipFill>
                <a:blip r:embed="rId8"/>
                <a:stretch>
                  <a:fillRect b="-15152"/>
                </a:stretch>
              </a:blipFill>
            </p:spPr>
            <p:txBody>
              <a:bodyPr/>
              <a:lstStyle/>
              <a:p>
                <a:r>
                  <a:rPr lang="en-US">
                    <a:noFill/>
                  </a:rPr>
                  <a:t> </a:t>
                </a:r>
              </a:p>
            </p:txBody>
          </p:sp>
        </mc:Fallback>
      </mc:AlternateContent>
      <p:sp>
        <p:nvSpPr>
          <p:cNvPr id="131" name="TextBox 130">
            <a:extLst>
              <a:ext uri="{FF2B5EF4-FFF2-40B4-BE49-F238E27FC236}">
                <a16:creationId xmlns:a16="http://schemas.microsoft.com/office/drawing/2014/main" id="{9AB3C151-4DC8-D664-D40E-BD8DF2D67E7E}"/>
              </a:ext>
            </a:extLst>
          </p:cNvPr>
          <p:cNvSpPr txBox="1"/>
          <p:nvPr/>
        </p:nvSpPr>
        <p:spPr>
          <a:xfrm>
            <a:off x="5446682" y="3216618"/>
            <a:ext cx="1100168" cy="646331"/>
          </a:xfrm>
          <a:prstGeom prst="rect">
            <a:avLst/>
          </a:prstGeom>
          <a:noFill/>
        </p:spPr>
        <p:txBody>
          <a:bodyPr wrap="square" rtlCol="0">
            <a:spAutoFit/>
          </a:bodyPr>
          <a:lstStyle/>
          <a:p>
            <a:pPr algn="ctr"/>
            <a:r>
              <a:rPr lang="en-US"/>
              <a:t>Initial state</a:t>
            </a:r>
          </a:p>
        </p:txBody>
      </p:sp>
      <p:sp>
        <p:nvSpPr>
          <p:cNvPr id="132" name="TextBox 131">
            <a:extLst>
              <a:ext uri="{FF2B5EF4-FFF2-40B4-BE49-F238E27FC236}">
                <a16:creationId xmlns:a16="http://schemas.microsoft.com/office/drawing/2014/main" id="{9758F51D-0394-67BF-F790-C89DB346D84D}"/>
              </a:ext>
            </a:extLst>
          </p:cNvPr>
          <p:cNvSpPr txBox="1"/>
          <p:nvPr/>
        </p:nvSpPr>
        <p:spPr>
          <a:xfrm>
            <a:off x="5253967" y="5433561"/>
            <a:ext cx="1511269" cy="646331"/>
          </a:xfrm>
          <a:prstGeom prst="rect">
            <a:avLst/>
          </a:prstGeom>
          <a:noFill/>
        </p:spPr>
        <p:txBody>
          <a:bodyPr wrap="square" rtlCol="0">
            <a:spAutoFit/>
          </a:bodyPr>
          <a:lstStyle/>
          <a:p>
            <a:pPr algn="ctr"/>
            <a:r>
              <a:rPr lang="en-US" dirty="0"/>
              <a:t>Context vector</a:t>
            </a:r>
          </a:p>
        </p:txBody>
      </p:sp>
      <mc:AlternateContent xmlns:mc="http://schemas.openxmlformats.org/markup-compatibility/2006" xmlns:a14="http://schemas.microsoft.com/office/drawing/2010/main">
        <mc:Choice Requires="a14">
          <p:sp>
            <p:nvSpPr>
              <p:cNvPr id="133" name="TextBox 132">
                <a:extLst>
                  <a:ext uri="{FF2B5EF4-FFF2-40B4-BE49-F238E27FC236}">
                    <a16:creationId xmlns:a16="http://schemas.microsoft.com/office/drawing/2014/main" id="{9D9958F7-481F-0D07-57F4-C1DD16E66944}"/>
                  </a:ext>
                </a:extLst>
              </p:cNvPr>
              <p:cNvSpPr txBox="1"/>
              <p:nvPr/>
            </p:nvSpPr>
            <p:spPr>
              <a:xfrm>
                <a:off x="533542" y="2054213"/>
                <a:ext cx="2998147" cy="400110"/>
              </a:xfrm>
              <a:prstGeom prst="rect">
                <a:avLst/>
              </a:prstGeom>
              <a:noFill/>
            </p:spPr>
            <p:txBody>
              <a:bodyPr wrap="square" rtlCol="0">
                <a:spAutoFit/>
              </a:bodyPr>
              <a:lstStyle/>
              <a:p>
                <a:r>
                  <a:rPr lang="en-US" sz="2000"/>
                  <a:t>Input: sequence </a:t>
                </a:r>
                <a14:m>
                  <m:oMath xmlns:m="http://schemas.openxmlformats.org/officeDocument/2006/math">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𝑥</m:t>
                        </m:r>
                      </m:e>
                      <m:sub>
                        <m:r>
                          <a:rPr lang="en-CA" sz="2000" b="0" i="1" smtClean="0">
                            <a:latin typeface="Cambria Math" panose="02040503050406030204" pitchFamily="18" charset="0"/>
                          </a:rPr>
                          <m:t>1</m:t>
                        </m:r>
                      </m:sub>
                    </m:sSub>
                    <m:r>
                      <a:rPr lang="en-CA" sz="2000" b="0" i="1" smtClean="0">
                        <a:latin typeface="Cambria Math" panose="02040503050406030204" pitchFamily="18" charset="0"/>
                      </a:rPr>
                      <m:t>,…,</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𝑥</m:t>
                        </m:r>
                      </m:e>
                      <m:sub>
                        <m:r>
                          <a:rPr lang="en-CA" sz="2000" b="0" i="1" smtClean="0">
                            <a:latin typeface="Cambria Math" panose="02040503050406030204" pitchFamily="18" charset="0"/>
                          </a:rPr>
                          <m:t>𝑇</m:t>
                        </m:r>
                      </m:sub>
                    </m:sSub>
                  </m:oMath>
                </a14:m>
                <a:endParaRPr lang="en-US" sz="2000"/>
              </a:p>
            </p:txBody>
          </p:sp>
        </mc:Choice>
        <mc:Fallback xmlns="">
          <p:sp>
            <p:nvSpPr>
              <p:cNvPr id="133" name="TextBox 132">
                <a:extLst>
                  <a:ext uri="{FF2B5EF4-FFF2-40B4-BE49-F238E27FC236}">
                    <a16:creationId xmlns:a16="http://schemas.microsoft.com/office/drawing/2014/main" id="{9D9958F7-481F-0D07-57F4-C1DD16E66944}"/>
                  </a:ext>
                </a:extLst>
              </p:cNvPr>
              <p:cNvSpPr txBox="1">
                <a:spLocks noRot="1" noChangeAspect="1" noMove="1" noResize="1" noEditPoints="1" noAdjustHandles="1" noChangeArrowheads="1" noChangeShapeType="1" noTextEdit="1"/>
              </p:cNvSpPr>
              <p:nvPr/>
            </p:nvSpPr>
            <p:spPr>
              <a:xfrm>
                <a:off x="533542" y="2054213"/>
                <a:ext cx="2998147" cy="400110"/>
              </a:xfrm>
              <a:prstGeom prst="rect">
                <a:avLst/>
              </a:prstGeom>
              <a:blipFill>
                <a:blip r:embed="rId9"/>
                <a:stretch>
                  <a:fillRect l="-2240" t="-9091"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4" name="TextBox 133">
                <a:extLst>
                  <a:ext uri="{FF2B5EF4-FFF2-40B4-BE49-F238E27FC236}">
                    <a16:creationId xmlns:a16="http://schemas.microsoft.com/office/drawing/2014/main" id="{2DB7B979-5833-975D-F1E0-EE4BCFDB49A4}"/>
                  </a:ext>
                </a:extLst>
              </p:cNvPr>
              <p:cNvSpPr txBox="1"/>
              <p:nvPr/>
            </p:nvSpPr>
            <p:spPr>
              <a:xfrm>
                <a:off x="5097105" y="2058988"/>
                <a:ext cx="3148292" cy="400110"/>
              </a:xfrm>
              <a:prstGeom prst="rect">
                <a:avLst/>
              </a:prstGeom>
              <a:noFill/>
            </p:spPr>
            <p:txBody>
              <a:bodyPr wrap="square" rtlCol="0">
                <a:spAutoFit/>
              </a:bodyPr>
              <a:lstStyle/>
              <a:p>
                <a:r>
                  <a:rPr lang="en-US" sz="2000"/>
                  <a:t>Output: sequence </a:t>
                </a:r>
                <a14:m>
                  <m:oMath xmlns:m="http://schemas.openxmlformats.org/officeDocument/2006/math">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𝑦</m:t>
                        </m:r>
                      </m:e>
                      <m:sub>
                        <m:r>
                          <a:rPr lang="en-CA" sz="2000" b="0" i="1" smtClean="0">
                            <a:latin typeface="Cambria Math" panose="02040503050406030204" pitchFamily="18" charset="0"/>
                          </a:rPr>
                          <m:t>1</m:t>
                        </m:r>
                      </m:sub>
                    </m:sSub>
                    <m:r>
                      <a:rPr lang="en-CA" sz="2000" b="0" i="1" smtClean="0">
                        <a:latin typeface="Cambria Math" panose="02040503050406030204" pitchFamily="18" charset="0"/>
                      </a:rPr>
                      <m:t>,…,</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𝑦</m:t>
                        </m:r>
                      </m:e>
                      <m:sub>
                        <m:r>
                          <a:rPr lang="en-CA" sz="2000" b="0" i="1" smtClean="0">
                            <a:latin typeface="Cambria Math" panose="02040503050406030204" pitchFamily="18" charset="0"/>
                          </a:rPr>
                          <m:t>𝑇</m:t>
                        </m:r>
                        <m:r>
                          <a:rPr lang="en-CA" sz="2000" b="0" i="1" smtClean="0">
                            <a:latin typeface="Cambria Math" panose="02040503050406030204" pitchFamily="18" charset="0"/>
                          </a:rPr>
                          <m:t>′</m:t>
                        </m:r>
                      </m:sub>
                    </m:sSub>
                  </m:oMath>
                </a14:m>
                <a:endParaRPr lang="en-US" sz="2000"/>
              </a:p>
            </p:txBody>
          </p:sp>
        </mc:Choice>
        <mc:Fallback xmlns="">
          <p:sp>
            <p:nvSpPr>
              <p:cNvPr id="134" name="TextBox 133">
                <a:extLst>
                  <a:ext uri="{FF2B5EF4-FFF2-40B4-BE49-F238E27FC236}">
                    <a16:creationId xmlns:a16="http://schemas.microsoft.com/office/drawing/2014/main" id="{2DB7B979-5833-975D-F1E0-EE4BCFDB49A4}"/>
                  </a:ext>
                </a:extLst>
              </p:cNvPr>
              <p:cNvSpPr txBox="1">
                <a:spLocks noRot="1" noChangeAspect="1" noMove="1" noResize="1" noEditPoints="1" noAdjustHandles="1" noChangeArrowheads="1" noChangeShapeType="1" noTextEdit="1"/>
              </p:cNvSpPr>
              <p:nvPr/>
            </p:nvSpPr>
            <p:spPr>
              <a:xfrm>
                <a:off x="5097105" y="2058988"/>
                <a:ext cx="3148292" cy="400110"/>
              </a:xfrm>
              <a:prstGeom prst="rect">
                <a:avLst/>
              </a:prstGeom>
              <a:blipFill>
                <a:blip r:embed="rId10"/>
                <a:stretch>
                  <a:fillRect l="-1934" t="-9231" b="-2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3DEAAD2D-06EF-D924-635C-AE7D570E10F5}"/>
                  </a:ext>
                </a:extLst>
              </p:cNvPr>
              <p:cNvSpPr/>
              <p:nvPr/>
            </p:nvSpPr>
            <p:spPr>
              <a:xfrm>
                <a:off x="604733" y="5014800"/>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7" name="Rounded Rectangle 6">
                <a:extLst>
                  <a:ext uri="{FF2B5EF4-FFF2-40B4-BE49-F238E27FC236}">
                    <a16:creationId xmlns:a16="http://schemas.microsoft.com/office/drawing/2014/main" id="{3DEAAD2D-06EF-D924-635C-AE7D570E10F5}"/>
                  </a:ext>
                </a:extLst>
              </p:cNvPr>
              <p:cNvSpPr>
                <a:spLocks noRot="1" noChangeAspect="1" noMove="1" noResize="1" noEditPoints="1" noAdjustHandles="1" noChangeArrowheads="1" noChangeShapeType="1" noTextEdit="1"/>
              </p:cNvSpPr>
              <p:nvPr/>
            </p:nvSpPr>
            <p:spPr>
              <a:xfrm>
                <a:off x="604733" y="5014800"/>
                <a:ext cx="470516" cy="470517"/>
              </a:xfrm>
              <a:prstGeom prst="roundRect">
                <a:avLst/>
              </a:prstGeom>
              <a:blipFill>
                <a:blip r:embed="rId11"/>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ounded Rectangle 7">
                <a:extLst>
                  <a:ext uri="{FF2B5EF4-FFF2-40B4-BE49-F238E27FC236}">
                    <a16:creationId xmlns:a16="http://schemas.microsoft.com/office/drawing/2014/main" id="{4968299B-B43E-6831-E2E2-2D6800FD4073}"/>
                  </a:ext>
                </a:extLst>
              </p:cNvPr>
              <p:cNvSpPr/>
              <p:nvPr/>
            </p:nvSpPr>
            <p:spPr>
              <a:xfrm>
                <a:off x="1731247" y="5014800"/>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8" name="Rounded Rectangle 7">
                <a:extLst>
                  <a:ext uri="{FF2B5EF4-FFF2-40B4-BE49-F238E27FC236}">
                    <a16:creationId xmlns:a16="http://schemas.microsoft.com/office/drawing/2014/main" id="{4968299B-B43E-6831-E2E2-2D6800FD4073}"/>
                  </a:ext>
                </a:extLst>
              </p:cNvPr>
              <p:cNvSpPr>
                <a:spLocks noRot="1" noChangeAspect="1" noMove="1" noResize="1" noEditPoints="1" noAdjustHandles="1" noChangeArrowheads="1" noChangeShapeType="1" noTextEdit="1"/>
              </p:cNvSpPr>
              <p:nvPr/>
            </p:nvSpPr>
            <p:spPr>
              <a:xfrm>
                <a:off x="1731247" y="5014800"/>
                <a:ext cx="470516" cy="470517"/>
              </a:xfrm>
              <a:prstGeom prst="roundRect">
                <a:avLst/>
              </a:prstGeom>
              <a:blipFill>
                <a:blip r:embed="rId12"/>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ounded Rectangle 8">
                <a:extLst>
                  <a:ext uri="{FF2B5EF4-FFF2-40B4-BE49-F238E27FC236}">
                    <a16:creationId xmlns:a16="http://schemas.microsoft.com/office/drawing/2014/main" id="{81D79501-1882-82D1-00B3-5A09AB10F913}"/>
                  </a:ext>
                </a:extLst>
              </p:cNvPr>
              <p:cNvSpPr/>
              <p:nvPr/>
            </p:nvSpPr>
            <p:spPr>
              <a:xfrm>
                <a:off x="2861444" y="5014800"/>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3</m:t>
                          </m:r>
                        </m:sub>
                      </m:sSub>
                    </m:oMath>
                  </m:oMathPara>
                </a14:m>
                <a:endParaRPr lang="en-US" dirty="0">
                  <a:solidFill>
                    <a:schemeClr val="tx1"/>
                  </a:solidFill>
                </a:endParaRPr>
              </a:p>
            </p:txBody>
          </p:sp>
        </mc:Choice>
        <mc:Fallback xmlns="">
          <p:sp>
            <p:nvSpPr>
              <p:cNvPr id="9" name="Rounded Rectangle 8">
                <a:extLst>
                  <a:ext uri="{FF2B5EF4-FFF2-40B4-BE49-F238E27FC236}">
                    <a16:creationId xmlns:a16="http://schemas.microsoft.com/office/drawing/2014/main" id="{81D79501-1882-82D1-00B3-5A09AB10F913}"/>
                  </a:ext>
                </a:extLst>
              </p:cNvPr>
              <p:cNvSpPr>
                <a:spLocks noRot="1" noChangeAspect="1" noMove="1" noResize="1" noEditPoints="1" noAdjustHandles="1" noChangeArrowheads="1" noChangeShapeType="1" noTextEdit="1"/>
              </p:cNvSpPr>
              <p:nvPr/>
            </p:nvSpPr>
            <p:spPr>
              <a:xfrm>
                <a:off x="2861444" y="5014800"/>
                <a:ext cx="470516" cy="470517"/>
              </a:xfrm>
              <a:prstGeom prst="roundRect">
                <a:avLst/>
              </a:prstGeom>
              <a:blipFill>
                <a:blip r:embed="rId13"/>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ounded Rectangle 9">
                <a:extLst>
                  <a:ext uri="{FF2B5EF4-FFF2-40B4-BE49-F238E27FC236}">
                    <a16:creationId xmlns:a16="http://schemas.microsoft.com/office/drawing/2014/main" id="{ADABC61A-6553-0070-B918-191E161B1142}"/>
                  </a:ext>
                </a:extLst>
              </p:cNvPr>
              <p:cNvSpPr/>
              <p:nvPr/>
            </p:nvSpPr>
            <p:spPr>
              <a:xfrm>
                <a:off x="3990313" y="5014800"/>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4</m:t>
                          </m:r>
                        </m:sub>
                      </m:sSub>
                    </m:oMath>
                  </m:oMathPara>
                </a14:m>
                <a:endParaRPr lang="en-US" dirty="0">
                  <a:solidFill>
                    <a:schemeClr val="tx1"/>
                  </a:solidFill>
                </a:endParaRPr>
              </a:p>
            </p:txBody>
          </p:sp>
        </mc:Choice>
        <mc:Fallback xmlns="">
          <p:sp>
            <p:nvSpPr>
              <p:cNvPr id="10" name="Rounded Rectangle 9">
                <a:extLst>
                  <a:ext uri="{FF2B5EF4-FFF2-40B4-BE49-F238E27FC236}">
                    <a16:creationId xmlns:a16="http://schemas.microsoft.com/office/drawing/2014/main" id="{ADABC61A-6553-0070-B918-191E161B1142}"/>
                  </a:ext>
                </a:extLst>
              </p:cNvPr>
              <p:cNvSpPr>
                <a:spLocks noRot="1" noChangeAspect="1" noMove="1" noResize="1" noEditPoints="1" noAdjustHandles="1" noChangeArrowheads="1" noChangeShapeType="1" noTextEdit="1"/>
              </p:cNvSpPr>
              <p:nvPr/>
            </p:nvSpPr>
            <p:spPr>
              <a:xfrm>
                <a:off x="3990313" y="5014800"/>
                <a:ext cx="470516" cy="470517"/>
              </a:xfrm>
              <a:prstGeom prst="roundRect">
                <a:avLst/>
              </a:prstGeom>
              <a:blipFill>
                <a:blip r:embed="rId14"/>
                <a:stretch>
                  <a:fillRect/>
                </a:stretch>
              </a:blipFill>
              <a:ln>
                <a:solidFill>
                  <a:schemeClr val="accent1">
                    <a:lumMod val="60000"/>
                    <a:lumOff val="40000"/>
                  </a:schemeClr>
                </a:solidFill>
              </a:ln>
            </p:spPr>
            <p:txBody>
              <a:bodyPr/>
              <a:lstStyle/>
              <a:p>
                <a:r>
                  <a:rPr lang="en-US">
                    <a:noFill/>
                  </a:rPr>
                  <a:t> </a:t>
                </a:r>
              </a:p>
            </p:txBody>
          </p:sp>
        </mc:Fallback>
      </mc:AlternateContent>
      <p:grpSp>
        <p:nvGrpSpPr>
          <p:cNvPr id="19" name="Group 18">
            <a:extLst>
              <a:ext uri="{FF2B5EF4-FFF2-40B4-BE49-F238E27FC236}">
                <a16:creationId xmlns:a16="http://schemas.microsoft.com/office/drawing/2014/main" id="{31650043-8B2D-735E-8C24-8EC3A0C71EE0}"/>
              </a:ext>
            </a:extLst>
          </p:cNvPr>
          <p:cNvGrpSpPr/>
          <p:nvPr/>
        </p:nvGrpSpPr>
        <p:grpSpPr>
          <a:xfrm>
            <a:off x="604733" y="3827010"/>
            <a:ext cx="3856096" cy="1187790"/>
            <a:chOff x="604733" y="3827010"/>
            <a:chExt cx="3856096" cy="1187790"/>
          </a:xfrm>
        </p:grpSpPr>
        <p:cxnSp>
          <p:nvCxnSpPr>
            <p:cNvPr id="22" name="Straight Arrow Connector 21">
              <a:extLst>
                <a:ext uri="{FF2B5EF4-FFF2-40B4-BE49-F238E27FC236}">
                  <a16:creationId xmlns:a16="http://schemas.microsoft.com/office/drawing/2014/main" id="{3197774F-7299-ACB3-7D03-22B7F83D1380}"/>
                </a:ext>
              </a:extLst>
            </p:cNvPr>
            <p:cNvCxnSpPr>
              <a:cxnSpLocks/>
              <a:stCxn id="8" idx="0"/>
              <a:endCxn id="12" idx="2"/>
            </p:cNvCxnSpPr>
            <p:nvPr/>
          </p:nvCxnSpPr>
          <p:spPr>
            <a:xfrm flipV="1">
              <a:off x="1966505" y="4297528"/>
              <a:ext cx="0" cy="7172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67972AC-D6E5-BD06-8B08-2A2B4841EE58}"/>
                </a:ext>
              </a:extLst>
            </p:cNvPr>
            <p:cNvCxnSpPr>
              <a:cxnSpLocks/>
              <a:stCxn id="9" idx="0"/>
              <a:endCxn id="13" idx="2"/>
            </p:cNvCxnSpPr>
            <p:nvPr/>
          </p:nvCxnSpPr>
          <p:spPr>
            <a:xfrm flipV="1">
              <a:off x="3096702" y="4297530"/>
              <a:ext cx="0" cy="71727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F41C1EA-1A7A-1299-D0DA-9621468AFF7F}"/>
                </a:ext>
              </a:extLst>
            </p:cNvPr>
            <p:cNvCxnSpPr>
              <a:cxnSpLocks/>
              <a:stCxn id="10" idx="0"/>
              <a:endCxn id="14" idx="2"/>
            </p:cNvCxnSpPr>
            <p:nvPr/>
          </p:nvCxnSpPr>
          <p:spPr>
            <a:xfrm flipV="1">
              <a:off x="4225571" y="4297528"/>
              <a:ext cx="0" cy="7172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6D790C3-6E95-EA59-C036-F23D5ACDDD16}"/>
                </a:ext>
              </a:extLst>
            </p:cNvPr>
            <p:cNvCxnSpPr>
              <a:stCxn id="7" idx="0"/>
              <a:endCxn id="11" idx="2"/>
            </p:cNvCxnSpPr>
            <p:nvPr/>
          </p:nvCxnSpPr>
          <p:spPr>
            <a:xfrm flipV="1">
              <a:off x="839991" y="4297527"/>
              <a:ext cx="0" cy="71727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Rounded Rectangle 10">
                  <a:extLst>
                    <a:ext uri="{FF2B5EF4-FFF2-40B4-BE49-F238E27FC236}">
                      <a16:creationId xmlns:a16="http://schemas.microsoft.com/office/drawing/2014/main" id="{1717BC83-CE8E-2850-FDC5-3ECE0DFA68A7}"/>
                    </a:ext>
                  </a:extLst>
                </p:cNvPr>
                <p:cNvSpPr/>
                <p:nvPr/>
              </p:nvSpPr>
              <p:spPr>
                <a:xfrm>
                  <a:off x="604733" y="3827010"/>
                  <a:ext cx="470516" cy="470517"/>
                </a:xfrm>
                <a:prstGeom prst="roundRect">
                  <a:avLst/>
                </a:prstGeom>
                <a:solidFill>
                  <a:schemeClr val="accent4">
                    <a:lumMod val="40000"/>
                    <a:lumOff val="6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11" name="Rounded Rectangle 10">
                  <a:extLst>
                    <a:ext uri="{FF2B5EF4-FFF2-40B4-BE49-F238E27FC236}">
                      <a16:creationId xmlns:a16="http://schemas.microsoft.com/office/drawing/2014/main" id="{1717BC83-CE8E-2850-FDC5-3ECE0DFA68A7}"/>
                    </a:ext>
                  </a:extLst>
                </p:cNvPr>
                <p:cNvSpPr>
                  <a:spLocks noRot="1" noChangeAspect="1" noMove="1" noResize="1" noEditPoints="1" noAdjustHandles="1" noChangeArrowheads="1" noChangeShapeType="1" noTextEdit="1"/>
                </p:cNvSpPr>
                <p:nvPr/>
              </p:nvSpPr>
              <p:spPr>
                <a:xfrm>
                  <a:off x="604733" y="3827010"/>
                  <a:ext cx="470516" cy="470517"/>
                </a:xfrm>
                <a:prstGeom prst="roundRect">
                  <a:avLst/>
                </a:prstGeom>
                <a:blipFill>
                  <a:blip r:embed="rId15"/>
                  <a:stretch>
                    <a:fillRect/>
                  </a:stretch>
                </a:blipFill>
                <a:ln>
                  <a:solidFill>
                    <a:schemeClr val="accent4">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ounded Rectangle 11">
                  <a:extLst>
                    <a:ext uri="{FF2B5EF4-FFF2-40B4-BE49-F238E27FC236}">
                      <a16:creationId xmlns:a16="http://schemas.microsoft.com/office/drawing/2014/main" id="{D3739D78-37AF-E611-9F73-BCFC244ECB9C}"/>
                    </a:ext>
                  </a:extLst>
                </p:cNvPr>
                <p:cNvSpPr/>
                <p:nvPr/>
              </p:nvSpPr>
              <p:spPr>
                <a:xfrm>
                  <a:off x="1731247" y="3827011"/>
                  <a:ext cx="470516" cy="470517"/>
                </a:xfrm>
                <a:prstGeom prst="roundRect">
                  <a:avLst/>
                </a:prstGeom>
                <a:solidFill>
                  <a:schemeClr val="accent4">
                    <a:lumMod val="40000"/>
                    <a:lumOff val="6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12" name="Rounded Rectangle 11">
                  <a:extLst>
                    <a:ext uri="{FF2B5EF4-FFF2-40B4-BE49-F238E27FC236}">
                      <a16:creationId xmlns:a16="http://schemas.microsoft.com/office/drawing/2014/main" id="{D3739D78-37AF-E611-9F73-BCFC244ECB9C}"/>
                    </a:ext>
                  </a:extLst>
                </p:cNvPr>
                <p:cNvSpPr>
                  <a:spLocks noRot="1" noChangeAspect="1" noMove="1" noResize="1" noEditPoints="1" noAdjustHandles="1" noChangeArrowheads="1" noChangeShapeType="1" noTextEdit="1"/>
                </p:cNvSpPr>
                <p:nvPr/>
              </p:nvSpPr>
              <p:spPr>
                <a:xfrm>
                  <a:off x="1731247" y="3827011"/>
                  <a:ext cx="470516" cy="470517"/>
                </a:xfrm>
                <a:prstGeom prst="roundRect">
                  <a:avLst/>
                </a:prstGeom>
                <a:blipFill>
                  <a:blip r:embed="rId16"/>
                  <a:stretch>
                    <a:fillRect/>
                  </a:stretch>
                </a:blipFill>
                <a:ln>
                  <a:solidFill>
                    <a:schemeClr val="accent4">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ounded Rectangle 12">
                  <a:extLst>
                    <a:ext uri="{FF2B5EF4-FFF2-40B4-BE49-F238E27FC236}">
                      <a16:creationId xmlns:a16="http://schemas.microsoft.com/office/drawing/2014/main" id="{C7DBC6F3-62E2-D210-E326-40F6BFD72731}"/>
                    </a:ext>
                  </a:extLst>
                </p:cNvPr>
                <p:cNvSpPr/>
                <p:nvPr/>
              </p:nvSpPr>
              <p:spPr>
                <a:xfrm>
                  <a:off x="2861444" y="3827013"/>
                  <a:ext cx="470516" cy="470517"/>
                </a:xfrm>
                <a:prstGeom prst="roundRect">
                  <a:avLst/>
                </a:prstGeom>
                <a:solidFill>
                  <a:schemeClr val="accent4">
                    <a:lumMod val="40000"/>
                    <a:lumOff val="6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13" name="Rounded Rectangle 12">
                  <a:extLst>
                    <a:ext uri="{FF2B5EF4-FFF2-40B4-BE49-F238E27FC236}">
                      <a16:creationId xmlns:a16="http://schemas.microsoft.com/office/drawing/2014/main" id="{C7DBC6F3-62E2-D210-E326-40F6BFD72731}"/>
                    </a:ext>
                  </a:extLst>
                </p:cNvPr>
                <p:cNvSpPr>
                  <a:spLocks noRot="1" noChangeAspect="1" noMove="1" noResize="1" noEditPoints="1" noAdjustHandles="1" noChangeArrowheads="1" noChangeShapeType="1" noTextEdit="1"/>
                </p:cNvSpPr>
                <p:nvPr/>
              </p:nvSpPr>
              <p:spPr>
                <a:xfrm>
                  <a:off x="2861444" y="3827013"/>
                  <a:ext cx="470516" cy="470517"/>
                </a:xfrm>
                <a:prstGeom prst="roundRect">
                  <a:avLst/>
                </a:prstGeom>
                <a:blipFill>
                  <a:blip r:embed="rId17"/>
                  <a:stretch>
                    <a:fillRect/>
                  </a:stretch>
                </a:blipFill>
                <a:ln>
                  <a:solidFill>
                    <a:schemeClr val="accent4">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ounded Rectangle 13">
                  <a:extLst>
                    <a:ext uri="{FF2B5EF4-FFF2-40B4-BE49-F238E27FC236}">
                      <a16:creationId xmlns:a16="http://schemas.microsoft.com/office/drawing/2014/main" id="{B9F3187B-A666-7E8B-92E8-7BA89ED24D60}"/>
                    </a:ext>
                  </a:extLst>
                </p:cNvPr>
                <p:cNvSpPr/>
                <p:nvPr/>
              </p:nvSpPr>
              <p:spPr>
                <a:xfrm>
                  <a:off x="3990313" y="3827011"/>
                  <a:ext cx="470516" cy="470517"/>
                </a:xfrm>
                <a:prstGeom prst="roundRect">
                  <a:avLst/>
                </a:prstGeom>
                <a:solidFill>
                  <a:schemeClr val="accent4">
                    <a:lumMod val="40000"/>
                    <a:lumOff val="6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14" name="Rounded Rectangle 13">
                  <a:extLst>
                    <a:ext uri="{FF2B5EF4-FFF2-40B4-BE49-F238E27FC236}">
                      <a16:creationId xmlns:a16="http://schemas.microsoft.com/office/drawing/2014/main" id="{B9F3187B-A666-7E8B-92E8-7BA89ED24D60}"/>
                    </a:ext>
                  </a:extLst>
                </p:cNvPr>
                <p:cNvSpPr>
                  <a:spLocks noRot="1" noChangeAspect="1" noMove="1" noResize="1" noEditPoints="1" noAdjustHandles="1" noChangeArrowheads="1" noChangeShapeType="1" noTextEdit="1"/>
                </p:cNvSpPr>
                <p:nvPr/>
              </p:nvSpPr>
              <p:spPr>
                <a:xfrm>
                  <a:off x="3990313" y="3827011"/>
                  <a:ext cx="470516" cy="470517"/>
                </a:xfrm>
                <a:prstGeom prst="roundRect">
                  <a:avLst/>
                </a:prstGeom>
                <a:blipFill>
                  <a:blip r:embed="rId18"/>
                  <a:stretch>
                    <a:fillRect/>
                  </a:stretch>
                </a:blipFill>
                <a:ln>
                  <a:solidFill>
                    <a:schemeClr val="accent4">
                      <a:lumMod val="60000"/>
                      <a:lumOff val="40000"/>
                    </a:schemeClr>
                  </a:solidFill>
                </a:ln>
              </p:spPr>
              <p:txBody>
                <a:bodyPr/>
                <a:lstStyle/>
                <a:p>
                  <a:r>
                    <a:rPr lang="en-US">
                      <a:noFill/>
                    </a:rPr>
                    <a:t> </a:t>
                  </a:r>
                </a:p>
              </p:txBody>
            </p:sp>
          </mc:Fallback>
        </mc:AlternateContent>
        <p:cxnSp>
          <p:nvCxnSpPr>
            <p:cNvPr id="79" name="Straight Arrow Connector 78">
              <a:extLst>
                <a:ext uri="{FF2B5EF4-FFF2-40B4-BE49-F238E27FC236}">
                  <a16:creationId xmlns:a16="http://schemas.microsoft.com/office/drawing/2014/main" id="{7B9E7264-FE83-C73B-60F9-3ADB574AC420}"/>
                </a:ext>
              </a:extLst>
            </p:cNvPr>
            <p:cNvCxnSpPr>
              <a:cxnSpLocks/>
              <a:stCxn id="11" idx="3"/>
              <a:endCxn id="12" idx="1"/>
            </p:cNvCxnSpPr>
            <p:nvPr/>
          </p:nvCxnSpPr>
          <p:spPr>
            <a:xfrm>
              <a:off x="1075249" y="4062269"/>
              <a:ext cx="655998"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2080B9CE-9758-BED4-E2E2-D6E872B45C34}"/>
                </a:ext>
              </a:extLst>
            </p:cNvPr>
            <p:cNvCxnSpPr>
              <a:cxnSpLocks/>
              <a:stCxn id="12" idx="3"/>
              <a:endCxn id="13" idx="1"/>
            </p:cNvCxnSpPr>
            <p:nvPr/>
          </p:nvCxnSpPr>
          <p:spPr>
            <a:xfrm>
              <a:off x="2201763" y="4062270"/>
              <a:ext cx="659681" cy="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0BE59034-0FE9-98EE-13DE-CAD56D7BCA46}"/>
                </a:ext>
              </a:extLst>
            </p:cNvPr>
            <p:cNvCxnSpPr>
              <a:cxnSpLocks/>
              <a:stCxn id="13" idx="3"/>
              <a:endCxn id="14" idx="1"/>
            </p:cNvCxnSpPr>
            <p:nvPr/>
          </p:nvCxnSpPr>
          <p:spPr>
            <a:xfrm flipV="1">
              <a:off x="3331960" y="4062270"/>
              <a:ext cx="658353" cy="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Oval 14">
                  <a:extLst>
                    <a:ext uri="{FF2B5EF4-FFF2-40B4-BE49-F238E27FC236}">
                      <a16:creationId xmlns:a16="http://schemas.microsoft.com/office/drawing/2014/main" id="{3197EB51-0E85-961D-95CF-81951BECC0EA}"/>
                    </a:ext>
                  </a:extLst>
                </p:cNvPr>
                <p:cNvSpPr/>
                <p:nvPr/>
              </p:nvSpPr>
              <p:spPr>
                <a:xfrm>
                  <a:off x="1151093" y="3911750"/>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𝑓</m:t>
                        </m:r>
                      </m:oMath>
                    </m:oMathPara>
                  </a14:m>
                  <a:endParaRPr lang="en-US"/>
                </a:p>
              </p:txBody>
            </p:sp>
          </mc:Choice>
          <mc:Fallback xmlns="">
            <p:sp>
              <p:nvSpPr>
                <p:cNvPr id="15" name="Oval 14">
                  <a:extLst>
                    <a:ext uri="{FF2B5EF4-FFF2-40B4-BE49-F238E27FC236}">
                      <a16:creationId xmlns:a16="http://schemas.microsoft.com/office/drawing/2014/main" id="{3197EB51-0E85-961D-95CF-81951BECC0EA}"/>
                    </a:ext>
                  </a:extLst>
                </p:cNvPr>
                <p:cNvSpPr>
                  <a:spLocks noRot="1" noChangeAspect="1" noMove="1" noResize="1" noEditPoints="1" noAdjustHandles="1" noChangeArrowheads="1" noChangeShapeType="1" noTextEdit="1"/>
                </p:cNvSpPr>
                <p:nvPr/>
              </p:nvSpPr>
              <p:spPr>
                <a:xfrm>
                  <a:off x="1151093" y="3911750"/>
                  <a:ext cx="344542" cy="309945"/>
                </a:xfrm>
                <a:prstGeom prst="ellipse">
                  <a:avLst/>
                </a:prstGeom>
                <a:blipFill>
                  <a:blip r:embed="rId19"/>
                  <a:stretch>
                    <a:fillRect b="-226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Oval 15">
                  <a:extLst>
                    <a:ext uri="{FF2B5EF4-FFF2-40B4-BE49-F238E27FC236}">
                      <a16:creationId xmlns:a16="http://schemas.microsoft.com/office/drawing/2014/main" id="{57CE99D0-3149-D0CE-E1D8-F5A94D179485}"/>
                    </a:ext>
                  </a:extLst>
                </p:cNvPr>
                <p:cNvSpPr/>
                <p:nvPr/>
              </p:nvSpPr>
              <p:spPr>
                <a:xfrm>
                  <a:off x="2277607" y="3910634"/>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𝑓</m:t>
                        </m:r>
                      </m:oMath>
                    </m:oMathPara>
                  </a14:m>
                  <a:endParaRPr lang="en-US"/>
                </a:p>
              </p:txBody>
            </p:sp>
          </mc:Choice>
          <mc:Fallback xmlns="">
            <p:sp>
              <p:nvSpPr>
                <p:cNvPr id="16" name="Oval 15">
                  <a:extLst>
                    <a:ext uri="{FF2B5EF4-FFF2-40B4-BE49-F238E27FC236}">
                      <a16:creationId xmlns:a16="http://schemas.microsoft.com/office/drawing/2014/main" id="{57CE99D0-3149-D0CE-E1D8-F5A94D179485}"/>
                    </a:ext>
                  </a:extLst>
                </p:cNvPr>
                <p:cNvSpPr>
                  <a:spLocks noRot="1" noChangeAspect="1" noMove="1" noResize="1" noEditPoints="1" noAdjustHandles="1" noChangeArrowheads="1" noChangeShapeType="1" noTextEdit="1"/>
                </p:cNvSpPr>
                <p:nvPr/>
              </p:nvSpPr>
              <p:spPr>
                <a:xfrm>
                  <a:off x="2277607" y="3910634"/>
                  <a:ext cx="344542" cy="309945"/>
                </a:xfrm>
                <a:prstGeom prst="ellipse">
                  <a:avLst/>
                </a:prstGeom>
                <a:blipFill>
                  <a:blip r:embed="rId20"/>
                  <a:stretch>
                    <a:fillRect b="-2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Oval 16">
                  <a:extLst>
                    <a:ext uri="{FF2B5EF4-FFF2-40B4-BE49-F238E27FC236}">
                      <a16:creationId xmlns:a16="http://schemas.microsoft.com/office/drawing/2014/main" id="{0E9FA722-7A80-845B-1B50-ED79309F8139}"/>
                    </a:ext>
                  </a:extLst>
                </p:cNvPr>
                <p:cNvSpPr/>
                <p:nvPr/>
              </p:nvSpPr>
              <p:spPr>
                <a:xfrm>
                  <a:off x="3407804" y="3910634"/>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𝑓</m:t>
                        </m:r>
                      </m:oMath>
                    </m:oMathPara>
                  </a14:m>
                  <a:endParaRPr lang="en-US"/>
                </a:p>
              </p:txBody>
            </p:sp>
          </mc:Choice>
          <mc:Fallback xmlns="">
            <p:sp>
              <p:nvSpPr>
                <p:cNvPr id="17" name="Oval 16">
                  <a:extLst>
                    <a:ext uri="{FF2B5EF4-FFF2-40B4-BE49-F238E27FC236}">
                      <a16:creationId xmlns:a16="http://schemas.microsoft.com/office/drawing/2014/main" id="{0E9FA722-7A80-845B-1B50-ED79309F8139}"/>
                    </a:ext>
                  </a:extLst>
                </p:cNvPr>
                <p:cNvSpPr>
                  <a:spLocks noRot="1" noChangeAspect="1" noMove="1" noResize="1" noEditPoints="1" noAdjustHandles="1" noChangeArrowheads="1" noChangeShapeType="1" noTextEdit="1"/>
                </p:cNvSpPr>
                <p:nvPr/>
              </p:nvSpPr>
              <p:spPr>
                <a:xfrm>
                  <a:off x="3407804" y="3910634"/>
                  <a:ext cx="344542" cy="309945"/>
                </a:xfrm>
                <a:prstGeom prst="ellipse">
                  <a:avLst/>
                </a:prstGeom>
                <a:blipFill>
                  <a:blip r:embed="rId21"/>
                  <a:stretch>
                    <a:fillRect b="-23077"/>
                  </a:stretch>
                </a:blipFill>
              </p:spPr>
              <p:txBody>
                <a:bodyPr/>
                <a:lstStyle/>
                <a:p>
                  <a:r>
                    <a:rPr lang="en-US">
                      <a:noFill/>
                    </a:rPr>
                    <a:t> </a:t>
                  </a:r>
                </a:p>
              </p:txBody>
            </p:sp>
          </mc:Fallback>
        </mc:AlternateContent>
        <p:grpSp>
          <p:nvGrpSpPr>
            <p:cNvPr id="157" name="Group 156">
              <a:extLst>
                <a:ext uri="{FF2B5EF4-FFF2-40B4-BE49-F238E27FC236}">
                  <a16:creationId xmlns:a16="http://schemas.microsoft.com/office/drawing/2014/main" id="{2A5CA8FA-504D-DB0F-E23B-9B3EE8D0506F}"/>
                </a:ext>
              </a:extLst>
            </p:cNvPr>
            <p:cNvGrpSpPr/>
            <p:nvPr/>
          </p:nvGrpSpPr>
          <p:grpSpPr>
            <a:xfrm>
              <a:off x="604733" y="3834000"/>
              <a:ext cx="3856096" cy="470520"/>
              <a:chOff x="604733" y="3832986"/>
              <a:chExt cx="3856096" cy="470520"/>
            </a:xfrm>
          </p:grpSpPr>
          <mc:AlternateContent xmlns:mc="http://schemas.openxmlformats.org/markup-compatibility/2006" xmlns:a14="http://schemas.microsoft.com/office/drawing/2010/main">
            <mc:Choice Requires="a14">
              <p:sp>
                <p:nvSpPr>
                  <p:cNvPr id="147" name="Rounded Rectangle 146">
                    <a:extLst>
                      <a:ext uri="{FF2B5EF4-FFF2-40B4-BE49-F238E27FC236}">
                        <a16:creationId xmlns:a16="http://schemas.microsoft.com/office/drawing/2014/main" id="{DAAC95BF-9FC4-A011-C05D-2FB53213A748}"/>
                      </a:ext>
                    </a:extLst>
                  </p:cNvPr>
                  <p:cNvSpPr/>
                  <p:nvPr/>
                </p:nvSpPr>
                <p:spPr>
                  <a:xfrm>
                    <a:off x="604733" y="3832986"/>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147" name="Rounded Rectangle 146">
                    <a:extLst>
                      <a:ext uri="{FF2B5EF4-FFF2-40B4-BE49-F238E27FC236}">
                        <a16:creationId xmlns:a16="http://schemas.microsoft.com/office/drawing/2014/main" id="{DAAC95BF-9FC4-A011-C05D-2FB53213A748}"/>
                      </a:ext>
                    </a:extLst>
                  </p:cNvPr>
                  <p:cNvSpPr>
                    <a:spLocks noRot="1" noChangeAspect="1" noMove="1" noResize="1" noEditPoints="1" noAdjustHandles="1" noChangeArrowheads="1" noChangeShapeType="1" noTextEdit="1"/>
                  </p:cNvSpPr>
                  <p:nvPr/>
                </p:nvSpPr>
                <p:spPr>
                  <a:xfrm>
                    <a:off x="604733" y="3832986"/>
                    <a:ext cx="470516" cy="470517"/>
                  </a:xfrm>
                  <a:prstGeom prst="roundRect">
                    <a:avLst/>
                  </a:prstGeom>
                  <a:blipFill>
                    <a:blip r:embed="rId22"/>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8" name="Rounded Rectangle 147">
                    <a:extLst>
                      <a:ext uri="{FF2B5EF4-FFF2-40B4-BE49-F238E27FC236}">
                        <a16:creationId xmlns:a16="http://schemas.microsoft.com/office/drawing/2014/main" id="{DDC91E08-4882-5380-2873-BE2BFF24AA0C}"/>
                      </a:ext>
                    </a:extLst>
                  </p:cNvPr>
                  <p:cNvSpPr/>
                  <p:nvPr/>
                </p:nvSpPr>
                <p:spPr>
                  <a:xfrm>
                    <a:off x="1731247" y="3832987"/>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148" name="Rounded Rectangle 147">
                    <a:extLst>
                      <a:ext uri="{FF2B5EF4-FFF2-40B4-BE49-F238E27FC236}">
                        <a16:creationId xmlns:a16="http://schemas.microsoft.com/office/drawing/2014/main" id="{DDC91E08-4882-5380-2873-BE2BFF24AA0C}"/>
                      </a:ext>
                    </a:extLst>
                  </p:cNvPr>
                  <p:cNvSpPr>
                    <a:spLocks noRot="1" noChangeAspect="1" noMove="1" noResize="1" noEditPoints="1" noAdjustHandles="1" noChangeArrowheads="1" noChangeShapeType="1" noTextEdit="1"/>
                  </p:cNvSpPr>
                  <p:nvPr/>
                </p:nvSpPr>
                <p:spPr>
                  <a:xfrm>
                    <a:off x="1731247" y="3832987"/>
                    <a:ext cx="470516" cy="470517"/>
                  </a:xfrm>
                  <a:prstGeom prst="roundRect">
                    <a:avLst/>
                  </a:prstGeom>
                  <a:blipFill>
                    <a:blip r:embed="rId23"/>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9" name="Rounded Rectangle 148">
                    <a:extLst>
                      <a:ext uri="{FF2B5EF4-FFF2-40B4-BE49-F238E27FC236}">
                        <a16:creationId xmlns:a16="http://schemas.microsoft.com/office/drawing/2014/main" id="{2C2493FA-5E65-54C1-03CE-6110BC78CC2C}"/>
                      </a:ext>
                    </a:extLst>
                  </p:cNvPr>
                  <p:cNvSpPr/>
                  <p:nvPr/>
                </p:nvSpPr>
                <p:spPr>
                  <a:xfrm>
                    <a:off x="2861444" y="3832989"/>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149" name="Rounded Rectangle 148">
                    <a:extLst>
                      <a:ext uri="{FF2B5EF4-FFF2-40B4-BE49-F238E27FC236}">
                        <a16:creationId xmlns:a16="http://schemas.microsoft.com/office/drawing/2014/main" id="{2C2493FA-5E65-54C1-03CE-6110BC78CC2C}"/>
                      </a:ext>
                    </a:extLst>
                  </p:cNvPr>
                  <p:cNvSpPr>
                    <a:spLocks noRot="1" noChangeAspect="1" noMove="1" noResize="1" noEditPoints="1" noAdjustHandles="1" noChangeArrowheads="1" noChangeShapeType="1" noTextEdit="1"/>
                  </p:cNvSpPr>
                  <p:nvPr/>
                </p:nvSpPr>
                <p:spPr>
                  <a:xfrm>
                    <a:off x="2861444" y="3832989"/>
                    <a:ext cx="470516" cy="470517"/>
                  </a:xfrm>
                  <a:prstGeom prst="roundRect">
                    <a:avLst/>
                  </a:prstGeom>
                  <a:blipFill>
                    <a:blip r:embed="rId24"/>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0" name="Rounded Rectangle 149">
                    <a:extLst>
                      <a:ext uri="{FF2B5EF4-FFF2-40B4-BE49-F238E27FC236}">
                        <a16:creationId xmlns:a16="http://schemas.microsoft.com/office/drawing/2014/main" id="{177BCA76-D5D7-4E37-BBC9-7C0F6282ABE7}"/>
                      </a:ext>
                    </a:extLst>
                  </p:cNvPr>
                  <p:cNvSpPr/>
                  <p:nvPr/>
                </p:nvSpPr>
                <p:spPr>
                  <a:xfrm>
                    <a:off x="3990313" y="3832987"/>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150" name="Rounded Rectangle 149">
                    <a:extLst>
                      <a:ext uri="{FF2B5EF4-FFF2-40B4-BE49-F238E27FC236}">
                        <a16:creationId xmlns:a16="http://schemas.microsoft.com/office/drawing/2014/main" id="{177BCA76-D5D7-4E37-BBC9-7C0F6282ABE7}"/>
                      </a:ext>
                    </a:extLst>
                  </p:cNvPr>
                  <p:cNvSpPr>
                    <a:spLocks noRot="1" noChangeAspect="1" noMove="1" noResize="1" noEditPoints="1" noAdjustHandles="1" noChangeArrowheads="1" noChangeShapeType="1" noTextEdit="1"/>
                  </p:cNvSpPr>
                  <p:nvPr/>
                </p:nvSpPr>
                <p:spPr>
                  <a:xfrm>
                    <a:off x="3990313" y="3832987"/>
                    <a:ext cx="470516" cy="470517"/>
                  </a:xfrm>
                  <a:prstGeom prst="roundRect">
                    <a:avLst/>
                  </a:prstGeom>
                  <a:blipFill>
                    <a:blip r:embed="rId25"/>
                    <a:stretch>
                      <a:fillRect/>
                    </a:stretch>
                  </a:blipFill>
                  <a:ln>
                    <a:solidFill>
                      <a:schemeClr val="accent4">
                        <a:lumMod val="75000"/>
                      </a:schemeClr>
                    </a:solidFill>
                  </a:ln>
                </p:spPr>
                <p:txBody>
                  <a:bodyPr/>
                  <a:lstStyle/>
                  <a:p>
                    <a:r>
                      <a:rPr lang="en-US">
                        <a:noFill/>
                      </a:rPr>
                      <a:t> </a:t>
                    </a:r>
                  </a:p>
                </p:txBody>
              </p:sp>
            </mc:Fallback>
          </mc:AlternateContent>
          <p:cxnSp>
            <p:nvCxnSpPr>
              <p:cNvPr id="151" name="Straight Arrow Connector 150">
                <a:extLst>
                  <a:ext uri="{FF2B5EF4-FFF2-40B4-BE49-F238E27FC236}">
                    <a16:creationId xmlns:a16="http://schemas.microsoft.com/office/drawing/2014/main" id="{F5840E3A-5A9E-D0C9-D80E-060B3F542530}"/>
                  </a:ext>
                </a:extLst>
              </p:cNvPr>
              <p:cNvCxnSpPr>
                <a:cxnSpLocks/>
                <a:stCxn id="147" idx="3"/>
                <a:endCxn id="148" idx="1"/>
              </p:cNvCxnSpPr>
              <p:nvPr/>
            </p:nvCxnSpPr>
            <p:spPr>
              <a:xfrm>
                <a:off x="1075249" y="4068245"/>
                <a:ext cx="655998"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4B816AF7-ACDC-675C-C1E7-71991A8DCAB0}"/>
                  </a:ext>
                </a:extLst>
              </p:cNvPr>
              <p:cNvCxnSpPr>
                <a:cxnSpLocks/>
                <a:stCxn id="148" idx="3"/>
                <a:endCxn id="149" idx="1"/>
              </p:cNvCxnSpPr>
              <p:nvPr/>
            </p:nvCxnSpPr>
            <p:spPr>
              <a:xfrm>
                <a:off x="2201763" y="4068246"/>
                <a:ext cx="659681" cy="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5FB0A15B-0E44-0491-B399-A81EA62BD2D5}"/>
                  </a:ext>
                </a:extLst>
              </p:cNvPr>
              <p:cNvCxnSpPr>
                <a:cxnSpLocks/>
                <a:stCxn id="149" idx="3"/>
                <a:endCxn id="150" idx="1"/>
              </p:cNvCxnSpPr>
              <p:nvPr/>
            </p:nvCxnSpPr>
            <p:spPr>
              <a:xfrm flipV="1">
                <a:off x="3331960" y="4068246"/>
                <a:ext cx="658353" cy="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4" name="Oval 153">
                    <a:extLst>
                      <a:ext uri="{FF2B5EF4-FFF2-40B4-BE49-F238E27FC236}">
                        <a16:creationId xmlns:a16="http://schemas.microsoft.com/office/drawing/2014/main" id="{B5C4A9B5-45C8-1338-EEC4-0011D102CBC6}"/>
                      </a:ext>
                    </a:extLst>
                  </p:cNvPr>
                  <p:cNvSpPr/>
                  <p:nvPr/>
                </p:nvSpPr>
                <p:spPr>
                  <a:xfrm>
                    <a:off x="1151093" y="3917726"/>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𝑓</m:t>
                          </m:r>
                        </m:oMath>
                      </m:oMathPara>
                    </a14:m>
                    <a:endParaRPr lang="en-US"/>
                  </a:p>
                </p:txBody>
              </p:sp>
            </mc:Choice>
            <mc:Fallback xmlns="">
              <p:sp>
                <p:nvSpPr>
                  <p:cNvPr id="154" name="Oval 153">
                    <a:extLst>
                      <a:ext uri="{FF2B5EF4-FFF2-40B4-BE49-F238E27FC236}">
                        <a16:creationId xmlns:a16="http://schemas.microsoft.com/office/drawing/2014/main" id="{B5C4A9B5-45C8-1338-EEC4-0011D102CBC6}"/>
                      </a:ext>
                    </a:extLst>
                  </p:cNvPr>
                  <p:cNvSpPr>
                    <a:spLocks noRot="1" noChangeAspect="1" noMove="1" noResize="1" noEditPoints="1" noAdjustHandles="1" noChangeArrowheads="1" noChangeShapeType="1" noTextEdit="1"/>
                  </p:cNvSpPr>
                  <p:nvPr/>
                </p:nvSpPr>
                <p:spPr>
                  <a:xfrm>
                    <a:off x="1151093" y="3917726"/>
                    <a:ext cx="344542" cy="309945"/>
                  </a:xfrm>
                  <a:prstGeom prst="ellipse">
                    <a:avLst/>
                  </a:prstGeom>
                  <a:blipFill>
                    <a:blip r:embed="rId19"/>
                    <a:stretch>
                      <a:fillRect b="-226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5" name="Oval 154">
                    <a:extLst>
                      <a:ext uri="{FF2B5EF4-FFF2-40B4-BE49-F238E27FC236}">
                        <a16:creationId xmlns:a16="http://schemas.microsoft.com/office/drawing/2014/main" id="{049072EF-C975-99E0-2803-2E76402FD4FC}"/>
                      </a:ext>
                    </a:extLst>
                  </p:cNvPr>
                  <p:cNvSpPr/>
                  <p:nvPr/>
                </p:nvSpPr>
                <p:spPr>
                  <a:xfrm>
                    <a:off x="2277607" y="3916610"/>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𝑓</m:t>
                          </m:r>
                        </m:oMath>
                      </m:oMathPara>
                    </a14:m>
                    <a:endParaRPr lang="en-US"/>
                  </a:p>
                </p:txBody>
              </p:sp>
            </mc:Choice>
            <mc:Fallback xmlns="">
              <p:sp>
                <p:nvSpPr>
                  <p:cNvPr id="155" name="Oval 154">
                    <a:extLst>
                      <a:ext uri="{FF2B5EF4-FFF2-40B4-BE49-F238E27FC236}">
                        <a16:creationId xmlns:a16="http://schemas.microsoft.com/office/drawing/2014/main" id="{049072EF-C975-99E0-2803-2E76402FD4FC}"/>
                      </a:ext>
                    </a:extLst>
                  </p:cNvPr>
                  <p:cNvSpPr>
                    <a:spLocks noRot="1" noChangeAspect="1" noMove="1" noResize="1" noEditPoints="1" noAdjustHandles="1" noChangeArrowheads="1" noChangeShapeType="1" noTextEdit="1"/>
                  </p:cNvSpPr>
                  <p:nvPr/>
                </p:nvSpPr>
                <p:spPr>
                  <a:xfrm>
                    <a:off x="2277607" y="3916610"/>
                    <a:ext cx="344542" cy="309945"/>
                  </a:xfrm>
                  <a:prstGeom prst="ellipse">
                    <a:avLst/>
                  </a:prstGeom>
                  <a:blipFill>
                    <a:blip r:embed="rId26"/>
                    <a:stretch>
                      <a:fillRect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6" name="Oval 155">
                    <a:extLst>
                      <a:ext uri="{FF2B5EF4-FFF2-40B4-BE49-F238E27FC236}">
                        <a16:creationId xmlns:a16="http://schemas.microsoft.com/office/drawing/2014/main" id="{654534C3-EEA4-B184-DF82-FBA496698E3A}"/>
                      </a:ext>
                    </a:extLst>
                  </p:cNvPr>
                  <p:cNvSpPr/>
                  <p:nvPr/>
                </p:nvSpPr>
                <p:spPr>
                  <a:xfrm>
                    <a:off x="3407804" y="3916610"/>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𝑓</m:t>
                          </m:r>
                        </m:oMath>
                      </m:oMathPara>
                    </a14:m>
                    <a:endParaRPr lang="en-US" dirty="0"/>
                  </a:p>
                </p:txBody>
              </p:sp>
            </mc:Choice>
            <mc:Fallback xmlns="">
              <p:sp>
                <p:nvSpPr>
                  <p:cNvPr id="156" name="Oval 155">
                    <a:extLst>
                      <a:ext uri="{FF2B5EF4-FFF2-40B4-BE49-F238E27FC236}">
                        <a16:creationId xmlns:a16="http://schemas.microsoft.com/office/drawing/2014/main" id="{654534C3-EEA4-B184-DF82-FBA496698E3A}"/>
                      </a:ext>
                    </a:extLst>
                  </p:cNvPr>
                  <p:cNvSpPr>
                    <a:spLocks noRot="1" noChangeAspect="1" noMove="1" noResize="1" noEditPoints="1" noAdjustHandles="1" noChangeArrowheads="1" noChangeShapeType="1" noTextEdit="1"/>
                  </p:cNvSpPr>
                  <p:nvPr/>
                </p:nvSpPr>
                <p:spPr>
                  <a:xfrm>
                    <a:off x="3407804" y="3916610"/>
                    <a:ext cx="344542" cy="309945"/>
                  </a:xfrm>
                  <a:prstGeom prst="ellipse">
                    <a:avLst/>
                  </a:prstGeom>
                  <a:blipFill>
                    <a:blip r:embed="rId27"/>
                    <a:stretch>
                      <a:fillRect b="-25000"/>
                    </a:stretch>
                  </a:blipFill>
                </p:spPr>
                <p:txBody>
                  <a:bodyPr/>
                  <a:lstStyle/>
                  <a:p>
                    <a:r>
                      <a:rPr lang="en-US">
                        <a:noFill/>
                      </a:rPr>
                      <a:t> </a:t>
                    </a:r>
                  </a:p>
                </p:txBody>
              </p:sp>
            </mc:Fallback>
          </mc:AlternateContent>
        </p:grpSp>
      </p:grpSp>
      <p:sp>
        <p:nvSpPr>
          <p:cNvPr id="165" name="TextBox 164">
            <a:extLst>
              <a:ext uri="{FF2B5EF4-FFF2-40B4-BE49-F238E27FC236}">
                <a16:creationId xmlns:a16="http://schemas.microsoft.com/office/drawing/2014/main" id="{F82FCFAB-3799-0652-9EFA-C775142C8ED3}"/>
              </a:ext>
            </a:extLst>
          </p:cNvPr>
          <p:cNvSpPr txBox="1"/>
          <p:nvPr/>
        </p:nvSpPr>
        <p:spPr>
          <a:xfrm>
            <a:off x="838200" y="6046938"/>
            <a:ext cx="10911840" cy="430887"/>
          </a:xfrm>
          <a:prstGeom prst="rect">
            <a:avLst/>
          </a:prstGeom>
          <a:noFill/>
        </p:spPr>
        <p:txBody>
          <a:bodyPr wrap="square">
            <a:spAutoFit/>
          </a:bodyPr>
          <a:lstStyle/>
          <a:p>
            <a:r>
              <a:rPr lang="en-CA" sz="1100" dirty="0">
                <a:effectLst/>
              </a:rPr>
              <a:t>I. </a:t>
            </a:r>
            <a:r>
              <a:rPr lang="en-CA" sz="1100" dirty="0" err="1">
                <a:effectLst/>
              </a:rPr>
              <a:t>Sutskever</a:t>
            </a:r>
            <a:r>
              <a:rPr lang="en-CA" sz="1100" dirty="0">
                <a:effectLst/>
              </a:rPr>
              <a:t>, O. </a:t>
            </a:r>
            <a:r>
              <a:rPr lang="en-CA" sz="1100" dirty="0" err="1">
                <a:effectLst/>
              </a:rPr>
              <a:t>Vinyals</a:t>
            </a:r>
            <a:r>
              <a:rPr lang="en-CA" sz="1100" dirty="0">
                <a:effectLst/>
              </a:rPr>
              <a:t>, and Q. V. Le, “Sequence to sequence learning with neural networks,” in </a:t>
            </a:r>
            <a:r>
              <a:rPr lang="en-CA" sz="1100" i="1" dirty="0">
                <a:effectLst/>
              </a:rPr>
              <a:t>Proceedings of the 27th International Conference on Neural Information Processing Systems (NIPS)</a:t>
            </a:r>
            <a:r>
              <a:rPr lang="en-CA" sz="1100" dirty="0">
                <a:effectLst/>
              </a:rPr>
              <a:t>, 2014, pp. 3104–3112.</a:t>
            </a:r>
          </a:p>
        </p:txBody>
      </p:sp>
      <p:grpSp>
        <p:nvGrpSpPr>
          <p:cNvPr id="31" name="Group 30">
            <a:extLst>
              <a:ext uri="{FF2B5EF4-FFF2-40B4-BE49-F238E27FC236}">
                <a16:creationId xmlns:a16="http://schemas.microsoft.com/office/drawing/2014/main" id="{4CEB86E1-C883-2127-7EB4-4CA02F102E62}"/>
              </a:ext>
            </a:extLst>
          </p:cNvPr>
          <p:cNvGrpSpPr/>
          <p:nvPr/>
        </p:nvGrpSpPr>
        <p:grpSpPr>
          <a:xfrm>
            <a:off x="7856666" y="2642400"/>
            <a:ext cx="1487643" cy="2842917"/>
            <a:chOff x="7856666" y="2642400"/>
            <a:chExt cx="1487643" cy="2842917"/>
          </a:xfrm>
        </p:grpSpPr>
        <p:cxnSp>
          <p:nvCxnSpPr>
            <p:cNvPr id="93" name="Straight Arrow Connector 92">
              <a:extLst>
                <a:ext uri="{FF2B5EF4-FFF2-40B4-BE49-F238E27FC236}">
                  <a16:creationId xmlns:a16="http://schemas.microsoft.com/office/drawing/2014/main" id="{4A6FF9D9-B05E-315F-1F37-B2117DFE3452}"/>
                </a:ext>
              </a:extLst>
            </p:cNvPr>
            <p:cNvCxnSpPr>
              <a:cxnSpLocks/>
              <a:stCxn id="47" idx="3"/>
              <a:endCxn id="48" idx="1"/>
            </p:cNvCxnSpPr>
            <p:nvPr/>
          </p:nvCxnSpPr>
          <p:spPr>
            <a:xfrm>
              <a:off x="8214865" y="4069259"/>
              <a:ext cx="65598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B8D87EF-D500-1A04-8F9A-181C1267AA02}"/>
                </a:ext>
              </a:extLst>
            </p:cNvPr>
            <p:cNvCxnSpPr>
              <a:cxnSpLocks/>
              <a:stCxn id="44" idx="0"/>
              <a:endCxn id="48" idx="2"/>
            </p:cNvCxnSpPr>
            <p:nvPr/>
          </p:nvCxnSpPr>
          <p:spPr>
            <a:xfrm flipV="1">
              <a:off x="9106105" y="4304517"/>
              <a:ext cx="0" cy="7102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Rounded Rectangle 43">
                  <a:extLst>
                    <a:ext uri="{FF2B5EF4-FFF2-40B4-BE49-F238E27FC236}">
                      <a16:creationId xmlns:a16="http://schemas.microsoft.com/office/drawing/2014/main" id="{6D52B438-EF83-5F14-C4A2-FDB75A87BB48}"/>
                    </a:ext>
                  </a:extLst>
                </p:cNvPr>
                <p:cNvSpPr/>
                <p:nvPr/>
              </p:nvSpPr>
              <p:spPr>
                <a:xfrm>
                  <a:off x="8870847" y="50148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44" name="Rounded Rectangle 43">
                  <a:extLst>
                    <a:ext uri="{FF2B5EF4-FFF2-40B4-BE49-F238E27FC236}">
                      <a16:creationId xmlns:a16="http://schemas.microsoft.com/office/drawing/2014/main" id="{6D52B438-EF83-5F14-C4A2-FDB75A87BB48}"/>
                    </a:ext>
                  </a:extLst>
                </p:cNvPr>
                <p:cNvSpPr>
                  <a:spLocks noRot="1" noChangeAspect="1" noMove="1" noResize="1" noEditPoints="1" noAdjustHandles="1" noChangeArrowheads="1" noChangeShapeType="1" noTextEdit="1"/>
                </p:cNvSpPr>
                <p:nvPr/>
              </p:nvSpPr>
              <p:spPr>
                <a:xfrm>
                  <a:off x="8870847" y="5014800"/>
                  <a:ext cx="470516" cy="470517"/>
                </a:xfrm>
                <a:prstGeom prst="roundRect">
                  <a:avLst/>
                </a:prstGeom>
                <a:blipFill>
                  <a:blip r:embed="rId28"/>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Rounded Rectangle 47">
                  <a:extLst>
                    <a:ext uri="{FF2B5EF4-FFF2-40B4-BE49-F238E27FC236}">
                      <a16:creationId xmlns:a16="http://schemas.microsoft.com/office/drawing/2014/main" id="{BDA84D50-C722-E78A-542A-44D0B32005A3}"/>
                    </a:ext>
                  </a:extLst>
                </p:cNvPr>
                <p:cNvSpPr/>
                <p:nvPr/>
              </p:nvSpPr>
              <p:spPr>
                <a:xfrm>
                  <a:off x="8870847" y="3834000"/>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2</m:t>
                            </m:r>
                          </m:sub>
                        </m:sSub>
                      </m:oMath>
                    </m:oMathPara>
                  </a14:m>
                  <a:endParaRPr lang="en-US" dirty="0">
                    <a:solidFill>
                      <a:schemeClr val="tx1"/>
                    </a:solidFill>
                  </a:endParaRPr>
                </a:p>
              </p:txBody>
            </p:sp>
          </mc:Choice>
          <mc:Fallback xmlns="">
            <p:sp>
              <p:nvSpPr>
                <p:cNvPr id="48" name="Rounded Rectangle 47">
                  <a:extLst>
                    <a:ext uri="{FF2B5EF4-FFF2-40B4-BE49-F238E27FC236}">
                      <a16:creationId xmlns:a16="http://schemas.microsoft.com/office/drawing/2014/main" id="{BDA84D50-C722-E78A-542A-44D0B32005A3}"/>
                    </a:ext>
                  </a:extLst>
                </p:cNvPr>
                <p:cNvSpPr>
                  <a:spLocks noRot="1" noChangeAspect="1" noMove="1" noResize="1" noEditPoints="1" noAdjustHandles="1" noChangeArrowheads="1" noChangeShapeType="1" noTextEdit="1"/>
                </p:cNvSpPr>
                <p:nvPr/>
              </p:nvSpPr>
              <p:spPr>
                <a:xfrm>
                  <a:off x="8870847" y="3834000"/>
                  <a:ext cx="470516" cy="470517"/>
                </a:xfrm>
                <a:prstGeom prst="roundRect">
                  <a:avLst/>
                </a:prstGeom>
                <a:blipFill>
                  <a:blip r:embed="rId29"/>
                  <a:stretch>
                    <a:fillRect/>
                  </a:stretch>
                </a:blipFill>
                <a:ln>
                  <a:solidFill>
                    <a:schemeClr val="accent2">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Oval 50">
                  <a:extLst>
                    <a:ext uri="{FF2B5EF4-FFF2-40B4-BE49-F238E27FC236}">
                      <a16:creationId xmlns:a16="http://schemas.microsoft.com/office/drawing/2014/main" id="{874F866F-E960-AC98-5EE8-F928A8E07AAA}"/>
                    </a:ext>
                  </a:extLst>
                </p:cNvPr>
                <p:cNvSpPr/>
                <p:nvPr/>
              </p:nvSpPr>
              <p:spPr>
                <a:xfrm>
                  <a:off x="8329896" y="3913139"/>
                  <a:ext cx="344542" cy="309945"/>
                </a:xfrm>
                <a:prstGeom prst="ellipse">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𝑔</m:t>
                        </m:r>
                      </m:oMath>
                    </m:oMathPara>
                  </a14:m>
                  <a:endParaRPr lang="en-US"/>
                </a:p>
              </p:txBody>
            </p:sp>
          </mc:Choice>
          <mc:Fallback xmlns="">
            <p:sp>
              <p:nvSpPr>
                <p:cNvPr id="51" name="Oval 50">
                  <a:extLst>
                    <a:ext uri="{FF2B5EF4-FFF2-40B4-BE49-F238E27FC236}">
                      <a16:creationId xmlns:a16="http://schemas.microsoft.com/office/drawing/2014/main" id="{874F866F-E960-AC98-5EE8-F928A8E07AAA}"/>
                    </a:ext>
                  </a:extLst>
                </p:cNvPr>
                <p:cNvSpPr>
                  <a:spLocks noRot="1" noChangeAspect="1" noMove="1" noResize="1" noEditPoints="1" noAdjustHandles="1" noChangeArrowheads="1" noChangeShapeType="1" noTextEdit="1"/>
                </p:cNvSpPr>
                <p:nvPr/>
              </p:nvSpPr>
              <p:spPr>
                <a:xfrm>
                  <a:off x="8329896" y="3913139"/>
                  <a:ext cx="344542" cy="309945"/>
                </a:xfrm>
                <a:prstGeom prst="ellipse">
                  <a:avLst/>
                </a:prstGeom>
                <a:blipFill>
                  <a:blip r:embed="rId30"/>
                  <a:stretch>
                    <a:fillRect b="-15094"/>
                  </a:stretch>
                </a:blipFill>
                <a:ln>
                  <a:solidFill>
                    <a:schemeClr val="tx1"/>
                  </a:solidFill>
                </a:ln>
              </p:spPr>
              <p:txBody>
                <a:bodyPr/>
                <a:lstStyle/>
                <a:p>
                  <a:r>
                    <a:rPr lang="en-US">
                      <a:noFill/>
                    </a:rPr>
                    <a:t> </a:t>
                  </a:r>
                </a:p>
              </p:txBody>
            </p:sp>
          </mc:Fallback>
        </mc:AlternateContent>
        <p:cxnSp>
          <p:nvCxnSpPr>
            <p:cNvPr id="55" name="Straight Arrow Connector 54">
              <a:extLst>
                <a:ext uri="{FF2B5EF4-FFF2-40B4-BE49-F238E27FC236}">
                  <a16:creationId xmlns:a16="http://schemas.microsoft.com/office/drawing/2014/main" id="{4DAE1A4E-1E1E-F636-310F-F0653E0303A9}"/>
                </a:ext>
              </a:extLst>
            </p:cNvPr>
            <p:cNvCxnSpPr>
              <a:cxnSpLocks/>
              <a:endCxn id="64" idx="2"/>
            </p:cNvCxnSpPr>
            <p:nvPr/>
          </p:nvCxnSpPr>
          <p:spPr>
            <a:xfrm flipV="1">
              <a:off x="9109051" y="3112917"/>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Rounded Rectangle 63">
                  <a:extLst>
                    <a:ext uri="{FF2B5EF4-FFF2-40B4-BE49-F238E27FC236}">
                      <a16:creationId xmlns:a16="http://schemas.microsoft.com/office/drawing/2014/main" id="{77D708DA-05A7-CA3A-4CDA-92A37AAC22A2}"/>
                    </a:ext>
                  </a:extLst>
                </p:cNvPr>
                <p:cNvSpPr/>
                <p:nvPr/>
              </p:nvSpPr>
              <p:spPr>
                <a:xfrm>
                  <a:off x="8873793" y="26424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64" name="Rounded Rectangle 63">
                  <a:extLst>
                    <a:ext uri="{FF2B5EF4-FFF2-40B4-BE49-F238E27FC236}">
                      <a16:creationId xmlns:a16="http://schemas.microsoft.com/office/drawing/2014/main" id="{77D708DA-05A7-CA3A-4CDA-92A37AAC22A2}"/>
                    </a:ext>
                  </a:extLst>
                </p:cNvPr>
                <p:cNvSpPr>
                  <a:spLocks noRot="1" noChangeAspect="1" noMove="1" noResize="1" noEditPoints="1" noAdjustHandles="1" noChangeArrowheads="1" noChangeShapeType="1" noTextEdit="1"/>
                </p:cNvSpPr>
                <p:nvPr/>
              </p:nvSpPr>
              <p:spPr>
                <a:xfrm>
                  <a:off x="8873793" y="2642400"/>
                  <a:ext cx="470516" cy="470517"/>
                </a:xfrm>
                <a:prstGeom prst="roundRect">
                  <a:avLst/>
                </a:prstGeom>
                <a:blipFill>
                  <a:blip r:embed="rId31"/>
                  <a:stretch>
                    <a:fillRect/>
                  </a:stretch>
                </a:blipFill>
                <a:ln>
                  <a:solidFill>
                    <a:srgbClr val="C44037"/>
                  </a:solidFill>
                </a:ln>
              </p:spPr>
              <p:txBody>
                <a:bodyPr/>
                <a:lstStyle/>
                <a:p>
                  <a:r>
                    <a:rPr lang="en-US">
                      <a:noFill/>
                    </a:rPr>
                    <a:t> </a:t>
                  </a:r>
                </a:p>
              </p:txBody>
            </p:sp>
          </mc:Fallback>
        </mc:AlternateContent>
        <p:cxnSp>
          <p:nvCxnSpPr>
            <p:cNvPr id="111" name="Straight Arrow Connector 110">
              <a:extLst>
                <a:ext uri="{FF2B5EF4-FFF2-40B4-BE49-F238E27FC236}">
                  <a16:creationId xmlns:a16="http://schemas.microsoft.com/office/drawing/2014/main" id="{950FCF16-52E2-DBB5-835A-1599DB8FA579}"/>
                </a:ext>
              </a:extLst>
            </p:cNvPr>
            <p:cNvCxnSpPr>
              <a:cxnSpLocks/>
            </p:cNvCxnSpPr>
            <p:nvPr/>
          </p:nvCxnSpPr>
          <p:spPr>
            <a:xfrm flipV="1">
              <a:off x="8987474" y="4290197"/>
              <a:ext cx="0" cy="4056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E8A8DF2-10CD-6EDF-6C82-F09EF0DDB2E8}"/>
                </a:ext>
              </a:extLst>
            </p:cNvPr>
            <p:cNvCxnSpPr/>
            <p:nvPr/>
          </p:nvCxnSpPr>
          <p:spPr>
            <a:xfrm>
              <a:off x="7856666" y="4679281"/>
              <a:ext cx="1130808"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7F17F0A1-5D19-B96F-9CBE-5CC9FE186DA0}"/>
              </a:ext>
            </a:extLst>
          </p:cNvPr>
          <p:cNvGrpSpPr/>
          <p:nvPr/>
        </p:nvGrpSpPr>
        <p:grpSpPr>
          <a:xfrm>
            <a:off x="8987474" y="2642400"/>
            <a:ext cx="1483430" cy="2842917"/>
            <a:chOff x="8987474" y="2642400"/>
            <a:chExt cx="1483430" cy="2842917"/>
          </a:xfrm>
        </p:grpSpPr>
        <p:cxnSp>
          <p:nvCxnSpPr>
            <p:cNvPr id="96" name="Straight Arrow Connector 95">
              <a:extLst>
                <a:ext uri="{FF2B5EF4-FFF2-40B4-BE49-F238E27FC236}">
                  <a16:creationId xmlns:a16="http://schemas.microsoft.com/office/drawing/2014/main" id="{21254046-983B-5F85-E021-5116F795A80C}"/>
                </a:ext>
              </a:extLst>
            </p:cNvPr>
            <p:cNvCxnSpPr>
              <a:cxnSpLocks/>
              <a:stCxn id="48" idx="3"/>
              <a:endCxn id="49" idx="1"/>
            </p:cNvCxnSpPr>
            <p:nvPr/>
          </p:nvCxnSpPr>
          <p:spPr>
            <a:xfrm>
              <a:off x="9341363" y="4069259"/>
              <a:ext cx="65607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628FB6F-8EB3-B7A3-113B-1A1BC80E577A}"/>
                </a:ext>
              </a:extLst>
            </p:cNvPr>
            <p:cNvCxnSpPr>
              <a:cxnSpLocks/>
              <a:stCxn id="45" idx="0"/>
              <a:endCxn id="49" idx="2"/>
            </p:cNvCxnSpPr>
            <p:nvPr/>
          </p:nvCxnSpPr>
          <p:spPr>
            <a:xfrm flipV="1">
              <a:off x="10232700" y="4304517"/>
              <a:ext cx="0" cy="7102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Rounded Rectangle 44">
                  <a:extLst>
                    <a:ext uri="{FF2B5EF4-FFF2-40B4-BE49-F238E27FC236}">
                      <a16:creationId xmlns:a16="http://schemas.microsoft.com/office/drawing/2014/main" id="{4AD94356-F41A-931D-A991-1174A22C6508}"/>
                    </a:ext>
                  </a:extLst>
                </p:cNvPr>
                <p:cNvSpPr/>
                <p:nvPr/>
              </p:nvSpPr>
              <p:spPr>
                <a:xfrm>
                  <a:off x="9997442" y="50148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45" name="Rounded Rectangle 44">
                  <a:extLst>
                    <a:ext uri="{FF2B5EF4-FFF2-40B4-BE49-F238E27FC236}">
                      <a16:creationId xmlns:a16="http://schemas.microsoft.com/office/drawing/2014/main" id="{4AD94356-F41A-931D-A991-1174A22C6508}"/>
                    </a:ext>
                  </a:extLst>
                </p:cNvPr>
                <p:cNvSpPr>
                  <a:spLocks noRot="1" noChangeAspect="1" noMove="1" noResize="1" noEditPoints="1" noAdjustHandles="1" noChangeArrowheads="1" noChangeShapeType="1" noTextEdit="1"/>
                </p:cNvSpPr>
                <p:nvPr/>
              </p:nvSpPr>
              <p:spPr>
                <a:xfrm>
                  <a:off x="9997442" y="5014800"/>
                  <a:ext cx="470516" cy="470517"/>
                </a:xfrm>
                <a:prstGeom prst="roundRect">
                  <a:avLst/>
                </a:prstGeom>
                <a:blipFill>
                  <a:blip r:embed="rId32"/>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Rounded Rectangle 48">
                  <a:extLst>
                    <a:ext uri="{FF2B5EF4-FFF2-40B4-BE49-F238E27FC236}">
                      <a16:creationId xmlns:a16="http://schemas.microsoft.com/office/drawing/2014/main" id="{974A2DEA-DD16-22F4-DD6E-CF2C315B8662}"/>
                    </a:ext>
                  </a:extLst>
                </p:cNvPr>
                <p:cNvSpPr/>
                <p:nvPr/>
              </p:nvSpPr>
              <p:spPr>
                <a:xfrm>
                  <a:off x="9997442" y="3834000"/>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3</m:t>
                            </m:r>
                          </m:sub>
                        </m:sSub>
                      </m:oMath>
                    </m:oMathPara>
                  </a14:m>
                  <a:endParaRPr lang="en-US" dirty="0">
                    <a:solidFill>
                      <a:schemeClr val="tx1"/>
                    </a:solidFill>
                  </a:endParaRPr>
                </a:p>
              </p:txBody>
            </p:sp>
          </mc:Choice>
          <mc:Fallback xmlns="">
            <p:sp>
              <p:nvSpPr>
                <p:cNvPr id="49" name="Rounded Rectangle 48">
                  <a:extLst>
                    <a:ext uri="{FF2B5EF4-FFF2-40B4-BE49-F238E27FC236}">
                      <a16:creationId xmlns:a16="http://schemas.microsoft.com/office/drawing/2014/main" id="{974A2DEA-DD16-22F4-DD6E-CF2C315B8662}"/>
                    </a:ext>
                  </a:extLst>
                </p:cNvPr>
                <p:cNvSpPr>
                  <a:spLocks noRot="1" noChangeAspect="1" noMove="1" noResize="1" noEditPoints="1" noAdjustHandles="1" noChangeArrowheads="1" noChangeShapeType="1" noTextEdit="1"/>
                </p:cNvSpPr>
                <p:nvPr/>
              </p:nvSpPr>
              <p:spPr>
                <a:xfrm>
                  <a:off x="9997442" y="3834000"/>
                  <a:ext cx="470516" cy="470517"/>
                </a:xfrm>
                <a:prstGeom prst="roundRect">
                  <a:avLst/>
                </a:prstGeom>
                <a:blipFill>
                  <a:blip r:embed="rId33"/>
                  <a:stretch>
                    <a:fillRect/>
                  </a:stretch>
                </a:blipFill>
                <a:ln>
                  <a:solidFill>
                    <a:schemeClr val="accent2">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Oval 51">
                  <a:extLst>
                    <a:ext uri="{FF2B5EF4-FFF2-40B4-BE49-F238E27FC236}">
                      <a16:creationId xmlns:a16="http://schemas.microsoft.com/office/drawing/2014/main" id="{C5D23F2F-9D03-A6B0-EDE9-8198D77A3CF1}"/>
                    </a:ext>
                  </a:extLst>
                </p:cNvPr>
                <p:cNvSpPr/>
                <p:nvPr/>
              </p:nvSpPr>
              <p:spPr>
                <a:xfrm>
                  <a:off x="9456491" y="3913592"/>
                  <a:ext cx="344542" cy="309945"/>
                </a:xfrm>
                <a:prstGeom prst="ellipse">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𝑔</m:t>
                        </m:r>
                      </m:oMath>
                    </m:oMathPara>
                  </a14:m>
                  <a:endParaRPr lang="en-US"/>
                </a:p>
              </p:txBody>
            </p:sp>
          </mc:Choice>
          <mc:Fallback xmlns="">
            <p:sp>
              <p:nvSpPr>
                <p:cNvPr id="52" name="Oval 51">
                  <a:extLst>
                    <a:ext uri="{FF2B5EF4-FFF2-40B4-BE49-F238E27FC236}">
                      <a16:creationId xmlns:a16="http://schemas.microsoft.com/office/drawing/2014/main" id="{C5D23F2F-9D03-A6B0-EDE9-8198D77A3CF1}"/>
                    </a:ext>
                  </a:extLst>
                </p:cNvPr>
                <p:cNvSpPr>
                  <a:spLocks noRot="1" noChangeAspect="1" noMove="1" noResize="1" noEditPoints="1" noAdjustHandles="1" noChangeArrowheads="1" noChangeShapeType="1" noTextEdit="1"/>
                </p:cNvSpPr>
                <p:nvPr/>
              </p:nvSpPr>
              <p:spPr>
                <a:xfrm>
                  <a:off x="9456491" y="3913592"/>
                  <a:ext cx="344542" cy="309945"/>
                </a:xfrm>
                <a:prstGeom prst="ellipse">
                  <a:avLst/>
                </a:prstGeom>
                <a:blipFill>
                  <a:blip r:embed="rId30"/>
                  <a:stretch>
                    <a:fillRect b="-15094"/>
                  </a:stretch>
                </a:blipFill>
                <a:ln>
                  <a:solidFill>
                    <a:schemeClr val="tx1"/>
                  </a:solidFill>
                </a:ln>
              </p:spPr>
              <p:txBody>
                <a:bodyPr/>
                <a:lstStyle/>
                <a:p>
                  <a:r>
                    <a:rPr lang="en-US">
                      <a:noFill/>
                    </a:rPr>
                    <a:t> </a:t>
                  </a:r>
                </a:p>
              </p:txBody>
            </p:sp>
          </mc:Fallback>
        </mc:AlternateContent>
        <p:cxnSp>
          <p:nvCxnSpPr>
            <p:cNvPr id="56" name="Straight Arrow Connector 55">
              <a:extLst>
                <a:ext uri="{FF2B5EF4-FFF2-40B4-BE49-F238E27FC236}">
                  <a16:creationId xmlns:a16="http://schemas.microsoft.com/office/drawing/2014/main" id="{8D7CA731-A0AE-1CC1-F5F2-5556980EDA53}"/>
                </a:ext>
              </a:extLst>
            </p:cNvPr>
            <p:cNvCxnSpPr>
              <a:cxnSpLocks/>
              <a:endCxn id="65" idx="2"/>
            </p:cNvCxnSpPr>
            <p:nvPr/>
          </p:nvCxnSpPr>
          <p:spPr>
            <a:xfrm flipV="1">
              <a:off x="10235646" y="3112917"/>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5" name="Rounded Rectangle 64">
                  <a:extLst>
                    <a:ext uri="{FF2B5EF4-FFF2-40B4-BE49-F238E27FC236}">
                      <a16:creationId xmlns:a16="http://schemas.microsoft.com/office/drawing/2014/main" id="{85DC2A7D-C603-9124-EA05-A0B2578F3E7A}"/>
                    </a:ext>
                  </a:extLst>
                </p:cNvPr>
                <p:cNvSpPr/>
                <p:nvPr/>
              </p:nvSpPr>
              <p:spPr>
                <a:xfrm>
                  <a:off x="10000388" y="26424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65" name="Rounded Rectangle 64">
                  <a:extLst>
                    <a:ext uri="{FF2B5EF4-FFF2-40B4-BE49-F238E27FC236}">
                      <a16:creationId xmlns:a16="http://schemas.microsoft.com/office/drawing/2014/main" id="{85DC2A7D-C603-9124-EA05-A0B2578F3E7A}"/>
                    </a:ext>
                  </a:extLst>
                </p:cNvPr>
                <p:cNvSpPr>
                  <a:spLocks noRot="1" noChangeAspect="1" noMove="1" noResize="1" noEditPoints="1" noAdjustHandles="1" noChangeArrowheads="1" noChangeShapeType="1" noTextEdit="1"/>
                </p:cNvSpPr>
                <p:nvPr/>
              </p:nvSpPr>
              <p:spPr>
                <a:xfrm>
                  <a:off x="10000388" y="2642400"/>
                  <a:ext cx="470516" cy="470517"/>
                </a:xfrm>
                <a:prstGeom prst="roundRect">
                  <a:avLst/>
                </a:prstGeom>
                <a:blipFill>
                  <a:blip r:embed="rId34"/>
                  <a:stretch>
                    <a:fillRect/>
                  </a:stretch>
                </a:blipFill>
                <a:ln>
                  <a:solidFill>
                    <a:srgbClr val="C44037"/>
                  </a:solidFill>
                </a:ln>
              </p:spPr>
              <p:txBody>
                <a:bodyPr/>
                <a:lstStyle/>
                <a:p>
                  <a:r>
                    <a:rPr lang="en-US">
                      <a:noFill/>
                    </a:rPr>
                    <a:t> </a:t>
                  </a:r>
                </a:p>
              </p:txBody>
            </p:sp>
          </mc:Fallback>
        </mc:AlternateContent>
        <p:cxnSp>
          <p:nvCxnSpPr>
            <p:cNvPr id="113" name="Straight Arrow Connector 112">
              <a:extLst>
                <a:ext uri="{FF2B5EF4-FFF2-40B4-BE49-F238E27FC236}">
                  <a16:creationId xmlns:a16="http://schemas.microsoft.com/office/drawing/2014/main" id="{69557A01-D979-86BE-012D-2D8E70AE397E}"/>
                </a:ext>
              </a:extLst>
            </p:cNvPr>
            <p:cNvCxnSpPr/>
            <p:nvPr/>
          </p:nvCxnSpPr>
          <p:spPr>
            <a:xfrm flipV="1">
              <a:off x="10121330" y="4290197"/>
              <a:ext cx="0" cy="4056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4FEDAF3-76F1-EDF4-2AF9-F50DFEF0D5F5}"/>
                </a:ext>
              </a:extLst>
            </p:cNvPr>
            <p:cNvCxnSpPr/>
            <p:nvPr/>
          </p:nvCxnSpPr>
          <p:spPr>
            <a:xfrm>
              <a:off x="8987474" y="4680000"/>
              <a:ext cx="1130808"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AAD0A141-EFE2-DD0B-C904-A68F580A037F}"/>
              </a:ext>
            </a:extLst>
          </p:cNvPr>
          <p:cNvGrpSpPr/>
          <p:nvPr/>
        </p:nvGrpSpPr>
        <p:grpSpPr>
          <a:xfrm>
            <a:off x="10118282" y="2642400"/>
            <a:ext cx="1479216" cy="2842917"/>
            <a:chOff x="10118282" y="2642400"/>
            <a:chExt cx="1479216" cy="2842917"/>
          </a:xfrm>
        </p:grpSpPr>
        <p:grpSp>
          <p:nvGrpSpPr>
            <p:cNvPr id="33" name="Group 32">
              <a:extLst>
                <a:ext uri="{FF2B5EF4-FFF2-40B4-BE49-F238E27FC236}">
                  <a16:creationId xmlns:a16="http://schemas.microsoft.com/office/drawing/2014/main" id="{691784A0-35BA-6917-E25B-0ACCFB359885}"/>
                </a:ext>
              </a:extLst>
            </p:cNvPr>
            <p:cNvGrpSpPr/>
            <p:nvPr/>
          </p:nvGrpSpPr>
          <p:grpSpPr>
            <a:xfrm>
              <a:off x="10118282" y="2642400"/>
              <a:ext cx="1479216" cy="2842917"/>
              <a:chOff x="10118282" y="2642400"/>
              <a:chExt cx="1479216" cy="2842917"/>
            </a:xfrm>
          </p:grpSpPr>
          <p:cxnSp>
            <p:nvCxnSpPr>
              <p:cNvPr id="99" name="Straight Arrow Connector 98">
                <a:extLst>
                  <a:ext uri="{FF2B5EF4-FFF2-40B4-BE49-F238E27FC236}">
                    <a16:creationId xmlns:a16="http://schemas.microsoft.com/office/drawing/2014/main" id="{670D28BD-D841-468A-D2EE-5136AF0A4676}"/>
                  </a:ext>
                </a:extLst>
              </p:cNvPr>
              <p:cNvCxnSpPr>
                <a:cxnSpLocks/>
                <a:stCxn id="49" idx="3"/>
                <a:endCxn id="50" idx="1"/>
              </p:cNvCxnSpPr>
              <p:nvPr/>
            </p:nvCxnSpPr>
            <p:spPr>
              <a:xfrm>
                <a:off x="10467958" y="4069259"/>
                <a:ext cx="65607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7EEED80-A268-F75D-09E6-B94101B448F2}"/>
                  </a:ext>
                </a:extLst>
              </p:cNvPr>
              <p:cNvCxnSpPr>
                <a:cxnSpLocks/>
                <a:stCxn id="46" idx="0"/>
                <a:endCxn id="50" idx="2"/>
              </p:cNvCxnSpPr>
              <p:nvPr/>
            </p:nvCxnSpPr>
            <p:spPr>
              <a:xfrm flipV="1">
                <a:off x="11359294" y="4304517"/>
                <a:ext cx="0" cy="7102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Rounded Rectangle 45">
                    <a:extLst>
                      <a:ext uri="{FF2B5EF4-FFF2-40B4-BE49-F238E27FC236}">
                        <a16:creationId xmlns:a16="http://schemas.microsoft.com/office/drawing/2014/main" id="{A28A4700-8912-6BCF-2E04-BDCBA293FCA9}"/>
                      </a:ext>
                    </a:extLst>
                  </p:cNvPr>
                  <p:cNvSpPr/>
                  <p:nvPr/>
                </p:nvSpPr>
                <p:spPr>
                  <a:xfrm>
                    <a:off x="11124036" y="50148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46" name="Rounded Rectangle 45">
                    <a:extLst>
                      <a:ext uri="{FF2B5EF4-FFF2-40B4-BE49-F238E27FC236}">
                        <a16:creationId xmlns:a16="http://schemas.microsoft.com/office/drawing/2014/main" id="{A28A4700-8912-6BCF-2E04-BDCBA293FCA9}"/>
                      </a:ext>
                    </a:extLst>
                  </p:cNvPr>
                  <p:cNvSpPr>
                    <a:spLocks noRot="1" noChangeAspect="1" noMove="1" noResize="1" noEditPoints="1" noAdjustHandles="1" noChangeArrowheads="1" noChangeShapeType="1" noTextEdit="1"/>
                  </p:cNvSpPr>
                  <p:nvPr/>
                </p:nvSpPr>
                <p:spPr>
                  <a:xfrm>
                    <a:off x="11124036" y="5014800"/>
                    <a:ext cx="470516" cy="470517"/>
                  </a:xfrm>
                  <a:prstGeom prst="roundRect">
                    <a:avLst/>
                  </a:prstGeom>
                  <a:blipFill>
                    <a:blip r:embed="rId35"/>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Rounded Rectangle 49">
                    <a:extLst>
                      <a:ext uri="{FF2B5EF4-FFF2-40B4-BE49-F238E27FC236}">
                        <a16:creationId xmlns:a16="http://schemas.microsoft.com/office/drawing/2014/main" id="{80077DCB-9C5C-3EF6-768D-1B0F7FA2A102}"/>
                      </a:ext>
                    </a:extLst>
                  </p:cNvPr>
                  <p:cNvSpPr/>
                  <p:nvPr/>
                </p:nvSpPr>
                <p:spPr>
                  <a:xfrm>
                    <a:off x="11124036" y="3834000"/>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50" name="Rounded Rectangle 49">
                    <a:extLst>
                      <a:ext uri="{FF2B5EF4-FFF2-40B4-BE49-F238E27FC236}">
                        <a16:creationId xmlns:a16="http://schemas.microsoft.com/office/drawing/2014/main" id="{80077DCB-9C5C-3EF6-768D-1B0F7FA2A102}"/>
                      </a:ext>
                    </a:extLst>
                  </p:cNvPr>
                  <p:cNvSpPr>
                    <a:spLocks noRot="1" noChangeAspect="1" noMove="1" noResize="1" noEditPoints="1" noAdjustHandles="1" noChangeArrowheads="1" noChangeShapeType="1" noTextEdit="1"/>
                  </p:cNvSpPr>
                  <p:nvPr/>
                </p:nvSpPr>
                <p:spPr>
                  <a:xfrm>
                    <a:off x="11124036" y="3834000"/>
                    <a:ext cx="470516" cy="470517"/>
                  </a:xfrm>
                  <a:prstGeom prst="roundRect">
                    <a:avLst/>
                  </a:prstGeom>
                  <a:blipFill>
                    <a:blip r:embed="rId36"/>
                    <a:stretch>
                      <a:fillRect/>
                    </a:stretch>
                  </a:blipFill>
                  <a:ln>
                    <a:solidFill>
                      <a:schemeClr val="accent2">
                        <a:lumMod val="60000"/>
                        <a:lumOff val="40000"/>
                      </a:schemeClr>
                    </a:solidFill>
                  </a:ln>
                </p:spPr>
                <p:txBody>
                  <a:bodyPr/>
                  <a:lstStyle/>
                  <a:p>
                    <a:r>
                      <a:rPr lang="en-US">
                        <a:noFill/>
                      </a:rPr>
                      <a:t> </a:t>
                    </a:r>
                  </a:p>
                </p:txBody>
              </p:sp>
            </mc:Fallback>
          </mc:AlternateContent>
          <p:cxnSp>
            <p:nvCxnSpPr>
              <p:cNvPr id="57" name="Straight Arrow Connector 56">
                <a:extLst>
                  <a:ext uri="{FF2B5EF4-FFF2-40B4-BE49-F238E27FC236}">
                    <a16:creationId xmlns:a16="http://schemas.microsoft.com/office/drawing/2014/main" id="{B7DC22B3-E795-E4CB-7869-B480A7A21A64}"/>
                  </a:ext>
                </a:extLst>
              </p:cNvPr>
              <p:cNvCxnSpPr>
                <a:cxnSpLocks/>
                <a:endCxn id="66" idx="2"/>
              </p:cNvCxnSpPr>
              <p:nvPr/>
            </p:nvCxnSpPr>
            <p:spPr>
              <a:xfrm flipV="1">
                <a:off x="11362240" y="3112917"/>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6" name="Rounded Rectangle 65">
                    <a:extLst>
                      <a:ext uri="{FF2B5EF4-FFF2-40B4-BE49-F238E27FC236}">
                        <a16:creationId xmlns:a16="http://schemas.microsoft.com/office/drawing/2014/main" id="{5F27B4EC-56C3-CB12-12C5-0B3DB490F021}"/>
                      </a:ext>
                    </a:extLst>
                  </p:cNvPr>
                  <p:cNvSpPr/>
                  <p:nvPr/>
                </p:nvSpPr>
                <p:spPr>
                  <a:xfrm>
                    <a:off x="11126982" y="26424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66" name="Rounded Rectangle 65">
                    <a:extLst>
                      <a:ext uri="{FF2B5EF4-FFF2-40B4-BE49-F238E27FC236}">
                        <a16:creationId xmlns:a16="http://schemas.microsoft.com/office/drawing/2014/main" id="{5F27B4EC-56C3-CB12-12C5-0B3DB490F021}"/>
                      </a:ext>
                    </a:extLst>
                  </p:cNvPr>
                  <p:cNvSpPr>
                    <a:spLocks noRot="1" noChangeAspect="1" noMove="1" noResize="1" noEditPoints="1" noAdjustHandles="1" noChangeArrowheads="1" noChangeShapeType="1" noTextEdit="1"/>
                  </p:cNvSpPr>
                  <p:nvPr/>
                </p:nvSpPr>
                <p:spPr>
                  <a:xfrm>
                    <a:off x="11126982" y="2642400"/>
                    <a:ext cx="470516" cy="470517"/>
                  </a:xfrm>
                  <a:prstGeom prst="roundRect">
                    <a:avLst/>
                  </a:prstGeom>
                  <a:blipFill>
                    <a:blip r:embed="rId37"/>
                    <a:stretch>
                      <a:fillRect/>
                    </a:stretch>
                  </a:blipFill>
                  <a:ln>
                    <a:solidFill>
                      <a:srgbClr val="C44037"/>
                    </a:solidFill>
                  </a:ln>
                </p:spPr>
                <p:txBody>
                  <a:bodyPr/>
                  <a:lstStyle/>
                  <a:p>
                    <a:r>
                      <a:rPr lang="en-US">
                        <a:noFill/>
                      </a:rPr>
                      <a:t> </a:t>
                    </a:r>
                  </a:p>
                </p:txBody>
              </p:sp>
            </mc:Fallback>
          </mc:AlternateContent>
          <p:cxnSp>
            <p:nvCxnSpPr>
              <p:cNvPr id="114" name="Straight Arrow Connector 113">
                <a:extLst>
                  <a:ext uri="{FF2B5EF4-FFF2-40B4-BE49-F238E27FC236}">
                    <a16:creationId xmlns:a16="http://schemas.microsoft.com/office/drawing/2014/main" id="{5C5BE052-C12E-D94D-DB74-302300D45ED3}"/>
                  </a:ext>
                </a:extLst>
              </p:cNvPr>
              <p:cNvCxnSpPr/>
              <p:nvPr/>
            </p:nvCxnSpPr>
            <p:spPr>
              <a:xfrm flipV="1">
                <a:off x="11233342" y="4290197"/>
                <a:ext cx="0" cy="4056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14E06B6-BC78-A3B1-E8F0-5D9A79890F82}"/>
                  </a:ext>
                </a:extLst>
              </p:cNvPr>
              <p:cNvCxnSpPr/>
              <p:nvPr/>
            </p:nvCxnSpPr>
            <p:spPr>
              <a:xfrm>
                <a:off x="10118282" y="4680000"/>
                <a:ext cx="1130808"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53" name="Oval 52">
                  <a:extLst>
                    <a:ext uri="{FF2B5EF4-FFF2-40B4-BE49-F238E27FC236}">
                      <a16:creationId xmlns:a16="http://schemas.microsoft.com/office/drawing/2014/main" id="{FD3101FE-44BE-CEF1-40EA-5839024170AE}"/>
                    </a:ext>
                  </a:extLst>
                </p:cNvPr>
                <p:cNvSpPr/>
                <p:nvPr/>
              </p:nvSpPr>
              <p:spPr>
                <a:xfrm>
                  <a:off x="10584824" y="3914285"/>
                  <a:ext cx="344542" cy="309945"/>
                </a:xfrm>
                <a:prstGeom prst="ellipse">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𝑔</m:t>
                        </m:r>
                      </m:oMath>
                    </m:oMathPara>
                  </a14:m>
                  <a:endParaRPr lang="en-US" dirty="0"/>
                </a:p>
              </p:txBody>
            </p:sp>
          </mc:Choice>
          <mc:Fallback xmlns="">
            <p:sp>
              <p:nvSpPr>
                <p:cNvPr id="53" name="Oval 52">
                  <a:extLst>
                    <a:ext uri="{FF2B5EF4-FFF2-40B4-BE49-F238E27FC236}">
                      <a16:creationId xmlns:a16="http://schemas.microsoft.com/office/drawing/2014/main" id="{FD3101FE-44BE-CEF1-40EA-5839024170AE}"/>
                    </a:ext>
                  </a:extLst>
                </p:cNvPr>
                <p:cNvSpPr>
                  <a:spLocks noRot="1" noChangeAspect="1" noMove="1" noResize="1" noEditPoints="1" noAdjustHandles="1" noChangeArrowheads="1" noChangeShapeType="1" noTextEdit="1"/>
                </p:cNvSpPr>
                <p:nvPr/>
              </p:nvSpPr>
              <p:spPr>
                <a:xfrm>
                  <a:off x="10584824" y="3914285"/>
                  <a:ext cx="344542" cy="309945"/>
                </a:xfrm>
                <a:prstGeom prst="ellipse">
                  <a:avLst/>
                </a:prstGeom>
                <a:blipFill>
                  <a:blip r:embed="rId30"/>
                  <a:stretch>
                    <a:fillRect b="-15094"/>
                  </a:stretch>
                </a:blipFill>
                <a:ln>
                  <a:solidFill>
                    <a:schemeClr val="tx1"/>
                  </a:solidFill>
                </a:ln>
              </p:spPr>
              <p:txBody>
                <a:bodyPr/>
                <a:lstStyle/>
                <a:p>
                  <a:r>
                    <a:rPr lang="en-US">
                      <a:noFill/>
                    </a:rPr>
                    <a:t> </a:t>
                  </a:r>
                </a:p>
              </p:txBody>
            </p:sp>
          </mc:Fallback>
        </mc:AlternateContent>
      </p:grpSp>
    </p:spTree>
    <p:extLst>
      <p:ext uri="{BB962C8B-B14F-4D97-AF65-F5344CB8AC3E}">
        <p14:creationId xmlns:p14="http://schemas.microsoft.com/office/powerpoint/2010/main" val="314036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131" grpId="0"/>
      <p:bldP spid="13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a:t>Encoder-Decoder Sublayers (3)</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70</a:t>
            </a:fld>
            <a:endParaRPr lang="en-US"/>
          </a:p>
        </p:txBody>
      </p:sp>
      <p:sp>
        <p:nvSpPr>
          <p:cNvPr id="8" name="Content Placeholder 7">
            <a:extLst>
              <a:ext uri="{FF2B5EF4-FFF2-40B4-BE49-F238E27FC236}">
                <a16:creationId xmlns:a16="http://schemas.microsoft.com/office/drawing/2014/main" id="{34DCB013-1C94-5C00-FE20-4D95A77AE085}"/>
              </a:ext>
            </a:extLst>
          </p:cNvPr>
          <p:cNvSpPr>
            <a:spLocks noGrp="1"/>
          </p:cNvSpPr>
          <p:nvPr>
            <p:ph idx="1"/>
          </p:nvPr>
        </p:nvSpPr>
        <p:spPr>
          <a:xfrm>
            <a:off x="838200" y="1193723"/>
            <a:ext cx="6387919" cy="4916334"/>
          </a:xfrm>
        </p:spPr>
        <p:txBody>
          <a:bodyPr>
            <a:normAutofit/>
          </a:bodyPr>
          <a:lstStyle/>
          <a:p>
            <a:pPr marL="0" indent="0">
              <a:buNone/>
            </a:pPr>
            <a:r>
              <a:rPr lang="en-US" b="1"/>
              <a:t>Implementing sublayer connections</a:t>
            </a:r>
            <a:endParaRPr lang="en-US"/>
          </a:p>
        </p:txBody>
      </p:sp>
      <p:sp>
        <p:nvSpPr>
          <p:cNvPr id="9" name="Title 1">
            <a:extLst>
              <a:ext uri="{FF2B5EF4-FFF2-40B4-BE49-F238E27FC236}">
                <a16:creationId xmlns:a16="http://schemas.microsoft.com/office/drawing/2014/main" id="{C2BAF02C-06FD-F6DB-C8B3-755F72C06868}"/>
              </a:ext>
            </a:extLst>
          </p:cNvPr>
          <p:cNvSpPr txBox="1">
            <a:spLocks/>
          </p:cNvSpPr>
          <p:nvPr/>
        </p:nvSpPr>
        <p:spPr>
          <a:xfrm>
            <a:off x="909320" y="711441"/>
            <a:ext cx="8905240" cy="63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i="1">
                <a:solidFill>
                  <a:schemeClr val="bg2">
                    <a:lumMod val="25000"/>
                  </a:schemeClr>
                </a:solidFill>
              </a:rPr>
              <a:t>Transformers From The Ground Up</a:t>
            </a:r>
          </a:p>
        </p:txBody>
      </p:sp>
      <p:pic>
        <p:nvPicPr>
          <p:cNvPr id="3" name="Picture 2">
            <a:extLst>
              <a:ext uri="{FF2B5EF4-FFF2-40B4-BE49-F238E27FC236}">
                <a16:creationId xmlns:a16="http://schemas.microsoft.com/office/drawing/2014/main" id="{922FC7A3-7F5D-7BB9-473F-0F4A877AA269}"/>
              </a:ext>
            </a:extLst>
          </p:cNvPr>
          <p:cNvPicPr>
            <a:picLocks noChangeAspect="1"/>
          </p:cNvPicPr>
          <p:nvPr/>
        </p:nvPicPr>
        <p:blipFill>
          <a:blip r:embed="rId3"/>
          <a:stretch>
            <a:fillRect/>
          </a:stretch>
        </p:blipFill>
        <p:spPr>
          <a:xfrm>
            <a:off x="909320" y="1613603"/>
            <a:ext cx="5747958" cy="2632109"/>
          </a:xfrm>
          <a:prstGeom prst="rect">
            <a:avLst/>
          </a:prstGeom>
        </p:spPr>
      </p:pic>
      <p:pic>
        <p:nvPicPr>
          <p:cNvPr id="7" name="Picture 6">
            <a:extLst>
              <a:ext uri="{FF2B5EF4-FFF2-40B4-BE49-F238E27FC236}">
                <a16:creationId xmlns:a16="http://schemas.microsoft.com/office/drawing/2014/main" id="{F4746832-1775-D561-21F3-1554FA6CDE59}"/>
              </a:ext>
            </a:extLst>
          </p:cNvPr>
          <p:cNvPicPr>
            <a:picLocks noChangeAspect="1"/>
          </p:cNvPicPr>
          <p:nvPr/>
        </p:nvPicPr>
        <p:blipFill>
          <a:blip r:embed="rId4"/>
          <a:stretch>
            <a:fillRect/>
          </a:stretch>
        </p:blipFill>
        <p:spPr>
          <a:xfrm>
            <a:off x="5575610" y="3152783"/>
            <a:ext cx="5854021" cy="2680677"/>
          </a:xfrm>
          <a:prstGeom prst="rect">
            <a:avLst/>
          </a:prstGeom>
        </p:spPr>
      </p:pic>
      <p:sp>
        <p:nvSpPr>
          <p:cNvPr id="47" name="Rectangle 46">
            <a:extLst>
              <a:ext uri="{FF2B5EF4-FFF2-40B4-BE49-F238E27FC236}">
                <a16:creationId xmlns:a16="http://schemas.microsoft.com/office/drawing/2014/main" id="{B030A766-F8E4-DF11-63D3-D4171ED68689}"/>
              </a:ext>
            </a:extLst>
          </p:cNvPr>
          <p:cNvSpPr/>
          <p:nvPr/>
        </p:nvSpPr>
        <p:spPr>
          <a:xfrm>
            <a:off x="1628078" y="3540378"/>
            <a:ext cx="836342" cy="172978"/>
          </a:xfrm>
          <a:prstGeom prst="rect">
            <a:avLst/>
          </a:prstGeom>
          <a:solidFill>
            <a:schemeClr val="accent4">
              <a:lumMod val="60000"/>
              <a:lumOff val="40000"/>
              <a:alpha val="49637"/>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5B98304-DC8B-0839-99C0-7863DC7E6E32}"/>
              </a:ext>
            </a:extLst>
          </p:cNvPr>
          <p:cNvSpPr/>
          <p:nvPr/>
        </p:nvSpPr>
        <p:spPr>
          <a:xfrm>
            <a:off x="1628077" y="3695413"/>
            <a:ext cx="713679" cy="197632"/>
          </a:xfrm>
          <a:prstGeom prst="rect">
            <a:avLst/>
          </a:prstGeom>
          <a:solidFill>
            <a:schemeClr val="accent4">
              <a:lumMod val="60000"/>
              <a:lumOff val="40000"/>
              <a:alpha val="49637"/>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05E37E1-FF9B-1D16-0BCF-5779FE6FFD82}"/>
              </a:ext>
            </a:extLst>
          </p:cNvPr>
          <p:cNvSpPr/>
          <p:nvPr/>
        </p:nvSpPr>
        <p:spPr>
          <a:xfrm>
            <a:off x="2046249" y="3893045"/>
            <a:ext cx="3362092" cy="130381"/>
          </a:xfrm>
          <a:prstGeom prst="rect">
            <a:avLst/>
          </a:prstGeom>
          <a:solidFill>
            <a:schemeClr val="accent4">
              <a:lumMod val="60000"/>
              <a:lumOff val="40000"/>
              <a:alpha val="49637"/>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9519F9C-55E7-B719-797A-7E89359128E5}"/>
              </a:ext>
            </a:extLst>
          </p:cNvPr>
          <p:cNvSpPr/>
          <p:nvPr/>
        </p:nvSpPr>
        <p:spPr>
          <a:xfrm>
            <a:off x="7304177" y="4862574"/>
            <a:ext cx="691375" cy="172978"/>
          </a:xfrm>
          <a:prstGeom prst="rect">
            <a:avLst/>
          </a:prstGeom>
          <a:solidFill>
            <a:schemeClr val="accent4">
              <a:lumMod val="60000"/>
              <a:lumOff val="40000"/>
              <a:alpha val="49637"/>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C33EBB1-916B-24C4-E392-8B2ABDD943B3}"/>
              </a:ext>
            </a:extLst>
          </p:cNvPr>
          <p:cNvSpPr/>
          <p:nvPr/>
        </p:nvSpPr>
        <p:spPr>
          <a:xfrm>
            <a:off x="7092176" y="4647396"/>
            <a:ext cx="602420" cy="172978"/>
          </a:xfrm>
          <a:prstGeom prst="rect">
            <a:avLst/>
          </a:prstGeom>
          <a:solidFill>
            <a:schemeClr val="accent4">
              <a:lumMod val="60000"/>
              <a:lumOff val="40000"/>
              <a:alpha val="49637"/>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8F6067A0-6D5A-CD13-8955-E41D003A6A56}"/>
              </a:ext>
            </a:extLst>
          </p:cNvPr>
          <p:cNvSpPr/>
          <p:nvPr/>
        </p:nvSpPr>
        <p:spPr>
          <a:xfrm>
            <a:off x="6713162" y="5558442"/>
            <a:ext cx="2698467" cy="172978"/>
          </a:xfrm>
          <a:prstGeom prst="rect">
            <a:avLst/>
          </a:prstGeom>
          <a:solidFill>
            <a:schemeClr val="accent4">
              <a:lumMod val="60000"/>
              <a:lumOff val="40000"/>
              <a:alpha val="49637"/>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53484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a:t>Encoder-Decoder Layers (1)</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71</a:t>
            </a:fld>
            <a:endParaRPr lang="en-US"/>
          </a:p>
        </p:txBody>
      </p:sp>
      <p:sp>
        <p:nvSpPr>
          <p:cNvPr id="8" name="Content Placeholder 7">
            <a:extLst>
              <a:ext uri="{FF2B5EF4-FFF2-40B4-BE49-F238E27FC236}">
                <a16:creationId xmlns:a16="http://schemas.microsoft.com/office/drawing/2014/main" id="{34DCB013-1C94-5C00-FE20-4D95A77AE085}"/>
              </a:ext>
            </a:extLst>
          </p:cNvPr>
          <p:cNvSpPr>
            <a:spLocks noGrp="1"/>
          </p:cNvSpPr>
          <p:nvPr>
            <p:ph idx="1"/>
          </p:nvPr>
        </p:nvSpPr>
        <p:spPr>
          <a:xfrm>
            <a:off x="838200" y="1193723"/>
            <a:ext cx="6387919" cy="4916334"/>
          </a:xfrm>
        </p:spPr>
        <p:txBody>
          <a:bodyPr>
            <a:normAutofit fontScale="92500" lnSpcReduction="20000"/>
          </a:bodyPr>
          <a:lstStyle/>
          <a:p>
            <a:pPr marL="0" indent="0">
              <a:buNone/>
            </a:pPr>
            <a:r>
              <a:rPr lang="en-US" sz="3000" b="1" dirty="0"/>
              <a:t>Encoder Layer</a:t>
            </a:r>
          </a:p>
          <a:p>
            <a:r>
              <a:rPr lang="en-US" i="1" dirty="0"/>
              <a:t>What?</a:t>
            </a:r>
          </a:p>
          <a:p>
            <a:pPr lvl="1"/>
            <a:r>
              <a:rPr lang="en-US" dirty="0"/>
              <a:t>Composable blocks for the task of encoding an input sequence representation with attention</a:t>
            </a:r>
          </a:p>
          <a:p>
            <a:r>
              <a:rPr lang="en-US" i="1" dirty="0"/>
              <a:t>Why?</a:t>
            </a:r>
          </a:p>
          <a:p>
            <a:pPr lvl="1"/>
            <a:r>
              <a:rPr lang="en-US" dirty="0"/>
              <a:t>Easy construction of model</a:t>
            </a:r>
          </a:p>
          <a:p>
            <a:pPr lvl="1"/>
            <a:r>
              <a:rPr lang="en-US" dirty="0"/>
              <a:t>Allows encoder layers to be stacked to achieve depth</a:t>
            </a:r>
          </a:p>
          <a:p>
            <a:pPr lvl="1"/>
            <a:r>
              <a:rPr lang="en-US" dirty="0"/>
              <a:t>Repeating Multi-head attention </a:t>
            </a:r>
            <a:r>
              <a:rPr lang="en-US" dirty="0">
                <a:sym typeface="Wingdings" pitchFamily="2" charset="2"/>
              </a:rPr>
              <a:t> </a:t>
            </a:r>
            <a:r>
              <a:rPr lang="en-US" dirty="0"/>
              <a:t>Model more complex position interactions</a:t>
            </a:r>
          </a:p>
          <a:p>
            <a:r>
              <a:rPr lang="en-US" i="1" dirty="0"/>
              <a:t>How?</a:t>
            </a:r>
          </a:p>
          <a:p>
            <a:pPr lvl="1"/>
            <a:r>
              <a:rPr lang="en-US" dirty="0">
                <a:sym typeface="Wingdings" pitchFamily="2" charset="2"/>
              </a:rPr>
              <a:t>Multi-head self-attention (8 heads used) sublayer</a:t>
            </a:r>
          </a:p>
          <a:p>
            <a:pPr lvl="1"/>
            <a:r>
              <a:rPr lang="en-US" dirty="0">
                <a:sym typeface="Wingdings" pitchFamily="2" charset="2"/>
              </a:rPr>
              <a:t>Position-wise feed forward network sublayer</a:t>
            </a:r>
          </a:p>
          <a:p>
            <a:pPr lvl="1"/>
            <a:r>
              <a:rPr lang="en-US" dirty="0">
                <a:sym typeface="Wingdings" pitchFamily="2" charset="2"/>
              </a:rPr>
              <a:t>All sublayers are surrounded by sublayer connections</a:t>
            </a:r>
          </a:p>
        </p:txBody>
      </p:sp>
      <p:sp>
        <p:nvSpPr>
          <p:cNvPr id="9" name="Title 1">
            <a:extLst>
              <a:ext uri="{FF2B5EF4-FFF2-40B4-BE49-F238E27FC236}">
                <a16:creationId xmlns:a16="http://schemas.microsoft.com/office/drawing/2014/main" id="{C2BAF02C-06FD-F6DB-C8B3-755F72C06868}"/>
              </a:ext>
            </a:extLst>
          </p:cNvPr>
          <p:cNvSpPr txBox="1">
            <a:spLocks/>
          </p:cNvSpPr>
          <p:nvPr/>
        </p:nvSpPr>
        <p:spPr>
          <a:xfrm>
            <a:off x="909320" y="711441"/>
            <a:ext cx="8905240" cy="63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i="1">
                <a:solidFill>
                  <a:schemeClr val="bg2">
                    <a:lumMod val="25000"/>
                  </a:schemeClr>
                </a:solidFill>
              </a:rPr>
              <a:t>Transformers From The Ground Up</a:t>
            </a:r>
          </a:p>
        </p:txBody>
      </p:sp>
      <p:sp>
        <p:nvSpPr>
          <p:cNvPr id="26" name="Rectangle: Rounded Corners 20">
            <a:extLst>
              <a:ext uri="{FF2B5EF4-FFF2-40B4-BE49-F238E27FC236}">
                <a16:creationId xmlns:a16="http://schemas.microsoft.com/office/drawing/2014/main" id="{0E7519D0-1D88-E71D-DB3A-7A3E69D9FEE1}"/>
              </a:ext>
            </a:extLst>
          </p:cNvPr>
          <p:cNvSpPr/>
          <p:nvPr/>
        </p:nvSpPr>
        <p:spPr>
          <a:xfrm>
            <a:off x="9683033" y="2092455"/>
            <a:ext cx="1911176" cy="3340800"/>
          </a:xfrm>
          <a:prstGeom prst="roundRect">
            <a:avLst>
              <a:gd name="adj" fmla="val 8831"/>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cxnSp>
        <p:nvCxnSpPr>
          <p:cNvPr id="27" name="Elbow Connector 26">
            <a:extLst>
              <a:ext uri="{FF2B5EF4-FFF2-40B4-BE49-F238E27FC236}">
                <a16:creationId xmlns:a16="http://schemas.microsoft.com/office/drawing/2014/main" id="{1FC86492-0771-9A38-B20B-77F3C9291F19}"/>
              </a:ext>
            </a:extLst>
          </p:cNvPr>
          <p:cNvCxnSpPr>
            <a:cxnSpLocks/>
          </p:cNvCxnSpPr>
          <p:nvPr/>
        </p:nvCxnSpPr>
        <p:spPr>
          <a:xfrm rot="5400000" flipH="1" flipV="1">
            <a:off x="10415472" y="4640630"/>
            <a:ext cx="1015773" cy="569477"/>
          </a:xfrm>
          <a:prstGeom prst="bentConnector4">
            <a:avLst>
              <a:gd name="adj1" fmla="val 6804"/>
              <a:gd name="adj2" fmla="val 140728"/>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Rounded Corners 20">
            <a:extLst>
              <a:ext uri="{FF2B5EF4-FFF2-40B4-BE49-F238E27FC236}">
                <a16:creationId xmlns:a16="http://schemas.microsoft.com/office/drawing/2014/main" id="{01EAEC87-491B-FA22-26D9-8AEDB47FA373}"/>
              </a:ext>
            </a:extLst>
          </p:cNvPr>
          <p:cNvSpPr/>
          <p:nvPr/>
        </p:nvSpPr>
        <p:spPr>
          <a:xfrm>
            <a:off x="7325367" y="3251809"/>
            <a:ext cx="1785389" cy="2180503"/>
          </a:xfrm>
          <a:prstGeom prst="roundRect">
            <a:avLst>
              <a:gd name="adj" fmla="val 8831"/>
            </a:avLst>
          </a:prstGeom>
          <a:solidFill>
            <a:schemeClr val="accent6">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sp>
        <p:nvSpPr>
          <p:cNvPr id="29" name="Rectangle: Rounded Corners 38">
            <a:extLst>
              <a:ext uri="{FF2B5EF4-FFF2-40B4-BE49-F238E27FC236}">
                <a16:creationId xmlns:a16="http://schemas.microsoft.com/office/drawing/2014/main" id="{BBE9A3E4-51EB-5E59-8DD6-6962BD37E19F}"/>
              </a:ext>
            </a:extLst>
          </p:cNvPr>
          <p:cNvSpPr/>
          <p:nvPr/>
        </p:nvSpPr>
        <p:spPr>
          <a:xfrm>
            <a:off x="7769679" y="3615058"/>
            <a:ext cx="1145219" cy="461639"/>
          </a:xfrm>
          <a:prstGeom prst="roundRect">
            <a:avLst/>
          </a:prstGeom>
          <a:solidFill>
            <a:schemeClr val="accent5">
              <a:lumMod val="60000"/>
              <a:lumOff val="4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30" name="Rectangle: Rounded Corners 44">
            <a:extLst>
              <a:ext uri="{FF2B5EF4-FFF2-40B4-BE49-F238E27FC236}">
                <a16:creationId xmlns:a16="http://schemas.microsoft.com/office/drawing/2014/main" id="{B2DF5D32-D01F-4C49-1966-10478F202C63}"/>
              </a:ext>
            </a:extLst>
          </p:cNvPr>
          <p:cNvSpPr/>
          <p:nvPr/>
        </p:nvSpPr>
        <p:spPr>
          <a:xfrm>
            <a:off x="10062879" y="2395393"/>
            <a:ext cx="1145219" cy="461639"/>
          </a:xfrm>
          <a:prstGeom prst="round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31" name="Rectangle: Rounded Corners 117">
            <a:extLst>
              <a:ext uri="{FF2B5EF4-FFF2-40B4-BE49-F238E27FC236}">
                <a16:creationId xmlns:a16="http://schemas.microsoft.com/office/drawing/2014/main" id="{1456AA4D-585B-D4FE-F5B8-BE74BC32B0DD}"/>
              </a:ext>
            </a:extLst>
          </p:cNvPr>
          <p:cNvSpPr/>
          <p:nvPr/>
        </p:nvSpPr>
        <p:spPr>
          <a:xfrm>
            <a:off x="10062879" y="3360248"/>
            <a:ext cx="1145219" cy="546700"/>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Cross-Attention</a:t>
            </a:r>
          </a:p>
        </p:txBody>
      </p:sp>
      <p:cxnSp>
        <p:nvCxnSpPr>
          <p:cNvPr id="32" name="Elbow Connector 31">
            <a:extLst>
              <a:ext uri="{FF2B5EF4-FFF2-40B4-BE49-F238E27FC236}">
                <a16:creationId xmlns:a16="http://schemas.microsoft.com/office/drawing/2014/main" id="{AC5B4FBE-67B1-37D6-2377-E1FA92926ACA}"/>
              </a:ext>
            </a:extLst>
          </p:cNvPr>
          <p:cNvCxnSpPr>
            <a:cxnSpLocks/>
            <a:endCxn id="66" idx="1"/>
          </p:cNvCxnSpPr>
          <p:nvPr/>
        </p:nvCxnSpPr>
        <p:spPr>
          <a:xfrm rot="16200000" flipV="1">
            <a:off x="7595240" y="4649684"/>
            <a:ext cx="921489" cy="572610"/>
          </a:xfrm>
          <a:prstGeom prst="bentConnector4">
            <a:avLst>
              <a:gd name="adj1" fmla="val 4268"/>
              <a:gd name="adj2" fmla="val 13992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32">
            <a:extLst>
              <a:ext uri="{FF2B5EF4-FFF2-40B4-BE49-F238E27FC236}">
                <a16:creationId xmlns:a16="http://schemas.microsoft.com/office/drawing/2014/main" id="{AB051F3A-F595-4D20-8F18-E9B3A65CD98B}"/>
              </a:ext>
            </a:extLst>
          </p:cNvPr>
          <p:cNvCxnSpPr>
            <a:cxnSpLocks/>
          </p:cNvCxnSpPr>
          <p:nvPr/>
        </p:nvCxnSpPr>
        <p:spPr>
          <a:xfrm rot="10800000">
            <a:off x="8000951" y="5084597"/>
            <a:ext cx="341338" cy="186174"/>
          </a:xfrm>
          <a:prstGeom prst="bentConnector3">
            <a:avLst>
              <a:gd name="adj1" fmla="val 9934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33">
            <a:extLst>
              <a:ext uri="{FF2B5EF4-FFF2-40B4-BE49-F238E27FC236}">
                <a16:creationId xmlns:a16="http://schemas.microsoft.com/office/drawing/2014/main" id="{35393143-39E8-03DB-9557-470B7251D71E}"/>
              </a:ext>
            </a:extLst>
          </p:cNvPr>
          <p:cNvCxnSpPr>
            <a:cxnSpLocks/>
          </p:cNvCxnSpPr>
          <p:nvPr/>
        </p:nvCxnSpPr>
        <p:spPr>
          <a:xfrm flipV="1">
            <a:off x="8342288" y="5095408"/>
            <a:ext cx="342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4">
            <a:extLst>
              <a:ext uri="{FF2B5EF4-FFF2-40B4-BE49-F238E27FC236}">
                <a16:creationId xmlns:a16="http://schemas.microsoft.com/office/drawing/2014/main" id="{8816C9F6-5EC6-3178-E102-BADEA2871E03}"/>
              </a:ext>
            </a:extLst>
          </p:cNvPr>
          <p:cNvCxnSpPr>
            <a:cxnSpLocks/>
            <a:endCxn id="62" idx="1"/>
          </p:cNvCxnSpPr>
          <p:nvPr/>
        </p:nvCxnSpPr>
        <p:spPr>
          <a:xfrm rot="16200000" flipV="1">
            <a:off x="7650322" y="3582401"/>
            <a:ext cx="811326" cy="572611"/>
          </a:xfrm>
          <a:prstGeom prst="bentConnector4">
            <a:avLst>
              <a:gd name="adj1" fmla="val -640"/>
              <a:gd name="adj2" fmla="val 139923"/>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F1028A6-EC3A-B437-72AE-5AD25746DB09}"/>
              </a:ext>
            </a:extLst>
          </p:cNvPr>
          <p:cNvCxnSpPr>
            <a:cxnSpLocks/>
            <a:stCxn id="65" idx="0"/>
            <a:endCxn id="66" idx="2"/>
          </p:cNvCxnSpPr>
          <p:nvPr/>
        </p:nvCxnSpPr>
        <p:spPr>
          <a:xfrm flipV="1">
            <a:off x="8342289" y="4563936"/>
            <a:ext cx="0" cy="59022"/>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F4FFCCA-F896-F447-5CAB-15B4FAB067C1}"/>
              </a:ext>
            </a:extLst>
          </p:cNvPr>
          <p:cNvCxnSpPr>
            <a:cxnSpLocks/>
            <a:stCxn id="68" idx="2"/>
            <a:endCxn id="67" idx="0"/>
          </p:cNvCxnSpPr>
          <p:nvPr/>
        </p:nvCxnSpPr>
        <p:spPr>
          <a:xfrm>
            <a:off x="10635489" y="4506174"/>
            <a:ext cx="0" cy="50741"/>
          </a:xfrm>
          <a:prstGeom prst="line">
            <a:avLst/>
          </a:prstGeom>
          <a:ln w="34925">
            <a:solidFill>
              <a:schemeClr val="accent3">
                <a:lumMod val="20000"/>
                <a:lumOff val="8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6FEB2F8-ADA5-EC6C-7970-EAA92C661B52}"/>
              </a:ext>
            </a:extLst>
          </p:cNvPr>
          <p:cNvCxnSpPr>
            <a:cxnSpLocks/>
            <a:stCxn id="63" idx="0"/>
          </p:cNvCxnSpPr>
          <p:nvPr/>
        </p:nvCxnSpPr>
        <p:spPr>
          <a:xfrm flipV="1">
            <a:off x="10635489" y="1916824"/>
            <a:ext cx="0" cy="252225"/>
          </a:xfrm>
          <a:prstGeom prst="straightConnector1">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8">
            <a:extLst>
              <a:ext uri="{FF2B5EF4-FFF2-40B4-BE49-F238E27FC236}">
                <a16:creationId xmlns:a16="http://schemas.microsoft.com/office/drawing/2014/main" id="{84837658-EDA1-7AD9-5871-EE6618FA04BC}"/>
              </a:ext>
            </a:extLst>
          </p:cNvPr>
          <p:cNvCxnSpPr>
            <a:cxnSpLocks/>
            <a:endCxn id="63" idx="3"/>
          </p:cNvCxnSpPr>
          <p:nvPr/>
        </p:nvCxnSpPr>
        <p:spPr>
          <a:xfrm rot="5400000" flipH="1" flipV="1">
            <a:off x="10479174" y="2414054"/>
            <a:ext cx="885236" cy="572612"/>
          </a:xfrm>
          <a:prstGeom prst="bentConnector4">
            <a:avLst>
              <a:gd name="adj1" fmla="val 10941"/>
              <a:gd name="adj2" fmla="val 139922"/>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Elbow Connector 39">
            <a:extLst>
              <a:ext uri="{FF2B5EF4-FFF2-40B4-BE49-F238E27FC236}">
                <a16:creationId xmlns:a16="http://schemas.microsoft.com/office/drawing/2014/main" id="{1AB0B740-1CA9-9031-D444-9ACF3D215A26}"/>
              </a:ext>
            </a:extLst>
          </p:cNvPr>
          <p:cNvCxnSpPr>
            <a:cxnSpLocks/>
          </p:cNvCxnSpPr>
          <p:nvPr/>
        </p:nvCxnSpPr>
        <p:spPr>
          <a:xfrm flipV="1">
            <a:off x="9751637" y="3903785"/>
            <a:ext cx="540000" cy="175363"/>
          </a:xfrm>
          <a:prstGeom prst="bentConnector3">
            <a:avLst>
              <a:gd name="adj1" fmla="val 100659"/>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Elbow Connector 40">
            <a:extLst>
              <a:ext uri="{FF2B5EF4-FFF2-40B4-BE49-F238E27FC236}">
                <a16:creationId xmlns:a16="http://schemas.microsoft.com/office/drawing/2014/main" id="{6883B6DB-4EEA-0F34-246F-EADDCECE8A63}"/>
              </a:ext>
            </a:extLst>
          </p:cNvPr>
          <p:cNvCxnSpPr>
            <a:cxnSpLocks/>
            <a:stCxn id="62" idx="0"/>
          </p:cNvCxnSpPr>
          <p:nvPr/>
        </p:nvCxnSpPr>
        <p:spPr>
          <a:xfrm rot="16200000" flipH="1">
            <a:off x="8695790" y="3020850"/>
            <a:ext cx="702348" cy="1409350"/>
          </a:xfrm>
          <a:prstGeom prst="bentConnector4">
            <a:avLst>
              <a:gd name="adj1" fmla="val -32548"/>
              <a:gd name="adj2" fmla="val 70315"/>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4A94117-67B3-7527-CFF0-1B6DF8501AFB}"/>
              </a:ext>
            </a:extLst>
          </p:cNvPr>
          <p:cNvCxnSpPr>
            <a:cxnSpLocks/>
            <a:stCxn id="62" idx="2"/>
            <a:endCxn id="29" idx="0"/>
          </p:cNvCxnSpPr>
          <p:nvPr/>
        </p:nvCxnSpPr>
        <p:spPr>
          <a:xfrm>
            <a:off x="8342289" y="3551736"/>
            <a:ext cx="0" cy="63322"/>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6BE4FCA-7E93-3E7D-84E4-4CE92CF8345D}"/>
              </a:ext>
            </a:extLst>
          </p:cNvPr>
          <p:cNvCxnSpPr>
            <a:cxnSpLocks/>
            <a:stCxn id="64" idx="2"/>
            <a:endCxn id="31" idx="0"/>
          </p:cNvCxnSpPr>
          <p:nvPr/>
        </p:nvCxnSpPr>
        <p:spPr>
          <a:xfrm>
            <a:off x="10635489" y="3310463"/>
            <a:ext cx="0" cy="49785"/>
          </a:xfrm>
          <a:prstGeom prst="line">
            <a:avLst/>
          </a:prstGeom>
          <a:ln w="34925">
            <a:solidFill>
              <a:schemeClr val="accent3">
                <a:lumMod val="40000"/>
                <a:lumOff val="6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FEEDB2E-6662-2BC7-5666-132E21CB0CA2}"/>
              </a:ext>
            </a:extLst>
          </p:cNvPr>
          <p:cNvCxnSpPr>
            <a:cxnSpLocks/>
            <a:stCxn id="30" idx="0"/>
            <a:endCxn id="63" idx="2"/>
          </p:cNvCxnSpPr>
          <p:nvPr/>
        </p:nvCxnSpPr>
        <p:spPr>
          <a:xfrm flipV="1">
            <a:off x="10635489" y="2346434"/>
            <a:ext cx="0" cy="48959"/>
          </a:xfrm>
          <a:prstGeom prst="line">
            <a:avLst/>
          </a:prstGeom>
          <a:ln w="34925">
            <a:solidFill>
              <a:schemeClr val="accent3"/>
            </a:solidFill>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43D014E-E888-A99F-8FA9-C651A48541DD}"/>
              </a:ext>
            </a:extLst>
          </p:cNvPr>
          <p:cNvCxnSpPr>
            <a:cxnSpLocks/>
            <a:endCxn id="65" idx="2"/>
          </p:cNvCxnSpPr>
          <p:nvPr/>
        </p:nvCxnSpPr>
        <p:spPr>
          <a:xfrm flipH="1" flipV="1">
            <a:off x="8342289" y="5084597"/>
            <a:ext cx="552" cy="485048"/>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CF0539F-12FF-FFBD-A7D9-76F7C5E9349D}"/>
              </a:ext>
            </a:extLst>
          </p:cNvPr>
          <p:cNvCxnSpPr>
            <a:cxnSpLocks/>
            <a:stCxn id="66" idx="0"/>
            <a:endCxn id="29" idx="2"/>
          </p:cNvCxnSpPr>
          <p:nvPr/>
        </p:nvCxnSpPr>
        <p:spPr>
          <a:xfrm flipV="1">
            <a:off x="8342289" y="4076697"/>
            <a:ext cx="0" cy="309854"/>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2075E3D-9264-E894-2F1E-043DCF0E2155}"/>
              </a:ext>
            </a:extLst>
          </p:cNvPr>
          <p:cNvCxnSpPr>
            <a:cxnSpLocks/>
            <a:stCxn id="64" idx="0"/>
            <a:endCxn id="30" idx="2"/>
          </p:cNvCxnSpPr>
          <p:nvPr/>
        </p:nvCxnSpPr>
        <p:spPr>
          <a:xfrm flipV="1">
            <a:off x="10635489" y="2857032"/>
            <a:ext cx="0" cy="276046"/>
          </a:xfrm>
          <a:prstGeom prst="line">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Elbow Connector 53">
            <a:extLst>
              <a:ext uri="{FF2B5EF4-FFF2-40B4-BE49-F238E27FC236}">
                <a16:creationId xmlns:a16="http://schemas.microsoft.com/office/drawing/2014/main" id="{AE5D83CA-3309-368A-EC69-748B5004C950}"/>
              </a:ext>
            </a:extLst>
          </p:cNvPr>
          <p:cNvCxnSpPr>
            <a:cxnSpLocks/>
            <a:endCxn id="64" idx="3"/>
          </p:cNvCxnSpPr>
          <p:nvPr/>
        </p:nvCxnSpPr>
        <p:spPr>
          <a:xfrm rot="5400000" flipH="1" flipV="1">
            <a:off x="10432298" y="3425171"/>
            <a:ext cx="979200" cy="572400"/>
          </a:xfrm>
          <a:prstGeom prst="bentConnector4">
            <a:avLst>
              <a:gd name="adj1" fmla="val -3525"/>
              <a:gd name="adj2" fmla="val 139566"/>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Elbow Connector 54">
            <a:extLst>
              <a:ext uri="{FF2B5EF4-FFF2-40B4-BE49-F238E27FC236}">
                <a16:creationId xmlns:a16="http://schemas.microsoft.com/office/drawing/2014/main" id="{CE2CB806-413A-EE17-91F6-7CBDD5FA7DEB}"/>
              </a:ext>
            </a:extLst>
          </p:cNvPr>
          <p:cNvCxnSpPr>
            <a:cxnSpLocks/>
          </p:cNvCxnSpPr>
          <p:nvPr/>
        </p:nvCxnSpPr>
        <p:spPr>
          <a:xfrm flipV="1">
            <a:off x="10635486" y="3908847"/>
            <a:ext cx="342000" cy="251999"/>
          </a:xfrm>
          <a:prstGeom prst="bentConnector3">
            <a:avLst>
              <a:gd name="adj1" fmla="val 100659"/>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Elbow Connector 55">
            <a:extLst>
              <a:ext uri="{FF2B5EF4-FFF2-40B4-BE49-F238E27FC236}">
                <a16:creationId xmlns:a16="http://schemas.microsoft.com/office/drawing/2014/main" id="{D36F729B-69CB-6664-BF60-16DEA6419344}"/>
              </a:ext>
            </a:extLst>
          </p:cNvPr>
          <p:cNvCxnSpPr>
            <a:cxnSpLocks/>
          </p:cNvCxnSpPr>
          <p:nvPr/>
        </p:nvCxnSpPr>
        <p:spPr>
          <a:xfrm flipV="1">
            <a:off x="10095380" y="3903785"/>
            <a:ext cx="540000" cy="175363"/>
          </a:xfrm>
          <a:prstGeom prst="bentConnector3">
            <a:avLst>
              <a:gd name="adj1" fmla="val 100659"/>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855B2974-8CBC-8C41-2B7F-128384E7BD3E}"/>
              </a:ext>
            </a:extLst>
          </p:cNvPr>
          <p:cNvCxnSpPr>
            <a:cxnSpLocks/>
          </p:cNvCxnSpPr>
          <p:nvPr/>
        </p:nvCxnSpPr>
        <p:spPr>
          <a:xfrm flipV="1">
            <a:off x="10635489" y="4143346"/>
            <a:ext cx="0" cy="187200"/>
          </a:xfrm>
          <a:prstGeom prst="straightConnector1">
            <a:avLst/>
          </a:prstGeom>
          <a:ln w="34925">
            <a:solidFill>
              <a:schemeClr val="accent3">
                <a:lumMod val="40000"/>
                <a:lumOff val="6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8" name="Elbow Connector 57">
            <a:extLst>
              <a:ext uri="{FF2B5EF4-FFF2-40B4-BE49-F238E27FC236}">
                <a16:creationId xmlns:a16="http://schemas.microsoft.com/office/drawing/2014/main" id="{9420171F-7F37-D921-6320-1ED278C1AFEC}"/>
              </a:ext>
            </a:extLst>
          </p:cNvPr>
          <p:cNvCxnSpPr>
            <a:cxnSpLocks/>
          </p:cNvCxnSpPr>
          <p:nvPr/>
        </p:nvCxnSpPr>
        <p:spPr>
          <a:xfrm rot="5400000" flipH="1" flipV="1">
            <a:off x="10415473" y="4640629"/>
            <a:ext cx="1015772" cy="569478"/>
          </a:xfrm>
          <a:prstGeom prst="bentConnector4">
            <a:avLst>
              <a:gd name="adj1" fmla="val 6563"/>
              <a:gd name="adj2" fmla="val 140142"/>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Elbow Connector 58">
            <a:extLst>
              <a:ext uri="{FF2B5EF4-FFF2-40B4-BE49-F238E27FC236}">
                <a16:creationId xmlns:a16="http://schemas.microsoft.com/office/drawing/2014/main" id="{94CC5916-73B1-18E3-C4FF-FBD79CBF8E73}"/>
              </a:ext>
            </a:extLst>
          </p:cNvPr>
          <p:cNvCxnSpPr>
            <a:cxnSpLocks/>
          </p:cNvCxnSpPr>
          <p:nvPr/>
        </p:nvCxnSpPr>
        <p:spPr>
          <a:xfrm rot="10800000">
            <a:off x="10294151" y="5102908"/>
            <a:ext cx="341338" cy="186174"/>
          </a:xfrm>
          <a:prstGeom prst="bentConnector3">
            <a:avLst>
              <a:gd name="adj1" fmla="val 99348"/>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Elbow Connector 59">
            <a:extLst>
              <a:ext uri="{FF2B5EF4-FFF2-40B4-BE49-F238E27FC236}">
                <a16:creationId xmlns:a16="http://schemas.microsoft.com/office/drawing/2014/main" id="{F3B35116-91A1-5D07-E931-62D581C16CB5}"/>
              </a:ext>
            </a:extLst>
          </p:cNvPr>
          <p:cNvCxnSpPr>
            <a:cxnSpLocks/>
          </p:cNvCxnSpPr>
          <p:nvPr/>
        </p:nvCxnSpPr>
        <p:spPr>
          <a:xfrm flipV="1">
            <a:off x="10635488" y="5113719"/>
            <a:ext cx="342000" cy="175363"/>
          </a:xfrm>
          <a:prstGeom prst="bentConnector3">
            <a:avLst>
              <a:gd name="adj1" fmla="val 100659"/>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0D304A2-FC30-DC0A-E78C-24D6AEDCFEA6}"/>
              </a:ext>
            </a:extLst>
          </p:cNvPr>
          <p:cNvCxnSpPr>
            <a:cxnSpLocks/>
            <a:endCxn id="67" idx="2"/>
          </p:cNvCxnSpPr>
          <p:nvPr/>
        </p:nvCxnSpPr>
        <p:spPr>
          <a:xfrm flipV="1">
            <a:off x="10635488" y="5104170"/>
            <a:ext cx="1" cy="465221"/>
          </a:xfrm>
          <a:prstGeom prst="line">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2" name="Rectangle: Rounded Corners 114">
            <a:extLst>
              <a:ext uri="{FF2B5EF4-FFF2-40B4-BE49-F238E27FC236}">
                <a16:creationId xmlns:a16="http://schemas.microsoft.com/office/drawing/2014/main" id="{7D688731-8B94-12FC-153D-83EFA9B19755}"/>
              </a:ext>
            </a:extLst>
          </p:cNvPr>
          <p:cNvSpPr/>
          <p:nvPr/>
        </p:nvSpPr>
        <p:spPr>
          <a:xfrm>
            <a:off x="7769679" y="3374351"/>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63" name="Rectangle: Rounded Corners 116">
            <a:extLst>
              <a:ext uri="{FF2B5EF4-FFF2-40B4-BE49-F238E27FC236}">
                <a16:creationId xmlns:a16="http://schemas.microsoft.com/office/drawing/2014/main" id="{C979D8F1-2FDE-686C-FA7B-24842762FC9F}"/>
              </a:ext>
            </a:extLst>
          </p:cNvPr>
          <p:cNvSpPr/>
          <p:nvPr/>
        </p:nvSpPr>
        <p:spPr>
          <a:xfrm>
            <a:off x="10062879" y="2169049"/>
            <a:ext cx="1145219" cy="177385"/>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64" name="Rectangle: Rounded Corners 115">
            <a:extLst>
              <a:ext uri="{FF2B5EF4-FFF2-40B4-BE49-F238E27FC236}">
                <a16:creationId xmlns:a16="http://schemas.microsoft.com/office/drawing/2014/main" id="{8ABC6FA9-B8B1-CD56-37F3-8C713A81E101}"/>
              </a:ext>
            </a:extLst>
          </p:cNvPr>
          <p:cNvSpPr/>
          <p:nvPr/>
        </p:nvSpPr>
        <p:spPr>
          <a:xfrm>
            <a:off x="10062879" y="3133078"/>
            <a:ext cx="1145219" cy="17738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65" name="Rectangle: Rounded Corners 36">
            <a:extLst>
              <a:ext uri="{FF2B5EF4-FFF2-40B4-BE49-F238E27FC236}">
                <a16:creationId xmlns:a16="http://schemas.microsoft.com/office/drawing/2014/main" id="{8E6D16D8-6871-11E4-F99C-D9DFD0460357}"/>
              </a:ext>
            </a:extLst>
          </p:cNvPr>
          <p:cNvSpPr/>
          <p:nvPr/>
        </p:nvSpPr>
        <p:spPr>
          <a:xfrm>
            <a:off x="7769679" y="4622958"/>
            <a:ext cx="1145219" cy="461639"/>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Self-Attention</a:t>
            </a:r>
          </a:p>
        </p:txBody>
      </p:sp>
      <p:sp>
        <p:nvSpPr>
          <p:cNvPr id="66" name="Rectangle: Rounded Corners 37">
            <a:extLst>
              <a:ext uri="{FF2B5EF4-FFF2-40B4-BE49-F238E27FC236}">
                <a16:creationId xmlns:a16="http://schemas.microsoft.com/office/drawing/2014/main" id="{F0E68B9D-761A-BEFA-E6F4-0564A23861A0}"/>
              </a:ext>
            </a:extLst>
          </p:cNvPr>
          <p:cNvSpPr/>
          <p:nvPr/>
        </p:nvSpPr>
        <p:spPr>
          <a:xfrm>
            <a:off x="7769679" y="4386551"/>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67" name="Rectangle: Rounded Corners 40">
            <a:extLst>
              <a:ext uri="{FF2B5EF4-FFF2-40B4-BE49-F238E27FC236}">
                <a16:creationId xmlns:a16="http://schemas.microsoft.com/office/drawing/2014/main" id="{E655D7CB-660A-42D2-6F6E-0AE4FC2D232C}"/>
              </a:ext>
            </a:extLst>
          </p:cNvPr>
          <p:cNvSpPr/>
          <p:nvPr/>
        </p:nvSpPr>
        <p:spPr>
          <a:xfrm>
            <a:off x="10062879" y="4556915"/>
            <a:ext cx="1145219" cy="54725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Masked Multi-Head Self-Attention</a:t>
            </a:r>
          </a:p>
        </p:txBody>
      </p:sp>
      <p:sp>
        <p:nvSpPr>
          <p:cNvPr id="68" name="Rectangle: Rounded Corners 41">
            <a:extLst>
              <a:ext uri="{FF2B5EF4-FFF2-40B4-BE49-F238E27FC236}">
                <a16:creationId xmlns:a16="http://schemas.microsoft.com/office/drawing/2014/main" id="{468B0493-F5C0-33B6-7BEA-C2B978BB9E54}"/>
              </a:ext>
            </a:extLst>
          </p:cNvPr>
          <p:cNvSpPr/>
          <p:nvPr/>
        </p:nvSpPr>
        <p:spPr>
          <a:xfrm>
            <a:off x="10062879" y="4328789"/>
            <a:ext cx="1145219" cy="177385"/>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Tree>
    <p:extLst>
      <p:ext uri="{BB962C8B-B14F-4D97-AF65-F5344CB8AC3E}">
        <p14:creationId xmlns:p14="http://schemas.microsoft.com/office/powerpoint/2010/main" val="32651645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a:t>Encoder-Decoder Layers (1)</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72</a:t>
            </a:fld>
            <a:endParaRPr lang="en-US"/>
          </a:p>
        </p:txBody>
      </p:sp>
      <p:sp>
        <p:nvSpPr>
          <p:cNvPr id="8" name="Content Placeholder 7">
            <a:extLst>
              <a:ext uri="{FF2B5EF4-FFF2-40B4-BE49-F238E27FC236}">
                <a16:creationId xmlns:a16="http://schemas.microsoft.com/office/drawing/2014/main" id="{34DCB013-1C94-5C00-FE20-4D95A77AE085}"/>
              </a:ext>
            </a:extLst>
          </p:cNvPr>
          <p:cNvSpPr>
            <a:spLocks noGrp="1"/>
          </p:cNvSpPr>
          <p:nvPr>
            <p:ph idx="1"/>
          </p:nvPr>
        </p:nvSpPr>
        <p:spPr>
          <a:xfrm>
            <a:off x="838200" y="1126817"/>
            <a:ext cx="6387919" cy="4916334"/>
          </a:xfrm>
        </p:spPr>
        <p:txBody>
          <a:bodyPr>
            <a:normAutofit/>
          </a:bodyPr>
          <a:lstStyle/>
          <a:p>
            <a:pPr marL="0" indent="0">
              <a:buNone/>
            </a:pPr>
            <a:r>
              <a:rPr lang="en-US" b="1"/>
              <a:t>Implementing the encoder layer</a:t>
            </a:r>
          </a:p>
          <a:p>
            <a:pPr marL="0" indent="0">
              <a:buNone/>
            </a:pPr>
            <a:endParaRPr lang="en-US"/>
          </a:p>
          <a:p>
            <a:pPr marL="0" indent="0">
              <a:buNone/>
            </a:pPr>
            <a:endParaRPr lang="en-US"/>
          </a:p>
        </p:txBody>
      </p:sp>
      <p:sp>
        <p:nvSpPr>
          <p:cNvPr id="9" name="Title 1">
            <a:extLst>
              <a:ext uri="{FF2B5EF4-FFF2-40B4-BE49-F238E27FC236}">
                <a16:creationId xmlns:a16="http://schemas.microsoft.com/office/drawing/2014/main" id="{C2BAF02C-06FD-F6DB-C8B3-755F72C06868}"/>
              </a:ext>
            </a:extLst>
          </p:cNvPr>
          <p:cNvSpPr txBox="1">
            <a:spLocks/>
          </p:cNvSpPr>
          <p:nvPr/>
        </p:nvSpPr>
        <p:spPr>
          <a:xfrm>
            <a:off x="909320" y="711441"/>
            <a:ext cx="8905240" cy="63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i="1">
                <a:solidFill>
                  <a:schemeClr val="bg2">
                    <a:lumMod val="25000"/>
                  </a:schemeClr>
                </a:solidFill>
              </a:rPr>
              <a:t>Transformers From The Ground Up</a:t>
            </a:r>
          </a:p>
        </p:txBody>
      </p:sp>
      <p:grpSp>
        <p:nvGrpSpPr>
          <p:cNvPr id="88" name="Group 87">
            <a:extLst>
              <a:ext uri="{FF2B5EF4-FFF2-40B4-BE49-F238E27FC236}">
                <a16:creationId xmlns:a16="http://schemas.microsoft.com/office/drawing/2014/main" id="{FEA481B1-A611-B0D9-6E63-5396827F79C5}"/>
              </a:ext>
            </a:extLst>
          </p:cNvPr>
          <p:cNvGrpSpPr/>
          <p:nvPr/>
        </p:nvGrpSpPr>
        <p:grpSpPr>
          <a:xfrm>
            <a:off x="909320" y="1711538"/>
            <a:ext cx="7234350" cy="3626174"/>
            <a:chOff x="909320" y="1711538"/>
            <a:chExt cx="7772400" cy="3746892"/>
          </a:xfrm>
        </p:grpSpPr>
        <p:pic>
          <p:nvPicPr>
            <p:cNvPr id="3" name="Picture 2">
              <a:extLst>
                <a:ext uri="{FF2B5EF4-FFF2-40B4-BE49-F238E27FC236}">
                  <a16:creationId xmlns:a16="http://schemas.microsoft.com/office/drawing/2014/main" id="{E83301C9-519F-20C0-50AD-77FC29890D87}"/>
                </a:ext>
              </a:extLst>
            </p:cNvPr>
            <p:cNvPicPr>
              <a:picLocks noChangeAspect="1"/>
            </p:cNvPicPr>
            <p:nvPr/>
          </p:nvPicPr>
          <p:blipFill>
            <a:blip r:embed="rId3"/>
            <a:stretch>
              <a:fillRect/>
            </a:stretch>
          </p:blipFill>
          <p:spPr>
            <a:xfrm>
              <a:off x="909320" y="1711538"/>
              <a:ext cx="7772400" cy="3746892"/>
            </a:xfrm>
            <a:prstGeom prst="rect">
              <a:avLst/>
            </a:prstGeom>
          </p:spPr>
        </p:pic>
        <p:sp>
          <p:nvSpPr>
            <p:cNvPr id="7" name="Rectangle 6">
              <a:extLst>
                <a:ext uri="{FF2B5EF4-FFF2-40B4-BE49-F238E27FC236}">
                  <a16:creationId xmlns:a16="http://schemas.microsoft.com/office/drawing/2014/main" id="{A974815F-58D1-1C46-AFC8-5BB950F6559B}"/>
                </a:ext>
              </a:extLst>
            </p:cNvPr>
            <p:cNvSpPr/>
            <p:nvPr/>
          </p:nvSpPr>
          <p:spPr>
            <a:xfrm>
              <a:off x="1895707" y="3611030"/>
              <a:ext cx="5229922" cy="146932"/>
            </a:xfrm>
            <a:prstGeom prst="rect">
              <a:avLst/>
            </a:prstGeom>
            <a:solidFill>
              <a:schemeClr val="accent4">
                <a:lumMod val="60000"/>
                <a:lumOff val="40000"/>
                <a:alpha val="49637"/>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04122AB-2CBF-4855-E55C-E231B444750F}"/>
                </a:ext>
              </a:extLst>
            </p:cNvPr>
            <p:cNvSpPr/>
            <p:nvPr/>
          </p:nvSpPr>
          <p:spPr>
            <a:xfrm>
              <a:off x="1895707" y="3172099"/>
              <a:ext cx="2274849" cy="146932"/>
            </a:xfrm>
            <a:prstGeom prst="rect">
              <a:avLst/>
            </a:prstGeom>
            <a:solidFill>
              <a:schemeClr val="accent4">
                <a:lumMod val="60000"/>
                <a:lumOff val="40000"/>
                <a:alpha val="49637"/>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B24710E-C425-D937-9E4D-7FCAC3F76E8D}"/>
                </a:ext>
              </a:extLst>
            </p:cNvPr>
            <p:cNvSpPr/>
            <p:nvPr/>
          </p:nvSpPr>
          <p:spPr>
            <a:xfrm>
              <a:off x="1895707" y="3384813"/>
              <a:ext cx="2787805" cy="160435"/>
            </a:xfrm>
            <a:prstGeom prst="rect">
              <a:avLst/>
            </a:prstGeom>
            <a:solidFill>
              <a:schemeClr val="accent4">
                <a:lumMod val="60000"/>
                <a:lumOff val="40000"/>
                <a:alpha val="49637"/>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FE8D800-7CDE-70A0-1EC8-B4AE054496FE}"/>
                </a:ext>
              </a:extLst>
            </p:cNvPr>
            <p:cNvSpPr/>
            <p:nvPr/>
          </p:nvSpPr>
          <p:spPr>
            <a:xfrm>
              <a:off x="1893231" y="4779592"/>
              <a:ext cx="5555783" cy="160434"/>
            </a:xfrm>
            <a:prstGeom prst="rect">
              <a:avLst/>
            </a:prstGeom>
            <a:solidFill>
              <a:schemeClr val="accent4">
                <a:lumMod val="60000"/>
                <a:lumOff val="40000"/>
                <a:alpha val="49637"/>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15C707E-C155-6BDA-BCAA-85AD80B58C7B}"/>
                </a:ext>
              </a:extLst>
            </p:cNvPr>
            <p:cNvSpPr/>
            <p:nvPr/>
          </p:nvSpPr>
          <p:spPr>
            <a:xfrm>
              <a:off x="2471854" y="5011988"/>
              <a:ext cx="3326780" cy="134474"/>
            </a:xfrm>
            <a:prstGeom prst="rect">
              <a:avLst/>
            </a:prstGeom>
            <a:solidFill>
              <a:schemeClr val="accent4">
                <a:lumMod val="60000"/>
                <a:lumOff val="40000"/>
                <a:alpha val="49637"/>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grpSp>
      <p:sp>
        <p:nvSpPr>
          <p:cNvPr id="14" name="Rectangle: Rounded Corners 20">
            <a:extLst>
              <a:ext uri="{FF2B5EF4-FFF2-40B4-BE49-F238E27FC236}">
                <a16:creationId xmlns:a16="http://schemas.microsoft.com/office/drawing/2014/main" id="{7ED9C78F-5A74-8B12-539D-B98D95F3D686}"/>
              </a:ext>
            </a:extLst>
          </p:cNvPr>
          <p:cNvSpPr/>
          <p:nvPr/>
        </p:nvSpPr>
        <p:spPr>
          <a:xfrm>
            <a:off x="9683033" y="2092455"/>
            <a:ext cx="1911176" cy="3340800"/>
          </a:xfrm>
          <a:prstGeom prst="roundRect">
            <a:avLst>
              <a:gd name="adj" fmla="val 8831"/>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cxnSp>
        <p:nvCxnSpPr>
          <p:cNvPr id="15" name="Elbow Connector 14">
            <a:extLst>
              <a:ext uri="{FF2B5EF4-FFF2-40B4-BE49-F238E27FC236}">
                <a16:creationId xmlns:a16="http://schemas.microsoft.com/office/drawing/2014/main" id="{ED66583E-0A38-CD0A-3854-0AECBB7A9EF6}"/>
              </a:ext>
            </a:extLst>
          </p:cNvPr>
          <p:cNvCxnSpPr>
            <a:cxnSpLocks/>
          </p:cNvCxnSpPr>
          <p:nvPr/>
        </p:nvCxnSpPr>
        <p:spPr>
          <a:xfrm rot="5400000" flipH="1" flipV="1">
            <a:off x="10415472" y="4640630"/>
            <a:ext cx="1015773" cy="569477"/>
          </a:xfrm>
          <a:prstGeom prst="bentConnector4">
            <a:avLst>
              <a:gd name="adj1" fmla="val 6804"/>
              <a:gd name="adj2" fmla="val 140728"/>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20">
            <a:extLst>
              <a:ext uri="{FF2B5EF4-FFF2-40B4-BE49-F238E27FC236}">
                <a16:creationId xmlns:a16="http://schemas.microsoft.com/office/drawing/2014/main" id="{82BB7336-2C37-8612-2F64-AFD585E9A301}"/>
              </a:ext>
            </a:extLst>
          </p:cNvPr>
          <p:cNvSpPr/>
          <p:nvPr/>
        </p:nvSpPr>
        <p:spPr>
          <a:xfrm>
            <a:off x="7325367" y="3251809"/>
            <a:ext cx="1785389" cy="2180503"/>
          </a:xfrm>
          <a:prstGeom prst="roundRect">
            <a:avLst>
              <a:gd name="adj" fmla="val 8831"/>
            </a:avLst>
          </a:prstGeom>
          <a:solidFill>
            <a:schemeClr val="accent6">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sp>
        <p:nvSpPr>
          <p:cNvPr id="17" name="Rectangle: Rounded Corners 38">
            <a:extLst>
              <a:ext uri="{FF2B5EF4-FFF2-40B4-BE49-F238E27FC236}">
                <a16:creationId xmlns:a16="http://schemas.microsoft.com/office/drawing/2014/main" id="{7B31962A-21F2-E2F6-F7FA-69EE26BE0BC9}"/>
              </a:ext>
            </a:extLst>
          </p:cNvPr>
          <p:cNvSpPr/>
          <p:nvPr/>
        </p:nvSpPr>
        <p:spPr>
          <a:xfrm>
            <a:off x="7769679" y="3615058"/>
            <a:ext cx="1145219" cy="461639"/>
          </a:xfrm>
          <a:prstGeom prst="roundRect">
            <a:avLst/>
          </a:prstGeom>
          <a:solidFill>
            <a:schemeClr val="accent5">
              <a:lumMod val="60000"/>
              <a:lumOff val="4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18" name="Rectangle: Rounded Corners 44">
            <a:extLst>
              <a:ext uri="{FF2B5EF4-FFF2-40B4-BE49-F238E27FC236}">
                <a16:creationId xmlns:a16="http://schemas.microsoft.com/office/drawing/2014/main" id="{EB444276-236C-6A38-0AD4-38DCFD3C992E}"/>
              </a:ext>
            </a:extLst>
          </p:cNvPr>
          <p:cNvSpPr/>
          <p:nvPr/>
        </p:nvSpPr>
        <p:spPr>
          <a:xfrm>
            <a:off x="10062879" y="2395393"/>
            <a:ext cx="1145219" cy="461639"/>
          </a:xfrm>
          <a:prstGeom prst="round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19" name="Rectangle: Rounded Corners 117">
            <a:extLst>
              <a:ext uri="{FF2B5EF4-FFF2-40B4-BE49-F238E27FC236}">
                <a16:creationId xmlns:a16="http://schemas.microsoft.com/office/drawing/2014/main" id="{EFFF72C0-9335-165C-FFD4-7AAED2425EF4}"/>
              </a:ext>
            </a:extLst>
          </p:cNvPr>
          <p:cNvSpPr/>
          <p:nvPr/>
        </p:nvSpPr>
        <p:spPr>
          <a:xfrm>
            <a:off x="10062879" y="3360248"/>
            <a:ext cx="1145219" cy="546700"/>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Cross-Attention</a:t>
            </a:r>
          </a:p>
        </p:txBody>
      </p:sp>
      <p:cxnSp>
        <p:nvCxnSpPr>
          <p:cNvPr id="20" name="Elbow Connector 19">
            <a:extLst>
              <a:ext uri="{FF2B5EF4-FFF2-40B4-BE49-F238E27FC236}">
                <a16:creationId xmlns:a16="http://schemas.microsoft.com/office/drawing/2014/main" id="{C02FF1B6-1F13-D93A-E454-20A4354F1215}"/>
              </a:ext>
            </a:extLst>
          </p:cNvPr>
          <p:cNvCxnSpPr>
            <a:cxnSpLocks/>
            <a:endCxn id="85" idx="1"/>
          </p:cNvCxnSpPr>
          <p:nvPr/>
        </p:nvCxnSpPr>
        <p:spPr>
          <a:xfrm rot="16200000" flipV="1">
            <a:off x="7595240" y="4649684"/>
            <a:ext cx="921489" cy="572610"/>
          </a:xfrm>
          <a:prstGeom prst="bentConnector4">
            <a:avLst>
              <a:gd name="adj1" fmla="val 4268"/>
              <a:gd name="adj2" fmla="val 13992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a:extLst>
              <a:ext uri="{FF2B5EF4-FFF2-40B4-BE49-F238E27FC236}">
                <a16:creationId xmlns:a16="http://schemas.microsoft.com/office/drawing/2014/main" id="{2E4E3134-7119-3073-87FC-1344E53EE29D}"/>
              </a:ext>
            </a:extLst>
          </p:cNvPr>
          <p:cNvCxnSpPr>
            <a:cxnSpLocks/>
          </p:cNvCxnSpPr>
          <p:nvPr/>
        </p:nvCxnSpPr>
        <p:spPr>
          <a:xfrm rot="10800000">
            <a:off x="8000951" y="5084597"/>
            <a:ext cx="341338" cy="186174"/>
          </a:xfrm>
          <a:prstGeom prst="bentConnector3">
            <a:avLst>
              <a:gd name="adj1" fmla="val 9934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a:extLst>
              <a:ext uri="{FF2B5EF4-FFF2-40B4-BE49-F238E27FC236}">
                <a16:creationId xmlns:a16="http://schemas.microsoft.com/office/drawing/2014/main" id="{BC5BB36B-FC2F-87A6-05F4-26E95A799C85}"/>
              </a:ext>
            </a:extLst>
          </p:cNvPr>
          <p:cNvCxnSpPr>
            <a:cxnSpLocks/>
          </p:cNvCxnSpPr>
          <p:nvPr/>
        </p:nvCxnSpPr>
        <p:spPr>
          <a:xfrm flipV="1">
            <a:off x="8342288" y="5095408"/>
            <a:ext cx="342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a:extLst>
              <a:ext uri="{FF2B5EF4-FFF2-40B4-BE49-F238E27FC236}">
                <a16:creationId xmlns:a16="http://schemas.microsoft.com/office/drawing/2014/main" id="{61FAB4A0-B1F4-B030-F89C-FE9063B97B5F}"/>
              </a:ext>
            </a:extLst>
          </p:cNvPr>
          <p:cNvCxnSpPr>
            <a:cxnSpLocks/>
            <a:endCxn id="81" idx="1"/>
          </p:cNvCxnSpPr>
          <p:nvPr/>
        </p:nvCxnSpPr>
        <p:spPr>
          <a:xfrm rot="16200000" flipV="1">
            <a:off x="7650322" y="3582401"/>
            <a:ext cx="811326" cy="572611"/>
          </a:xfrm>
          <a:prstGeom prst="bentConnector4">
            <a:avLst>
              <a:gd name="adj1" fmla="val -640"/>
              <a:gd name="adj2" fmla="val 139923"/>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89C80C2-0CDA-D6BE-08B7-AEF8CC04D9C7}"/>
              </a:ext>
            </a:extLst>
          </p:cNvPr>
          <p:cNvCxnSpPr>
            <a:cxnSpLocks/>
            <a:stCxn id="84" idx="0"/>
            <a:endCxn id="85" idx="2"/>
          </p:cNvCxnSpPr>
          <p:nvPr/>
        </p:nvCxnSpPr>
        <p:spPr>
          <a:xfrm flipV="1">
            <a:off x="8342289" y="4563936"/>
            <a:ext cx="0" cy="59022"/>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2D6E233-3106-51DC-199B-933A01536AEE}"/>
              </a:ext>
            </a:extLst>
          </p:cNvPr>
          <p:cNvCxnSpPr>
            <a:cxnSpLocks/>
            <a:stCxn id="87" idx="2"/>
            <a:endCxn id="86" idx="0"/>
          </p:cNvCxnSpPr>
          <p:nvPr/>
        </p:nvCxnSpPr>
        <p:spPr>
          <a:xfrm>
            <a:off x="10635489" y="4506174"/>
            <a:ext cx="0" cy="50741"/>
          </a:xfrm>
          <a:prstGeom prst="line">
            <a:avLst/>
          </a:prstGeom>
          <a:ln w="34925">
            <a:solidFill>
              <a:schemeClr val="accent3">
                <a:lumMod val="20000"/>
                <a:lumOff val="8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876E7C0A-EF3D-E2AF-A0AE-94CB8F6F95FF}"/>
              </a:ext>
            </a:extLst>
          </p:cNvPr>
          <p:cNvCxnSpPr>
            <a:cxnSpLocks/>
            <a:stCxn id="82" idx="0"/>
          </p:cNvCxnSpPr>
          <p:nvPr/>
        </p:nvCxnSpPr>
        <p:spPr>
          <a:xfrm flipV="1">
            <a:off x="10635489" y="1916824"/>
            <a:ext cx="0" cy="252225"/>
          </a:xfrm>
          <a:prstGeom prst="straightConnector1">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Elbow Connector 47">
            <a:extLst>
              <a:ext uri="{FF2B5EF4-FFF2-40B4-BE49-F238E27FC236}">
                <a16:creationId xmlns:a16="http://schemas.microsoft.com/office/drawing/2014/main" id="{4270ADFF-BBA2-415A-52E1-447D65424879}"/>
              </a:ext>
            </a:extLst>
          </p:cNvPr>
          <p:cNvCxnSpPr>
            <a:cxnSpLocks/>
            <a:endCxn id="82" idx="3"/>
          </p:cNvCxnSpPr>
          <p:nvPr/>
        </p:nvCxnSpPr>
        <p:spPr>
          <a:xfrm rot="5400000" flipH="1" flipV="1">
            <a:off x="10479174" y="2414054"/>
            <a:ext cx="885236" cy="572612"/>
          </a:xfrm>
          <a:prstGeom prst="bentConnector4">
            <a:avLst>
              <a:gd name="adj1" fmla="val 10941"/>
              <a:gd name="adj2" fmla="val 139922"/>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34FAB2E4-1992-F16F-D0ED-F523100DE9F0}"/>
              </a:ext>
            </a:extLst>
          </p:cNvPr>
          <p:cNvCxnSpPr>
            <a:cxnSpLocks/>
          </p:cNvCxnSpPr>
          <p:nvPr/>
        </p:nvCxnSpPr>
        <p:spPr>
          <a:xfrm flipV="1">
            <a:off x="9751637" y="3903785"/>
            <a:ext cx="540000" cy="175363"/>
          </a:xfrm>
          <a:prstGeom prst="bentConnector3">
            <a:avLst>
              <a:gd name="adj1" fmla="val 100659"/>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Elbow Connector 49">
            <a:extLst>
              <a:ext uri="{FF2B5EF4-FFF2-40B4-BE49-F238E27FC236}">
                <a16:creationId xmlns:a16="http://schemas.microsoft.com/office/drawing/2014/main" id="{22171C25-1679-CAE5-9A96-AAA1F27FD091}"/>
              </a:ext>
            </a:extLst>
          </p:cNvPr>
          <p:cNvCxnSpPr>
            <a:cxnSpLocks/>
            <a:stCxn id="81" idx="0"/>
          </p:cNvCxnSpPr>
          <p:nvPr/>
        </p:nvCxnSpPr>
        <p:spPr>
          <a:xfrm rot="16200000" flipH="1">
            <a:off x="8695790" y="3020850"/>
            <a:ext cx="702348" cy="1409350"/>
          </a:xfrm>
          <a:prstGeom prst="bentConnector4">
            <a:avLst>
              <a:gd name="adj1" fmla="val -32548"/>
              <a:gd name="adj2" fmla="val 70315"/>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C618B42-B53C-E4BA-7C11-275425EAA650}"/>
              </a:ext>
            </a:extLst>
          </p:cNvPr>
          <p:cNvCxnSpPr>
            <a:cxnSpLocks/>
            <a:stCxn id="81" idx="2"/>
            <a:endCxn id="17" idx="0"/>
          </p:cNvCxnSpPr>
          <p:nvPr/>
        </p:nvCxnSpPr>
        <p:spPr>
          <a:xfrm>
            <a:off x="8342289" y="3551736"/>
            <a:ext cx="0" cy="63322"/>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C1D5F60-02E4-DFB6-174D-A41B548C6949}"/>
              </a:ext>
            </a:extLst>
          </p:cNvPr>
          <p:cNvCxnSpPr>
            <a:cxnSpLocks/>
            <a:stCxn id="83" idx="2"/>
            <a:endCxn id="19" idx="0"/>
          </p:cNvCxnSpPr>
          <p:nvPr/>
        </p:nvCxnSpPr>
        <p:spPr>
          <a:xfrm>
            <a:off x="10635489" y="3310463"/>
            <a:ext cx="0" cy="49785"/>
          </a:xfrm>
          <a:prstGeom prst="line">
            <a:avLst/>
          </a:prstGeom>
          <a:ln w="34925">
            <a:solidFill>
              <a:schemeClr val="accent3">
                <a:lumMod val="40000"/>
                <a:lumOff val="6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22045D2-AAFD-4954-307A-4284D085A291}"/>
              </a:ext>
            </a:extLst>
          </p:cNvPr>
          <p:cNvCxnSpPr>
            <a:cxnSpLocks/>
            <a:stCxn id="18" idx="0"/>
            <a:endCxn id="82" idx="2"/>
          </p:cNvCxnSpPr>
          <p:nvPr/>
        </p:nvCxnSpPr>
        <p:spPr>
          <a:xfrm flipV="1">
            <a:off x="10635489" y="2346434"/>
            <a:ext cx="0" cy="48959"/>
          </a:xfrm>
          <a:prstGeom prst="line">
            <a:avLst/>
          </a:prstGeom>
          <a:ln w="34925">
            <a:solidFill>
              <a:schemeClr val="accent3"/>
            </a:solidFill>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73A9FF4-8E1C-8EE9-FB2B-8EDABD07DA4F}"/>
              </a:ext>
            </a:extLst>
          </p:cNvPr>
          <p:cNvCxnSpPr>
            <a:cxnSpLocks/>
            <a:endCxn id="84" idx="2"/>
          </p:cNvCxnSpPr>
          <p:nvPr/>
        </p:nvCxnSpPr>
        <p:spPr>
          <a:xfrm flipH="1" flipV="1">
            <a:off x="8342289" y="5084597"/>
            <a:ext cx="552" cy="485048"/>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080A961-A443-FC80-5932-2FF7C571F93C}"/>
              </a:ext>
            </a:extLst>
          </p:cNvPr>
          <p:cNvCxnSpPr>
            <a:cxnSpLocks/>
            <a:stCxn id="85" idx="0"/>
            <a:endCxn id="17" idx="2"/>
          </p:cNvCxnSpPr>
          <p:nvPr/>
        </p:nvCxnSpPr>
        <p:spPr>
          <a:xfrm flipV="1">
            <a:off x="8342289" y="4076697"/>
            <a:ext cx="0" cy="309854"/>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D5AFE99-1760-0EE4-069F-54487E6FB60B}"/>
              </a:ext>
            </a:extLst>
          </p:cNvPr>
          <p:cNvCxnSpPr>
            <a:cxnSpLocks/>
            <a:stCxn id="83" idx="0"/>
            <a:endCxn id="18" idx="2"/>
          </p:cNvCxnSpPr>
          <p:nvPr/>
        </p:nvCxnSpPr>
        <p:spPr>
          <a:xfrm flipV="1">
            <a:off x="10635489" y="2857032"/>
            <a:ext cx="0" cy="276046"/>
          </a:xfrm>
          <a:prstGeom prst="line">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3" name="Elbow Connector 72">
            <a:extLst>
              <a:ext uri="{FF2B5EF4-FFF2-40B4-BE49-F238E27FC236}">
                <a16:creationId xmlns:a16="http://schemas.microsoft.com/office/drawing/2014/main" id="{37163EC8-BCC2-4A6B-A751-999CDCA281F9}"/>
              </a:ext>
            </a:extLst>
          </p:cNvPr>
          <p:cNvCxnSpPr>
            <a:cxnSpLocks/>
            <a:endCxn id="83" idx="3"/>
          </p:cNvCxnSpPr>
          <p:nvPr/>
        </p:nvCxnSpPr>
        <p:spPr>
          <a:xfrm rot="5400000" flipH="1" flipV="1">
            <a:off x="10432298" y="3425171"/>
            <a:ext cx="979200" cy="572400"/>
          </a:xfrm>
          <a:prstGeom prst="bentConnector4">
            <a:avLst>
              <a:gd name="adj1" fmla="val -3525"/>
              <a:gd name="adj2" fmla="val 139566"/>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Elbow Connector 73">
            <a:extLst>
              <a:ext uri="{FF2B5EF4-FFF2-40B4-BE49-F238E27FC236}">
                <a16:creationId xmlns:a16="http://schemas.microsoft.com/office/drawing/2014/main" id="{736A6DF5-635F-0FC4-6799-1B55446C1ACE}"/>
              </a:ext>
            </a:extLst>
          </p:cNvPr>
          <p:cNvCxnSpPr>
            <a:cxnSpLocks/>
          </p:cNvCxnSpPr>
          <p:nvPr/>
        </p:nvCxnSpPr>
        <p:spPr>
          <a:xfrm flipV="1">
            <a:off x="10635486" y="3908847"/>
            <a:ext cx="342000" cy="251999"/>
          </a:xfrm>
          <a:prstGeom prst="bentConnector3">
            <a:avLst>
              <a:gd name="adj1" fmla="val 100659"/>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Elbow Connector 74">
            <a:extLst>
              <a:ext uri="{FF2B5EF4-FFF2-40B4-BE49-F238E27FC236}">
                <a16:creationId xmlns:a16="http://schemas.microsoft.com/office/drawing/2014/main" id="{F32D6155-5C66-D1B5-3E70-9CECA7794B49}"/>
              </a:ext>
            </a:extLst>
          </p:cNvPr>
          <p:cNvCxnSpPr>
            <a:cxnSpLocks/>
          </p:cNvCxnSpPr>
          <p:nvPr/>
        </p:nvCxnSpPr>
        <p:spPr>
          <a:xfrm flipV="1">
            <a:off x="10095380" y="3903785"/>
            <a:ext cx="540000" cy="175363"/>
          </a:xfrm>
          <a:prstGeom prst="bentConnector3">
            <a:avLst>
              <a:gd name="adj1" fmla="val 100659"/>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30FE1DCC-BC9E-7543-05DC-5A4810BEF78F}"/>
              </a:ext>
            </a:extLst>
          </p:cNvPr>
          <p:cNvCxnSpPr>
            <a:cxnSpLocks/>
          </p:cNvCxnSpPr>
          <p:nvPr/>
        </p:nvCxnSpPr>
        <p:spPr>
          <a:xfrm flipV="1">
            <a:off x="10635489" y="4143346"/>
            <a:ext cx="0" cy="187200"/>
          </a:xfrm>
          <a:prstGeom prst="straightConnector1">
            <a:avLst/>
          </a:prstGeom>
          <a:ln w="34925">
            <a:solidFill>
              <a:schemeClr val="accent3">
                <a:lumMod val="40000"/>
                <a:lumOff val="6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77" name="Elbow Connector 76">
            <a:extLst>
              <a:ext uri="{FF2B5EF4-FFF2-40B4-BE49-F238E27FC236}">
                <a16:creationId xmlns:a16="http://schemas.microsoft.com/office/drawing/2014/main" id="{FB95D920-39BB-4E9F-227D-1B55C33D3B2C}"/>
              </a:ext>
            </a:extLst>
          </p:cNvPr>
          <p:cNvCxnSpPr>
            <a:cxnSpLocks/>
          </p:cNvCxnSpPr>
          <p:nvPr/>
        </p:nvCxnSpPr>
        <p:spPr>
          <a:xfrm rot="5400000" flipH="1" flipV="1">
            <a:off x="10415473" y="4640629"/>
            <a:ext cx="1015772" cy="569478"/>
          </a:xfrm>
          <a:prstGeom prst="bentConnector4">
            <a:avLst>
              <a:gd name="adj1" fmla="val 6563"/>
              <a:gd name="adj2" fmla="val 140142"/>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8" name="Elbow Connector 77">
            <a:extLst>
              <a:ext uri="{FF2B5EF4-FFF2-40B4-BE49-F238E27FC236}">
                <a16:creationId xmlns:a16="http://schemas.microsoft.com/office/drawing/2014/main" id="{7BFA59FA-0DF9-3479-1B13-106E5E389DD0}"/>
              </a:ext>
            </a:extLst>
          </p:cNvPr>
          <p:cNvCxnSpPr>
            <a:cxnSpLocks/>
          </p:cNvCxnSpPr>
          <p:nvPr/>
        </p:nvCxnSpPr>
        <p:spPr>
          <a:xfrm rot="10800000">
            <a:off x="10294151" y="5102908"/>
            <a:ext cx="341338" cy="186174"/>
          </a:xfrm>
          <a:prstGeom prst="bentConnector3">
            <a:avLst>
              <a:gd name="adj1" fmla="val 99348"/>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9" name="Elbow Connector 78">
            <a:extLst>
              <a:ext uri="{FF2B5EF4-FFF2-40B4-BE49-F238E27FC236}">
                <a16:creationId xmlns:a16="http://schemas.microsoft.com/office/drawing/2014/main" id="{5B3D795F-5F62-F7EA-0EAF-B08D7E1349E7}"/>
              </a:ext>
            </a:extLst>
          </p:cNvPr>
          <p:cNvCxnSpPr>
            <a:cxnSpLocks/>
          </p:cNvCxnSpPr>
          <p:nvPr/>
        </p:nvCxnSpPr>
        <p:spPr>
          <a:xfrm flipV="1">
            <a:off x="10635488" y="5113719"/>
            <a:ext cx="342000" cy="175363"/>
          </a:xfrm>
          <a:prstGeom prst="bentConnector3">
            <a:avLst>
              <a:gd name="adj1" fmla="val 100659"/>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D4A6A97-5593-0298-C489-020E1FBD9AEE}"/>
              </a:ext>
            </a:extLst>
          </p:cNvPr>
          <p:cNvCxnSpPr>
            <a:cxnSpLocks/>
            <a:endCxn id="86" idx="2"/>
          </p:cNvCxnSpPr>
          <p:nvPr/>
        </p:nvCxnSpPr>
        <p:spPr>
          <a:xfrm flipV="1">
            <a:off x="10635488" y="5104170"/>
            <a:ext cx="1" cy="465221"/>
          </a:xfrm>
          <a:prstGeom prst="line">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1" name="Rectangle: Rounded Corners 114">
            <a:extLst>
              <a:ext uri="{FF2B5EF4-FFF2-40B4-BE49-F238E27FC236}">
                <a16:creationId xmlns:a16="http://schemas.microsoft.com/office/drawing/2014/main" id="{3CBD1A19-382A-2BCB-3781-9194E19DD2BD}"/>
              </a:ext>
            </a:extLst>
          </p:cNvPr>
          <p:cNvSpPr/>
          <p:nvPr/>
        </p:nvSpPr>
        <p:spPr>
          <a:xfrm>
            <a:off x="7769679" y="3374351"/>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82" name="Rectangle: Rounded Corners 116">
            <a:extLst>
              <a:ext uri="{FF2B5EF4-FFF2-40B4-BE49-F238E27FC236}">
                <a16:creationId xmlns:a16="http://schemas.microsoft.com/office/drawing/2014/main" id="{A0534CCD-EBBB-6C4A-45C2-38276BAE02E2}"/>
              </a:ext>
            </a:extLst>
          </p:cNvPr>
          <p:cNvSpPr/>
          <p:nvPr/>
        </p:nvSpPr>
        <p:spPr>
          <a:xfrm>
            <a:off x="10062879" y="2169049"/>
            <a:ext cx="1145219" cy="177385"/>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83" name="Rectangle: Rounded Corners 115">
            <a:extLst>
              <a:ext uri="{FF2B5EF4-FFF2-40B4-BE49-F238E27FC236}">
                <a16:creationId xmlns:a16="http://schemas.microsoft.com/office/drawing/2014/main" id="{AADA36C5-B7C1-7128-F266-E93FAB57A274}"/>
              </a:ext>
            </a:extLst>
          </p:cNvPr>
          <p:cNvSpPr/>
          <p:nvPr/>
        </p:nvSpPr>
        <p:spPr>
          <a:xfrm>
            <a:off x="10062879" y="3133078"/>
            <a:ext cx="1145219" cy="17738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84" name="Rectangle: Rounded Corners 36">
            <a:extLst>
              <a:ext uri="{FF2B5EF4-FFF2-40B4-BE49-F238E27FC236}">
                <a16:creationId xmlns:a16="http://schemas.microsoft.com/office/drawing/2014/main" id="{B86D2C5F-495C-5AB7-1E57-950F6014B084}"/>
              </a:ext>
            </a:extLst>
          </p:cNvPr>
          <p:cNvSpPr/>
          <p:nvPr/>
        </p:nvSpPr>
        <p:spPr>
          <a:xfrm>
            <a:off x="7769679" y="4622958"/>
            <a:ext cx="1145219" cy="461639"/>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Self-Attention</a:t>
            </a:r>
          </a:p>
        </p:txBody>
      </p:sp>
      <p:sp>
        <p:nvSpPr>
          <p:cNvPr id="85" name="Rectangle: Rounded Corners 37">
            <a:extLst>
              <a:ext uri="{FF2B5EF4-FFF2-40B4-BE49-F238E27FC236}">
                <a16:creationId xmlns:a16="http://schemas.microsoft.com/office/drawing/2014/main" id="{A75E73C0-1FA5-4F0C-B0D7-F0399E6C736A}"/>
              </a:ext>
            </a:extLst>
          </p:cNvPr>
          <p:cNvSpPr/>
          <p:nvPr/>
        </p:nvSpPr>
        <p:spPr>
          <a:xfrm>
            <a:off x="7769679" y="4386551"/>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86" name="Rectangle: Rounded Corners 40">
            <a:extLst>
              <a:ext uri="{FF2B5EF4-FFF2-40B4-BE49-F238E27FC236}">
                <a16:creationId xmlns:a16="http://schemas.microsoft.com/office/drawing/2014/main" id="{2E0CE454-BB5B-4CF5-D2A4-4EC8F4134003}"/>
              </a:ext>
            </a:extLst>
          </p:cNvPr>
          <p:cNvSpPr/>
          <p:nvPr/>
        </p:nvSpPr>
        <p:spPr>
          <a:xfrm>
            <a:off x="10062879" y="4556915"/>
            <a:ext cx="1145219" cy="54725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Masked Multi-Head Self-Attention</a:t>
            </a:r>
          </a:p>
        </p:txBody>
      </p:sp>
      <p:sp>
        <p:nvSpPr>
          <p:cNvPr id="87" name="Rectangle: Rounded Corners 41">
            <a:extLst>
              <a:ext uri="{FF2B5EF4-FFF2-40B4-BE49-F238E27FC236}">
                <a16:creationId xmlns:a16="http://schemas.microsoft.com/office/drawing/2014/main" id="{41594210-36D5-29F3-9A47-8D38306514B0}"/>
              </a:ext>
            </a:extLst>
          </p:cNvPr>
          <p:cNvSpPr/>
          <p:nvPr/>
        </p:nvSpPr>
        <p:spPr>
          <a:xfrm>
            <a:off x="10062879" y="4328789"/>
            <a:ext cx="1145219" cy="177385"/>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D4C11881-769C-B5B7-0000-79C28B674620}"/>
                  </a:ext>
                </a:extLst>
              </p:cNvPr>
              <p:cNvSpPr txBox="1"/>
              <p:nvPr/>
            </p:nvSpPr>
            <p:spPr>
              <a:xfrm>
                <a:off x="7719777" y="5567304"/>
                <a:ext cx="1245021"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𝑥</m:t>
                      </m:r>
                    </m:oMath>
                  </m:oMathPara>
                </a14:m>
                <a:endParaRPr lang="en-CA" b="0" i="1">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𝑎𝑟𝑏𝑖𝑡𝑟𝑎𝑟𝑦</m:t>
                      </m:r>
                    </m:oMath>
                  </m:oMathPara>
                </a14:m>
                <a:endParaRPr lang="en-US"/>
              </a:p>
            </p:txBody>
          </p:sp>
        </mc:Choice>
        <mc:Fallback xmlns="">
          <p:sp>
            <p:nvSpPr>
              <p:cNvPr id="89" name="TextBox 88">
                <a:extLst>
                  <a:ext uri="{FF2B5EF4-FFF2-40B4-BE49-F238E27FC236}">
                    <a16:creationId xmlns:a16="http://schemas.microsoft.com/office/drawing/2014/main" id="{D4C11881-769C-B5B7-0000-79C28B674620}"/>
                  </a:ext>
                </a:extLst>
              </p:cNvPr>
              <p:cNvSpPr txBox="1">
                <a:spLocks noRot="1" noChangeAspect="1" noMove="1" noResize="1" noEditPoints="1" noAdjustHandles="1" noChangeArrowheads="1" noChangeShapeType="1" noTextEdit="1"/>
              </p:cNvSpPr>
              <p:nvPr/>
            </p:nvSpPr>
            <p:spPr>
              <a:xfrm>
                <a:off x="7719777" y="5567304"/>
                <a:ext cx="1245021" cy="646331"/>
              </a:xfrm>
              <a:prstGeom prst="rect">
                <a:avLst/>
              </a:prstGeom>
              <a:blipFill>
                <a:blip r:embed="rId4"/>
                <a:stretch>
                  <a:fillRect b="-7547"/>
                </a:stretch>
              </a:blipFill>
            </p:spPr>
            <p:txBody>
              <a:bodyPr/>
              <a:lstStyle/>
              <a:p>
                <a:r>
                  <a:rPr lang="en-US">
                    <a:noFill/>
                  </a:rPr>
                  <a:t> </a:t>
                </a:r>
              </a:p>
            </p:txBody>
          </p:sp>
        </mc:Fallback>
      </mc:AlternateContent>
    </p:spTree>
    <p:extLst>
      <p:ext uri="{BB962C8B-B14F-4D97-AF65-F5344CB8AC3E}">
        <p14:creationId xmlns:p14="http://schemas.microsoft.com/office/powerpoint/2010/main" val="12496508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a:t>Encoder-Decoder Layers (2)</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73</a:t>
            </a:fld>
            <a:endParaRPr lang="en-US"/>
          </a:p>
        </p:txBody>
      </p:sp>
      <p:sp>
        <p:nvSpPr>
          <p:cNvPr id="8" name="Content Placeholder 7">
            <a:extLst>
              <a:ext uri="{FF2B5EF4-FFF2-40B4-BE49-F238E27FC236}">
                <a16:creationId xmlns:a16="http://schemas.microsoft.com/office/drawing/2014/main" id="{34DCB013-1C94-5C00-FE20-4D95A77AE085}"/>
              </a:ext>
            </a:extLst>
          </p:cNvPr>
          <p:cNvSpPr>
            <a:spLocks noGrp="1"/>
          </p:cNvSpPr>
          <p:nvPr>
            <p:ph idx="1"/>
          </p:nvPr>
        </p:nvSpPr>
        <p:spPr>
          <a:xfrm>
            <a:off x="838200" y="1193723"/>
            <a:ext cx="6387919" cy="4916334"/>
          </a:xfrm>
        </p:spPr>
        <p:txBody>
          <a:bodyPr>
            <a:normAutofit/>
          </a:bodyPr>
          <a:lstStyle/>
          <a:p>
            <a:pPr marL="0" indent="0">
              <a:buNone/>
            </a:pPr>
            <a:r>
              <a:rPr lang="en-US" b="1" dirty="0"/>
              <a:t>Decoder Layer</a:t>
            </a:r>
          </a:p>
          <a:p>
            <a:r>
              <a:rPr lang="en-US" i="1" dirty="0"/>
              <a:t>What?</a:t>
            </a:r>
          </a:p>
          <a:p>
            <a:pPr lvl="1"/>
            <a:r>
              <a:rPr lang="en-US" dirty="0"/>
              <a:t>Composable blocks for the task of decoding a target sequence auto-regressively</a:t>
            </a:r>
          </a:p>
          <a:p>
            <a:r>
              <a:rPr lang="en-US" dirty="0"/>
              <a:t>Same as encoder layers other than:</a:t>
            </a:r>
          </a:p>
          <a:p>
            <a:pPr marL="914400" lvl="1" indent="-457200">
              <a:buFont typeface="+mj-lt"/>
              <a:buAutoNum type="arabicPeriod"/>
            </a:pPr>
            <a:r>
              <a:rPr lang="en-US" dirty="0"/>
              <a:t>the additional multi-head attention block to preform cross-attention with the output representation from the encoder</a:t>
            </a:r>
          </a:p>
          <a:p>
            <a:pPr marL="457200" lvl="1" indent="0">
              <a:buNone/>
            </a:pPr>
            <a:endParaRPr lang="en-US" dirty="0"/>
          </a:p>
          <a:p>
            <a:pPr marL="914400" lvl="1" indent="-457200">
              <a:buFont typeface="+mj-lt"/>
              <a:buAutoNum type="arabicPeriod" startAt="2"/>
            </a:pPr>
            <a:r>
              <a:rPr lang="en-US" dirty="0"/>
              <a:t>the addition of masking in self-attention</a:t>
            </a:r>
          </a:p>
          <a:p>
            <a:pPr lvl="2">
              <a:buFont typeface="Wingdings" pitchFamily="2" charset="2"/>
              <a:buChar char="à"/>
            </a:pPr>
            <a:r>
              <a:rPr lang="en-US" dirty="0"/>
              <a:t>This prevents cheating(forward looking bias)</a:t>
            </a:r>
          </a:p>
          <a:p>
            <a:pPr lvl="2">
              <a:buFont typeface="Wingdings" pitchFamily="2" charset="2"/>
              <a:buChar char="à"/>
            </a:pPr>
            <a:r>
              <a:rPr lang="en-US" dirty="0">
                <a:sym typeface="Wingdings" pitchFamily="2" charset="2"/>
              </a:rPr>
              <a:t> Model purely attends to past info</a:t>
            </a:r>
            <a:endParaRPr lang="en-US" dirty="0"/>
          </a:p>
        </p:txBody>
      </p:sp>
      <p:sp>
        <p:nvSpPr>
          <p:cNvPr id="9" name="Title 1">
            <a:extLst>
              <a:ext uri="{FF2B5EF4-FFF2-40B4-BE49-F238E27FC236}">
                <a16:creationId xmlns:a16="http://schemas.microsoft.com/office/drawing/2014/main" id="{C2BAF02C-06FD-F6DB-C8B3-755F72C06868}"/>
              </a:ext>
            </a:extLst>
          </p:cNvPr>
          <p:cNvSpPr txBox="1">
            <a:spLocks/>
          </p:cNvSpPr>
          <p:nvPr/>
        </p:nvSpPr>
        <p:spPr>
          <a:xfrm>
            <a:off x="909320" y="711441"/>
            <a:ext cx="8905240" cy="63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i="1">
                <a:solidFill>
                  <a:schemeClr val="bg2">
                    <a:lumMod val="25000"/>
                  </a:schemeClr>
                </a:solidFill>
              </a:rPr>
              <a:t>Transformers From The Ground Up</a:t>
            </a:r>
          </a:p>
        </p:txBody>
      </p:sp>
      <p:sp>
        <p:nvSpPr>
          <p:cNvPr id="3" name="Rectangle: Rounded Corners 20">
            <a:extLst>
              <a:ext uri="{FF2B5EF4-FFF2-40B4-BE49-F238E27FC236}">
                <a16:creationId xmlns:a16="http://schemas.microsoft.com/office/drawing/2014/main" id="{FF873D88-C968-A83B-3BFA-3F75336B74A6}"/>
              </a:ext>
            </a:extLst>
          </p:cNvPr>
          <p:cNvSpPr/>
          <p:nvPr/>
        </p:nvSpPr>
        <p:spPr>
          <a:xfrm>
            <a:off x="9781107" y="2117932"/>
            <a:ext cx="1911176" cy="3340800"/>
          </a:xfrm>
          <a:prstGeom prst="roundRect">
            <a:avLst>
              <a:gd name="adj" fmla="val 8831"/>
            </a:avLst>
          </a:prstGeom>
          <a:solidFill>
            <a:srgbClr val="C175BF">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sp>
        <p:nvSpPr>
          <p:cNvPr id="7" name="Rectangle: Rounded Corners 20">
            <a:extLst>
              <a:ext uri="{FF2B5EF4-FFF2-40B4-BE49-F238E27FC236}">
                <a16:creationId xmlns:a16="http://schemas.microsoft.com/office/drawing/2014/main" id="{06F499C3-B312-2D3D-3449-27C27EE762C0}"/>
              </a:ext>
            </a:extLst>
          </p:cNvPr>
          <p:cNvSpPr/>
          <p:nvPr/>
        </p:nvSpPr>
        <p:spPr>
          <a:xfrm>
            <a:off x="7334233" y="3232682"/>
            <a:ext cx="1785389" cy="2180503"/>
          </a:xfrm>
          <a:prstGeom prst="roundRect">
            <a:avLst>
              <a:gd name="adj" fmla="val 8831"/>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sp>
        <p:nvSpPr>
          <p:cNvPr id="10" name="Rectangle: Rounded Corners 114">
            <a:extLst>
              <a:ext uri="{FF2B5EF4-FFF2-40B4-BE49-F238E27FC236}">
                <a16:creationId xmlns:a16="http://schemas.microsoft.com/office/drawing/2014/main" id="{2EC4834F-A728-EF05-49A7-D9F73FCF99CE}"/>
              </a:ext>
            </a:extLst>
          </p:cNvPr>
          <p:cNvSpPr/>
          <p:nvPr/>
        </p:nvSpPr>
        <p:spPr>
          <a:xfrm>
            <a:off x="7778545" y="3355224"/>
            <a:ext cx="1145219" cy="177385"/>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1" name="Rectangle: Rounded Corners 116">
            <a:extLst>
              <a:ext uri="{FF2B5EF4-FFF2-40B4-BE49-F238E27FC236}">
                <a16:creationId xmlns:a16="http://schemas.microsoft.com/office/drawing/2014/main" id="{354C8319-490B-128A-7EC8-98BA2E515A99}"/>
              </a:ext>
            </a:extLst>
          </p:cNvPr>
          <p:cNvSpPr/>
          <p:nvPr/>
        </p:nvSpPr>
        <p:spPr>
          <a:xfrm>
            <a:off x="10071745" y="2149922"/>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2" name="Rectangle: Rounded Corners 115">
            <a:extLst>
              <a:ext uri="{FF2B5EF4-FFF2-40B4-BE49-F238E27FC236}">
                <a16:creationId xmlns:a16="http://schemas.microsoft.com/office/drawing/2014/main" id="{6AA2A259-544A-5043-3A31-1FA58172946D}"/>
              </a:ext>
            </a:extLst>
          </p:cNvPr>
          <p:cNvSpPr/>
          <p:nvPr/>
        </p:nvSpPr>
        <p:spPr>
          <a:xfrm>
            <a:off x="10071745" y="3113951"/>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3" name="Rectangle: Rounded Corners 36">
            <a:extLst>
              <a:ext uri="{FF2B5EF4-FFF2-40B4-BE49-F238E27FC236}">
                <a16:creationId xmlns:a16="http://schemas.microsoft.com/office/drawing/2014/main" id="{9F009834-1740-E717-8550-EB84C650515C}"/>
              </a:ext>
            </a:extLst>
          </p:cNvPr>
          <p:cNvSpPr/>
          <p:nvPr/>
        </p:nvSpPr>
        <p:spPr>
          <a:xfrm>
            <a:off x="7778545" y="4603831"/>
            <a:ext cx="1145219" cy="461639"/>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Self-Attention</a:t>
            </a:r>
          </a:p>
        </p:txBody>
      </p:sp>
      <p:sp>
        <p:nvSpPr>
          <p:cNvPr id="14" name="Rectangle: Rounded Corners 37">
            <a:extLst>
              <a:ext uri="{FF2B5EF4-FFF2-40B4-BE49-F238E27FC236}">
                <a16:creationId xmlns:a16="http://schemas.microsoft.com/office/drawing/2014/main" id="{391EA772-324C-BD55-72E9-F9035CB66D5D}"/>
              </a:ext>
            </a:extLst>
          </p:cNvPr>
          <p:cNvSpPr/>
          <p:nvPr/>
        </p:nvSpPr>
        <p:spPr>
          <a:xfrm>
            <a:off x="7778545" y="4367424"/>
            <a:ext cx="1145219" cy="177385"/>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5" name="Rectangle: Rounded Corners 38">
            <a:extLst>
              <a:ext uri="{FF2B5EF4-FFF2-40B4-BE49-F238E27FC236}">
                <a16:creationId xmlns:a16="http://schemas.microsoft.com/office/drawing/2014/main" id="{22C37C03-E3CC-5367-7D10-09466EBCC490}"/>
              </a:ext>
            </a:extLst>
          </p:cNvPr>
          <p:cNvSpPr/>
          <p:nvPr/>
        </p:nvSpPr>
        <p:spPr>
          <a:xfrm>
            <a:off x="7778545" y="3595931"/>
            <a:ext cx="1145219" cy="461639"/>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16" name="Rectangle: Rounded Corners 40">
            <a:extLst>
              <a:ext uri="{FF2B5EF4-FFF2-40B4-BE49-F238E27FC236}">
                <a16:creationId xmlns:a16="http://schemas.microsoft.com/office/drawing/2014/main" id="{5A6009CC-137C-4650-9107-B7C78A64FDA7}"/>
              </a:ext>
            </a:extLst>
          </p:cNvPr>
          <p:cNvSpPr/>
          <p:nvPr/>
        </p:nvSpPr>
        <p:spPr>
          <a:xfrm>
            <a:off x="10071745" y="4537788"/>
            <a:ext cx="1145219" cy="547255"/>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Masked Multi-Head Self-Attention</a:t>
            </a:r>
          </a:p>
        </p:txBody>
      </p:sp>
      <p:sp>
        <p:nvSpPr>
          <p:cNvPr id="17" name="Rectangle: Rounded Corners 41">
            <a:extLst>
              <a:ext uri="{FF2B5EF4-FFF2-40B4-BE49-F238E27FC236}">
                <a16:creationId xmlns:a16="http://schemas.microsoft.com/office/drawing/2014/main" id="{319C2CD4-2C83-A266-4E26-6C81311DB44E}"/>
              </a:ext>
            </a:extLst>
          </p:cNvPr>
          <p:cNvSpPr/>
          <p:nvPr/>
        </p:nvSpPr>
        <p:spPr>
          <a:xfrm>
            <a:off x="10071745" y="4309662"/>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8" name="Rectangle: Rounded Corners 44">
            <a:extLst>
              <a:ext uri="{FF2B5EF4-FFF2-40B4-BE49-F238E27FC236}">
                <a16:creationId xmlns:a16="http://schemas.microsoft.com/office/drawing/2014/main" id="{7E590364-78B1-460D-CBCA-C1B5BF27B071}"/>
              </a:ext>
            </a:extLst>
          </p:cNvPr>
          <p:cNvSpPr/>
          <p:nvPr/>
        </p:nvSpPr>
        <p:spPr>
          <a:xfrm>
            <a:off x="10071745" y="2376266"/>
            <a:ext cx="1145219" cy="461639"/>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cxnSp>
        <p:nvCxnSpPr>
          <p:cNvPr id="19" name="Straight Connector 18">
            <a:extLst>
              <a:ext uri="{FF2B5EF4-FFF2-40B4-BE49-F238E27FC236}">
                <a16:creationId xmlns:a16="http://schemas.microsoft.com/office/drawing/2014/main" id="{5DAB60B4-1F6A-21FE-3F4B-E84861D47662}"/>
              </a:ext>
            </a:extLst>
          </p:cNvPr>
          <p:cNvCxnSpPr>
            <a:cxnSpLocks/>
            <a:endCxn id="13" idx="2"/>
          </p:cNvCxnSpPr>
          <p:nvPr/>
        </p:nvCxnSpPr>
        <p:spPr>
          <a:xfrm flipH="1" flipV="1">
            <a:off x="8351155" y="5065470"/>
            <a:ext cx="552" cy="485048"/>
          </a:xfrm>
          <a:prstGeom prst="line">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Rounded Corners 117">
            <a:extLst>
              <a:ext uri="{FF2B5EF4-FFF2-40B4-BE49-F238E27FC236}">
                <a16:creationId xmlns:a16="http://schemas.microsoft.com/office/drawing/2014/main" id="{4DADE8AF-421E-7073-EC62-2F577B3D5FBB}"/>
              </a:ext>
            </a:extLst>
          </p:cNvPr>
          <p:cNvSpPr/>
          <p:nvPr/>
        </p:nvSpPr>
        <p:spPr>
          <a:xfrm>
            <a:off x="10071745" y="3341121"/>
            <a:ext cx="1145219" cy="546700"/>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Cross-Attention</a:t>
            </a:r>
          </a:p>
        </p:txBody>
      </p:sp>
      <p:cxnSp>
        <p:nvCxnSpPr>
          <p:cNvPr id="21" name="Straight Connector 20">
            <a:extLst>
              <a:ext uri="{FF2B5EF4-FFF2-40B4-BE49-F238E27FC236}">
                <a16:creationId xmlns:a16="http://schemas.microsoft.com/office/drawing/2014/main" id="{39944DE3-9B88-C62A-9713-011508541974}"/>
              </a:ext>
            </a:extLst>
          </p:cNvPr>
          <p:cNvCxnSpPr>
            <a:cxnSpLocks/>
            <a:stCxn id="14" idx="0"/>
            <a:endCxn id="15" idx="2"/>
          </p:cNvCxnSpPr>
          <p:nvPr/>
        </p:nvCxnSpPr>
        <p:spPr>
          <a:xfrm flipV="1">
            <a:off x="8351155" y="4057570"/>
            <a:ext cx="0" cy="309854"/>
          </a:xfrm>
          <a:prstGeom prst="line">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25963C5-2B38-1980-DDB0-1A10E20172DD}"/>
              </a:ext>
            </a:extLst>
          </p:cNvPr>
          <p:cNvCxnSpPr>
            <a:cxnSpLocks/>
            <a:stCxn id="12" idx="0"/>
            <a:endCxn id="18" idx="2"/>
          </p:cNvCxnSpPr>
          <p:nvPr/>
        </p:nvCxnSpPr>
        <p:spPr>
          <a:xfrm flipV="1">
            <a:off x="10644355" y="2837905"/>
            <a:ext cx="0" cy="276046"/>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23B93CA-DAF1-A369-4771-EEF9B492EA28}"/>
              </a:ext>
            </a:extLst>
          </p:cNvPr>
          <p:cNvCxnSpPr>
            <a:cxnSpLocks/>
            <a:endCxn id="16" idx="2"/>
          </p:cNvCxnSpPr>
          <p:nvPr/>
        </p:nvCxnSpPr>
        <p:spPr>
          <a:xfrm flipV="1">
            <a:off x="10644354" y="5085043"/>
            <a:ext cx="1" cy="465221"/>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3">
            <a:extLst>
              <a:ext uri="{FF2B5EF4-FFF2-40B4-BE49-F238E27FC236}">
                <a16:creationId xmlns:a16="http://schemas.microsoft.com/office/drawing/2014/main" id="{A27AF1D2-AEC6-291F-D634-8E974535697B}"/>
              </a:ext>
            </a:extLst>
          </p:cNvPr>
          <p:cNvCxnSpPr>
            <a:cxnSpLocks/>
            <a:endCxn id="14" idx="1"/>
          </p:cNvCxnSpPr>
          <p:nvPr/>
        </p:nvCxnSpPr>
        <p:spPr>
          <a:xfrm rot="16200000" flipV="1">
            <a:off x="7604106" y="4630557"/>
            <a:ext cx="921489" cy="572610"/>
          </a:xfrm>
          <a:prstGeom prst="bentConnector4">
            <a:avLst>
              <a:gd name="adj1" fmla="val 4268"/>
              <a:gd name="adj2" fmla="val 139922"/>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AFE3985C-5C99-ADF6-83D5-574FAED70689}"/>
              </a:ext>
            </a:extLst>
          </p:cNvPr>
          <p:cNvCxnSpPr>
            <a:cxnSpLocks/>
          </p:cNvCxnSpPr>
          <p:nvPr/>
        </p:nvCxnSpPr>
        <p:spPr>
          <a:xfrm rot="10800000">
            <a:off x="8009817" y="5065470"/>
            <a:ext cx="341338" cy="186174"/>
          </a:xfrm>
          <a:prstGeom prst="bentConnector3">
            <a:avLst>
              <a:gd name="adj1" fmla="val 99348"/>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Elbow Connector 46">
            <a:extLst>
              <a:ext uri="{FF2B5EF4-FFF2-40B4-BE49-F238E27FC236}">
                <a16:creationId xmlns:a16="http://schemas.microsoft.com/office/drawing/2014/main" id="{8505857F-CE80-5DB7-DAB4-7273CA88D016}"/>
              </a:ext>
            </a:extLst>
          </p:cNvPr>
          <p:cNvCxnSpPr>
            <a:cxnSpLocks/>
          </p:cNvCxnSpPr>
          <p:nvPr/>
        </p:nvCxnSpPr>
        <p:spPr>
          <a:xfrm flipV="1">
            <a:off x="8351154" y="5076281"/>
            <a:ext cx="342000" cy="175363"/>
          </a:xfrm>
          <a:prstGeom prst="bentConnector3">
            <a:avLst>
              <a:gd name="adj1" fmla="val 100659"/>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Elbow Connector 47">
            <a:extLst>
              <a:ext uri="{FF2B5EF4-FFF2-40B4-BE49-F238E27FC236}">
                <a16:creationId xmlns:a16="http://schemas.microsoft.com/office/drawing/2014/main" id="{7C602D25-F748-8ED0-FDD4-12FC7CC52269}"/>
              </a:ext>
            </a:extLst>
          </p:cNvPr>
          <p:cNvCxnSpPr>
            <a:cxnSpLocks/>
            <a:endCxn id="10" idx="1"/>
          </p:cNvCxnSpPr>
          <p:nvPr/>
        </p:nvCxnSpPr>
        <p:spPr>
          <a:xfrm rot="16200000" flipV="1">
            <a:off x="7659188" y="3563274"/>
            <a:ext cx="811326" cy="572611"/>
          </a:xfrm>
          <a:prstGeom prst="bentConnector4">
            <a:avLst>
              <a:gd name="adj1" fmla="val -640"/>
              <a:gd name="adj2" fmla="val 139923"/>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9C7D9AC-66D5-9613-B2BA-A1C1F646DE8D}"/>
              </a:ext>
            </a:extLst>
          </p:cNvPr>
          <p:cNvCxnSpPr>
            <a:cxnSpLocks/>
            <a:stCxn id="13" idx="0"/>
            <a:endCxn id="14" idx="2"/>
          </p:cNvCxnSpPr>
          <p:nvPr/>
        </p:nvCxnSpPr>
        <p:spPr>
          <a:xfrm flipV="1">
            <a:off x="8351155" y="4544809"/>
            <a:ext cx="0" cy="59022"/>
          </a:xfrm>
          <a:prstGeom prst="line">
            <a:avLst/>
          </a:prstGeom>
          <a:ln w="34925">
            <a:solidFill>
              <a:schemeClr val="accent3">
                <a:lumMod val="40000"/>
                <a:lumOff val="6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BF985E4-FEE0-BBDE-CE24-318D71987B54}"/>
              </a:ext>
            </a:extLst>
          </p:cNvPr>
          <p:cNvCxnSpPr>
            <a:cxnSpLocks/>
            <a:stCxn id="17" idx="2"/>
            <a:endCxn id="16" idx="0"/>
          </p:cNvCxnSpPr>
          <p:nvPr/>
        </p:nvCxnSpPr>
        <p:spPr>
          <a:xfrm>
            <a:off x="10644355" y="4487047"/>
            <a:ext cx="0" cy="50741"/>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 name="Elbow Connector 50">
            <a:extLst>
              <a:ext uri="{FF2B5EF4-FFF2-40B4-BE49-F238E27FC236}">
                <a16:creationId xmlns:a16="http://schemas.microsoft.com/office/drawing/2014/main" id="{0225D5A3-768D-E675-759F-88C1FD4E2308}"/>
              </a:ext>
            </a:extLst>
          </p:cNvPr>
          <p:cNvCxnSpPr>
            <a:cxnSpLocks/>
          </p:cNvCxnSpPr>
          <p:nvPr/>
        </p:nvCxnSpPr>
        <p:spPr>
          <a:xfrm rot="10800000">
            <a:off x="10303017" y="5083781"/>
            <a:ext cx="341338" cy="186174"/>
          </a:xfrm>
          <a:prstGeom prst="bentConnector3">
            <a:avLst>
              <a:gd name="adj1" fmla="val 9934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Elbow Connector 51">
            <a:extLst>
              <a:ext uri="{FF2B5EF4-FFF2-40B4-BE49-F238E27FC236}">
                <a16:creationId xmlns:a16="http://schemas.microsoft.com/office/drawing/2014/main" id="{C28C87D2-CB89-989F-BCC5-BF9450B630EE}"/>
              </a:ext>
            </a:extLst>
          </p:cNvPr>
          <p:cNvCxnSpPr>
            <a:cxnSpLocks/>
          </p:cNvCxnSpPr>
          <p:nvPr/>
        </p:nvCxnSpPr>
        <p:spPr>
          <a:xfrm flipV="1">
            <a:off x="10644354" y="5094592"/>
            <a:ext cx="342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F99CEF46-E51C-CAB4-1E09-FA801DD29664}"/>
              </a:ext>
            </a:extLst>
          </p:cNvPr>
          <p:cNvCxnSpPr>
            <a:cxnSpLocks/>
            <a:stCxn id="11" idx="0"/>
          </p:cNvCxnSpPr>
          <p:nvPr/>
        </p:nvCxnSpPr>
        <p:spPr>
          <a:xfrm flipV="1">
            <a:off x="10644355" y="1897697"/>
            <a:ext cx="0" cy="252225"/>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Elbow Connector 69">
            <a:extLst>
              <a:ext uri="{FF2B5EF4-FFF2-40B4-BE49-F238E27FC236}">
                <a16:creationId xmlns:a16="http://schemas.microsoft.com/office/drawing/2014/main" id="{6043C0AA-5924-0665-D421-817921A36CD7}"/>
              </a:ext>
            </a:extLst>
          </p:cNvPr>
          <p:cNvCxnSpPr>
            <a:cxnSpLocks/>
            <a:endCxn id="11" idx="3"/>
          </p:cNvCxnSpPr>
          <p:nvPr/>
        </p:nvCxnSpPr>
        <p:spPr>
          <a:xfrm rot="5400000" flipH="1" flipV="1">
            <a:off x="10488040" y="2394927"/>
            <a:ext cx="885236" cy="572612"/>
          </a:xfrm>
          <a:prstGeom prst="bentConnector4">
            <a:avLst>
              <a:gd name="adj1" fmla="val 10941"/>
              <a:gd name="adj2" fmla="val 13992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3A8B3CB7-813B-79E3-645E-E98B0F67F907}"/>
              </a:ext>
            </a:extLst>
          </p:cNvPr>
          <p:cNvCxnSpPr>
            <a:cxnSpLocks/>
          </p:cNvCxnSpPr>
          <p:nvPr/>
        </p:nvCxnSpPr>
        <p:spPr>
          <a:xfrm flipV="1">
            <a:off x="10644355" y="4124219"/>
            <a:ext cx="0" cy="187200"/>
          </a:xfrm>
          <a:prstGeom prst="straightConnector1">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2" name="Elbow Connector 71">
            <a:extLst>
              <a:ext uri="{FF2B5EF4-FFF2-40B4-BE49-F238E27FC236}">
                <a16:creationId xmlns:a16="http://schemas.microsoft.com/office/drawing/2014/main" id="{383E9A8E-3C6E-B971-EA63-B889749C7D19}"/>
              </a:ext>
            </a:extLst>
          </p:cNvPr>
          <p:cNvCxnSpPr>
            <a:cxnSpLocks/>
            <a:endCxn id="12" idx="3"/>
          </p:cNvCxnSpPr>
          <p:nvPr/>
        </p:nvCxnSpPr>
        <p:spPr>
          <a:xfrm rot="5400000" flipH="1" flipV="1">
            <a:off x="10441164" y="3406044"/>
            <a:ext cx="979200" cy="572400"/>
          </a:xfrm>
          <a:prstGeom prst="bentConnector4">
            <a:avLst>
              <a:gd name="adj1" fmla="val -3525"/>
              <a:gd name="adj2" fmla="val 139566"/>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Elbow Connector 72">
            <a:extLst>
              <a:ext uri="{FF2B5EF4-FFF2-40B4-BE49-F238E27FC236}">
                <a16:creationId xmlns:a16="http://schemas.microsoft.com/office/drawing/2014/main" id="{1F753928-05D8-438F-2A4B-3871041B2E3D}"/>
              </a:ext>
            </a:extLst>
          </p:cNvPr>
          <p:cNvCxnSpPr>
            <a:cxnSpLocks/>
          </p:cNvCxnSpPr>
          <p:nvPr/>
        </p:nvCxnSpPr>
        <p:spPr>
          <a:xfrm flipV="1">
            <a:off x="10644352" y="3889720"/>
            <a:ext cx="342000" cy="251999"/>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Elbow Connector 73">
            <a:extLst>
              <a:ext uri="{FF2B5EF4-FFF2-40B4-BE49-F238E27FC236}">
                <a16:creationId xmlns:a16="http://schemas.microsoft.com/office/drawing/2014/main" id="{3A588CD8-E357-5594-4D62-FD5BDC0F6656}"/>
              </a:ext>
            </a:extLst>
          </p:cNvPr>
          <p:cNvCxnSpPr>
            <a:cxnSpLocks/>
          </p:cNvCxnSpPr>
          <p:nvPr/>
        </p:nvCxnSpPr>
        <p:spPr>
          <a:xfrm flipV="1">
            <a:off x="10104246" y="3884658"/>
            <a:ext cx="540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Elbow Connector 74">
            <a:extLst>
              <a:ext uri="{FF2B5EF4-FFF2-40B4-BE49-F238E27FC236}">
                <a16:creationId xmlns:a16="http://schemas.microsoft.com/office/drawing/2014/main" id="{0BB0975B-C1EE-A763-C7DB-0BB80DCC1767}"/>
              </a:ext>
            </a:extLst>
          </p:cNvPr>
          <p:cNvCxnSpPr>
            <a:cxnSpLocks/>
          </p:cNvCxnSpPr>
          <p:nvPr/>
        </p:nvCxnSpPr>
        <p:spPr>
          <a:xfrm flipV="1">
            <a:off x="9760503" y="3884658"/>
            <a:ext cx="540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Elbow Connector 75">
            <a:extLst>
              <a:ext uri="{FF2B5EF4-FFF2-40B4-BE49-F238E27FC236}">
                <a16:creationId xmlns:a16="http://schemas.microsoft.com/office/drawing/2014/main" id="{D8E34A34-7AE8-C3C5-887F-1FD9904AA551}"/>
              </a:ext>
            </a:extLst>
          </p:cNvPr>
          <p:cNvCxnSpPr>
            <a:cxnSpLocks/>
            <a:stCxn id="10" idx="0"/>
          </p:cNvCxnSpPr>
          <p:nvPr/>
        </p:nvCxnSpPr>
        <p:spPr>
          <a:xfrm rot="16200000" flipH="1">
            <a:off x="8757576" y="2948802"/>
            <a:ext cx="705523" cy="1518366"/>
          </a:xfrm>
          <a:prstGeom prst="bentConnector4">
            <a:avLst>
              <a:gd name="adj1" fmla="val -32401"/>
              <a:gd name="adj2" fmla="val 68856"/>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8DC7790-DAC3-255C-3ECB-513FDE86DC86}"/>
              </a:ext>
            </a:extLst>
          </p:cNvPr>
          <p:cNvCxnSpPr>
            <a:cxnSpLocks/>
            <a:stCxn id="10" idx="2"/>
            <a:endCxn id="15" idx="0"/>
          </p:cNvCxnSpPr>
          <p:nvPr/>
        </p:nvCxnSpPr>
        <p:spPr>
          <a:xfrm>
            <a:off x="8351155" y="3532609"/>
            <a:ext cx="0" cy="63322"/>
          </a:xfrm>
          <a:prstGeom prst="line">
            <a:avLst/>
          </a:prstGeom>
          <a:ln w="34925">
            <a:solidFill>
              <a:schemeClr val="accent3">
                <a:lumMod val="40000"/>
                <a:lumOff val="6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3557F76E-74D7-EE0D-38B3-BA0F8B82D29F}"/>
              </a:ext>
            </a:extLst>
          </p:cNvPr>
          <p:cNvCxnSpPr>
            <a:cxnSpLocks/>
            <a:stCxn id="12" idx="2"/>
            <a:endCxn id="20" idx="0"/>
          </p:cNvCxnSpPr>
          <p:nvPr/>
        </p:nvCxnSpPr>
        <p:spPr>
          <a:xfrm>
            <a:off x="10644355" y="3291336"/>
            <a:ext cx="0" cy="49785"/>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6D9F925-4679-1960-2353-55AC363AF466}"/>
              </a:ext>
            </a:extLst>
          </p:cNvPr>
          <p:cNvCxnSpPr>
            <a:cxnSpLocks/>
            <a:stCxn id="18" idx="0"/>
            <a:endCxn id="11" idx="2"/>
          </p:cNvCxnSpPr>
          <p:nvPr/>
        </p:nvCxnSpPr>
        <p:spPr>
          <a:xfrm flipV="1">
            <a:off x="10644355" y="2327307"/>
            <a:ext cx="0" cy="48959"/>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0" name="Elbow Connector 79">
            <a:extLst>
              <a:ext uri="{FF2B5EF4-FFF2-40B4-BE49-F238E27FC236}">
                <a16:creationId xmlns:a16="http://schemas.microsoft.com/office/drawing/2014/main" id="{AD07006F-DF88-2C65-EA99-AF2637A6EC61}"/>
              </a:ext>
            </a:extLst>
          </p:cNvPr>
          <p:cNvCxnSpPr>
            <a:cxnSpLocks/>
          </p:cNvCxnSpPr>
          <p:nvPr/>
        </p:nvCxnSpPr>
        <p:spPr>
          <a:xfrm rot="5400000" flipH="1" flipV="1">
            <a:off x="10424338" y="4621503"/>
            <a:ext cx="1015773" cy="569477"/>
          </a:xfrm>
          <a:prstGeom prst="bentConnector4">
            <a:avLst>
              <a:gd name="adj1" fmla="val 6804"/>
              <a:gd name="adj2" fmla="val 14072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49351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Picture 127">
            <a:extLst>
              <a:ext uri="{FF2B5EF4-FFF2-40B4-BE49-F238E27FC236}">
                <a16:creationId xmlns:a16="http://schemas.microsoft.com/office/drawing/2014/main" id="{E3DC1610-B90A-6BDE-7298-A17B9583E738}"/>
              </a:ext>
            </a:extLst>
          </p:cNvPr>
          <p:cNvPicPr>
            <a:picLocks noChangeAspect="1"/>
          </p:cNvPicPr>
          <p:nvPr/>
        </p:nvPicPr>
        <p:blipFill>
          <a:blip r:embed="rId3"/>
          <a:stretch>
            <a:fillRect/>
          </a:stretch>
        </p:blipFill>
        <p:spPr>
          <a:xfrm>
            <a:off x="909320" y="1781719"/>
            <a:ext cx="7772400" cy="4503906"/>
          </a:xfrm>
          <a:prstGeom prst="rect">
            <a:avLst/>
          </a:prstGeom>
        </p:spPr>
      </p:pic>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a:t>Encoder-Decoder Layers (2)</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74</a:t>
            </a:fld>
            <a:endParaRPr lang="en-US"/>
          </a:p>
        </p:txBody>
      </p:sp>
      <p:sp>
        <p:nvSpPr>
          <p:cNvPr id="8" name="Content Placeholder 7">
            <a:extLst>
              <a:ext uri="{FF2B5EF4-FFF2-40B4-BE49-F238E27FC236}">
                <a16:creationId xmlns:a16="http://schemas.microsoft.com/office/drawing/2014/main" id="{34DCB013-1C94-5C00-FE20-4D95A77AE085}"/>
              </a:ext>
            </a:extLst>
          </p:cNvPr>
          <p:cNvSpPr>
            <a:spLocks noGrp="1"/>
          </p:cNvSpPr>
          <p:nvPr>
            <p:ph idx="1"/>
          </p:nvPr>
        </p:nvSpPr>
        <p:spPr>
          <a:xfrm>
            <a:off x="838200" y="1149119"/>
            <a:ext cx="6387919" cy="4916334"/>
          </a:xfrm>
        </p:spPr>
        <p:txBody>
          <a:bodyPr>
            <a:normAutofit/>
          </a:bodyPr>
          <a:lstStyle/>
          <a:p>
            <a:pPr marL="0" indent="0">
              <a:buNone/>
            </a:pPr>
            <a:r>
              <a:rPr lang="en-US" b="1"/>
              <a:t>Implementing the decoder layer</a:t>
            </a:r>
          </a:p>
          <a:p>
            <a:pPr marL="0" indent="0">
              <a:buNone/>
            </a:pPr>
            <a:endParaRPr lang="en-US"/>
          </a:p>
          <a:p>
            <a:pPr marL="0" indent="0">
              <a:buNone/>
            </a:pPr>
            <a:endParaRPr lang="en-US"/>
          </a:p>
        </p:txBody>
      </p:sp>
      <p:sp>
        <p:nvSpPr>
          <p:cNvPr id="9" name="Title 1">
            <a:extLst>
              <a:ext uri="{FF2B5EF4-FFF2-40B4-BE49-F238E27FC236}">
                <a16:creationId xmlns:a16="http://schemas.microsoft.com/office/drawing/2014/main" id="{C2BAF02C-06FD-F6DB-C8B3-755F72C06868}"/>
              </a:ext>
            </a:extLst>
          </p:cNvPr>
          <p:cNvSpPr txBox="1">
            <a:spLocks/>
          </p:cNvSpPr>
          <p:nvPr/>
        </p:nvSpPr>
        <p:spPr>
          <a:xfrm>
            <a:off x="909320" y="711441"/>
            <a:ext cx="8905240" cy="63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i="1">
                <a:solidFill>
                  <a:schemeClr val="bg2">
                    <a:lumMod val="25000"/>
                  </a:schemeClr>
                </a:solidFill>
              </a:rPr>
              <a:t>Transformers From The Ground Up</a:t>
            </a:r>
          </a:p>
        </p:txBody>
      </p:sp>
      <p:cxnSp>
        <p:nvCxnSpPr>
          <p:cNvPr id="47" name="Straight Arrow Connector 46">
            <a:extLst>
              <a:ext uri="{FF2B5EF4-FFF2-40B4-BE49-F238E27FC236}">
                <a16:creationId xmlns:a16="http://schemas.microsoft.com/office/drawing/2014/main" id="{876E7C0A-EF3D-E2AF-A0AE-94CB8F6F95FF}"/>
              </a:ext>
            </a:extLst>
          </p:cNvPr>
          <p:cNvCxnSpPr>
            <a:cxnSpLocks/>
          </p:cNvCxnSpPr>
          <p:nvPr/>
        </p:nvCxnSpPr>
        <p:spPr>
          <a:xfrm flipV="1">
            <a:off x="10635489" y="1916824"/>
            <a:ext cx="0" cy="252225"/>
          </a:xfrm>
          <a:prstGeom prst="straightConnector1">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8" name="Rectangle: Rounded Corners 20">
            <a:extLst>
              <a:ext uri="{FF2B5EF4-FFF2-40B4-BE49-F238E27FC236}">
                <a16:creationId xmlns:a16="http://schemas.microsoft.com/office/drawing/2014/main" id="{4E5D5B74-EC05-C851-896B-659B306ABC55}"/>
              </a:ext>
            </a:extLst>
          </p:cNvPr>
          <p:cNvSpPr/>
          <p:nvPr/>
        </p:nvSpPr>
        <p:spPr>
          <a:xfrm>
            <a:off x="9781107" y="2117932"/>
            <a:ext cx="1911176" cy="3340800"/>
          </a:xfrm>
          <a:prstGeom prst="roundRect">
            <a:avLst>
              <a:gd name="adj" fmla="val 8831"/>
            </a:avLst>
          </a:prstGeom>
          <a:solidFill>
            <a:srgbClr val="C175BF">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sp>
        <p:nvSpPr>
          <p:cNvPr id="90" name="Rectangle: Rounded Corners 20">
            <a:extLst>
              <a:ext uri="{FF2B5EF4-FFF2-40B4-BE49-F238E27FC236}">
                <a16:creationId xmlns:a16="http://schemas.microsoft.com/office/drawing/2014/main" id="{85E9BE81-CEAC-536E-EC54-89B0B4826481}"/>
              </a:ext>
            </a:extLst>
          </p:cNvPr>
          <p:cNvSpPr/>
          <p:nvPr/>
        </p:nvSpPr>
        <p:spPr>
          <a:xfrm>
            <a:off x="7334233" y="3232682"/>
            <a:ext cx="1785389" cy="2180503"/>
          </a:xfrm>
          <a:prstGeom prst="roundRect">
            <a:avLst>
              <a:gd name="adj" fmla="val 8831"/>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sp>
        <p:nvSpPr>
          <p:cNvPr id="91" name="Rectangle: Rounded Corners 114">
            <a:extLst>
              <a:ext uri="{FF2B5EF4-FFF2-40B4-BE49-F238E27FC236}">
                <a16:creationId xmlns:a16="http://schemas.microsoft.com/office/drawing/2014/main" id="{31A9233E-8E30-C78C-7151-F428BD57A4C5}"/>
              </a:ext>
            </a:extLst>
          </p:cNvPr>
          <p:cNvSpPr/>
          <p:nvPr/>
        </p:nvSpPr>
        <p:spPr>
          <a:xfrm>
            <a:off x="7778545" y="3355224"/>
            <a:ext cx="1145219" cy="177385"/>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92" name="Rectangle: Rounded Corners 116">
            <a:extLst>
              <a:ext uri="{FF2B5EF4-FFF2-40B4-BE49-F238E27FC236}">
                <a16:creationId xmlns:a16="http://schemas.microsoft.com/office/drawing/2014/main" id="{24FF0EAF-D8DC-92C7-318A-F151E4A049CD}"/>
              </a:ext>
            </a:extLst>
          </p:cNvPr>
          <p:cNvSpPr/>
          <p:nvPr/>
        </p:nvSpPr>
        <p:spPr>
          <a:xfrm>
            <a:off x="10071745" y="2149922"/>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93" name="Rectangle: Rounded Corners 115">
            <a:extLst>
              <a:ext uri="{FF2B5EF4-FFF2-40B4-BE49-F238E27FC236}">
                <a16:creationId xmlns:a16="http://schemas.microsoft.com/office/drawing/2014/main" id="{287C72A5-D631-8C77-6ABA-3570E767DE57}"/>
              </a:ext>
            </a:extLst>
          </p:cNvPr>
          <p:cNvSpPr/>
          <p:nvPr/>
        </p:nvSpPr>
        <p:spPr>
          <a:xfrm>
            <a:off x="10071745" y="3113951"/>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94" name="Rectangle: Rounded Corners 36">
            <a:extLst>
              <a:ext uri="{FF2B5EF4-FFF2-40B4-BE49-F238E27FC236}">
                <a16:creationId xmlns:a16="http://schemas.microsoft.com/office/drawing/2014/main" id="{DB5F0257-C632-EC03-020F-42208C7B1B35}"/>
              </a:ext>
            </a:extLst>
          </p:cNvPr>
          <p:cNvSpPr/>
          <p:nvPr/>
        </p:nvSpPr>
        <p:spPr>
          <a:xfrm>
            <a:off x="7778545" y="4603831"/>
            <a:ext cx="1145219" cy="461639"/>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Self-Attention</a:t>
            </a:r>
          </a:p>
        </p:txBody>
      </p:sp>
      <p:sp>
        <p:nvSpPr>
          <p:cNvPr id="95" name="Rectangle: Rounded Corners 37">
            <a:extLst>
              <a:ext uri="{FF2B5EF4-FFF2-40B4-BE49-F238E27FC236}">
                <a16:creationId xmlns:a16="http://schemas.microsoft.com/office/drawing/2014/main" id="{83E05614-B641-9F2C-4E40-D367F0574AF8}"/>
              </a:ext>
            </a:extLst>
          </p:cNvPr>
          <p:cNvSpPr/>
          <p:nvPr/>
        </p:nvSpPr>
        <p:spPr>
          <a:xfrm>
            <a:off x="7778545" y="4367424"/>
            <a:ext cx="1145219" cy="177385"/>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96" name="Rectangle: Rounded Corners 38">
            <a:extLst>
              <a:ext uri="{FF2B5EF4-FFF2-40B4-BE49-F238E27FC236}">
                <a16:creationId xmlns:a16="http://schemas.microsoft.com/office/drawing/2014/main" id="{C2C17EAC-91C7-0B16-3CDE-348696B9DFB5}"/>
              </a:ext>
            </a:extLst>
          </p:cNvPr>
          <p:cNvSpPr/>
          <p:nvPr/>
        </p:nvSpPr>
        <p:spPr>
          <a:xfrm>
            <a:off x="7778545" y="3595931"/>
            <a:ext cx="1145219" cy="461639"/>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97" name="Rectangle: Rounded Corners 40">
            <a:extLst>
              <a:ext uri="{FF2B5EF4-FFF2-40B4-BE49-F238E27FC236}">
                <a16:creationId xmlns:a16="http://schemas.microsoft.com/office/drawing/2014/main" id="{AEBBC7C4-A49D-67D3-8584-27B2BC86898C}"/>
              </a:ext>
            </a:extLst>
          </p:cNvPr>
          <p:cNvSpPr/>
          <p:nvPr/>
        </p:nvSpPr>
        <p:spPr>
          <a:xfrm>
            <a:off x="10071745" y="4537788"/>
            <a:ext cx="1145219" cy="547255"/>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Masked Multi-Head Self-Attention</a:t>
            </a:r>
          </a:p>
        </p:txBody>
      </p:sp>
      <p:sp>
        <p:nvSpPr>
          <p:cNvPr id="98" name="Rectangle: Rounded Corners 41">
            <a:extLst>
              <a:ext uri="{FF2B5EF4-FFF2-40B4-BE49-F238E27FC236}">
                <a16:creationId xmlns:a16="http://schemas.microsoft.com/office/drawing/2014/main" id="{DDB9EC94-595E-33C2-D9DC-2CDDBC2294E3}"/>
              </a:ext>
            </a:extLst>
          </p:cNvPr>
          <p:cNvSpPr/>
          <p:nvPr/>
        </p:nvSpPr>
        <p:spPr>
          <a:xfrm>
            <a:off x="10071745" y="4309662"/>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99" name="Rectangle: Rounded Corners 44">
            <a:extLst>
              <a:ext uri="{FF2B5EF4-FFF2-40B4-BE49-F238E27FC236}">
                <a16:creationId xmlns:a16="http://schemas.microsoft.com/office/drawing/2014/main" id="{F353D725-432D-22A6-2A46-5E9E9C395C23}"/>
              </a:ext>
            </a:extLst>
          </p:cNvPr>
          <p:cNvSpPr/>
          <p:nvPr/>
        </p:nvSpPr>
        <p:spPr>
          <a:xfrm>
            <a:off x="10071745" y="2376266"/>
            <a:ext cx="1145219" cy="461639"/>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cxnSp>
        <p:nvCxnSpPr>
          <p:cNvPr id="100" name="Straight Connector 99">
            <a:extLst>
              <a:ext uri="{FF2B5EF4-FFF2-40B4-BE49-F238E27FC236}">
                <a16:creationId xmlns:a16="http://schemas.microsoft.com/office/drawing/2014/main" id="{1E2FB03E-C15A-B836-F40A-D754062F77C4}"/>
              </a:ext>
            </a:extLst>
          </p:cNvPr>
          <p:cNvCxnSpPr>
            <a:cxnSpLocks/>
            <a:endCxn id="94" idx="2"/>
          </p:cNvCxnSpPr>
          <p:nvPr/>
        </p:nvCxnSpPr>
        <p:spPr>
          <a:xfrm flipH="1" flipV="1">
            <a:off x="8351155" y="5065470"/>
            <a:ext cx="552" cy="485048"/>
          </a:xfrm>
          <a:prstGeom prst="line">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1" name="Rectangle: Rounded Corners 117">
            <a:extLst>
              <a:ext uri="{FF2B5EF4-FFF2-40B4-BE49-F238E27FC236}">
                <a16:creationId xmlns:a16="http://schemas.microsoft.com/office/drawing/2014/main" id="{E716E942-513F-29B1-1033-B9606EA2890B}"/>
              </a:ext>
            </a:extLst>
          </p:cNvPr>
          <p:cNvSpPr/>
          <p:nvPr/>
        </p:nvSpPr>
        <p:spPr>
          <a:xfrm>
            <a:off x="10071745" y="3341121"/>
            <a:ext cx="1145219" cy="546700"/>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Cross-Attention</a:t>
            </a:r>
          </a:p>
        </p:txBody>
      </p:sp>
      <p:cxnSp>
        <p:nvCxnSpPr>
          <p:cNvPr id="102" name="Straight Connector 101">
            <a:extLst>
              <a:ext uri="{FF2B5EF4-FFF2-40B4-BE49-F238E27FC236}">
                <a16:creationId xmlns:a16="http://schemas.microsoft.com/office/drawing/2014/main" id="{C724DABE-0CDD-ABF8-55AD-3DAE7FEB15CB}"/>
              </a:ext>
            </a:extLst>
          </p:cNvPr>
          <p:cNvCxnSpPr>
            <a:cxnSpLocks/>
            <a:stCxn id="95" idx="0"/>
            <a:endCxn id="96" idx="2"/>
          </p:cNvCxnSpPr>
          <p:nvPr/>
        </p:nvCxnSpPr>
        <p:spPr>
          <a:xfrm flipV="1">
            <a:off x="8351155" y="4057570"/>
            <a:ext cx="0" cy="309854"/>
          </a:xfrm>
          <a:prstGeom prst="line">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6A1E3425-FC16-7811-0B17-E0B01C3DDDF0}"/>
              </a:ext>
            </a:extLst>
          </p:cNvPr>
          <p:cNvCxnSpPr>
            <a:cxnSpLocks/>
            <a:stCxn id="93" idx="0"/>
            <a:endCxn id="99" idx="2"/>
          </p:cNvCxnSpPr>
          <p:nvPr/>
        </p:nvCxnSpPr>
        <p:spPr>
          <a:xfrm flipV="1">
            <a:off x="10644355" y="2837905"/>
            <a:ext cx="0" cy="276046"/>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4967C8B-3C40-2855-B10B-A78F3B131D9C}"/>
              </a:ext>
            </a:extLst>
          </p:cNvPr>
          <p:cNvCxnSpPr>
            <a:cxnSpLocks/>
            <a:endCxn id="97" idx="2"/>
          </p:cNvCxnSpPr>
          <p:nvPr/>
        </p:nvCxnSpPr>
        <p:spPr>
          <a:xfrm flipV="1">
            <a:off x="10644354" y="5085043"/>
            <a:ext cx="1" cy="465221"/>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Elbow Connector 104">
            <a:extLst>
              <a:ext uri="{FF2B5EF4-FFF2-40B4-BE49-F238E27FC236}">
                <a16:creationId xmlns:a16="http://schemas.microsoft.com/office/drawing/2014/main" id="{BA336C32-0198-3F64-E26E-7BAE488092F9}"/>
              </a:ext>
            </a:extLst>
          </p:cNvPr>
          <p:cNvCxnSpPr>
            <a:cxnSpLocks/>
            <a:endCxn id="95" idx="1"/>
          </p:cNvCxnSpPr>
          <p:nvPr/>
        </p:nvCxnSpPr>
        <p:spPr>
          <a:xfrm rot="16200000" flipV="1">
            <a:off x="7604106" y="4630557"/>
            <a:ext cx="921489" cy="572610"/>
          </a:xfrm>
          <a:prstGeom prst="bentConnector4">
            <a:avLst>
              <a:gd name="adj1" fmla="val 4268"/>
              <a:gd name="adj2" fmla="val 139922"/>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Elbow Connector 105">
            <a:extLst>
              <a:ext uri="{FF2B5EF4-FFF2-40B4-BE49-F238E27FC236}">
                <a16:creationId xmlns:a16="http://schemas.microsoft.com/office/drawing/2014/main" id="{02B023D9-BCA8-A263-C46F-A8CF7E08A598}"/>
              </a:ext>
            </a:extLst>
          </p:cNvPr>
          <p:cNvCxnSpPr>
            <a:cxnSpLocks/>
          </p:cNvCxnSpPr>
          <p:nvPr/>
        </p:nvCxnSpPr>
        <p:spPr>
          <a:xfrm rot="10800000">
            <a:off x="8009817" y="5065470"/>
            <a:ext cx="341338" cy="186174"/>
          </a:xfrm>
          <a:prstGeom prst="bentConnector3">
            <a:avLst>
              <a:gd name="adj1" fmla="val 99348"/>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Elbow Connector 106">
            <a:extLst>
              <a:ext uri="{FF2B5EF4-FFF2-40B4-BE49-F238E27FC236}">
                <a16:creationId xmlns:a16="http://schemas.microsoft.com/office/drawing/2014/main" id="{2A2269AA-BCB3-A935-B237-61FAC2CF3095}"/>
              </a:ext>
            </a:extLst>
          </p:cNvPr>
          <p:cNvCxnSpPr>
            <a:cxnSpLocks/>
          </p:cNvCxnSpPr>
          <p:nvPr/>
        </p:nvCxnSpPr>
        <p:spPr>
          <a:xfrm flipV="1">
            <a:off x="8351154" y="5076281"/>
            <a:ext cx="342000" cy="175363"/>
          </a:xfrm>
          <a:prstGeom prst="bentConnector3">
            <a:avLst>
              <a:gd name="adj1" fmla="val 100659"/>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Elbow Connector 107">
            <a:extLst>
              <a:ext uri="{FF2B5EF4-FFF2-40B4-BE49-F238E27FC236}">
                <a16:creationId xmlns:a16="http://schemas.microsoft.com/office/drawing/2014/main" id="{6A03B257-E040-B2ED-9680-7299581BCC6D}"/>
              </a:ext>
            </a:extLst>
          </p:cNvPr>
          <p:cNvCxnSpPr>
            <a:cxnSpLocks/>
            <a:endCxn id="91" idx="1"/>
          </p:cNvCxnSpPr>
          <p:nvPr/>
        </p:nvCxnSpPr>
        <p:spPr>
          <a:xfrm rot="16200000" flipV="1">
            <a:off x="7659188" y="3563274"/>
            <a:ext cx="811326" cy="572611"/>
          </a:xfrm>
          <a:prstGeom prst="bentConnector4">
            <a:avLst>
              <a:gd name="adj1" fmla="val -640"/>
              <a:gd name="adj2" fmla="val 139923"/>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D320CA6-8E9B-E2C1-63DA-D29B584A5FB3}"/>
              </a:ext>
            </a:extLst>
          </p:cNvPr>
          <p:cNvCxnSpPr>
            <a:cxnSpLocks/>
            <a:stCxn id="94" idx="0"/>
            <a:endCxn id="95" idx="2"/>
          </p:cNvCxnSpPr>
          <p:nvPr/>
        </p:nvCxnSpPr>
        <p:spPr>
          <a:xfrm flipV="1">
            <a:off x="8351155" y="4544809"/>
            <a:ext cx="0" cy="59022"/>
          </a:xfrm>
          <a:prstGeom prst="line">
            <a:avLst/>
          </a:prstGeom>
          <a:ln w="34925">
            <a:solidFill>
              <a:schemeClr val="accent3">
                <a:lumMod val="40000"/>
                <a:lumOff val="6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643A78C-1D58-7A1F-2D96-C1CEF0C0D755}"/>
              </a:ext>
            </a:extLst>
          </p:cNvPr>
          <p:cNvCxnSpPr>
            <a:cxnSpLocks/>
            <a:stCxn id="98" idx="2"/>
            <a:endCxn id="97" idx="0"/>
          </p:cNvCxnSpPr>
          <p:nvPr/>
        </p:nvCxnSpPr>
        <p:spPr>
          <a:xfrm>
            <a:off x="10644355" y="4487047"/>
            <a:ext cx="0" cy="50741"/>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1" name="Elbow Connector 110">
            <a:extLst>
              <a:ext uri="{FF2B5EF4-FFF2-40B4-BE49-F238E27FC236}">
                <a16:creationId xmlns:a16="http://schemas.microsoft.com/office/drawing/2014/main" id="{C1E741A4-14AE-2A5D-B054-7DECED9CB67E}"/>
              </a:ext>
            </a:extLst>
          </p:cNvPr>
          <p:cNvCxnSpPr>
            <a:cxnSpLocks/>
          </p:cNvCxnSpPr>
          <p:nvPr/>
        </p:nvCxnSpPr>
        <p:spPr>
          <a:xfrm rot="10800000">
            <a:off x="10303017" y="5083781"/>
            <a:ext cx="341338" cy="186174"/>
          </a:xfrm>
          <a:prstGeom prst="bentConnector3">
            <a:avLst>
              <a:gd name="adj1" fmla="val 9934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Elbow Connector 111">
            <a:extLst>
              <a:ext uri="{FF2B5EF4-FFF2-40B4-BE49-F238E27FC236}">
                <a16:creationId xmlns:a16="http://schemas.microsoft.com/office/drawing/2014/main" id="{26806CF3-53F5-92C1-4373-CAE4E18F1F96}"/>
              </a:ext>
            </a:extLst>
          </p:cNvPr>
          <p:cNvCxnSpPr>
            <a:cxnSpLocks/>
          </p:cNvCxnSpPr>
          <p:nvPr/>
        </p:nvCxnSpPr>
        <p:spPr>
          <a:xfrm flipV="1">
            <a:off x="10644354" y="5094592"/>
            <a:ext cx="342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16EA27A3-64D4-08FC-FD41-34C40D862DB6}"/>
              </a:ext>
            </a:extLst>
          </p:cNvPr>
          <p:cNvCxnSpPr>
            <a:cxnSpLocks/>
            <a:stCxn id="92" idx="0"/>
          </p:cNvCxnSpPr>
          <p:nvPr/>
        </p:nvCxnSpPr>
        <p:spPr>
          <a:xfrm flipV="1">
            <a:off x="10644355" y="1897697"/>
            <a:ext cx="0" cy="252225"/>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Elbow Connector 113">
            <a:extLst>
              <a:ext uri="{FF2B5EF4-FFF2-40B4-BE49-F238E27FC236}">
                <a16:creationId xmlns:a16="http://schemas.microsoft.com/office/drawing/2014/main" id="{D0CB3914-6D09-EEDE-D25E-42D93FF4BD34}"/>
              </a:ext>
            </a:extLst>
          </p:cNvPr>
          <p:cNvCxnSpPr>
            <a:cxnSpLocks/>
            <a:endCxn id="92" idx="3"/>
          </p:cNvCxnSpPr>
          <p:nvPr/>
        </p:nvCxnSpPr>
        <p:spPr>
          <a:xfrm rot="5400000" flipH="1" flipV="1">
            <a:off x="10488040" y="2394927"/>
            <a:ext cx="885236" cy="572612"/>
          </a:xfrm>
          <a:prstGeom prst="bentConnector4">
            <a:avLst>
              <a:gd name="adj1" fmla="val 10941"/>
              <a:gd name="adj2" fmla="val 13992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9172B17B-19BA-7F8D-DB0C-407E3E156CD4}"/>
              </a:ext>
            </a:extLst>
          </p:cNvPr>
          <p:cNvCxnSpPr>
            <a:cxnSpLocks/>
          </p:cNvCxnSpPr>
          <p:nvPr/>
        </p:nvCxnSpPr>
        <p:spPr>
          <a:xfrm flipV="1">
            <a:off x="10644355" y="4124219"/>
            <a:ext cx="0" cy="187200"/>
          </a:xfrm>
          <a:prstGeom prst="straightConnector1">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6" name="Elbow Connector 115">
            <a:extLst>
              <a:ext uri="{FF2B5EF4-FFF2-40B4-BE49-F238E27FC236}">
                <a16:creationId xmlns:a16="http://schemas.microsoft.com/office/drawing/2014/main" id="{32997497-3867-C4E5-579F-CF540DA0DED0}"/>
              </a:ext>
            </a:extLst>
          </p:cNvPr>
          <p:cNvCxnSpPr>
            <a:cxnSpLocks/>
            <a:endCxn id="93" idx="3"/>
          </p:cNvCxnSpPr>
          <p:nvPr/>
        </p:nvCxnSpPr>
        <p:spPr>
          <a:xfrm rot="5400000" flipH="1" flipV="1">
            <a:off x="10441164" y="3406044"/>
            <a:ext cx="979200" cy="572400"/>
          </a:xfrm>
          <a:prstGeom prst="bentConnector4">
            <a:avLst>
              <a:gd name="adj1" fmla="val -3525"/>
              <a:gd name="adj2" fmla="val 139566"/>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Elbow Connector 116">
            <a:extLst>
              <a:ext uri="{FF2B5EF4-FFF2-40B4-BE49-F238E27FC236}">
                <a16:creationId xmlns:a16="http://schemas.microsoft.com/office/drawing/2014/main" id="{B975B238-BE89-3510-D78B-01BF78F0D87A}"/>
              </a:ext>
            </a:extLst>
          </p:cNvPr>
          <p:cNvCxnSpPr>
            <a:cxnSpLocks/>
          </p:cNvCxnSpPr>
          <p:nvPr/>
        </p:nvCxnSpPr>
        <p:spPr>
          <a:xfrm flipV="1">
            <a:off x="10644352" y="3889720"/>
            <a:ext cx="342000" cy="251999"/>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Elbow Connector 117">
            <a:extLst>
              <a:ext uri="{FF2B5EF4-FFF2-40B4-BE49-F238E27FC236}">
                <a16:creationId xmlns:a16="http://schemas.microsoft.com/office/drawing/2014/main" id="{43A29411-494F-18D4-DAE5-742967CE758C}"/>
              </a:ext>
            </a:extLst>
          </p:cNvPr>
          <p:cNvCxnSpPr>
            <a:cxnSpLocks/>
          </p:cNvCxnSpPr>
          <p:nvPr/>
        </p:nvCxnSpPr>
        <p:spPr>
          <a:xfrm flipV="1">
            <a:off x="10104246" y="3884658"/>
            <a:ext cx="540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Elbow Connector 118">
            <a:extLst>
              <a:ext uri="{FF2B5EF4-FFF2-40B4-BE49-F238E27FC236}">
                <a16:creationId xmlns:a16="http://schemas.microsoft.com/office/drawing/2014/main" id="{6B8A6203-009F-B931-D8B7-7EC6AE9D78F4}"/>
              </a:ext>
            </a:extLst>
          </p:cNvPr>
          <p:cNvCxnSpPr>
            <a:cxnSpLocks/>
          </p:cNvCxnSpPr>
          <p:nvPr/>
        </p:nvCxnSpPr>
        <p:spPr>
          <a:xfrm flipV="1">
            <a:off x="9760503" y="3884658"/>
            <a:ext cx="540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Elbow Connector 119">
            <a:extLst>
              <a:ext uri="{FF2B5EF4-FFF2-40B4-BE49-F238E27FC236}">
                <a16:creationId xmlns:a16="http://schemas.microsoft.com/office/drawing/2014/main" id="{2E4CEA8F-F3BB-2E1E-BE14-6322EBF916A8}"/>
              </a:ext>
            </a:extLst>
          </p:cNvPr>
          <p:cNvCxnSpPr>
            <a:cxnSpLocks/>
            <a:stCxn id="91" idx="0"/>
          </p:cNvCxnSpPr>
          <p:nvPr/>
        </p:nvCxnSpPr>
        <p:spPr>
          <a:xfrm rot="16200000" flipH="1">
            <a:off x="8757576" y="2948802"/>
            <a:ext cx="705523" cy="1518366"/>
          </a:xfrm>
          <a:prstGeom prst="bentConnector4">
            <a:avLst>
              <a:gd name="adj1" fmla="val -32401"/>
              <a:gd name="adj2" fmla="val 68856"/>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5394F868-04AA-DCCA-A4E2-FCA8BE403715}"/>
              </a:ext>
            </a:extLst>
          </p:cNvPr>
          <p:cNvCxnSpPr>
            <a:cxnSpLocks/>
            <a:stCxn id="91" idx="2"/>
            <a:endCxn id="96" idx="0"/>
          </p:cNvCxnSpPr>
          <p:nvPr/>
        </p:nvCxnSpPr>
        <p:spPr>
          <a:xfrm>
            <a:off x="8351155" y="3532609"/>
            <a:ext cx="0" cy="63322"/>
          </a:xfrm>
          <a:prstGeom prst="line">
            <a:avLst/>
          </a:prstGeom>
          <a:ln w="34925">
            <a:solidFill>
              <a:schemeClr val="accent3">
                <a:lumMod val="40000"/>
                <a:lumOff val="6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1DD0857-2E4C-DD22-95FE-7D07DEBE215F}"/>
              </a:ext>
            </a:extLst>
          </p:cNvPr>
          <p:cNvCxnSpPr>
            <a:cxnSpLocks/>
            <a:stCxn id="93" idx="2"/>
            <a:endCxn id="101" idx="0"/>
          </p:cNvCxnSpPr>
          <p:nvPr/>
        </p:nvCxnSpPr>
        <p:spPr>
          <a:xfrm>
            <a:off x="10644355" y="3291336"/>
            <a:ext cx="0" cy="49785"/>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D9854382-6811-58A6-6297-533D2A13A150}"/>
              </a:ext>
            </a:extLst>
          </p:cNvPr>
          <p:cNvCxnSpPr>
            <a:cxnSpLocks/>
            <a:stCxn id="99" idx="0"/>
            <a:endCxn id="92" idx="2"/>
          </p:cNvCxnSpPr>
          <p:nvPr/>
        </p:nvCxnSpPr>
        <p:spPr>
          <a:xfrm flipV="1">
            <a:off x="10644355" y="2327307"/>
            <a:ext cx="0" cy="48959"/>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4" name="Elbow Connector 123">
            <a:extLst>
              <a:ext uri="{FF2B5EF4-FFF2-40B4-BE49-F238E27FC236}">
                <a16:creationId xmlns:a16="http://schemas.microsoft.com/office/drawing/2014/main" id="{72316A5F-F00A-097B-E66D-33A8A0F79191}"/>
              </a:ext>
            </a:extLst>
          </p:cNvPr>
          <p:cNvCxnSpPr>
            <a:cxnSpLocks/>
          </p:cNvCxnSpPr>
          <p:nvPr/>
        </p:nvCxnSpPr>
        <p:spPr>
          <a:xfrm rot="5400000" flipH="1" flipV="1">
            <a:off x="10424338" y="4621503"/>
            <a:ext cx="1015773" cy="569477"/>
          </a:xfrm>
          <a:prstGeom prst="bentConnector4">
            <a:avLst>
              <a:gd name="adj1" fmla="val 6804"/>
              <a:gd name="adj2" fmla="val 14072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9" name="Rectangle 128">
            <a:extLst>
              <a:ext uri="{FF2B5EF4-FFF2-40B4-BE49-F238E27FC236}">
                <a16:creationId xmlns:a16="http://schemas.microsoft.com/office/drawing/2014/main" id="{78AF56E6-3159-40C0-2B73-2B17600BD6C8}"/>
              </a:ext>
            </a:extLst>
          </p:cNvPr>
          <p:cNvSpPr/>
          <p:nvPr/>
        </p:nvSpPr>
        <p:spPr>
          <a:xfrm>
            <a:off x="5327700" y="5624956"/>
            <a:ext cx="1429939" cy="162527"/>
          </a:xfrm>
          <a:prstGeom prst="rect">
            <a:avLst/>
          </a:prstGeom>
          <a:solidFill>
            <a:schemeClr val="accent4">
              <a:lumMod val="60000"/>
              <a:lumOff val="40000"/>
              <a:alpha val="49637"/>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6A6AA9D2-01B0-41FD-1629-4070A9938FC1}"/>
              </a:ext>
            </a:extLst>
          </p:cNvPr>
          <p:cNvSpPr/>
          <p:nvPr/>
        </p:nvSpPr>
        <p:spPr>
          <a:xfrm>
            <a:off x="5327699" y="5377468"/>
            <a:ext cx="1568632" cy="172796"/>
          </a:xfrm>
          <a:prstGeom prst="rect">
            <a:avLst/>
          </a:prstGeom>
          <a:solidFill>
            <a:schemeClr val="accent4">
              <a:lumMod val="60000"/>
              <a:lumOff val="40000"/>
              <a:alpha val="49637"/>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35674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dirty="0"/>
              <a:t>The Prediction Head</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75</a:t>
            </a:fld>
            <a:endParaRPr lang="en-US"/>
          </a:p>
        </p:txBody>
      </p:sp>
      <p:sp>
        <p:nvSpPr>
          <p:cNvPr id="8" name="Content Placeholder 7">
            <a:extLst>
              <a:ext uri="{FF2B5EF4-FFF2-40B4-BE49-F238E27FC236}">
                <a16:creationId xmlns:a16="http://schemas.microsoft.com/office/drawing/2014/main" id="{34DCB013-1C94-5C00-FE20-4D95A77AE085}"/>
              </a:ext>
            </a:extLst>
          </p:cNvPr>
          <p:cNvSpPr>
            <a:spLocks noGrp="1"/>
          </p:cNvSpPr>
          <p:nvPr>
            <p:ph idx="1"/>
          </p:nvPr>
        </p:nvSpPr>
        <p:spPr>
          <a:xfrm>
            <a:off x="838201" y="1260629"/>
            <a:ext cx="7315200" cy="4916334"/>
          </a:xfrm>
        </p:spPr>
        <p:txBody>
          <a:bodyPr>
            <a:normAutofit/>
          </a:bodyPr>
          <a:lstStyle/>
          <a:p>
            <a:pPr marL="0" indent="0">
              <a:buNone/>
            </a:pPr>
            <a:r>
              <a:rPr lang="en-US" b="1"/>
              <a:t>Generator</a:t>
            </a:r>
          </a:p>
          <a:p>
            <a:r>
              <a:rPr lang="en-US"/>
              <a:t>Sometimes referred to as the predictor</a:t>
            </a:r>
          </a:p>
          <a:p>
            <a:endParaRPr lang="en-US"/>
          </a:p>
          <a:p>
            <a:r>
              <a:rPr lang="en-US"/>
              <a:t>A final linear mapping</a:t>
            </a:r>
          </a:p>
          <a:p>
            <a:pPr lvl="1"/>
            <a:r>
              <a:rPr lang="en-US"/>
              <a:t>Internal Representation -&gt; logits that capture maximum likelihood of next element in sequence</a:t>
            </a:r>
          </a:p>
          <a:p>
            <a:pPr lvl="1"/>
            <a:r>
              <a:rPr lang="en-US"/>
              <a:t>In seq2seq language translation this maps back to vocab corpora</a:t>
            </a:r>
          </a:p>
          <a:p>
            <a:pPr marL="0" indent="0">
              <a:buNone/>
            </a:pPr>
            <a:endParaRPr lang="en-US"/>
          </a:p>
          <a:p>
            <a:r>
              <a:rPr lang="en-US"/>
              <a:t>Apply </a:t>
            </a:r>
            <a:r>
              <a:rPr lang="en-US" err="1"/>
              <a:t>softmax</a:t>
            </a:r>
            <a:r>
              <a:rPr lang="en-US"/>
              <a:t> to convert logits to probabilities</a:t>
            </a:r>
          </a:p>
          <a:p>
            <a:endParaRPr lang="en-US"/>
          </a:p>
          <a:p>
            <a:endParaRPr lang="en-US"/>
          </a:p>
        </p:txBody>
      </p:sp>
      <p:sp>
        <p:nvSpPr>
          <p:cNvPr id="9" name="Title 1">
            <a:extLst>
              <a:ext uri="{FF2B5EF4-FFF2-40B4-BE49-F238E27FC236}">
                <a16:creationId xmlns:a16="http://schemas.microsoft.com/office/drawing/2014/main" id="{C2BAF02C-06FD-F6DB-C8B3-755F72C06868}"/>
              </a:ext>
            </a:extLst>
          </p:cNvPr>
          <p:cNvSpPr txBox="1">
            <a:spLocks/>
          </p:cNvSpPr>
          <p:nvPr/>
        </p:nvSpPr>
        <p:spPr>
          <a:xfrm>
            <a:off x="909320" y="711441"/>
            <a:ext cx="8905240" cy="63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i="1">
                <a:solidFill>
                  <a:schemeClr val="bg2">
                    <a:lumMod val="25000"/>
                  </a:schemeClr>
                </a:solidFill>
              </a:rPr>
              <a:t>Transformers From The Ground Up</a:t>
            </a:r>
          </a:p>
        </p:txBody>
      </p:sp>
      <p:sp>
        <p:nvSpPr>
          <p:cNvPr id="3" name="Rectangle: Rounded Corners 96">
            <a:extLst>
              <a:ext uri="{FF2B5EF4-FFF2-40B4-BE49-F238E27FC236}">
                <a16:creationId xmlns:a16="http://schemas.microsoft.com/office/drawing/2014/main" id="{258ED863-7F3F-0289-54ED-F953DAAC9E90}"/>
              </a:ext>
            </a:extLst>
          </p:cNvPr>
          <p:cNvSpPr/>
          <p:nvPr/>
        </p:nvSpPr>
        <p:spPr>
          <a:xfrm>
            <a:off x="8294255" y="5073179"/>
            <a:ext cx="1911177" cy="736883"/>
          </a:xfrm>
          <a:prstGeom prst="roundRect">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sp>
        <p:nvSpPr>
          <p:cNvPr id="7" name="Rectangle: Rounded Corners 94">
            <a:extLst>
              <a:ext uri="{FF2B5EF4-FFF2-40B4-BE49-F238E27FC236}">
                <a16:creationId xmlns:a16="http://schemas.microsoft.com/office/drawing/2014/main" id="{7064159F-B5AB-75EE-DEC7-9E74FB585BB5}"/>
              </a:ext>
            </a:extLst>
          </p:cNvPr>
          <p:cNvSpPr/>
          <p:nvPr/>
        </p:nvSpPr>
        <p:spPr>
          <a:xfrm>
            <a:off x="8754454" y="5528334"/>
            <a:ext cx="1145219" cy="177385"/>
          </a:xfrm>
          <a:prstGeom prst="roundRect">
            <a:avLst/>
          </a:prstGeom>
          <a:solidFill>
            <a:srgbClr val="B2B9C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Linear</a:t>
            </a:r>
          </a:p>
        </p:txBody>
      </p:sp>
      <p:sp>
        <p:nvSpPr>
          <p:cNvPr id="10" name="Rectangle: Rounded Corners 95">
            <a:extLst>
              <a:ext uri="{FF2B5EF4-FFF2-40B4-BE49-F238E27FC236}">
                <a16:creationId xmlns:a16="http://schemas.microsoft.com/office/drawing/2014/main" id="{0E238512-E05A-3298-853A-E17FAA743586}"/>
              </a:ext>
            </a:extLst>
          </p:cNvPr>
          <p:cNvSpPr/>
          <p:nvPr/>
        </p:nvSpPr>
        <p:spPr>
          <a:xfrm>
            <a:off x="8754454" y="5175080"/>
            <a:ext cx="1145219" cy="177385"/>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err="1">
                <a:solidFill>
                  <a:schemeClr val="tx1"/>
                </a:solidFill>
              </a:rPr>
              <a:t>Softmax</a:t>
            </a:r>
            <a:endParaRPr lang="en-CA" sz="1250">
              <a:solidFill>
                <a:schemeClr val="tx1"/>
              </a:solidFill>
            </a:endParaRPr>
          </a:p>
        </p:txBody>
      </p:sp>
      <p:cxnSp>
        <p:nvCxnSpPr>
          <p:cNvPr id="11" name="Straight Arrow Connector 10">
            <a:extLst>
              <a:ext uri="{FF2B5EF4-FFF2-40B4-BE49-F238E27FC236}">
                <a16:creationId xmlns:a16="http://schemas.microsoft.com/office/drawing/2014/main" id="{FCA3EF23-214E-E07F-0834-994BF0DC6A18}"/>
              </a:ext>
            </a:extLst>
          </p:cNvPr>
          <p:cNvCxnSpPr>
            <a:cxnSpLocks/>
            <a:endCxn id="7" idx="2"/>
          </p:cNvCxnSpPr>
          <p:nvPr/>
        </p:nvCxnSpPr>
        <p:spPr>
          <a:xfrm flipV="1">
            <a:off x="9327064" y="5705719"/>
            <a:ext cx="0" cy="252225"/>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3C79D8F-D66C-76D3-E48C-74C876534AAA}"/>
              </a:ext>
            </a:extLst>
          </p:cNvPr>
          <p:cNvCxnSpPr>
            <a:cxnSpLocks/>
            <a:stCxn id="10" idx="3"/>
          </p:cNvCxnSpPr>
          <p:nvPr/>
        </p:nvCxnSpPr>
        <p:spPr>
          <a:xfrm>
            <a:off x="9899673" y="5263773"/>
            <a:ext cx="587997"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CD63498-2417-4C2D-9268-9D678376E8D2}"/>
              </a:ext>
            </a:extLst>
          </p:cNvPr>
          <p:cNvSpPr txBox="1"/>
          <p:nvPr/>
        </p:nvSpPr>
        <p:spPr>
          <a:xfrm>
            <a:off x="10309990" y="4986773"/>
            <a:ext cx="1524381" cy="784830"/>
          </a:xfrm>
          <a:prstGeom prst="rect">
            <a:avLst/>
          </a:prstGeom>
          <a:noFill/>
        </p:spPr>
        <p:txBody>
          <a:bodyPr wrap="square" rtlCol="0">
            <a:spAutoFit/>
          </a:bodyPr>
          <a:lstStyle/>
          <a:p>
            <a:pPr algn="ctr"/>
            <a:r>
              <a:rPr lang="en-US" sz="1500"/>
              <a:t>Output Probabilities </a:t>
            </a:r>
          </a:p>
          <a:p>
            <a:pPr algn="ctr"/>
            <a:r>
              <a:rPr lang="en-CA" sz="1500"/>
              <a:t>For next area</a:t>
            </a:r>
          </a:p>
        </p:txBody>
      </p:sp>
    </p:spTree>
    <p:extLst>
      <p:ext uri="{BB962C8B-B14F-4D97-AF65-F5344CB8AC3E}">
        <p14:creationId xmlns:p14="http://schemas.microsoft.com/office/powerpoint/2010/main" val="20737220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a:t>The Prediction Head</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76</a:t>
            </a:fld>
            <a:endParaRPr lang="en-US"/>
          </a:p>
        </p:txBody>
      </p:sp>
      <p:sp>
        <p:nvSpPr>
          <p:cNvPr id="8" name="Content Placeholder 7">
            <a:extLst>
              <a:ext uri="{FF2B5EF4-FFF2-40B4-BE49-F238E27FC236}">
                <a16:creationId xmlns:a16="http://schemas.microsoft.com/office/drawing/2014/main" id="{34DCB013-1C94-5C00-FE20-4D95A77AE085}"/>
              </a:ext>
            </a:extLst>
          </p:cNvPr>
          <p:cNvSpPr>
            <a:spLocks noGrp="1"/>
          </p:cNvSpPr>
          <p:nvPr>
            <p:ph idx="1"/>
          </p:nvPr>
        </p:nvSpPr>
        <p:spPr>
          <a:xfrm>
            <a:off x="838201" y="1260629"/>
            <a:ext cx="7315200" cy="4916334"/>
          </a:xfrm>
        </p:spPr>
        <p:txBody>
          <a:bodyPr>
            <a:normAutofit/>
          </a:bodyPr>
          <a:lstStyle/>
          <a:p>
            <a:pPr marL="0" indent="0">
              <a:buNone/>
            </a:pPr>
            <a:r>
              <a:rPr lang="en-US" b="1"/>
              <a:t>Implementing a generator</a:t>
            </a:r>
          </a:p>
          <a:p>
            <a:pPr marL="0" indent="0">
              <a:buNone/>
            </a:pPr>
            <a:endParaRPr lang="en-US"/>
          </a:p>
          <a:p>
            <a:endParaRPr lang="en-US"/>
          </a:p>
        </p:txBody>
      </p:sp>
      <p:sp>
        <p:nvSpPr>
          <p:cNvPr id="9" name="Title 1">
            <a:extLst>
              <a:ext uri="{FF2B5EF4-FFF2-40B4-BE49-F238E27FC236}">
                <a16:creationId xmlns:a16="http://schemas.microsoft.com/office/drawing/2014/main" id="{C2BAF02C-06FD-F6DB-C8B3-755F72C06868}"/>
              </a:ext>
            </a:extLst>
          </p:cNvPr>
          <p:cNvSpPr txBox="1">
            <a:spLocks/>
          </p:cNvSpPr>
          <p:nvPr/>
        </p:nvSpPr>
        <p:spPr>
          <a:xfrm>
            <a:off x="909320" y="711441"/>
            <a:ext cx="8905240" cy="63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i="1">
                <a:solidFill>
                  <a:schemeClr val="bg2">
                    <a:lumMod val="25000"/>
                  </a:schemeClr>
                </a:solidFill>
              </a:rPr>
              <a:t>Transformers From The Ground Up</a:t>
            </a:r>
          </a:p>
        </p:txBody>
      </p:sp>
      <p:pic>
        <p:nvPicPr>
          <p:cNvPr id="14" name="Picture 13">
            <a:extLst>
              <a:ext uri="{FF2B5EF4-FFF2-40B4-BE49-F238E27FC236}">
                <a16:creationId xmlns:a16="http://schemas.microsoft.com/office/drawing/2014/main" id="{4A60D34B-3ECF-CD99-499D-6E67EE223286}"/>
              </a:ext>
            </a:extLst>
          </p:cNvPr>
          <p:cNvPicPr>
            <a:picLocks noChangeAspect="1"/>
          </p:cNvPicPr>
          <p:nvPr/>
        </p:nvPicPr>
        <p:blipFill>
          <a:blip r:embed="rId3"/>
          <a:stretch>
            <a:fillRect/>
          </a:stretch>
        </p:blipFill>
        <p:spPr>
          <a:xfrm>
            <a:off x="2444750" y="2033819"/>
            <a:ext cx="7302500" cy="3327400"/>
          </a:xfrm>
          <a:prstGeom prst="rect">
            <a:avLst/>
          </a:prstGeom>
        </p:spPr>
      </p:pic>
    </p:spTree>
    <p:extLst>
      <p:ext uri="{BB962C8B-B14F-4D97-AF65-F5344CB8AC3E}">
        <p14:creationId xmlns:p14="http://schemas.microsoft.com/office/powerpoint/2010/main" val="5766463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a:t>Assembling the Encoder-Decoder</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77</a:t>
            </a:fld>
            <a:endParaRPr lang="en-US"/>
          </a:p>
        </p:txBody>
      </p:sp>
      <p:sp>
        <p:nvSpPr>
          <p:cNvPr id="8" name="Content Placeholder 7">
            <a:extLst>
              <a:ext uri="{FF2B5EF4-FFF2-40B4-BE49-F238E27FC236}">
                <a16:creationId xmlns:a16="http://schemas.microsoft.com/office/drawing/2014/main" id="{34DCB013-1C94-5C00-FE20-4D95A77AE085}"/>
              </a:ext>
            </a:extLst>
          </p:cNvPr>
          <p:cNvSpPr>
            <a:spLocks noGrp="1"/>
          </p:cNvSpPr>
          <p:nvPr>
            <p:ph idx="1"/>
          </p:nvPr>
        </p:nvSpPr>
        <p:spPr/>
        <p:txBody>
          <a:bodyPr/>
          <a:lstStyle/>
          <a:p>
            <a:r>
              <a:rPr lang="en-US"/>
              <a:t>Encoder-Decoder</a:t>
            </a:r>
          </a:p>
        </p:txBody>
      </p:sp>
      <p:sp>
        <p:nvSpPr>
          <p:cNvPr id="9" name="Title 1">
            <a:extLst>
              <a:ext uri="{FF2B5EF4-FFF2-40B4-BE49-F238E27FC236}">
                <a16:creationId xmlns:a16="http://schemas.microsoft.com/office/drawing/2014/main" id="{C2BAF02C-06FD-F6DB-C8B3-755F72C06868}"/>
              </a:ext>
            </a:extLst>
          </p:cNvPr>
          <p:cNvSpPr txBox="1">
            <a:spLocks/>
          </p:cNvSpPr>
          <p:nvPr/>
        </p:nvSpPr>
        <p:spPr>
          <a:xfrm>
            <a:off x="909320" y="711441"/>
            <a:ext cx="8905240" cy="63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i="1">
                <a:solidFill>
                  <a:schemeClr val="bg2">
                    <a:lumMod val="25000"/>
                  </a:schemeClr>
                </a:solidFill>
              </a:rPr>
              <a:t>Transformers From The Ground Up</a:t>
            </a:r>
          </a:p>
        </p:txBody>
      </p:sp>
      <p:sp>
        <p:nvSpPr>
          <p:cNvPr id="10" name="TextBox 9">
            <a:extLst>
              <a:ext uri="{FF2B5EF4-FFF2-40B4-BE49-F238E27FC236}">
                <a16:creationId xmlns:a16="http://schemas.microsoft.com/office/drawing/2014/main" id="{D7F0F7E6-19B4-5731-2371-005157C90CEB}"/>
              </a:ext>
            </a:extLst>
          </p:cNvPr>
          <p:cNvSpPr txBox="1"/>
          <p:nvPr/>
        </p:nvSpPr>
        <p:spPr>
          <a:xfrm>
            <a:off x="9181095" y="3644000"/>
            <a:ext cx="2458843" cy="1477328"/>
          </a:xfrm>
          <a:prstGeom prst="rect">
            <a:avLst/>
          </a:prstGeom>
          <a:noFill/>
        </p:spPr>
        <p:txBody>
          <a:bodyPr wrap="square">
            <a:spAutoFit/>
          </a:bodyPr>
          <a:lstStyle/>
          <a:p>
            <a:r>
              <a:rPr lang="en-US"/>
              <a:t>Stack N of the sublayers</a:t>
            </a:r>
          </a:p>
          <a:p>
            <a:endParaRPr lang="en-US"/>
          </a:p>
          <a:p>
            <a:endParaRPr lang="en-US"/>
          </a:p>
          <a:p>
            <a:endParaRPr lang="en-US"/>
          </a:p>
          <a:p>
            <a:r>
              <a:rPr lang="en-US"/>
              <a:t>Add Generator on top</a:t>
            </a:r>
          </a:p>
        </p:txBody>
      </p:sp>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8CCBDF43-CEBD-8470-1BDA-10EEF415A98C}"/>
                  </a:ext>
                </a:extLst>
              </p:cNvPr>
              <p:cNvSpPr txBox="1"/>
              <p:nvPr/>
            </p:nvSpPr>
            <p:spPr>
              <a:xfrm>
                <a:off x="7424561" y="4109128"/>
                <a:ext cx="443036" cy="323165"/>
              </a:xfrm>
              <a:prstGeom prst="rect">
                <a:avLst/>
              </a:prstGeom>
              <a:noFill/>
            </p:spPr>
            <p:txBody>
              <a:bodyPr wrap="square" rtlCol="0">
                <a:spAutoFit/>
              </a:bodyPr>
              <a:lstStyle/>
              <a:p>
                <a:pPr algn="ctr"/>
                <a14:m>
                  <m:oMath xmlns:m="http://schemas.openxmlformats.org/officeDocument/2006/math">
                    <m:r>
                      <a:rPr lang="en-US" sz="1500" i="1" dirty="0" smtClean="0">
                        <a:latin typeface="Cambria Math" panose="02040503050406030204" pitchFamily="18" charset="0"/>
                        <a:ea typeface="Cambria Math" panose="02040503050406030204" pitchFamily="18" charset="0"/>
                      </a:rPr>
                      <m:t>×</m:t>
                    </m:r>
                  </m:oMath>
                </a14:m>
                <a:r>
                  <a:rPr lang="en-US" sz="1500"/>
                  <a:t>N</a:t>
                </a:r>
              </a:p>
            </p:txBody>
          </p:sp>
        </mc:Choice>
        <mc:Fallback xmlns="">
          <p:sp>
            <p:nvSpPr>
              <p:cNvPr id="94" name="TextBox 93">
                <a:extLst>
                  <a:ext uri="{FF2B5EF4-FFF2-40B4-BE49-F238E27FC236}">
                    <a16:creationId xmlns:a16="http://schemas.microsoft.com/office/drawing/2014/main" id="{8CCBDF43-CEBD-8470-1BDA-10EEF415A98C}"/>
                  </a:ext>
                </a:extLst>
              </p:cNvPr>
              <p:cNvSpPr txBox="1">
                <a:spLocks noRot="1" noChangeAspect="1" noMove="1" noResize="1" noEditPoints="1" noAdjustHandles="1" noChangeArrowheads="1" noChangeShapeType="1" noTextEdit="1"/>
              </p:cNvSpPr>
              <p:nvPr/>
            </p:nvSpPr>
            <p:spPr>
              <a:xfrm>
                <a:off x="7424561" y="4109128"/>
                <a:ext cx="443036" cy="323165"/>
              </a:xfrm>
              <a:prstGeom prst="rect">
                <a:avLst/>
              </a:prstGeom>
              <a:blipFill>
                <a:blip r:embed="rId3"/>
                <a:stretch>
                  <a:fillRect t="-3774" r="-4110" b="-207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TextBox 94">
                <a:extLst>
                  <a:ext uri="{FF2B5EF4-FFF2-40B4-BE49-F238E27FC236}">
                    <a16:creationId xmlns:a16="http://schemas.microsoft.com/office/drawing/2014/main" id="{7C8B8AA7-0844-E45D-3FC7-39A5B58C4FA4}"/>
                  </a:ext>
                </a:extLst>
              </p:cNvPr>
              <p:cNvSpPr txBox="1"/>
              <p:nvPr/>
            </p:nvSpPr>
            <p:spPr>
              <a:xfrm>
                <a:off x="2647584" y="4190990"/>
                <a:ext cx="443036" cy="323165"/>
              </a:xfrm>
              <a:prstGeom prst="rect">
                <a:avLst/>
              </a:prstGeom>
              <a:noFill/>
            </p:spPr>
            <p:txBody>
              <a:bodyPr wrap="square" rtlCol="0">
                <a:spAutoFit/>
              </a:bodyPr>
              <a:lstStyle/>
              <a:p>
                <a:pPr algn="ctr"/>
                <a14:m>
                  <m:oMath xmlns:m="http://schemas.openxmlformats.org/officeDocument/2006/math">
                    <m:r>
                      <a:rPr lang="en-US" sz="1500" i="1" dirty="0" smtClean="0">
                        <a:latin typeface="Cambria Math" panose="02040503050406030204" pitchFamily="18" charset="0"/>
                        <a:ea typeface="Cambria Math" panose="02040503050406030204" pitchFamily="18" charset="0"/>
                      </a:rPr>
                      <m:t>×</m:t>
                    </m:r>
                  </m:oMath>
                </a14:m>
                <a:r>
                  <a:rPr lang="en-US" sz="1500"/>
                  <a:t>N</a:t>
                </a:r>
              </a:p>
            </p:txBody>
          </p:sp>
        </mc:Choice>
        <mc:Fallback xmlns="">
          <p:sp>
            <p:nvSpPr>
              <p:cNvPr id="95" name="TextBox 94">
                <a:extLst>
                  <a:ext uri="{FF2B5EF4-FFF2-40B4-BE49-F238E27FC236}">
                    <a16:creationId xmlns:a16="http://schemas.microsoft.com/office/drawing/2014/main" id="{7C8B8AA7-0844-E45D-3FC7-39A5B58C4FA4}"/>
                  </a:ext>
                </a:extLst>
              </p:cNvPr>
              <p:cNvSpPr txBox="1">
                <a:spLocks noRot="1" noChangeAspect="1" noMove="1" noResize="1" noEditPoints="1" noAdjustHandles="1" noChangeArrowheads="1" noChangeShapeType="1" noTextEdit="1"/>
              </p:cNvSpPr>
              <p:nvPr/>
            </p:nvSpPr>
            <p:spPr>
              <a:xfrm>
                <a:off x="2647584" y="4190990"/>
                <a:ext cx="443036" cy="323165"/>
              </a:xfrm>
              <a:prstGeom prst="rect">
                <a:avLst/>
              </a:prstGeom>
              <a:blipFill>
                <a:blip r:embed="rId3"/>
                <a:stretch>
                  <a:fillRect t="-3704" r="-4110" b="-18519"/>
                </a:stretch>
              </a:blipFill>
            </p:spPr>
            <p:txBody>
              <a:bodyPr/>
              <a:lstStyle/>
              <a:p>
                <a:r>
                  <a:rPr lang="en-US">
                    <a:noFill/>
                  </a:rPr>
                  <a:t> </a:t>
                </a:r>
              </a:p>
            </p:txBody>
          </p:sp>
        </mc:Fallback>
      </mc:AlternateContent>
      <p:sp>
        <p:nvSpPr>
          <p:cNvPr id="96" name="Rectangle: Rounded Corners 20">
            <a:extLst>
              <a:ext uri="{FF2B5EF4-FFF2-40B4-BE49-F238E27FC236}">
                <a16:creationId xmlns:a16="http://schemas.microsoft.com/office/drawing/2014/main" id="{6BA0F092-611A-D9FA-642C-0F8D047D6FEC}"/>
              </a:ext>
            </a:extLst>
          </p:cNvPr>
          <p:cNvSpPr/>
          <p:nvPr/>
        </p:nvSpPr>
        <p:spPr>
          <a:xfrm>
            <a:off x="5513177" y="2649847"/>
            <a:ext cx="1911176" cy="3340800"/>
          </a:xfrm>
          <a:prstGeom prst="roundRect">
            <a:avLst>
              <a:gd name="adj" fmla="val 8831"/>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sp>
        <p:nvSpPr>
          <p:cNvPr id="97" name="Rectangle: Rounded Corners 20">
            <a:extLst>
              <a:ext uri="{FF2B5EF4-FFF2-40B4-BE49-F238E27FC236}">
                <a16:creationId xmlns:a16="http://schemas.microsoft.com/office/drawing/2014/main" id="{4C350F2B-2749-A7A9-A1DA-320A9642E7FA}"/>
              </a:ext>
            </a:extLst>
          </p:cNvPr>
          <p:cNvSpPr/>
          <p:nvPr/>
        </p:nvSpPr>
        <p:spPr>
          <a:xfrm>
            <a:off x="3155511" y="3809201"/>
            <a:ext cx="1785389" cy="2180503"/>
          </a:xfrm>
          <a:prstGeom prst="roundRect">
            <a:avLst>
              <a:gd name="adj" fmla="val 8831"/>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sp>
        <p:nvSpPr>
          <p:cNvPr id="98" name="Rectangle: Rounded Corners 114">
            <a:extLst>
              <a:ext uri="{FF2B5EF4-FFF2-40B4-BE49-F238E27FC236}">
                <a16:creationId xmlns:a16="http://schemas.microsoft.com/office/drawing/2014/main" id="{D4069934-D9DA-B726-9513-C47DAF6C2F3C}"/>
              </a:ext>
            </a:extLst>
          </p:cNvPr>
          <p:cNvSpPr/>
          <p:nvPr/>
        </p:nvSpPr>
        <p:spPr>
          <a:xfrm>
            <a:off x="3599823" y="3931743"/>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99" name="Rectangle: Rounded Corners 116">
            <a:extLst>
              <a:ext uri="{FF2B5EF4-FFF2-40B4-BE49-F238E27FC236}">
                <a16:creationId xmlns:a16="http://schemas.microsoft.com/office/drawing/2014/main" id="{3D207422-C8A4-AF9C-8893-F36759442D07}"/>
              </a:ext>
            </a:extLst>
          </p:cNvPr>
          <p:cNvSpPr/>
          <p:nvPr/>
        </p:nvSpPr>
        <p:spPr>
          <a:xfrm>
            <a:off x="5893023" y="2726441"/>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00" name="Rectangle: Rounded Corners 115">
            <a:extLst>
              <a:ext uri="{FF2B5EF4-FFF2-40B4-BE49-F238E27FC236}">
                <a16:creationId xmlns:a16="http://schemas.microsoft.com/office/drawing/2014/main" id="{5DB02489-865A-5320-EB03-2F3C491A0AB5}"/>
              </a:ext>
            </a:extLst>
          </p:cNvPr>
          <p:cNvSpPr/>
          <p:nvPr/>
        </p:nvSpPr>
        <p:spPr>
          <a:xfrm>
            <a:off x="5893023" y="3690470"/>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01" name="Rectangle: Rounded Corners 96">
            <a:extLst>
              <a:ext uri="{FF2B5EF4-FFF2-40B4-BE49-F238E27FC236}">
                <a16:creationId xmlns:a16="http://schemas.microsoft.com/office/drawing/2014/main" id="{DF7AEEA6-AF8D-D511-9279-F021588EE11E}"/>
              </a:ext>
            </a:extLst>
          </p:cNvPr>
          <p:cNvSpPr/>
          <p:nvPr/>
        </p:nvSpPr>
        <p:spPr>
          <a:xfrm>
            <a:off x="5513521" y="1835387"/>
            <a:ext cx="1911177" cy="736883"/>
          </a:xfrm>
          <a:prstGeom prst="roundRect">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sp>
        <p:nvSpPr>
          <p:cNvPr id="102" name="Rectangle: Rounded Corners 36">
            <a:extLst>
              <a:ext uri="{FF2B5EF4-FFF2-40B4-BE49-F238E27FC236}">
                <a16:creationId xmlns:a16="http://schemas.microsoft.com/office/drawing/2014/main" id="{934FD838-BF6F-90E2-FC16-531EC1CF7E07}"/>
              </a:ext>
            </a:extLst>
          </p:cNvPr>
          <p:cNvSpPr/>
          <p:nvPr/>
        </p:nvSpPr>
        <p:spPr>
          <a:xfrm>
            <a:off x="3599823" y="5180350"/>
            <a:ext cx="1145219" cy="461639"/>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Self-Attention</a:t>
            </a:r>
          </a:p>
        </p:txBody>
      </p:sp>
      <p:sp>
        <p:nvSpPr>
          <p:cNvPr id="103" name="Rectangle: Rounded Corners 37">
            <a:extLst>
              <a:ext uri="{FF2B5EF4-FFF2-40B4-BE49-F238E27FC236}">
                <a16:creationId xmlns:a16="http://schemas.microsoft.com/office/drawing/2014/main" id="{4225FA78-7A09-5D69-2214-EDDBC0C8B847}"/>
              </a:ext>
            </a:extLst>
          </p:cNvPr>
          <p:cNvSpPr/>
          <p:nvPr/>
        </p:nvSpPr>
        <p:spPr>
          <a:xfrm>
            <a:off x="3599823" y="4943943"/>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04" name="Rectangle: Rounded Corners 38">
            <a:extLst>
              <a:ext uri="{FF2B5EF4-FFF2-40B4-BE49-F238E27FC236}">
                <a16:creationId xmlns:a16="http://schemas.microsoft.com/office/drawing/2014/main" id="{2A011812-293B-4EF2-DB40-E98CA0658BED}"/>
              </a:ext>
            </a:extLst>
          </p:cNvPr>
          <p:cNvSpPr/>
          <p:nvPr/>
        </p:nvSpPr>
        <p:spPr>
          <a:xfrm>
            <a:off x="3599823" y="4172450"/>
            <a:ext cx="1145219" cy="461639"/>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105" name="Rectangle: Rounded Corners 40">
            <a:extLst>
              <a:ext uri="{FF2B5EF4-FFF2-40B4-BE49-F238E27FC236}">
                <a16:creationId xmlns:a16="http://schemas.microsoft.com/office/drawing/2014/main" id="{49F6552C-4F2D-F515-B9C5-81E3D2473A85}"/>
              </a:ext>
            </a:extLst>
          </p:cNvPr>
          <p:cNvSpPr/>
          <p:nvPr/>
        </p:nvSpPr>
        <p:spPr>
          <a:xfrm>
            <a:off x="5893023" y="5114307"/>
            <a:ext cx="1145219" cy="547255"/>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Masked Multi-Head Self-Attention</a:t>
            </a:r>
          </a:p>
        </p:txBody>
      </p:sp>
      <p:sp>
        <p:nvSpPr>
          <p:cNvPr id="106" name="Rectangle: Rounded Corners 41">
            <a:extLst>
              <a:ext uri="{FF2B5EF4-FFF2-40B4-BE49-F238E27FC236}">
                <a16:creationId xmlns:a16="http://schemas.microsoft.com/office/drawing/2014/main" id="{304EE796-99DB-924E-A422-9EC2BD9B0F45}"/>
              </a:ext>
            </a:extLst>
          </p:cNvPr>
          <p:cNvSpPr/>
          <p:nvPr/>
        </p:nvSpPr>
        <p:spPr>
          <a:xfrm>
            <a:off x="5893023" y="4886181"/>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07" name="Rectangle: Rounded Corners 44">
            <a:extLst>
              <a:ext uri="{FF2B5EF4-FFF2-40B4-BE49-F238E27FC236}">
                <a16:creationId xmlns:a16="http://schemas.microsoft.com/office/drawing/2014/main" id="{69402573-A131-79AA-A627-70DC652025BE}"/>
              </a:ext>
            </a:extLst>
          </p:cNvPr>
          <p:cNvSpPr/>
          <p:nvPr/>
        </p:nvSpPr>
        <p:spPr>
          <a:xfrm>
            <a:off x="5893023" y="2952785"/>
            <a:ext cx="1145219" cy="461639"/>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118" name="Rectangle: Rounded Corners 94">
            <a:extLst>
              <a:ext uri="{FF2B5EF4-FFF2-40B4-BE49-F238E27FC236}">
                <a16:creationId xmlns:a16="http://schemas.microsoft.com/office/drawing/2014/main" id="{EB98C514-3153-45E7-92E3-347B8AA88166}"/>
              </a:ext>
            </a:extLst>
          </p:cNvPr>
          <p:cNvSpPr/>
          <p:nvPr/>
        </p:nvSpPr>
        <p:spPr>
          <a:xfrm>
            <a:off x="5893023" y="2296831"/>
            <a:ext cx="1145219" cy="177385"/>
          </a:xfrm>
          <a:prstGeom prst="roundRect">
            <a:avLst/>
          </a:prstGeom>
          <a:solidFill>
            <a:srgbClr val="B2B9C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Linear</a:t>
            </a:r>
          </a:p>
        </p:txBody>
      </p:sp>
      <p:sp>
        <p:nvSpPr>
          <p:cNvPr id="119" name="Rectangle: Rounded Corners 95">
            <a:extLst>
              <a:ext uri="{FF2B5EF4-FFF2-40B4-BE49-F238E27FC236}">
                <a16:creationId xmlns:a16="http://schemas.microsoft.com/office/drawing/2014/main" id="{12179BE7-3712-98E9-224D-4D7BC763868E}"/>
              </a:ext>
            </a:extLst>
          </p:cNvPr>
          <p:cNvSpPr/>
          <p:nvPr/>
        </p:nvSpPr>
        <p:spPr>
          <a:xfrm>
            <a:off x="5893023" y="1943577"/>
            <a:ext cx="1145219" cy="177385"/>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err="1">
                <a:solidFill>
                  <a:schemeClr val="tx1"/>
                </a:solidFill>
              </a:rPr>
              <a:t>Softmax</a:t>
            </a:r>
            <a:endParaRPr lang="en-CA" sz="1250">
              <a:solidFill>
                <a:schemeClr val="tx1"/>
              </a:solidFill>
            </a:endParaRPr>
          </a:p>
        </p:txBody>
      </p:sp>
      <p:cxnSp>
        <p:nvCxnSpPr>
          <p:cNvPr id="125" name="Straight Connector 124">
            <a:extLst>
              <a:ext uri="{FF2B5EF4-FFF2-40B4-BE49-F238E27FC236}">
                <a16:creationId xmlns:a16="http://schemas.microsoft.com/office/drawing/2014/main" id="{2C92CC2D-A571-C003-B2BE-4297CD31BE73}"/>
              </a:ext>
            </a:extLst>
          </p:cNvPr>
          <p:cNvCxnSpPr>
            <a:cxnSpLocks/>
            <a:endCxn id="102" idx="2"/>
          </p:cNvCxnSpPr>
          <p:nvPr/>
        </p:nvCxnSpPr>
        <p:spPr>
          <a:xfrm flipH="1" flipV="1">
            <a:off x="4172433" y="5641989"/>
            <a:ext cx="552" cy="485048"/>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6" name="Rectangle: Rounded Corners 117">
            <a:extLst>
              <a:ext uri="{FF2B5EF4-FFF2-40B4-BE49-F238E27FC236}">
                <a16:creationId xmlns:a16="http://schemas.microsoft.com/office/drawing/2014/main" id="{104AA358-94C1-6630-60F1-BA188602A777}"/>
              </a:ext>
            </a:extLst>
          </p:cNvPr>
          <p:cNvSpPr/>
          <p:nvPr/>
        </p:nvSpPr>
        <p:spPr>
          <a:xfrm>
            <a:off x="5893023" y="3917640"/>
            <a:ext cx="1145219" cy="546700"/>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Cross-Attention</a:t>
            </a:r>
          </a:p>
        </p:txBody>
      </p:sp>
      <p:cxnSp>
        <p:nvCxnSpPr>
          <p:cNvPr id="127" name="Straight Connector 126">
            <a:extLst>
              <a:ext uri="{FF2B5EF4-FFF2-40B4-BE49-F238E27FC236}">
                <a16:creationId xmlns:a16="http://schemas.microsoft.com/office/drawing/2014/main" id="{AEA92D61-9B6F-F420-696B-9A65E17B8B55}"/>
              </a:ext>
            </a:extLst>
          </p:cNvPr>
          <p:cNvCxnSpPr>
            <a:cxnSpLocks/>
            <a:stCxn id="103" idx="0"/>
            <a:endCxn id="104" idx="2"/>
          </p:cNvCxnSpPr>
          <p:nvPr/>
        </p:nvCxnSpPr>
        <p:spPr>
          <a:xfrm flipV="1">
            <a:off x="4172433" y="4634089"/>
            <a:ext cx="0" cy="309854"/>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790A130B-EBD2-4C61-2D1D-151D8577CA50}"/>
              </a:ext>
            </a:extLst>
          </p:cNvPr>
          <p:cNvCxnSpPr>
            <a:cxnSpLocks/>
            <a:stCxn id="100" idx="0"/>
            <a:endCxn id="107" idx="2"/>
          </p:cNvCxnSpPr>
          <p:nvPr/>
        </p:nvCxnSpPr>
        <p:spPr>
          <a:xfrm flipV="1">
            <a:off x="6465633" y="3414424"/>
            <a:ext cx="0" cy="276046"/>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E467F12C-EE1D-630E-02BD-685B924B247C}"/>
              </a:ext>
            </a:extLst>
          </p:cNvPr>
          <p:cNvCxnSpPr>
            <a:cxnSpLocks/>
            <a:endCxn id="105" idx="2"/>
          </p:cNvCxnSpPr>
          <p:nvPr/>
        </p:nvCxnSpPr>
        <p:spPr>
          <a:xfrm flipV="1">
            <a:off x="6465632" y="5661562"/>
            <a:ext cx="1" cy="465221"/>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Elbow Connector 129">
            <a:extLst>
              <a:ext uri="{FF2B5EF4-FFF2-40B4-BE49-F238E27FC236}">
                <a16:creationId xmlns:a16="http://schemas.microsoft.com/office/drawing/2014/main" id="{7E8D27D4-1D02-AEEE-0AD0-B5F0430B86E0}"/>
              </a:ext>
            </a:extLst>
          </p:cNvPr>
          <p:cNvCxnSpPr>
            <a:cxnSpLocks/>
            <a:endCxn id="103" idx="1"/>
          </p:cNvCxnSpPr>
          <p:nvPr/>
        </p:nvCxnSpPr>
        <p:spPr>
          <a:xfrm rot="16200000" flipV="1">
            <a:off x="3425384" y="5207076"/>
            <a:ext cx="921489" cy="572610"/>
          </a:xfrm>
          <a:prstGeom prst="bentConnector4">
            <a:avLst>
              <a:gd name="adj1" fmla="val 4268"/>
              <a:gd name="adj2" fmla="val 13992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Elbow Connector 130">
            <a:extLst>
              <a:ext uri="{FF2B5EF4-FFF2-40B4-BE49-F238E27FC236}">
                <a16:creationId xmlns:a16="http://schemas.microsoft.com/office/drawing/2014/main" id="{EB0BBB43-CF32-6BAB-8D7F-0E29371D8C7F}"/>
              </a:ext>
            </a:extLst>
          </p:cNvPr>
          <p:cNvCxnSpPr>
            <a:cxnSpLocks/>
          </p:cNvCxnSpPr>
          <p:nvPr/>
        </p:nvCxnSpPr>
        <p:spPr>
          <a:xfrm rot="10800000">
            <a:off x="3831095" y="5641989"/>
            <a:ext cx="341338" cy="186174"/>
          </a:xfrm>
          <a:prstGeom prst="bentConnector3">
            <a:avLst>
              <a:gd name="adj1" fmla="val 9934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Elbow Connector 131">
            <a:extLst>
              <a:ext uri="{FF2B5EF4-FFF2-40B4-BE49-F238E27FC236}">
                <a16:creationId xmlns:a16="http://schemas.microsoft.com/office/drawing/2014/main" id="{C83F6A02-0021-B47F-CB80-860B94C6DDBD}"/>
              </a:ext>
            </a:extLst>
          </p:cNvPr>
          <p:cNvCxnSpPr>
            <a:cxnSpLocks/>
          </p:cNvCxnSpPr>
          <p:nvPr/>
        </p:nvCxnSpPr>
        <p:spPr>
          <a:xfrm flipV="1">
            <a:off x="4172432" y="5652800"/>
            <a:ext cx="342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Elbow Connector 132">
            <a:extLst>
              <a:ext uri="{FF2B5EF4-FFF2-40B4-BE49-F238E27FC236}">
                <a16:creationId xmlns:a16="http://schemas.microsoft.com/office/drawing/2014/main" id="{0CA19CD8-1B72-F81B-BF16-0980106D30D0}"/>
              </a:ext>
            </a:extLst>
          </p:cNvPr>
          <p:cNvCxnSpPr>
            <a:cxnSpLocks/>
            <a:endCxn id="98" idx="1"/>
          </p:cNvCxnSpPr>
          <p:nvPr/>
        </p:nvCxnSpPr>
        <p:spPr>
          <a:xfrm rot="16200000" flipV="1">
            <a:off x="3480466" y="4139793"/>
            <a:ext cx="811326" cy="572611"/>
          </a:xfrm>
          <a:prstGeom prst="bentConnector4">
            <a:avLst>
              <a:gd name="adj1" fmla="val -640"/>
              <a:gd name="adj2" fmla="val 139923"/>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8B192CFE-6980-BF2A-20D0-2BB429EF8BD2}"/>
              </a:ext>
            </a:extLst>
          </p:cNvPr>
          <p:cNvCxnSpPr>
            <a:stCxn id="102" idx="0"/>
            <a:endCxn id="103" idx="2"/>
          </p:cNvCxnSpPr>
          <p:nvPr/>
        </p:nvCxnSpPr>
        <p:spPr>
          <a:xfrm flipV="1">
            <a:off x="4172433" y="5121328"/>
            <a:ext cx="0" cy="59022"/>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B4F27E26-0E7A-5E5B-4A45-FDBE999C1CDC}"/>
              </a:ext>
            </a:extLst>
          </p:cNvPr>
          <p:cNvCxnSpPr>
            <a:cxnSpLocks/>
            <a:stCxn id="106" idx="2"/>
            <a:endCxn id="105" idx="0"/>
          </p:cNvCxnSpPr>
          <p:nvPr/>
        </p:nvCxnSpPr>
        <p:spPr>
          <a:xfrm>
            <a:off x="6465633" y="5063566"/>
            <a:ext cx="0" cy="50741"/>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6" name="Elbow Connector 135">
            <a:extLst>
              <a:ext uri="{FF2B5EF4-FFF2-40B4-BE49-F238E27FC236}">
                <a16:creationId xmlns:a16="http://schemas.microsoft.com/office/drawing/2014/main" id="{B80D059D-65D6-DBCF-E39B-B9EB7FF8045C}"/>
              </a:ext>
            </a:extLst>
          </p:cNvPr>
          <p:cNvCxnSpPr>
            <a:cxnSpLocks/>
          </p:cNvCxnSpPr>
          <p:nvPr/>
        </p:nvCxnSpPr>
        <p:spPr>
          <a:xfrm rot="10800000">
            <a:off x="6124295" y="5660300"/>
            <a:ext cx="341338" cy="186174"/>
          </a:xfrm>
          <a:prstGeom prst="bentConnector3">
            <a:avLst>
              <a:gd name="adj1" fmla="val 9934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Elbow Connector 136">
            <a:extLst>
              <a:ext uri="{FF2B5EF4-FFF2-40B4-BE49-F238E27FC236}">
                <a16:creationId xmlns:a16="http://schemas.microsoft.com/office/drawing/2014/main" id="{15D9AFC7-8981-AE1A-E22B-83F9D9AF73B5}"/>
              </a:ext>
            </a:extLst>
          </p:cNvPr>
          <p:cNvCxnSpPr>
            <a:cxnSpLocks/>
          </p:cNvCxnSpPr>
          <p:nvPr/>
        </p:nvCxnSpPr>
        <p:spPr>
          <a:xfrm flipV="1">
            <a:off x="6465632" y="5671111"/>
            <a:ext cx="342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2487953D-8FAF-778F-6308-6625DBE7CE96}"/>
              </a:ext>
            </a:extLst>
          </p:cNvPr>
          <p:cNvCxnSpPr>
            <a:cxnSpLocks/>
            <a:stCxn id="99" idx="0"/>
            <a:endCxn id="118" idx="2"/>
          </p:cNvCxnSpPr>
          <p:nvPr/>
        </p:nvCxnSpPr>
        <p:spPr>
          <a:xfrm flipV="1">
            <a:off x="6465633" y="2474216"/>
            <a:ext cx="0" cy="252225"/>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1012EA2B-0344-59C9-36C4-5037DEE636D5}"/>
              </a:ext>
            </a:extLst>
          </p:cNvPr>
          <p:cNvCxnSpPr>
            <a:stCxn id="118" idx="0"/>
            <a:endCxn id="119" idx="2"/>
          </p:cNvCxnSpPr>
          <p:nvPr/>
        </p:nvCxnSpPr>
        <p:spPr>
          <a:xfrm flipV="1">
            <a:off x="6465633" y="2120962"/>
            <a:ext cx="0" cy="175869"/>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F32D6B8A-4D78-9B2A-C848-5380989CB2E0}"/>
              </a:ext>
            </a:extLst>
          </p:cNvPr>
          <p:cNvCxnSpPr>
            <a:cxnSpLocks/>
            <a:stCxn id="119" idx="3"/>
          </p:cNvCxnSpPr>
          <p:nvPr/>
        </p:nvCxnSpPr>
        <p:spPr>
          <a:xfrm>
            <a:off x="7038242" y="2032270"/>
            <a:ext cx="587997"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Elbow Connector 140">
            <a:extLst>
              <a:ext uri="{FF2B5EF4-FFF2-40B4-BE49-F238E27FC236}">
                <a16:creationId xmlns:a16="http://schemas.microsoft.com/office/drawing/2014/main" id="{02595F6B-1041-9B8A-B1FD-041972380D29}"/>
              </a:ext>
            </a:extLst>
          </p:cNvPr>
          <p:cNvCxnSpPr>
            <a:cxnSpLocks/>
            <a:endCxn id="99" idx="3"/>
          </p:cNvCxnSpPr>
          <p:nvPr/>
        </p:nvCxnSpPr>
        <p:spPr>
          <a:xfrm rot="5400000" flipH="1" flipV="1">
            <a:off x="6309318" y="2971446"/>
            <a:ext cx="885236" cy="572612"/>
          </a:xfrm>
          <a:prstGeom prst="bentConnector4">
            <a:avLst>
              <a:gd name="adj1" fmla="val 10941"/>
              <a:gd name="adj2" fmla="val 13992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a16="http://schemas.microsoft.com/office/drawing/2014/main" id="{FFCFCD3A-3FD0-514B-CAD9-4A7CA25019FC}"/>
              </a:ext>
            </a:extLst>
          </p:cNvPr>
          <p:cNvCxnSpPr>
            <a:cxnSpLocks/>
          </p:cNvCxnSpPr>
          <p:nvPr/>
        </p:nvCxnSpPr>
        <p:spPr>
          <a:xfrm flipV="1">
            <a:off x="6465633" y="4700738"/>
            <a:ext cx="0" cy="187200"/>
          </a:xfrm>
          <a:prstGeom prst="straightConnector1">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3" name="Elbow Connector 142">
            <a:extLst>
              <a:ext uri="{FF2B5EF4-FFF2-40B4-BE49-F238E27FC236}">
                <a16:creationId xmlns:a16="http://schemas.microsoft.com/office/drawing/2014/main" id="{AB20C7D8-F558-E0E9-4AFF-65C678FC2F5A}"/>
              </a:ext>
            </a:extLst>
          </p:cNvPr>
          <p:cNvCxnSpPr>
            <a:cxnSpLocks/>
            <a:endCxn id="100" idx="3"/>
          </p:cNvCxnSpPr>
          <p:nvPr/>
        </p:nvCxnSpPr>
        <p:spPr>
          <a:xfrm rot="5400000" flipH="1" flipV="1">
            <a:off x="6262442" y="3982563"/>
            <a:ext cx="979200" cy="572400"/>
          </a:xfrm>
          <a:prstGeom prst="bentConnector4">
            <a:avLst>
              <a:gd name="adj1" fmla="val -3525"/>
              <a:gd name="adj2" fmla="val 139566"/>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Elbow Connector 143">
            <a:extLst>
              <a:ext uri="{FF2B5EF4-FFF2-40B4-BE49-F238E27FC236}">
                <a16:creationId xmlns:a16="http://schemas.microsoft.com/office/drawing/2014/main" id="{390D9C4A-08B3-E416-754D-8F7DBFCF5A75}"/>
              </a:ext>
            </a:extLst>
          </p:cNvPr>
          <p:cNvCxnSpPr>
            <a:cxnSpLocks/>
          </p:cNvCxnSpPr>
          <p:nvPr/>
        </p:nvCxnSpPr>
        <p:spPr>
          <a:xfrm flipV="1">
            <a:off x="6465630" y="4466239"/>
            <a:ext cx="342000" cy="251999"/>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Elbow Connector 144">
            <a:extLst>
              <a:ext uri="{FF2B5EF4-FFF2-40B4-BE49-F238E27FC236}">
                <a16:creationId xmlns:a16="http://schemas.microsoft.com/office/drawing/2014/main" id="{8B9D6F9A-F4A4-517D-6133-EFCE38C6DBD4}"/>
              </a:ext>
            </a:extLst>
          </p:cNvPr>
          <p:cNvCxnSpPr>
            <a:cxnSpLocks/>
          </p:cNvCxnSpPr>
          <p:nvPr/>
        </p:nvCxnSpPr>
        <p:spPr>
          <a:xfrm flipV="1">
            <a:off x="5925524" y="4461177"/>
            <a:ext cx="540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Elbow Connector 145">
            <a:extLst>
              <a:ext uri="{FF2B5EF4-FFF2-40B4-BE49-F238E27FC236}">
                <a16:creationId xmlns:a16="http://schemas.microsoft.com/office/drawing/2014/main" id="{E7641DD2-49C2-DD9C-115D-9A67C2DD745A}"/>
              </a:ext>
            </a:extLst>
          </p:cNvPr>
          <p:cNvCxnSpPr>
            <a:cxnSpLocks/>
          </p:cNvCxnSpPr>
          <p:nvPr/>
        </p:nvCxnSpPr>
        <p:spPr>
          <a:xfrm flipV="1">
            <a:off x="5581781" y="4461177"/>
            <a:ext cx="540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Elbow Connector 146">
            <a:extLst>
              <a:ext uri="{FF2B5EF4-FFF2-40B4-BE49-F238E27FC236}">
                <a16:creationId xmlns:a16="http://schemas.microsoft.com/office/drawing/2014/main" id="{61A5C6C8-2B8E-28EE-6595-CE35380EB5D3}"/>
              </a:ext>
            </a:extLst>
          </p:cNvPr>
          <p:cNvCxnSpPr>
            <a:cxnSpLocks/>
            <a:stCxn id="98" idx="0"/>
          </p:cNvCxnSpPr>
          <p:nvPr/>
        </p:nvCxnSpPr>
        <p:spPr>
          <a:xfrm rot="16200000" flipH="1">
            <a:off x="4578854" y="3525321"/>
            <a:ext cx="705523" cy="1518366"/>
          </a:xfrm>
          <a:prstGeom prst="bentConnector4">
            <a:avLst>
              <a:gd name="adj1" fmla="val -32401"/>
              <a:gd name="adj2" fmla="val 68856"/>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03757556-416F-8E6F-57EE-974207BBAF4D}"/>
              </a:ext>
            </a:extLst>
          </p:cNvPr>
          <p:cNvCxnSpPr>
            <a:stCxn id="98" idx="2"/>
            <a:endCxn id="104" idx="0"/>
          </p:cNvCxnSpPr>
          <p:nvPr/>
        </p:nvCxnSpPr>
        <p:spPr>
          <a:xfrm>
            <a:off x="4172433" y="4109128"/>
            <a:ext cx="0" cy="63322"/>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EEB2DE85-1904-F85A-BF40-404663A26CA8}"/>
              </a:ext>
            </a:extLst>
          </p:cNvPr>
          <p:cNvCxnSpPr>
            <a:cxnSpLocks/>
            <a:stCxn id="100" idx="2"/>
            <a:endCxn id="126" idx="0"/>
          </p:cNvCxnSpPr>
          <p:nvPr/>
        </p:nvCxnSpPr>
        <p:spPr>
          <a:xfrm>
            <a:off x="6465633" y="3867855"/>
            <a:ext cx="0" cy="49785"/>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CE0B2EBE-28D9-19C4-F22D-A2541840288F}"/>
              </a:ext>
            </a:extLst>
          </p:cNvPr>
          <p:cNvCxnSpPr>
            <a:cxnSpLocks/>
            <a:stCxn id="107" idx="0"/>
            <a:endCxn id="99" idx="2"/>
          </p:cNvCxnSpPr>
          <p:nvPr/>
        </p:nvCxnSpPr>
        <p:spPr>
          <a:xfrm flipV="1">
            <a:off x="6465633" y="2903826"/>
            <a:ext cx="0" cy="48959"/>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1" name="TextBox 160">
                <a:extLst>
                  <a:ext uri="{FF2B5EF4-FFF2-40B4-BE49-F238E27FC236}">
                    <a16:creationId xmlns:a16="http://schemas.microsoft.com/office/drawing/2014/main" id="{D79ACF7F-18A7-5E6A-0E8E-364A9BB27FC9}"/>
                  </a:ext>
                </a:extLst>
              </p:cNvPr>
              <p:cNvSpPr txBox="1"/>
              <p:nvPr/>
            </p:nvSpPr>
            <p:spPr>
              <a:xfrm>
                <a:off x="7424353" y="1649071"/>
                <a:ext cx="1524381" cy="784830"/>
              </a:xfrm>
              <a:prstGeom prst="rect">
                <a:avLst/>
              </a:prstGeom>
              <a:noFill/>
            </p:spPr>
            <p:txBody>
              <a:bodyPr wrap="square" rtlCol="0">
                <a:spAutoFit/>
              </a:bodyPr>
              <a:lstStyle/>
              <a:p>
                <a:pPr algn="ctr"/>
                <a:r>
                  <a:rPr lang="en-US" sz="1500"/>
                  <a:t>Output Probabilities </a:t>
                </a:r>
              </a:p>
              <a:p>
                <a:pPr algn="ctr"/>
                <a:r>
                  <a:rPr lang="en-US" sz="1500"/>
                  <a:t>(for </a:t>
                </a:r>
                <a14:m>
                  <m:oMath xmlns:m="http://schemas.openxmlformats.org/officeDocument/2006/math">
                    <m:sSub>
                      <m:sSubPr>
                        <m:ctrlPr>
                          <a:rPr lang="en-CA" sz="1500" b="0" i="1" smtClean="0">
                            <a:latin typeface="Cambria Math" panose="02040503050406030204" pitchFamily="18" charset="0"/>
                          </a:rPr>
                        </m:ctrlPr>
                      </m:sSubPr>
                      <m:e>
                        <m:r>
                          <a:rPr lang="en-CA" sz="1500" b="0" i="1" smtClean="0">
                            <a:latin typeface="Cambria Math" panose="02040503050406030204" pitchFamily="18" charset="0"/>
                          </a:rPr>
                          <m:t>𝑦</m:t>
                        </m:r>
                      </m:e>
                      <m:sub>
                        <m:r>
                          <a:rPr lang="en-CA" sz="1500" b="0" i="1" smtClean="0">
                            <a:latin typeface="Cambria Math" panose="02040503050406030204" pitchFamily="18" charset="0"/>
                          </a:rPr>
                          <m:t>𝑡</m:t>
                        </m:r>
                      </m:sub>
                    </m:sSub>
                  </m:oMath>
                </a14:m>
                <a:r>
                  <a:rPr lang="en-US" sz="1500"/>
                  <a:t>)</a:t>
                </a:r>
              </a:p>
            </p:txBody>
          </p:sp>
        </mc:Choice>
        <mc:Fallback xmlns="">
          <p:sp>
            <p:nvSpPr>
              <p:cNvPr id="161" name="TextBox 160">
                <a:extLst>
                  <a:ext uri="{FF2B5EF4-FFF2-40B4-BE49-F238E27FC236}">
                    <a16:creationId xmlns:a16="http://schemas.microsoft.com/office/drawing/2014/main" id="{D79ACF7F-18A7-5E6A-0E8E-364A9BB27FC9}"/>
                  </a:ext>
                </a:extLst>
              </p:cNvPr>
              <p:cNvSpPr txBox="1">
                <a:spLocks noRot="1" noChangeAspect="1" noMove="1" noResize="1" noEditPoints="1" noAdjustHandles="1" noChangeArrowheads="1" noChangeShapeType="1" noTextEdit="1"/>
              </p:cNvSpPr>
              <p:nvPr/>
            </p:nvSpPr>
            <p:spPr>
              <a:xfrm>
                <a:off x="7424353" y="1649071"/>
                <a:ext cx="1524381" cy="784830"/>
              </a:xfrm>
              <a:prstGeom prst="rect">
                <a:avLst/>
              </a:prstGeom>
              <a:blipFill>
                <a:blip r:embed="rId4"/>
                <a:stretch>
                  <a:fillRect t="-2344" b="-7813"/>
                </a:stretch>
              </a:blipFill>
            </p:spPr>
            <p:txBody>
              <a:bodyPr/>
              <a:lstStyle/>
              <a:p>
                <a:r>
                  <a:rPr lang="en-US">
                    <a:noFill/>
                  </a:rPr>
                  <a:t> </a:t>
                </a:r>
              </a:p>
            </p:txBody>
          </p:sp>
        </mc:Fallback>
      </mc:AlternateContent>
      <p:cxnSp>
        <p:nvCxnSpPr>
          <p:cNvPr id="162" name="Elbow Connector 161">
            <a:extLst>
              <a:ext uri="{FF2B5EF4-FFF2-40B4-BE49-F238E27FC236}">
                <a16:creationId xmlns:a16="http://schemas.microsoft.com/office/drawing/2014/main" id="{8A93266B-ECEE-4FB3-19FA-38ACEA72AD2D}"/>
              </a:ext>
            </a:extLst>
          </p:cNvPr>
          <p:cNvCxnSpPr>
            <a:cxnSpLocks/>
          </p:cNvCxnSpPr>
          <p:nvPr/>
        </p:nvCxnSpPr>
        <p:spPr>
          <a:xfrm rot="5400000" flipH="1" flipV="1">
            <a:off x="6245616" y="5198022"/>
            <a:ext cx="1015773" cy="569477"/>
          </a:xfrm>
          <a:prstGeom prst="bentConnector4">
            <a:avLst>
              <a:gd name="adj1" fmla="val 6804"/>
              <a:gd name="adj2" fmla="val 14072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Elbow Connector 162">
            <a:extLst>
              <a:ext uri="{FF2B5EF4-FFF2-40B4-BE49-F238E27FC236}">
                <a16:creationId xmlns:a16="http://schemas.microsoft.com/office/drawing/2014/main" id="{A71093A3-D24E-C094-A4C5-3991D8750247}"/>
              </a:ext>
            </a:extLst>
          </p:cNvPr>
          <p:cNvCxnSpPr>
            <a:cxnSpLocks/>
          </p:cNvCxnSpPr>
          <p:nvPr/>
        </p:nvCxnSpPr>
        <p:spPr>
          <a:xfrm>
            <a:off x="8734760" y="2032267"/>
            <a:ext cx="557654" cy="2"/>
          </a:xfrm>
          <a:prstGeom prst="bentConnector3">
            <a:avLst>
              <a:gd name="adj1" fmla="val 50000"/>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4" name="Rounded Rectangle 163">
                <a:extLst>
                  <a:ext uri="{FF2B5EF4-FFF2-40B4-BE49-F238E27FC236}">
                    <a16:creationId xmlns:a16="http://schemas.microsoft.com/office/drawing/2014/main" id="{501F4EBD-A15F-D935-18C4-220FA6388F31}"/>
                  </a:ext>
                </a:extLst>
              </p:cNvPr>
              <p:cNvSpPr/>
              <p:nvPr/>
            </p:nvSpPr>
            <p:spPr>
              <a:xfrm>
                <a:off x="9389560" y="1864942"/>
                <a:ext cx="396000" cy="288000"/>
              </a:xfrm>
              <a:prstGeom prst="roundRect">
                <a:avLst/>
              </a:prstGeom>
              <a:solidFill>
                <a:srgbClr val="C44037">
                  <a:alpha val="64000"/>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108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𝑦</m:t>
                          </m:r>
                        </m:e>
                        <m:sub>
                          <m:r>
                            <a:rPr lang="en-CA" sz="1500" b="0" i="1" smtClean="0">
                              <a:solidFill>
                                <a:schemeClr val="tx1"/>
                              </a:solidFill>
                              <a:latin typeface="Cambria Math" panose="02040503050406030204" pitchFamily="18" charset="0"/>
                            </a:rPr>
                            <m:t>𝑡</m:t>
                          </m:r>
                        </m:sub>
                      </m:sSub>
                    </m:oMath>
                  </m:oMathPara>
                </a14:m>
                <a:endParaRPr lang="en-US" sz="1500">
                  <a:solidFill>
                    <a:schemeClr val="tx1"/>
                  </a:solidFill>
                </a:endParaRPr>
              </a:p>
            </p:txBody>
          </p:sp>
        </mc:Choice>
        <mc:Fallback xmlns="">
          <p:sp>
            <p:nvSpPr>
              <p:cNvPr id="164" name="Rounded Rectangle 163">
                <a:extLst>
                  <a:ext uri="{FF2B5EF4-FFF2-40B4-BE49-F238E27FC236}">
                    <a16:creationId xmlns:a16="http://schemas.microsoft.com/office/drawing/2014/main" id="{501F4EBD-A15F-D935-18C4-220FA6388F31}"/>
                  </a:ext>
                </a:extLst>
              </p:cNvPr>
              <p:cNvSpPr>
                <a:spLocks noRot="1" noChangeAspect="1" noMove="1" noResize="1" noEditPoints="1" noAdjustHandles="1" noChangeArrowheads="1" noChangeShapeType="1" noTextEdit="1"/>
              </p:cNvSpPr>
              <p:nvPr/>
            </p:nvSpPr>
            <p:spPr>
              <a:xfrm>
                <a:off x="9389560" y="1864942"/>
                <a:ext cx="396000" cy="288000"/>
              </a:xfrm>
              <a:prstGeom prst="roundRect">
                <a:avLst/>
              </a:prstGeom>
              <a:blipFill>
                <a:blip r:embed="rId5"/>
                <a:stretch>
                  <a:fillRect b="-2041"/>
                </a:stretch>
              </a:blipFill>
              <a:ln>
                <a:solidFill>
                  <a:srgbClr val="C44037"/>
                </a:solidFill>
              </a:ln>
            </p:spPr>
            <p:txBody>
              <a:bodyPr/>
              <a:lstStyle/>
              <a:p>
                <a:r>
                  <a:rPr lang="en-US">
                    <a:noFill/>
                  </a:rPr>
                  <a:t> </a:t>
                </a:r>
              </a:p>
            </p:txBody>
          </p:sp>
        </mc:Fallback>
      </mc:AlternateContent>
    </p:spTree>
    <p:extLst>
      <p:ext uri="{BB962C8B-B14F-4D97-AF65-F5344CB8AC3E}">
        <p14:creationId xmlns:p14="http://schemas.microsoft.com/office/powerpoint/2010/main" val="29026218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a:t>Assembling the Encoder-Decoder</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78</a:t>
            </a:fld>
            <a:endParaRPr lang="en-US"/>
          </a:p>
        </p:txBody>
      </p:sp>
      <p:sp>
        <p:nvSpPr>
          <p:cNvPr id="8" name="Content Placeholder 7">
            <a:extLst>
              <a:ext uri="{FF2B5EF4-FFF2-40B4-BE49-F238E27FC236}">
                <a16:creationId xmlns:a16="http://schemas.microsoft.com/office/drawing/2014/main" id="{34DCB013-1C94-5C00-FE20-4D95A77AE085}"/>
              </a:ext>
            </a:extLst>
          </p:cNvPr>
          <p:cNvSpPr>
            <a:spLocks noGrp="1"/>
          </p:cNvSpPr>
          <p:nvPr>
            <p:ph idx="1"/>
          </p:nvPr>
        </p:nvSpPr>
        <p:spPr/>
        <p:txBody>
          <a:bodyPr/>
          <a:lstStyle/>
          <a:p>
            <a:r>
              <a:rPr lang="en-US"/>
              <a:t>Encoder-Decoder implementation</a:t>
            </a:r>
          </a:p>
        </p:txBody>
      </p:sp>
      <p:sp>
        <p:nvSpPr>
          <p:cNvPr id="9" name="Title 1">
            <a:extLst>
              <a:ext uri="{FF2B5EF4-FFF2-40B4-BE49-F238E27FC236}">
                <a16:creationId xmlns:a16="http://schemas.microsoft.com/office/drawing/2014/main" id="{C2BAF02C-06FD-F6DB-C8B3-755F72C06868}"/>
              </a:ext>
            </a:extLst>
          </p:cNvPr>
          <p:cNvSpPr txBox="1">
            <a:spLocks/>
          </p:cNvSpPr>
          <p:nvPr/>
        </p:nvSpPr>
        <p:spPr>
          <a:xfrm>
            <a:off x="909320" y="711441"/>
            <a:ext cx="8905240" cy="63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i="1">
                <a:solidFill>
                  <a:schemeClr val="bg2">
                    <a:lumMod val="25000"/>
                  </a:schemeClr>
                </a:solidFill>
              </a:rPr>
              <a:t>Transformers From The Ground Up</a:t>
            </a:r>
          </a:p>
        </p:txBody>
      </p:sp>
      <p:pic>
        <p:nvPicPr>
          <p:cNvPr id="3" name="Picture 2">
            <a:extLst>
              <a:ext uri="{FF2B5EF4-FFF2-40B4-BE49-F238E27FC236}">
                <a16:creationId xmlns:a16="http://schemas.microsoft.com/office/drawing/2014/main" id="{805B1F50-2CFD-86D7-4342-163FAE79515E}"/>
              </a:ext>
            </a:extLst>
          </p:cNvPr>
          <p:cNvPicPr>
            <a:picLocks noChangeAspect="1"/>
          </p:cNvPicPr>
          <p:nvPr/>
        </p:nvPicPr>
        <p:blipFill rotWithShape="1">
          <a:blip r:embed="rId3"/>
          <a:srcRect r="25757"/>
          <a:stretch/>
        </p:blipFill>
        <p:spPr>
          <a:xfrm>
            <a:off x="909320" y="2168655"/>
            <a:ext cx="5770449" cy="3428716"/>
          </a:xfrm>
          <a:prstGeom prst="rect">
            <a:avLst/>
          </a:prstGeom>
        </p:spPr>
      </p:pic>
      <p:pic>
        <p:nvPicPr>
          <p:cNvPr id="7" name="Picture 6">
            <a:extLst>
              <a:ext uri="{FF2B5EF4-FFF2-40B4-BE49-F238E27FC236}">
                <a16:creationId xmlns:a16="http://schemas.microsoft.com/office/drawing/2014/main" id="{F0CA99E0-6A07-F83A-B2F9-6FD7B1E61536}"/>
              </a:ext>
            </a:extLst>
          </p:cNvPr>
          <p:cNvPicPr>
            <a:picLocks noChangeAspect="1"/>
          </p:cNvPicPr>
          <p:nvPr/>
        </p:nvPicPr>
        <p:blipFill rotWithShape="1">
          <a:blip r:embed="rId4"/>
          <a:srcRect r="35394"/>
          <a:stretch/>
        </p:blipFill>
        <p:spPr>
          <a:xfrm>
            <a:off x="6865749" y="2168655"/>
            <a:ext cx="5136887" cy="3428716"/>
          </a:xfrm>
          <a:prstGeom prst="rect">
            <a:avLst/>
          </a:prstGeom>
        </p:spPr>
      </p:pic>
    </p:spTree>
    <p:extLst>
      <p:ext uri="{BB962C8B-B14F-4D97-AF65-F5344CB8AC3E}">
        <p14:creationId xmlns:p14="http://schemas.microsoft.com/office/powerpoint/2010/main" val="41285294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4E406-4A46-3AF9-B432-EF8439FC18B4}"/>
              </a:ext>
            </a:extLst>
          </p:cNvPr>
          <p:cNvSpPr>
            <a:spLocks noGrp="1"/>
          </p:cNvSpPr>
          <p:nvPr>
            <p:ph type="title"/>
          </p:nvPr>
        </p:nvSpPr>
        <p:spPr/>
        <p:txBody>
          <a:bodyPr/>
          <a:lstStyle/>
          <a:p>
            <a:r>
              <a:rPr lang="en-US"/>
              <a:t>Misconceptions about Transformers (2)</a:t>
            </a:r>
          </a:p>
        </p:txBody>
      </p:sp>
      <p:sp>
        <p:nvSpPr>
          <p:cNvPr id="3" name="Content Placeholder 2">
            <a:extLst>
              <a:ext uri="{FF2B5EF4-FFF2-40B4-BE49-F238E27FC236}">
                <a16:creationId xmlns:a16="http://schemas.microsoft.com/office/drawing/2014/main" id="{AE9AAF49-C728-EA73-CFBD-4133D7D8ECBE}"/>
              </a:ext>
            </a:extLst>
          </p:cNvPr>
          <p:cNvSpPr>
            <a:spLocks noGrp="1"/>
          </p:cNvSpPr>
          <p:nvPr>
            <p:ph idx="1"/>
          </p:nvPr>
        </p:nvSpPr>
        <p:spPr/>
        <p:txBody>
          <a:bodyPr/>
          <a:lstStyle/>
          <a:p>
            <a:r>
              <a:rPr lang="en-US" i="1" dirty="0"/>
              <a:t>What?</a:t>
            </a:r>
          </a:p>
          <a:p>
            <a:pPr lvl="1"/>
            <a:r>
              <a:rPr lang="en-US" dirty="0"/>
              <a:t>Notion of a whole “transformer block” that is stackable in the vanilla transformer architecture</a:t>
            </a:r>
          </a:p>
          <a:p>
            <a:pPr lvl="1"/>
            <a:r>
              <a:rPr lang="en-US" dirty="0"/>
              <a:t>Incorrect belief that encoder-decoder attention connection is layer wise</a:t>
            </a:r>
          </a:p>
          <a:p>
            <a:r>
              <a:rPr lang="en-US" i="1" dirty="0"/>
              <a:t>Why?</a:t>
            </a:r>
          </a:p>
          <a:p>
            <a:pPr lvl="1"/>
            <a:r>
              <a:rPr lang="en-US" dirty="0"/>
              <a:t>Incorrect understanding of stacking layers</a:t>
            </a:r>
            <a:endParaRPr lang="en-US" i="1" dirty="0"/>
          </a:p>
          <a:p>
            <a:pPr lvl="1"/>
            <a:r>
              <a:rPr lang="en-US" dirty="0"/>
              <a:t>Pervasive amount of bad figures </a:t>
            </a:r>
            <a:endParaRPr lang="en-US" i="1" dirty="0"/>
          </a:p>
          <a:p>
            <a:pPr marL="0" indent="0">
              <a:buNone/>
            </a:pPr>
            <a:endParaRPr lang="en-US" dirty="0"/>
          </a:p>
        </p:txBody>
      </p:sp>
      <p:sp>
        <p:nvSpPr>
          <p:cNvPr id="4" name="Date Placeholder 3">
            <a:extLst>
              <a:ext uri="{FF2B5EF4-FFF2-40B4-BE49-F238E27FC236}">
                <a16:creationId xmlns:a16="http://schemas.microsoft.com/office/drawing/2014/main" id="{E03FD6A3-B101-4C8F-A6A5-6916C520AFC6}"/>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3FFFED92-A980-F39F-8225-4F8078E868E6}"/>
              </a:ext>
            </a:extLst>
          </p:cNvPr>
          <p:cNvSpPr>
            <a:spLocks noGrp="1"/>
          </p:cNvSpPr>
          <p:nvPr>
            <p:ph type="sldNum" sz="quarter" idx="12"/>
          </p:nvPr>
        </p:nvSpPr>
        <p:spPr/>
        <p:txBody>
          <a:bodyPr/>
          <a:lstStyle/>
          <a:p>
            <a:fld id="{D4F24A5E-B0D2-394D-9970-9AE06BCB59C1}" type="slidenum">
              <a:rPr lang="en-US" smtClean="0"/>
              <a:t>79</a:t>
            </a:fld>
            <a:endParaRPr lang="en-US"/>
          </a:p>
        </p:txBody>
      </p:sp>
    </p:spTree>
    <p:extLst>
      <p:ext uri="{BB962C8B-B14F-4D97-AF65-F5344CB8AC3E}">
        <p14:creationId xmlns:p14="http://schemas.microsoft.com/office/powerpoint/2010/main" val="745072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A89E7-A8FC-91D3-9BA4-9210CCA623DE}"/>
            </a:ext>
          </a:extLst>
        </p:cNvPr>
        <p:cNvGrpSpPr/>
        <p:nvPr/>
      </p:nvGrpSpPr>
      <p:grpSpPr>
        <a:xfrm>
          <a:off x="0" y="0"/>
          <a:ext cx="0" cy="0"/>
          <a:chOff x="0" y="0"/>
          <a:chExt cx="0" cy="0"/>
        </a:xfrm>
      </p:grpSpPr>
      <p:sp>
        <p:nvSpPr>
          <p:cNvPr id="159" name="Rectangle 158">
            <a:extLst>
              <a:ext uri="{FF2B5EF4-FFF2-40B4-BE49-F238E27FC236}">
                <a16:creationId xmlns:a16="http://schemas.microsoft.com/office/drawing/2014/main" id="{F7E30CED-0F92-1C1A-45A5-263724E16A64}"/>
              </a:ext>
            </a:extLst>
          </p:cNvPr>
          <p:cNvSpPr/>
          <p:nvPr/>
        </p:nvSpPr>
        <p:spPr>
          <a:xfrm>
            <a:off x="334382" y="1928018"/>
            <a:ext cx="4352757" cy="4118919"/>
          </a:xfrm>
          <a:prstGeom prst="rect">
            <a:avLst/>
          </a:prstGeom>
          <a:solidFill>
            <a:srgbClr val="EEEEEE"/>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b="1">
                <a:solidFill>
                  <a:schemeClr val="tx1"/>
                </a:solidFill>
              </a:rPr>
              <a:t>ENCODER</a:t>
            </a:r>
          </a:p>
        </p:txBody>
      </p:sp>
      <p:sp>
        <p:nvSpPr>
          <p:cNvPr id="123" name="Rectangle 122">
            <a:extLst>
              <a:ext uri="{FF2B5EF4-FFF2-40B4-BE49-F238E27FC236}">
                <a16:creationId xmlns:a16="http://schemas.microsoft.com/office/drawing/2014/main" id="{0E7999EE-DDBD-E568-64A9-C2AA97ACB9FC}"/>
              </a:ext>
            </a:extLst>
          </p:cNvPr>
          <p:cNvSpPr/>
          <p:nvPr/>
        </p:nvSpPr>
        <p:spPr>
          <a:xfrm>
            <a:off x="4978906" y="1935160"/>
            <a:ext cx="6878710" cy="4111778"/>
          </a:xfrm>
          <a:prstGeom prst="rect">
            <a:avLst/>
          </a:prstGeom>
          <a:solidFill>
            <a:srgbClr val="EEEEEE"/>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b="1">
                <a:solidFill>
                  <a:schemeClr val="tx1"/>
                </a:solidFill>
              </a:rPr>
              <a:t>DECODER</a:t>
            </a:r>
          </a:p>
        </p:txBody>
      </p:sp>
      <p:cxnSp>
        <p:nvCxnSpPr>
          <p:cNvPr id="93" name="Straight Arrow Connector 92">
            <a:extLst>
              <a:ext uri="{FF2B5EF4-FFF2-40B4-BE49-F238E27FC236}">
                <a16:creationId xmlns:a16="http://schemas.microsoft.com/office/drawing/2014/main" id="{9C9CC3D0-34E9-8B14-EF4D-521CE00E6D0E}"/>
              </a:ext>
            </a:extLst>
          </p:cNvPr>
          <p:cNvCxnSpPr>
            <a:cxnSpLocks/>
            <a:stCxn id="47" idx="3"/>
            <a:endCxn id="48" idx="1"/>
          </p:cNvCxnSpPr>
          <p:nvPr/>
        </p:nvCxnSpPr>
        <p:spPr>
          <a:xfrm>
            <a:off x="8214865" y="4069259"/>
            <a:ext cx="65598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8C253416-FD4E-0673-2C28-46AA84126ABD}"/>
              </a:ext>
            </a:extLst>
          </p:cNvPr>
          <p:cNvCxnSpPr>
            <a:cxnSpLocks/>
            <a:stCxn id="48" idx="3"/>
            <a:endCxn id="49" idx="1"/>
          </p:cNvCxnSpPr>
          <p:nvPr/>
        </p:nvCxnSpPr>
        <p:spPr>
          <a:xfrm>
            <a:off x="9341363" y="4069259"/>
            <a:ext cx="65607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8F6A2FB5-BD4F-A48B-6217-FA183811E3F1}"/>
              </a:ext>
            </a:extLst>
          </p:cNvPr>
          <p:cNvCxnSpPr>
            <a:cxnSpLocks/>
            <a:stCxn id="49" idx="3"/>
            <a:endCxn id="50" idx="1"/>
          </p:cNvCxnSpPr>
          <p:nvPr/>
        </p:nvCxnSpPr>
        <p:spPr>
          <a:xfrm>
            <a:off x="10467958" y="4069259"/>
            <a:ext cx="65607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DD13D0C-63CE-16BC-8143-301E694193F8}"/>
              </a:ext>
            </a:extLst>
          </p:cNvPr>
          <p:cNvCxnSpPr>
            <a:cxnSpLocks/>
            <a:stCxn id="8" idx="0"/>
            <a:endCxn id="12" idx="2"/>
          </p:cNvCxnSpPr>
          <p:nvPr/>
        </p:nvCxnSpPr>
        <p:spPr>
          <a:xfrm flipV="1">
            <a:off x="1966505" y="4297528"/>
            <a:ext cx="0" cy="7172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1B9C5E0-719D-B575-64B7-7CBB27332026}"/>
              </a:ext>
            </a:extLst>
          </p:cNvPr>
          <p:cNvCxnSpPr>
            <a:cxnSpLocks/>
            <a:stCxn id="9" idx="0"/>
            <a:endCxn id="13" idx="2"/>
          </p:cNvCxnSpPr>
          <p:nvPr/>
        </p:nvCxnSpPr>
        <p:spPr>
          <a:xfrm flipV="1">
            <a:off x="3096702" y="4297530"/>
            <a:ext cx="0" cy="71727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8EBFD35-B9B5-06D9-63B7-9D8E001F2458}"/>
              </a:ext>
            </a:extLst>
          </p:cNvPr>
          <p:cNvCxnSpPr>
            <a:cxnSpLocks/>
            <a:stCxn id="10" idx="0"/>
            <a:endCxn id="14" idx="2"/>
          </p:cNvCxnSpPr>
          <p:nvPr/>
        </p:nvCxnSpPr>
        <p:spPr>
          <a:xfrm flipV="1">
            <a:off x="4225571" y="4297528"/>
            <a:ext cx="0" cy="7172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16B51E4-50C9-ED97-2A49-8504CB103E8E}"/>
              </a:ext>
            </a:extLst>
          </p:cNvPr>
          <p:cNvCxnSpPr>
            <a:stCxn id="7" idx="0"/>
            <a:endCxn id="11" idx="2"/>
          </p:cNvCxnSpPr>
          <p:nvPr/>
        </p:nvCxnSpPr>
        <p:spPr>
          <a:xfrm flipV="1">
            <a:off x="839991" y="4297527"/>
            <a:ext cx="0" cy="71727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A0AF040-CE48-E1AA-C2BB-0A57EEB9CD0F}"/>
              </a:ext>
            </a:extLst>
          </p:cNvPr>
          <p:cNvSpPr>
            <a:spLocks noGrp="1"/>
          </p:cNvSpPr>
          <p:nvPr>
            <p:ph type="title"/>
          </p:nvPr>
        </p:nvSpPr>
        <p:spPr/>
        <p:txBody>
          <a:bodyPr>
            <a:normAutofit/>
          </a:bodyPr>
          <a:lstStyle/>
          <a:p>
            <a:r>
              <a:rPr lang="en-US" sz="3600"/>
              <a:t>Sequence to Sequence with RNNs</a:t>
            </a:r>
          </a:p>
        </p:txBody>
      </p:sp>
      <p:sp>
        <p:nvSpPr>
          <p:cNvPr id="3" name="Content Placeholder 2">
            <a:extLst>
              <a:ext uri="{FF2B5EF4-FFF2-40B4-BE49-F238E27FC236}">
                <a16:creationId xmlns:a16="http://schemas.microsoft.com/office/drawing/2014/main" id="{095FE973-322B-D720-5977-24C7777F3F2A}"/>
              </a:ext>
            </a:extLst>
          </p:cNvPr>
          <p:cNvSpPr>
            <a:spLocks noGrp="1"/>
          </p:cNvSpPr>
          <p:nvPr>
            <p:ph idx="1"/>
          </p:nvPr>
        </p:nvSpPr>
        <p:spPr>
          <a:xfrm>
            <a:off x="838200" y="1092869"/>
            <a:ext cx="10515600" cy="792398"/>
          </a:xfrm>
        </p:spPr>
        <p:txBody>
          <a:bodyPr>
            <a:normAutofit fontScale="92500" lnSpcReduction="20000"/>
          </a:bodyPr>
          <a:lstStyle/>
          <a:p>
            <a:r>
              <a:rPr lang="en-US" dirty="0"/>
              <a:t>Encoder (LSTM) and decoder (LSTM)</a:t>
            </a:r>
          </a:p>
          <a:p>
            <a:r>
              <a:rPr lang="en-US" dirty="0"/>
              <a:t>Fixed-length context vector </a:t>
            </a:r>
            <a:r>
              <a:rPr lang="en-US" dirty="0">
                <a:solidFill>
                  <a:srgbClr val="FF0000"/>
                </a:solidFill>
              </a:rPr>
              <a:t>(bottleneck)</a:t>
            </a:r>
          </a:p>
        </p:txBody>
      </p:sp>
      <p:sp>
        <p:nvSpPr>
          <p:cNvPr id="4" name="Date Placeholder 3">
            <a:extLst>
              <a:ext uri="{FF2B5EF4-FFF2-40B4-BE49-F238E27FC236}">
                <a16:creationId xmlns:a16="http://schemas.microsoft.com/office/drawing/2014/main" id="{C9E7347E-4B24-9D0F-EA55-16DFBF479DEC}"/>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1A366F4E-74CE-ACBD-1736-3279C92C97BA}"/>
              </a:ext>
            </a:extLst>
          </p:cNvPr>
          <p:cNvSpPr>
            <a:spLocks noGrp="1"/>
          </p:cNvSpPr>
          <p:nvPr>
            <p:ph type="sldNum" sz="quarter" idx="12"/>
          </p:nvPr>
        </p:nvSpPr>
        <p:spPr/>
        <p:txBody>
          <a:bodyPr/>
          <a:lstStyle/>
          <a:p>
            <a:fld id="{D4F24A5E-B0D2-394D-9970-9AE06BCB59C1}" type="slidenum">
              <a:rPr lang="en-US" smtClean="0"/>
              <a:t>8</a:t>
            </a:fld>
            <a:endParaRPr lang="en-US"/>
          </a:p>
        </p:txBody>
      </p:sp>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27A49F74-D586-96FD-2D61-C8B667A66229}"/>
                  </a:ext>
                </a:extLst>
              </p:cNvPr>
              <p:cNvSpPr/>
              <p:nvPr/>
            </p:nvSpPr>
            <p:spPr>
              <a:xfrm>
                <a:off x="604733" y="5014800"/>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7" name="Rounded Rectangle 6">
                <a:extLst>
                  <a:ext uri="{FF2B5EF4-FFF2-40B4-BE49-F238E27FC236}">
                    <a16:creationId xmlns:a16="http://schemas.microsoft.com/office/drawing/2014/main" id="{27A49F74-D586-96FD-2D61-C8B667A66229}"/>
                  </a:ext>
                </a:extLst>
              </p:cNvPr>
              <p:cNvSpPr>
                <a:spLocks noRot="1" noChangeAspect="1" noMove="1" noResize="1" noEditPoints="1" noAdjustHandles="1" noChangeArrowheads="1" noChangeShapeType="1" noTextEdit="1"/>
              </p:cNvSpPr>
              <p:nvPr/>
            </p:nvSpPr>
            <p:spPr>
              <a:xfrm>
                <a:off x="604733" y="5014800"/>
                <a:ext cx="470516" cy="470517"/>
              </a:xfrm>
              <a:prstGeom prst="roundRect">
                <a:avLst/>
              </a:prstGeom>
              <a:blipFill>
                <a:blip r:embed="rId3"/>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ounded Rectangle 7">
                <a:extLst>
                  <a:ext uri="{FF2B5EF4-FFF2-40B4-BE49-F238E27FC236}">
                    <a16:creationId xmlns:a16="http://schemas.microsoft.com/office/drawing/2014/main" id="{616BCDD4-8EFC-32D3-83EB-01E77BA6FEAC}"/>
                  </a:ext>
                </a:extLst>
              </p:cNvPr>
              <p:cNvSpPr/>
              <p:nvPr/>
            </p:nvSpPr>
            <p:spPr>
              <a:xfrm>
                <a:off x="1731247" y="5014800"/>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8" name="Rounded Rectangle 7">
                <a:extLst>
                  <a:ext uri="{FF2B5EF4-FFF2-40B4-BE49-F238E27FC236}">
                    <a16:creationId xmlns:a16="http://schemas.microsoft.com/office/drawing/2014/main" id="{616BCDD4-8EFC-32D3-83EB-01E77BA6FEAC}"/>
                  </a:ext>
                </a:extLst>
              </p:cNvPr>
              <p:cNvSpPr>
                <a:spLocks noRot="1" noChangeAspect="1" noMove="1" noResize="1" noEditPoints="1" noAdjustHandles="1" noChangeArrowheads="1" noChangeShapeType="1" noTextEdit="1"/>
              </p:cNvSpPr>
              <p:nvPr/>
            </p:nvSpPr>
            <p:spPr>
              <a:xfrm>
                <a:off x="1731247" y="5014800"/>
                <a:ext cx="470516" cy="470517"/>
              </a:xfrm>
              <a:prstGeom prst="roundRect">
                <a:avLst/>
              </a:prstGeom>
              <a:blipFill>
                <a:blip r:embed="rId4"/>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ounded Rectangle 8">
                <a:extLst>
                  <a:ext uri="{FF2B5EF4-FFF2-40B4-BE49-F238E27FC236}">
                    <a16:creationId xmlns:a16="http://schemas.microsoft.com/office/drawing/2014/main" id="{606028CC-2111-A577-EF71-671EA4D8B1E3}"/>
                  </a:ext>
                </a:extLst>
              </p:cNvPr>
              <p:cNvSpPr/>
              <p:nvPr/>
            </p:nvSpPr>
            <p:spPr>
              <a:xfrm>
                <a:off x="2861444" y="5014800"/>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9" name="Rounded Rectangle 8">
                <a:extLst>
                  <a:ext uri="{FF2B5EF4-FFF2-40B4-BE49-F238E27FC236}">
                    <a16:creationId xmlns:a16="http://schemas.microsoft.com/office/drawing/2014/main" id="{606028CC-2111-A577-EF71-671EA4D8B1E3}"/>
                  </a:ext>
                </a:extLst>
              </p:cNvPr>
              <p:cNvSpPr>
                <a:spLocks noRot="1" noChangeAspect="1" noMove="1" noResize="1" noEditPoints="1" noAdjustHandles="1" noChangeArrowheads="1" noChangeShapeType="1" noTextEdit="1"/>
              </p:cNvSpPr>
              <p:nvPr/>
            </p:nvSpPr>
            <p:spPr>
              <a:xfrm>
                <a:off x="2861444" y="5014800"/>
                <a:ext cx="470516" cy="470517"/>
              </a:xfrm>
              <a:prstGeom prst="roundRect">
                <a:avLst/>
              </a:prstGeom>
              <a:blipFill>
                <a:blip r:embed="rId5"/>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ounded Rectangle 9">
                <a:extLst>
                  <a:ext uri="{FF2B5EF4-FFF2-40B4-BE49-F238E27FC236}">
                    <a16:creationId xmlns:a16="http://schemas.microsoft.com/office/drawing/2014/main" id="{307E5704-0D31-02E7-A443-04C884A0F96D}"/>
                  </a:ext>
                </a:extLst>
              </p:cNvPr>
              <p:cNvSpPr/>
              <p:nvPr/>
            </p:nvSpPr>
            <p:spPr>
              <a:xfrm>
                <a:off x="3990313" y="5014800"/>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10" name="Rounded Rectangle 9">
                <a:extLst>
                  <a:ext uri="{FF2B5EF4-FFF2-40B4-BE49-F238E27FC236}">
                    <a16:creationId xmlns:a16="http://schemas.microsoft.com/office/drawing/2014/main" id="{307E5704-0D31-02E7-A443-04C884A0F96D}"/>
                  </a:ext>
                </a:extLst>
              </p:cNvPr>
              <p:cNvSpPr>
                <a:spLocks noRot="1" noChangeAspect="1" noMove="1" noResize="1" noEditPoints="1" noAdjustHandles="1" noChangeArrowheads="1" noChangeShapeType="1" noTextEdit="1"/>
              </p:cNvSpPr>
              <p:nvPr/>
            </p:nvSpPr>
            <p:spPr>
              <a:xfrm>
                <a:off x="3990313" y="5014800"/>
                <a:ext cx="470516" cy="470517"/>
              </a:xfrm>
              <a:prstGeom prst="roundRect">
                <a:avLst/>
              </a:prstGeom>
              <a:blipFill>
                <a:blip r:embed="rId6"/>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ounded Rectangle 10">
                <a:extLst>
                  <a:ext uri="{FF2B5EF4-FFF2-40B4-BE49-F238E27FC236}">
                    <a16:creationId xmlns:a16="http://schemas.microsoft.com/office/drawing/2014/main" id="{6DE66D87-1132-4331-FB70-430522160A4A}"/>
                  </a:ext>
                </a:extLst>
              </p:cNvPr>
              <p:cNvSpPr/>
              <p:nvPr/>
            </p:nvSpPr>
            <p:spPr>
              <a:xfrm>
                <a:off x="604733" y="3827010"/>
                <a:ext cx="470516" cy="470517"/>
              </a:xfrm>
              <a:prstGeom prst="roundRect">
                <a:avLst/>
              </a:prstGeom>
              <a:solidFill>
                <a:schemeClr val="accent4">
                  <a:lumMod val="40000"/>
                  <a:lumOff val="6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11" name="Rounded Rectangle 10">
                <a:extLst>
                  <a:ext uri="{FF2B5EF4-FFF2-40B4-BE49-F238E27FC236}">
                    <a16:creationId xmlns:a16="http://schemas.microsoft.com/office/drawing/2014/main" id="{6DE66D87-1132-4331-FB70-430522160A4A}"/>
                  </a:ext>
                </a:extLst>
              </p:cNvPr>
              <p:cNvSpPr>
                <a:spLocks noRot="1" noChangeAspect="1" noMove="1" noResize="1" noEditPoints="1" noAdjustHandles="1" noChangeArrowheads="1" noChangeShapeType="1" noTextEdit="1"/>
              </p:cNvSpPr>
              <p:nvPr/>
            </p:nvSpPr>
            <p:spPr>
              <a:xfrm>
                <a:off x="604733" y="3827010"/>
                <a:ext cx="470516" cy="470517"/>
              </a:xfrm>
              <a:prstGeom prst="roundRect">
                <a:avLst/>
              </a:prstGeom>
              <a:blipFill>
                <a:blip r:embed="rId7"/>
                <a:stretch>
                  <a:fillRect/>
                </a:stretch>
              </a:blipFill>
              <a:ln>
                <a:solidFill>
                  <a:schemeClr val="accent4">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ounded Rectangle 11">
                <a:extLst>
                  <a:ext uri="{FF2B5EF4-FFF2-40B4-BE49-F238E27FC236}">
                    <a16:creationId xmlns:a16="http://schemas.microsoft.com/office/drawing/2014/main" id="{3A98C38A-8075-265C-7D05-9EE8B8C3CF51}"/>
                  </a:ext>
                </a:extLst>
              </p:cNvPr>
              <p:cNvSpPr/>
              <p:nvPr/>
            </p:nvSpPr>
            <p:spPr>
              <a:xfrm>
                <a:off x="1731247" y="3827011"/>
                <a:ext cx="470516" cy="470517"/>
              </a:xfrm>
              <a:prstGeom prst="roundRect">
                <a:avLst/>
              </a:prstGeom>
              <a:solidFill>
                <a:schemeClr val="accent4">
                  <a:lumMod val="40000"/>
                  <a:lumOff val="6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12" name="Rounded Rectangle 11">
                <a:extLst>
                  <a:ext uri="{FF2B5EF4-FFF2-40B4-BE49-F238E27FC236}">
                    <a16:creationId xmlns:a16="http://schemas.microsoft.com/office/drawing/2014/main" id="{3A98C38A-8075-265C-7D05-9EE8B8C3CF51}"/>
                  </a:ext>
                </a:extLst>
              </p:cNvPr>
              <p:cNvSpPr>
                <a:spLocks noRot="1" noChangeAspect="1" noMove="1" noResize="1" noEditPoints="1" noAdjustHandles="1" noChangeArrowheads="1" noChangeShapeType="1" noTextEdit="1"/>
              </p:cNvSpPr>
              <p:nvPr/>
            </p:nvSpPr>
            <p:spPr>
              <a:xfrm>
                <a:off x="1731247" y="3827011"/>
                <a:ext cx="470516" cy="470517"/>
              </a:xfrm>
              <a:prstGeom prst="roundRect">
                <a:avLst/>
              </a:prstGeom>
              <a:blipFill>
                <a:blip r:embed="rId8"/>
                <a:stretch>
                  <a:fillRect/>
                </a:stretch>
              </a:blipFill>
              <a:ln>
                <a:solidFill>
                  <a:schemeClr val="accent4">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ounded Rectangle 12">
                <a:extLst>
                  <a:ext uri="{FF2B5EF4-FFF2-40B4-BE49-F238E27FC236}">
                    <a16:creationId xmlns:a16="http://schemas.microsoft.com/office/drawing/2014/main" id="{018A62A3-637E-7D9F-8128-8158730CEA9A}"/>
                  </a:ext>
                </a:extLst>
              </p:cNvPr>
              <p:cNvSpPr/>
              <p:nvPr/>
            </p:nvSpPr>
            <p:spPr>
              <a:xfrm>
                <a:off x="2861444" y="3827013"/>
                <a:ext cx="470516" cy="470517"/>
              </a:xfrm>
              <a:prstGeom prst="roundRect">
                <a:avLst/>
              </a:prstGeom>
              <a:solidFill>
                <a:schemeClr val="accent4">
                  <a:lumMod val="40000"/>
                  <a:lumOff val="6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13" name="Rounded Rectangle 12">
                <a:extLst>
                  <a:ext uri="{FF2B5EF4-FFF2-40B4-BE49-F238E27FC236}">
                    <a16:creationId xmlns:a16="http://schemas.microsoft.com/office/drawing/2014/main" id="{018A62A3-637E-7D9F-8128-8158730CEA9A}"/>
                  </a:ext>
                </a:extLst>
              </p:cNvPr>
              <p:cNvSpPr>
                <a:spLocks noRot="1" noChangeAspect="1" noMove="1" noResize="1" noEditPoints="1" noAdjustHandles="1" noChangeArrowheads="1" noChangeShapeType="1" noTextEdit="1"/>
              </p:cNvSpPr>
              <p:nvPr/>
            </p:nvSpPr>
            <p:spPr>
              <a:xfrm>
                <a:off x="2861444" y="3827013"/>
                <a:ext cx="470516" cy="470517"/>
              </a:xfrm>
              <a:prstGeom prst="roundRect">
                <a:avLst/>
              </a:prstGeom>
              <a:blipFill>
                <a:blip r:embed="rId9"/>
                <a:stretch>
                  <a:fillRect/>
                </a:stretch>
              </a:blipFill>
              <a:ln>
                <a:solidFill>
                  <a:schemeClr val="accent4">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ounded Rectangle 13">
                <a:extLst>
                  <a:ext uri="{FF2B5EF4-FFF2-40B4-BE49-F238E27FC236}">
                    <a16:creationId xmlns:a16="http://schemas.microsoft.com/office/drawing/2014/main" id="{C105FFFC-8F57-D784-E8DF-68955B097EE6}"/>
                  </a:ext>
                </a:extLst>
              </p:cNvPr>
              <p:cNvSpPr/>
              <p:nvPr/>
            </p:nvSpPr>
            <p:spPr>
              <a:xfrm>
                <a:off x="3990313" y="3827011"/>
                <a:ext cx="470516" cy="470517"/>
              </a:xfrm>
              <a:prstGeom prst="roundRect">
                <a:avLst/>
              </a:prstGeom>
              <a:solidFill>
                <a:schemeClr val="accent4">
                  <a:lumMod val="40000"/>
                  <a:lumOff val="6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14" name="Rounded Rectangle 13">
                <a:extLst>
                  <a:ext uri="{FF2B5EF4-FFF2-40B4-BE49-F238E27FC236}">
                    <a16:creationId xmlns:a16="http://schemas.microsoft.com/office/drawing/2014/main" id="{C105FFFC-8F57-D784-E8DF-68955B097EE6}"/>
                  </a:ext>
                </a:extLst>
              </p:cNvPr>
              <p:cNvSpPr>
                <a:spLocks noRot="1" noChangeAspect="1" noMove="1" noResize="1" noEditPoints="1" noAdjustHandles="1" noChangeArrowheads="1" noChangeShapeType="1" noTextEdit="1"/>
              </p:cNvSpPr>
              <p:nvPr/>
            </p:nvSpPr>
            <p:spPr>
              <a:xfrm>
                <a:off x="3990313" y="3827011"/>
                <a:ext cx="470516" cy="470517"/>
              </a:xfrm>
              <a:prstGeom prst="roundRect">
                <a:avLst/>
              </a:prstGeom>
              <a:blipFill>
                <a:blip r:embed="rId10"/>
                <a:stretch>
                  <a:fillRect/>
                </a:stretch>
              </a:blipFill>
              <a:ln>
                <a:solidFill>
                  <a:schemeClr val="accent4">
                    <a:lumMod val="60000"/>
                    <a:lumOff val="40000"/>
                  </a:schemeClr>
                </a:solidFill>
              </a:ln>
            </p:spPr>
            <p:txBody>
              <a:bodyPr/>
              <a:lstStyle/>
              <a:p>
                <a:r>
                  <a:rPr lang="en-US">
                    <a:noFill/>
                  </a:rPr>
                  <a:t> </a:t>
                </a:r>
              </a:p>
            </p:txBody>
          </p:sp>
        </mc:Fallback>
      </mc:AlternateContent>
      <p:sp>
        <p:nvSpPr>
          <p:cNvPr id="36" name="Rounded Rectangle 35">
            <a:extLst>
              <a:ext uri="{FF2B5EF4-FFF2-40B4-BE49-F238E27FC236}">
                <a16:creationId xmlns:a16="http://schemas.microsoft.com/office/drawing/2014/main" id="{67F7E68A-1E3D-0414-CE49-40284D59E982}"/>
              </a:ext>
            </a:extLst>
          </p:cNvPr>
          <p:cNvSpPr/>
          <p:nvPr/>
        </p:nvSpPr>
        <p:spPr>
          <a:xfrm>
            <a:off x="5755583" y="5014800"/>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a:t>
            </a:r>
          </a:p>
        </p:txBody>
      </p:sp>
      <mc:AlternateContent xmlns:mc="http://schemas.openxmlformats.org/markup-compatibility/2006" xmlns:a14="http://schemas.microsoft.com/office/drawing/2010/main">
        <mc:Choice Requires="a14">
          <p:sp>
            <p:nvSpPr>
              <p:cNvPr id="37" name="Rounded Rectangle 36">
                <a:extLst>
                  <a:ext uri="{FF2B5EF4-FFF2-40B4-BE49-F238E27FC236}">
                    <a16:creationId xmlns:a16="http://schemas.microsoft.com/office/drawing/2014/main" id="{BF7FC5EB-3E03-3379-E3C2-BA1B1FDDC831}"/>
                  </a:ext>
                </a:extLst>
              </p:cNvPr>
              <p:cNvSpPr/>
              <p:nvPr/>
            </p:nvSpPr>
            <p:spPr>
              <a:xfrm>
                <a:off x="5755583" y="3834000"/>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0</m:t>
                          </m:r>
                        </m:sub>
                      </m:sSub>
                    </m:oMath>
                  </m:oMathPara>
                </a14:m>
                <a:endParaRPr lang="en-US">
                  <a:solidFill>
                    <a:schemeClr val="tx1"/>
                  </a:solidFill>
                </a:endParaRPr>
              </a:p>
            </p:txBody>
          </p:sp>
        </mc:Choice>
        <mc:Fallback xmlns="">
          <p:sp>
            <p:nvSpPr>
              <p:cNvPr id="37" name="Rounded Rectangle 36">
                <a:extLst>
                  <a:ext uri="{FF2B5EF4-FFF2-40B4-BE49-F238E27FC236}">
                    <a16:creationId xmlns:a16="http://schemas.microsoft.com/office/drawing/2014/main" id="{BF7FC5EB-3E03-3379-E3C2-BA1B1FDDC831}"/>
                  </a:ext>
                </a:extLst>
              </p:cNvPr>
              <p:cNvSpPr>
                <a:spLocks noRot="1" noChangeAspect="1" noMove="1" noResize="1" noEditPoints="1" noAdjustHandles="1" noChangeArrowheads="1" noChangeShapeType="1" noTextEdit="1"/>
              </p:cNvSpPr>
              <p:nvPr/>
            </p:nvSpPr>
            <p:spPr>
              <a:xfrm>
                <a:off x="5755583" y="3834000"/>
                <a:ext cx="470516" cy="470517"/>
              </a:xfrm>
              <a:prstGeom prst="roundRect">
                <a:avLst/>
              </a:prstGeom>
              <a:blipFill>
                <a:blip r:embed="rId11"/>
                <a:stretch>
                  <a:fillRect/>
                </a:stretch>
              </a:blipFill>
              <a:ln>
                <a:solidFill>
                  <a:schemeClr val="accent2">
                    <a:lumMod val="60000"/>
                    <a:lumOff val="40000"/>
                  </a:schemeClr>
                </a:solidFill>
              </a:ln>
            </p:spPr>
            <p:txBody>
              <a:bodyPr/>
              <a:lstStyle/>
              <a:p>
                <a:r>
                  <a:rPr lang="en-US">
                    <a:noFill/>
                  </a:rPr>
                  <a:t> </a:t>
                </a:r>
              </a:p>
            </p:txBody>
          </p:sp>
        </mc:Fallback>
      </mc:AlternateContent>
      <p:cxnSp>
        <p:nvCxnSpPr>
          <p:cNvPr id="39" name="Straight Arrow Connector 38">
            <a:extLst>
              <a:ext uri="{FF2B5EF4-FFF2-40B4-BE49-F238E27FC236}">
                <a16:creationId xmlns:a16="http://schemas.microsoft.com/office/drawing/2014/main" id="{B7083DB7-52E9-DA3D-4BD0-306CC693EC3D}"/>
              </a:ext>
            </a:extLst>
          </p:cNvPr>
          <p:cNvCxnSpPr>
            <a:cxnSpLocks/>
            <a:stCxn id="44" idx="0"/>
            <a:endCxn id="48" idx="2"/>
          </p:cNvCxnSpPr>
          <p:nvPr/>
        </p:nvCxnSpPr>
        <p:spPr>
          <a:xfrm flipV="1">
            <a:off x="9106105" y="4304517"/>
            <a:ext cx="0" cy="7102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44911F6-1B55-2133-8E5A-C9DC9FFFE736}"/>
              </a:ext>
            </a:extLst>
          </p:cNvPr>
          <p:cNvCxnSpPr>
            <a:cxnSpLocks/>
            <a:stCxn id="45" idx="0"/>
            <a:endCxn id="49" idx="2"/>
          </p:cNvCxnSpPr>
          <p:nvPr/>
        </p:nvCxnSpPr>
        <p:spPr>
          <a:xfrm flipV="1">
            <a:off x="10232700" y="4304517"/>
            <a:ext cx="0" cy="7102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03EBFFF8-0E06-7790-0059-EE6F69FD8D16}"/>
              </a:ext>
            </a:extLst>
          </p:cNvPr>
          <p:cNvCxnSpPr>
            <a:cxnSpLocks/>
            <a:stCxn id="46" idx="0"/>
            <a:endCxn id="50" idx="2"/>
          </p:cNvCxnSpPr>
          <p:nvPr/>
        </p:nvCxnSpPr>
        <p:spPr>
          <a:xfrm flipV="1">
            <a:off x="11359294" y="4304517"/>
            <a:ext cx="0" cy="7102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881C976-8F70-0E35-F815-E6D636BA2E5C}"/>
              </a:ext>
            </a:extLst>
          </p:cNvPr>
          <p:cNvCxnSpPr>
            <a:stCxn id="43" idx="0"/>
            <a:endCxn id="47" idx="2"/>
          </p:cNvCxnSpPr>
          <p:nvPr/>
        </p:nvCxnSpPr>
        <p:spPr>
          <a:xfrm flipV="1">
            <a:off x="7979607" y="4304517"/>
            <a:ext cx="0" cy="7102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Rounded Rectangle 42">
                <a:extLst>
                  <a:ext uri="{FF2B5EF4-FFF2-40B4-BE49-F238E27FC236}">
                    <a16:creationId xmlns:a16="http://schemas.microsoft.com/office/drawing/2014/main" id="{1BE26525-2BF4-3F4B-BF70-A463DA62ED13}"/>
                  </a:ext>
                </a:extLst>
              </p:cNvPr>
              <p:cNvSpPr/>
              <p:nvPr/>
            </p:nvSpPr>
            <p:spPr>
              <a:xfrm>
                <a:off x="7744349" y="50148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0</m:t>
                          </m:r>
                        </m:sub>
                      </m:sSub>
                    </m:oMath>
                  </m:oMathPara>
                </a14:m>
                <a:endParaRPr lang="en-US">
                  <a:solidFill>
                    <a:schemeClr val="tx1"/>
                  </a:solidFill>
                </a:endParaRPr>
              </a:p>
            </p:txBody>
          </p:sp>
        </mc:Choice>
        <mc:Fallback xmlns="">
          <p:sp>
            <p:nvSpPr>
              <p:cNvPr id="43" name="Rounded Rectangle 42">
                <a:extLst>
                  <a:ext uri="{FF2B5EF4-FFF2-40B4-BE49-F238E27FC236}">
                    <a16:creationId xmlns:a16="http://schemas.microsoft.com/office/drawing/2014/main" id="{1BE26525-2BF4-3F4B-BF70-A463DA62ED13}"/>
                  </a:ext>
                </a:extLst>
              </p:cNvPr>
              <p:cNvSpPr>
                <a:spLocks noRot="1" noChangeAspect="1" noMove="1" noResize="1" noEditPoints="1" noAdjustHandles="1" noChangeArrowheads="1" noChangeShapeType="1" noTextEdit="1"/>
              </p:cNvSpPr>
              <p:nvPr/>
            </p:nvSpPr>
            <p:spPr>
              <a:xfrm>
                <a:off x="7744349" y="5014800"/>
                <a:ext cx="470516" cy="470517"/>
              </a:xfrm>
              <a:prstGeom prst="roundRect">
                <a:avLst/>
              </a:prstGeom>
              <a:blipFill>
                <a:blip r:embed="rId12"/>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ounded Rectangle 43">
                <a:extLst>
                  <a:ext uri="{FF2B5EF4-FFF2-40B4-BE49-F238E27FC236}">
                    <a16:creationId xmlns:a16="http://schemas.microsoft.com/office/drawing/2014/main" id="{24579190-62B8-F05C-8730-C96F5A18CF70}"/>
                  </a:ext>
                </a:extLst>
              </p:cNvPr>
              <p:cNvSpPr/>
              <p:nvPr/>
            </p:nvSpPr>
            <p:spPr>
              <a:xfrm>
                <a:off x="8870847" y="50148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44" name="Rounded Rectangle 43">
                <a:extLst>
                  <a:ext uri="{FF2B5EF4-FFF2-40B4-BE49-F238E27FC236}">
                    <a16:creationId xmlns:a16="http://schemas.microsoft.com/office/drawing/2014/main" id="{24579190-62B8-F05C-8730-C96F5A18CF70}"/>
                  </a:ext>
                </a:extLst>
              </p:cNvPr>
              <p:cNvSpPr>
                <a:spLocks noRot="1" noChangeAspect="1" noMove="1" noResize="1" noEditPoints="1" noAdjustHandles="1" noChangeArrowheads="1" noChangeShapeType="1" noTextEdit="1"/>
              </p:cNvSpPr>
              <p:nvPr/>
            </p:nvSpPr>
            <p:spPr>
              <a:xfrm>
                <a:off x="8870847" y="5014800"/>
                <a:ext cx="470516" cy="470517"/>
              </a:xfrm>
              <a:prstGeom prst="roundRect">
                <a:avLst/>
              </a:prstGeom>
              <a:blipFill>
                <a:blip r:embed="rId13"/>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Rounded Rectangle 44">
                <a:extLst>
                  <a:ext uri="{FF2B5EF4-FFF2-40B4-BE49-F238E27FC236}">
                    <a16:creationId xmlns:a16="http://schemas.microsoft.com/office/drawing/2014/main" id="{E3227887-3253-AE93-5CC4-6B9736A82426}"/>
                  </a:ext>
                </a:extLst>
              </p:cNvPr>
              <p:cNvSpPr/>
              <p:nvPr/>
            </p:nvSpPr>
            <p:spPr>
              <a:xfrm>
                <a:off x="9997442" y="50148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45" name="Rounded Rectangle 44">
                <a:extLst>
                  <a:ext uri="{FF2B5EF4-FFF2-40B4-BE49-F238E27FC236}">
                    <a16:creationId xmlns:a16="http://schemas.microsoft.com/office/drawing/2014/main" id="{E3227887-3253-AE93-5CC4-6B9736A82426}"/>
                  </a:ext>
                </a:extLst>
              </p:cNvPr>
              <p:cNvSpPr>
                <a:spLocks noRot="1" noChangeAspect="1" noMove="1" noResize="1" noEditPoints="1" noAdjustHandles="1" noChangeArrowheads="1" noChangeShapeType="1" noTextEdit="1"/>
              </p:cNvSpPr>
              <p:nvPr/>
            </p:nvSpPr>
            <p:spPr>
              <a:xfrm>
                <a:off x="9997442" y="5014800"/>
                <a:ext cx="470516" cy="470517"/>
              </a:xfrm>
              <a:prstGeom prst="roundRect">
                <a:avLst/>
              </a:prstGeom>
              <a:blipFill>
                <a:blip r:embed="rId14"/>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Rounded Rectangle 45">
                <a:extLst>
                  <a:ext uri="{FF2B5EF4-FFF2-40B4-BE49-F238E27FC236}">
                    <a16:creationId xmlns:a16="http://schemas.microsoft.com/office/drawing/2014/main" id="{17395410-D5EC-C1C4-81B3-D929AEF5F873}"/>
                  </a:ext>
                </a:extLst>
              </p:cNvPr>
              <p:cNvSpPr/>
              <p:nvPr/>
            </p:nvSpPr>
            <p:spPr>
              <a:xfrm>
                <a:off x="11124036" y="50148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46" name="Rounded Rectangle 45">
                <a:extLst>
                  <a:ext uri="{FF2B5EF4-FFF2-40B4-BE49-F238E27FC236}">
                    <a16:creationId xmlns:a16="http://schemas.microsoft.com/office/drawing/2014/main" id="{17395410-D5EC-C1C4-81B3-D929AEF5F873}"/>
                  </a:ext>
                </a:extLst>
              </p:cNvPr>
              <p:cNvSpPr>
                <a:spLocks noRot="1" noChangeAspect="1" noMove="1" noResize="1" noEditPoints="1" noAdjustHandles="1" noChangeArrowheads="1" noChangeShapeType="1" noTextEdit="1"/>
              </p:cNvSpPr>
              <p:nvPr/>
            </p:nvSpPr>
            <p:spPr>
              <a:xfrm>
                <a:off x="11124036" y="5014800"/>
                <a:ext cx="470516" cy="470517"/>
              </a:xfrm>
              <a:prstGeom prst="roundRect">
                <a:avLst/>
              </a:prstGeom>
              <a:blipFill>
                <a:blip r:embed="rId15"/>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ounded Rectangle 46">
                <a:extLst>
                  <a:ext uri="{FF2B5EF4-FFF2-40B4-BE49-F238E27FC236}">
                    <a16:creationId xmlns:a16="http://schemas.microsoft.com/office/drawing/2014/main" id="{736058E5-ABA9-DB11-5B27-364E0C27D628}"/>
                  </a:ext>
                </a:extLst>
              </p:cNvPr>
              <p:cNvSpPr/>
              <p:nvPr/>
            </p:nvSpPr>
            <p:spPr>
              <a:xfrm>
                <a:off x="7744349" y="3834000"/>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47" name="Rounded Rectangle 46">
                <a:extLst>
                  <a:ext uri="{FF2B5EF4-FFF2-40B4-BE49-F238E27FC236}">
                    <a16:creationId xmlns:a16="http://schemas.microsoft.com/office/drawing/2014/main" id="{736058E5-ABA9-DB11-5B27-364E0C27D628}"/>
                  </a:ext>
                </a:extLst>
              </p:cNvPr>
              <p:cNvSpPr>
                <a:spLocks noRot="1" noChangeAspect="1" noMove="1" noResize="1" noEditPoints="1" noAdjustHandles="1" noChangeArrowheads="1" noChangeShapeType="1" noTextEdit="1"/>
              </p:cNvSpPr>
              <p:nvPr/>
            </p:nvSpPr>
            <p:spPr>
              <a:xfrm>
                <a:off x="7744349" y="3834000"/>
                <a:ext cx="470516" cy="470517"/>
              </a:xfrm>
              <a:prstGeom prst="roundRect">
                <a:avLst/>
              </a:prstGeom>
              <a:blipFill>
                <a:blip r:embed="rId16"/>
                <a:stretch>
                  <a:fillRect/>
                </a:stretch>
              </a:blipFill>
              <a:ln>
                <a:solidFill>
                  <a:schemeClr val="accent2">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Rounded Rectangle 47">
                <a:extLst>
                  <a:ext uri="{FF2B5EF4-FFF2-40B4-BE49-F238E27FC236}">
                    <a16:creationId xmlns:a16="http://schemas.microsoft.com/office/drawing/2014/main" id="{5E556DD9-E410-B99F-5FBD-CEB86C1C799C}"/>
                  </a:ext>
                </a:extLst>
              </p:cNvPr>
              <p:cNvSpPr/>
              <p:nvPr/>
            </p:nvSpPr>
            <p:spPr>
              <a:xfrm>
                <a:off x="8870847" y="3834000"/>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48" name="Rounded Rectangle 47">
                <a:extLst>
                  <a:ext uri="{FF2B5EF4-FFF2-40B4-BE49-F238E27FC236}">
                    <a16:creationId xmlns:a16="http://schemas.microsoft.com/office/drawing/2014/main" id="{5E556DD9-E410-B99F-5FBD-CEB86C1C799C}"/>
                  </a:ext>
                </a:extLst>
              </p:cNvPr>
              <p:cNvSpPr>
                <a:spLocks noRot="1" noChangeAspect="1" noMove="1" noResize="1" noEditPoints="1" noAdjustHandles="1" noChangeArrowheads="1" noChangeShapeType="1" noTextEdit="1"/>
              </p:cNvSpPr>
              <p:nvPr/>
            </p:nvSpPr>
            <p:spPr>
              <a:xfrm>
                <a:off x="8870847" y="3834000"/>
                <a:ext cx="470516" cy="470517"/>
              </a:xfrm>
              <a:prstGeom prst="roundRect">
                <a:avLst/>
              </a:prstGeom>
              <a:blipFill>
                <a:blip r:embed="rId17"/>
                <a:stretch>
                  <a:fillRect/>
                </a:stretch>
              </a:blipFill>
              <a:ln>
                <a:solidFill>
                  <a:schemeClr val="accent2">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Rounded Rectangle 48">
                <a:extLst>
                  <a:ext uri="{FF2B5EF4-FFF2-40B4-BE49-F238E27FC236}">
                    <a16:creationId xmlns:a16="http://schemas.microsoft.com/office/drawing/2014/main" id="{EEE05E58-A63D-29C6-DAF9-F1CE718CCE08}"/>
                  </a:ext>
                </a:extLst>
              </p:cNvPr>
              <p:cNvSpPr/>
              <p:nvPr/>
            </p:nvSpPr>
            <p:spPr>
              <a:xfrm>
                <a:off x="9997442" y="3834000"/>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49" name="Rounded Rectangle 48">
                <a:extLst>
                  <a:ext uri="{FF2B5EF4-FFF2-40B4-BE49-F238E27FC236}">
                    <a16:creationId xmlns:a16="http://schemas.microsoft.com/office/drawing/2014/main" id="{EEE05E58-A63D-29C6-DAF9-F1CE718CCE08}"/>
                  </a:ext>
                </a:extLst>
              </p:cNvPr>
              <p:cNvSpPr>
                <a:spLocks noRot="1" noChangeAspect="1" noMove="1" noResize="1" noEditPoints="1" noAdjustHandles="1" noChangeArrowheads="1" noChangeShapeType="1" noTextEdit="1"/>
              </p:cNvSpPr>
              <p:nvPr/>
            </p:nvSpPr>
            <p:spPr>
              <a:xfrm>
                <a:off x="9997442" y="3834000"/>
                <a:ext cx="470516" cy="470517"/>
              </a:xfrm>
              <a:prstGeom prst="roundRect">
                <a:avLst/>
              </a:prstGeom>
              <a:blipFill>
                <a:blip r:embed="rId18"/>
                <a:stretch>
                  <a:fillRect/>
                </a:stretch>
              </a:blipFill>
              <a:ln>
                <a:solidFill>
                  <a:schemeClr val="accent2">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Rounded Rectangle 49">
                <a:extLst>
                  <a:ext uri="{FF2B5EF4-FFF2-40B4-BE49-F238E27FC236}">
                    <a16:creationId xmlns:a16="http://schemas.microsoft.com/office/drawing/2014/main" id="{1F02B762-894F-43AC-3907-7E82E87FF0E2}"/>
                  </a:ext>
                </a:extLst>
              </p:cNvPr>
              <p:cNvSpPr/>
              <p:nvPr/>
            </p:nvSpPr>
            <p:spPr>
              <a:xfrm>
                <a:off x="11124036" y="3834000"/>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50" name="Rounded Rectangle 49">
                <a:extLst>
                  <a:ext uri="{FF2B5EF4-FFF2-40B4-BE49-F238E27FC236}">
                    <a16:creationId xmlns:a16="http://schemas.microsoft.com/office/drawing/2014/main" id="{1F02B762-894F-43AC-3907-7E82E87FF0E2}"/>
                  </a:ext>
                </a:extLst>
              </p:cNvPr>
              <p:cNvSpPr>
                <a:spLocks noRot="1" noChangeAspect="1" noMove="1" noResize="1" noEditPoints="1" noAdjustHandles="1" noChangeArrowheads="1" noChangeShapeType="1" noTextEdit="1"/>
              </p:cNvSpPr>
              <p:nvPr/>
            </p:nvSpPr>
            <p:spPr>
              <a:xfrm>
                <a:off x="11124036" y="3834000"/>
                <a:ext cx="470516" cy="470517"/>
              </a:xfrm>
              <a:prstGeom prst="roundRect">
                <a:avLst/>
              </a:prstGeom>
              <a:blipFill>
                <a:blip r:embed="rId19"/>
                <a:stretch>
                  <a:fillRect/>
                </a:stretch>
              </a:blipFill>
              <a:ln>
                <a:solidFill>
                  <a:schemeClr val="accent2">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Oval 50">
                <a:extLst>
                  <a:ext uri="{FF2B5EF4-FFF2-40B4-BE49-F238E27FC236}">
                    <a16:creationId xmlns:a16="http://schemas.microsoft.com/office/drawing/2014/main" id="{CEFBDB74-53AC-DC02-E1DC-EE4C5C978A1E}"/>
                  </a:ext>
                </a:extLst>
              </p:cNvPr>
              <p:cNvSpPr/>
              <p:nvPr/>
            </p:nvSpPr>
            <p:spPr>
              <a:xfrm>
                <a:off x="8329896" y="3913139"/>
                <a:ext cx="344542" cy="309945"/>
              </a:xfrm>
              <a:prstGeom prst="ellipse">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𝑔</m:t>
                      </m:r>
                    </m:oMath>
                  </m:oMathPara>
                </a14:m>
                <a:endParaRPr lang="en-US"/>
              </a:p>
            </p:txBody>
          </p:sp>
        </mc:Choice>
        <mc:Fallback xmlns="">
          <p:sp>
            <p:nvSpPr>
              <p:cNvPr id="51" name="Oval 50">
                <a:extLst>
                  <a:ext uri="{FF2B5EF4-FFF2-40B4-BE49-F238E27FC236}">
                    <a16:creationId xmlns:a16="http://schemas.microsoft.com/office/drawing/2014/main" id="{CEFBDB74-53AC-DC02-E1DC-EE4C5C978A1E}"/>
                  </a:ext>
                </a:extLst>
              </p:cNvPr>
              <p:cNvSpPr>
                <a:spLocks noRot="1" noChangeAspect="1" noMove="1" noResize="1" noEditPoints="1" noAdjustHandles="1" noChangeArrowheads="1" noChangeShapeType="1" noTextEdit="1"/>
              </p:cNvSpPr>
              <p:nvPr/>
            </p:nvSpPr>
            <p:spPr>
              <a:xfrm>
                <a:off x="8329896" y="3913139"/>
                <a:ext cx="344542" cy="309945"/>
              </a:xfrm>
              <a:prstGeom prst="ellipse">
                <a:avLst/>
              </a:prstGeom>
              <a:blipFill>
                <a:blip r:embed="rId20"/>
                <a:stretch>
                  <a:fillRect b="-15094"/>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Oval 51">
                <a:extLst>
                  <a:ext uri="{FF2B5EF4-FFF2-40B4-BE49-F238E27FC236}">
                    <a16:creationId xmlns:a16="http://schemas.microsoft.com/office/drawing/2014/main" id="{FBEDBF4E-28E1-47A9-49EE-5EEADA96F8DB}"/>
                  </a:ext>
                </a:extLst>
              </p:cNvPr>
              <p:cNvSpPr/>
              <p:nvPr/>
            </p:nvSpPr>
            <p:spPr>
              <a:xfrm>
                <a:off x="9456491" y="3913592"/>
                <a:ext cx="344542" cy="309945"/>
              </a:xfrm>
              <a:prstGeom prst="ellipse">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𝑔</m:t>
                      </m:r>
                    </m:oMath>
                  </m:oMathPara>
                </a14:m>
                <a:endParaRPr lang="en-US"/>
              </a:p>
            </p:txBody>
          </p:sp>
        </mc:Choice>
        <mc:Fallback xmlns="">
          <p:sp>
            <p:nvSpPr>
              <p:cNvPr id="52" name="Oval 51">
                <a:extLst>
                  <a:ext uri="{FF2B5EF4-FFF2-40B4-BE49-F238E27FC236}">
                    <a16:creationId xmlns:a16="http://schemas.microsoft.com/office/drawing/2014/main" id="{FBEDBF4E-28E1-47A9-49EE-5EEADA96F8DB}"/>
                  </a:ext>
                </a:extLst>
              </p:cNvPr>
              <p:cNvSpPr>
                <a:spLocks noRot="1" noChangeAspect="1" noMove="1" noResize="1" noEditPoints="1" noAdjustHandles="1" noChangeArrowheads="1" noChangeShapeType="1" noTextEdit="1"/>
              </p:cNvSpPr>
              <p:nvPr/>
            </p:nvSpPr>
            <p:spPr>
              <a:xfrm>
                <a:off x="9456491" y="3913592"/>
                <a:ext cx="344542" cy="309945"/>
              </a:xfrm>
              <a:prstGeom prst="ellipse">
                <a:avLst/>
              </a:prstGeom>
              <a:blipFill>
                <a:blip r:embed="rId20"/>
                <a:stretch>
                  <a:fillRect b="-15094"/>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Oval 52">
                <a:extLst>
                  <a:ext uri="{FF2B5EF4-FFF2-40B4-BE49-F238E27FC236}">
                    <a16:creationId xmlns:a16="http://schemas.microsoft.com/office/drawing/2014/main" id="{B7C28E9C-841F-4922-BF35-A9DFBB3CDF81}"/>
                  </a:ext>
                </a:extLst>
              </p:cNvPr>
              <p:cNvSpPr/>
              <p:nvPr/>
            </p:nvSpPr>
            <p:spPr>
              <a:xfrm>
                <a:off x="10584824" y="3914285"/>
                <a:ext cx="344542" cy="309945"/>
              </a:xfrm>
              <a:prstGeom prst="ellipse">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𝑔</m:t>
                      </m:r>
                    </m:oMath>
                  </m:oMathPara>
                </a14:m>
                <a:endParaRPr lang="en-US"/>
              </a:p>
            </p:txBody>
          </p:sp>
        </mc:Choice>
        <mc:Fallback xmlns="">
          <p:sp>
            <p:nvSpPr>
              <p:cNvPr id="53" name="Oval 52">
                <a:extLst>
                  <a:ext uri="{FF2B5EF4-FFF2-40B4-BE49-F238E27FC236}">
                    <a16:creationId xmlns:a16="http://schemas.microsoft.com/office/drawing/2014/main" id="{B7C28E9C-841F-4922-BF35-A9DFBB3CDF81}"/>
                  </a:ext>
                </a:extLst>
              </p:cNvPr>
              <p:cNvSpPr>
                <a:spLocks noRot="1" noChangeAspect="1" noMove="1" noResize="1" noEditPoints="1" noAdjustHandles="1" noChangeArrowheads="1" noChangeShapeType="1" noTextEdit="1"/>
              </p:cNvSpPr>
              <p:nvPr/>
            </p:nvSpPr>
            <p:spPr>
              <a:xfrm>
                <a:off x="10584824" y="3914285"/>
                <a:ext cx="344542" cy="309945"/>
              </a:xfrm>
              <a:prstGeom prst="ellipse">
                <a:avLst/>
              </a:prstGeom>
              <a:blipFill>
                <a:blip r:embed="rId20"/>
                <a:stretch>
                  <a:fillRect b="-15094"/>
                </a:stretch>
              </a:blipFill>
              <a:ln>
                <a:solidFill>
                  <a:schemeClr val="tx1"/>
                </a:solidFill>
              </a:ln>
            </p:spPr>
            <p:txBody>
              <a:bodyPr/>
              <a:lstStyle/>
              <a:p>
                <a:r>
                  <a:rPr lang="en-US">
                    <a:noFill/>
                  </a:rPr>
                  <a:t> </a:t>
                </a:r>
              </a:p>
            </p:txBody>
          </p:sp>
        </mc:Fallback>
      </mc:AlternateContent>
      <p:cxnSp>
        <p:nvCxnSpPr>
          <p:cNvPr id="55" name="Straight Arrow Connector 54">
            <a:extLst>
              <a:ext uri="{FF2B5EF4-FFF2-40B4-BE49-F238E27FC236}">
                <a16:creationId xmlns:a16="http://schemas.microsoft.com/office/drawing/2014/main" id="{98C702CD-477C-E7EC-89DB-A1DB0F8D50C9}"/>
              </a:ext>
            </a:extLst>
          </p:cNvPr>
          <p:cNvCxnSpPr>
            <a:cxnSpLocks/>
            <a:endCxn id="64" idx="2"/>
          </p:cNvCxnSpPr>
          <p:nvPr/>
        </p:nvCxnSpPr>
        <p:spPr>
          <a:xfrm flipV="1">
            <a:off x="9109051" y="3112917"/>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CC179C1D-D4F2-FF16-E9BE-BC27D5FF789C}"/>
              </a:ext>
            </a:extLst>
          </p:cNvPr>
          <p:cNvCxnSpPr>
            <a:cxnSpLocks/>
            <a:endCxn id="65" idx="2"/>
          </p:cNvCxnSpPr>
          <p:nvPr/>
        </p:nvCxnSpPr>
        <p:spPr>
          <a:xfrm flipV="1">
            <a:off x="10235646" y="3112917"/>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7389C8B7-ECFF-7328-2DD8-6CEA4B11FECF}"/>
              </a:ext>
            </a:extLst>
          </p:cNvPr>
          <p:cNvCxnSpPr>
            <a:cxnSpLocks/>
            <a:endCxn id="66" idx="2"/>
          </p:cNvCxnSpPr>
          <p:nvPr/>
        </p:nvCxnSpPr>
        <p:spPr>
          <a:xfrm flipV="1">
            <a:off x="11362240" y="3112917"/>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C6746588-2971-7DFE-1FEA-33A3359F50E2}"/>
              </a:ext>
            </a:extLst>
          </p:cNvPr>
          <p:cNvCxnSpPr>
            <a:cxnSpLocks/>
            <a:endCxn id="63" idx="2"/>
          </p:cNvCxnSpPr>
          <p:nvPr/>
        </p:nvCxnSpPr>
        <p:spPr>
          <a:xfrm flipV="1">
            <a:off x="7982553" y="3112917"/>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3" name="Rounded Rectangle 62">
                <a:extLst>
                  <a:ext uri="{FF2B5EF4-FFF2-40B4-BE49-F238E27FC236}">
                    <a16:creationId xmlns:a16="http://schemas.microsoft.com/office/drawing/2014/main" id="{4DF67515-0AC5-8460-C28F-FECC0D7B4FB7}"/>
                  </a:ext>
                </a:extLst>
              </p:cNvPr>
              <p:cNvSpPr/>
              <p:nvPr/>
            </p:nvSpPr>
            <p:spPr>
              <a:xfrm>
                <a:off x="7747295" y="26424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63" name="Rounded Rectangle 62">
                <a:extLst>
                  <a:ext uri="{FF2B5EF4-FFF2-40B4-BE49-F238E27FC236}">
                    <a16:creationId xmlns:a16="http://schemas.microsoft.com/office/drawing/2014/main" id="{4DF67515-0AC5-8460-C28F-FECC0D7B4FB7}"/>
                  </a:ext>
                </a:extLst>
              </p:cNvPr>
              <p:cNvSpPr>
                <a:spLocks noRot="1" noChangeAspect="1" noMove="1" noResize="1" noEditPoints="1" noAdjustHandles="1" noChangeArrowheads="1" noChangeShapeType="1" noTextEdit="1"/>
              </p:cNvSpPr>
              <p:nvPr/>
            </p:nvSpPr>
            <p:spPr>
              <a:xfrm>
                <a:off x="7747295" y="2642400"/>
                <a:ext cx="470516" cy="470517"/>
              </a:xfrm>
              <a:prstGeom prst="roundRect">
                <a:avLst/>
              </a:prstGeom>
              <a:blipFill>
                <a:blip r:embed="rId21"/>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Rounded Rectangle 63">
                <a:extLst>
                  <a:ext uri="{FF2B5EF4-FFF2-40B4-BE49-F238E27FC236}">
                    <a16:creationId xmlns:a16="http://schemas.microsoft.com/office/drawing/2014/main" id="{CEAA28CC-7594-6CB1-EE29-AB4B91EEFCE7}"/>
                  </a:ext>
                </a:extLst>
              </p:cNvPr>
              <p:cNvSpPr/>
              <p:nvPr/>
            </p:nvSpPr>
            <p:spPr>
              <a:xfrm>
                <a:off x="8873793" y="26424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64" name="Rounded Rectangle 63">
                <a:extLst>
                  <a:ext uri="{FF2B5EF4-FFF2-40B4-BE49-F238E27FC236}">
                    <a16:creationId xmlns:a16="http://schemas.microsoft.com/office/drawing/2014/main" id="{CEAA28CC-7594-6CB1-EE29-AB4B91EEFCE7}"/>
                  </a:ext>
                </a:extLst>
              </p:cNvPr>
              <p:cNvSpPr>
                <a:spLocks noRot="1" noChangeAspect="1" noMove="1" noResize="1" noEditPoints="1" noAdjustHandles="1" noChangeArrowheads="1" noChangeShapeType="1" noTextEdit="1"/>
              </p:cNvSpPr>
              <p:nvPr/>
            </p:nvSpPr>
            <p:spPr>
              <a:xfrm>
                <a:off x="8873793" y="2642400"/>
                <a:ext cx="470516" cy="470517"/>
              </a:xfrm>
              <a:prstGeom prst="roundRect">
                <a:avLst/>
              </a:prstGeom>
              <a:blipFill>
                <a:blip r:embed="rId22"/>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Rounded Rectangle 64">
                <a:extLst>
                  <a:ext uri="{FF2B5EF4-FFF2-40B4-BE49-F238E27FC236}">
                    <a16:creationId xmlns:a16="http://schemas.microsoft.com/office/drawing/2014/main" id="{63411998-EE29-C75A-2F1A-4EA2BB0525DC}"/>
                  </a:ext>
                </a:extLst>
              </p:cNvPr>
              <p:cNvSpPr/>
              <p:nvPr/>
            </p:nvSpPr>
            <p:spPr>
              <a:xfrm>
                <a:off x="10000388" y="26424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65" name="Rounded Rectangle 64">
                <a:extLst>
                  <a:ext uri="{FF2B5EF4-FFF2-40B4-BE49-F238E27FC236}">
                    <a16:creationId xmlns:a16="http://schemas.microsoft.com/office/drawing/2014/main" id="{63411998-EE29-C75A-2F1A-4EA2BB0525DC}"/>
                  </a:ext>
                </a:extLst>
              </p:cNvPr>
              <p:cNvSpPr>
                <a:spLocks noRot="1" noChangeAspect="1" noMove="1" noResize="1" noEditPoints="1" noAdjustHandles="1" noChangeArrowheads="1" noChangeShapeType="1" noTextEdit="1"/>
              </p:cNvSpPr>
              <p:nvPr/>
            </p:nvSpPr>
            <p:spPr>
              <a:xfrm>
                <a:off x="10000388" y="2642400"/>
                <a:ext cx="470516" cy="470517"/>
              </a:xfrm>
              <a:prstGeom prst="roundRect">
                <a:avLst/>
              </a:prstGeom>
              <a:blipFill>
                <a:blip r:embed="rId23"/>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Rounded Rectangle 65">
                <a:extLst>
                  <a:ext uri="{FF2B5EF4-FFF2-40B4-BE49-F238E27FC236}">
                    <a16:creationId xmlns:a16="http://schemas.microsoft.com/office/drawing/2014/main" id="{07A090C0-82E2-D8E4-8088-3037A99E1F98}"/>
                  </a:ext>
                </a:extLst>
              </p:cNvPr>
              <p:cNvSpPr/>
              <p:nvPr/>
            </p:nvSpPr>
            <p:spPr>
              <a:xfrm>
                <a:off x="11126982" y="26424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66" name="Rounded Rectangle 65">
                <a:extLst>
                  <a:ext uri="{FF2B5EF4-FFF2-40B4-BE49-F238E27FC236}">
                    <a16:creationId xmlns:a16="http://schemas.microsoft.com/office/drawing/2014/main" id="{07A090C0-82E2-D8E4-8088-3037A99E1F98}"/>
                  </a:ext>
                </a:extLst>
              </p:cNvPr>
              <p:cNvSpPr>
                <a:spLocks noRot="1" noChangeAspect="1" noMove="1" noResize="1" noEditPoints="1" noAdjustHandles="1" noChangeArrowheads="1" noChangeShapeType="1" noTextEdit="1"/>
              </p:cNvSpPr>
              <p:nvPr/>
            </p:nvSpPr>
            <p:spPr>
              <a:xfrm>
                <a:off x="11126982" y="2642400"/>
                <a:ext cx="470516" cy="470517"/>
              </a:xfrm>
              <a:prstGeom prst="roundRect">
                <a:avLst/>
              </a:prstGeom>
              <a:blipFill>
                <a:blip r:embed="rId24"/>
                <a:stretch>
                  <a:fillRect/>
                </a:stretch>
              </a:blipFill>
              <a:ln>
                <a:solidFill>
                  <a:srgbClr val="C44037"/>
                </a:solidFill>
              </a:ln>
            </p:spPr>
            <p:txBody>
              <a:bodyPr/>
              <a:lstStyle/>
              <a:p>
                <a:r>
                  <a:rPr lang="en-US">
                    <a:noFill/>
                  </a:rPr>
                  <a:t> </a:t>
                </a:r>
              </a:p>
            </p:txBody>
          </p:sp>
        </mc:Fallback>
      </mc:AlternateContent>
      <p:cxnSp>
        <p:nvCxnSpPr>
          <p:cNvPr id="72" name="Straight Arrow Connector 71">
            <a:extLst>
              <a:ext uri="{FF2B5EF4-FFF2-40B4-BE49-F238E27FC236}">
                <a16:creationId xmlns:a16="http://schemas.microsoft.com/office/drawing/2014/main" id="{D9AE8855-24E6-3C77-7F01-C70EDD2C167B}"/>
              </a:ext>
            </a:extLst>
          </p:cNvPr>
          <p:cNvCxnSpPr>
            <a:cxnSpLocks/>
            <a:stCxn id="14" idx="3"/>
            <a:endCxn id="37" idx="1"/>
          </p:cNvCxnSpPr>
          <p:nvPr/>
        </p:nvCxnSpPr>
        <p:spPr>
          <a:xfrm>
            <a:off x="4460829" y="4062270"/>
            <a:ext cx="1294754" cy="69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A69EE83F-04F0-8846-35AE-851D1C50A4D6}"/>
              </a:ext>
            </a:extLst>
          </p:cNvPr>
          <p:cNvCxnSpPr>
            <a:cxnSpLocks/>
            <a:stCxn id="37" idx="3"/>
            <a:endCxn id="47" idx="1"/>
          </p:cNvCxnSpPr>
          <p:nvPr/>
        </p:nvCxnSpPr>
        <p:spPr>
          <a:xfrm>
            <a:off x="6226099" y="4069259"/>
            <a:ext cx="15182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80C1AAF9-0E36-20C8-3EFF-959CB6A53C12}"/>
              </a:ext>
            </a:extLst>
          </p:cNvPr>
          <p:cNvCxnSpPr>
            <a:cxnSpLocks/>
            <a:stCxn id="11" idx="3"/>
            <a:endCxn id="12" idx="1"/>
          </p:cNvCxnSpPr>
          <p:nvPr/>
        </p:nvCxnSpPr>
        <p:spPr>
          <a:xfrm>
            <a:off x="1075249" y="4062269"/>
            <a:ext cx="655998"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9971CCAB-75C7-03AF-F92A-172002FDA91E}"/>
              </a:ext>
            </a:extLst>
          </p:cNvPr>
          <p:cNvCxnSpPr>
            <a:cxnSpLocks/>
            <a:stCxn id="12" idx="3"/>
            <a:endCxn id="13" idx="1"/>
          </p:cNvCxnSpPr>
          <p:nvPr/>
        </p:nvCxnSpPr>
        <p:spPr>
          <a:xfrm>
            <a:off x="2201763" y="4062270"/>
            <a:ext cx="659681" cy="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859B7F1D-4C45-75BC-4E5B-E63E88F2B9AB}"/>
              </a:ext>
            </a:extLst>
          </p:cNvPr>
          <p:cNvCxnSpPr>
            <a:cxnSpLocks/>
            <a:stCxn id="13" idx="3"/>
            <a:endCxn id="14" idx="1"/>
          </p:cNvCxnSpPr>
          <p:nvPr/>
        </p:nvCxnSpPr>
        <p:spPr>
          <a:xfrm flipV="1">
            <a:off x="3331960" y="4062270"/>
            <a:ext cx="658353" cy="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5E857197-32F7-B06E-71EF-8EC1485237CD}"/>
              </a:ext>
            </a:extLst>
          </p:cNvPr>
          <p:cNvCxnSpPr/>
          <p:nvPr/>
        </p:nvCxnSpPr>
        <p:spPr>
          <a:xfrm flipV="1">
            <a:off x="7856666" y="4290197"/>
            <a:ext cx="0" cy="4056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AA5EBF06-524A-FDE0-7999-0ED0BFECCF9F}"/>
              </a:ext>
            </a:extLst>
          </p:cNvPr>
          <p:cNvCxnSpPr>
            <a:cxnSpLocks/>
          </p:cNvCxnSpPr>
          <p:nvPr/>
        </p:nvCxnSpPr>
        <p:spPr>
          <a:xfrm flipV="1">
            <a:off x="8987474" y="4290197"/>
            <a:ext cx="0" cy="4056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BA4540B0-5D26-E537-7B14-9B7B3B43B789}"/>
              </a:ext>
            </a:extLst>
          </p:cNvPr>
          <p:cNvCxnSpPr/>
          <p:nvPr/>
        </p:nvCxnSpPr>
        <p:spPr>
          <a:xfrm flipV="1">
            <a:off x="10121330" y="4290197"/>
            <a:ext cx="0" cy="4056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35C2A735-07A0-7805-0D4D-296DC56B6AC9}"/>
              </a:ext>
            </a:extLst>
          </p:cNvPr>
          <p:cNvCxnSpPr/>
          <p:nvPr/>
        </p:nvCxnSpPr>
        <p:spPr>
          <a:xfrm flipV="1">
            <a:off x="11233342" y="4290197"/>
            <a:ext cx="0" cy="4056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Elbow Connector 120">
            <a:extLst>
              <a:ext uri="{FF2B5EF4-FFF2-40B4-BE49-F238E27FC236}">
                <a16:creationId xmlns:a16="http://schemas.microsoft.com/office/drawing/2014/main" id="{188CFABD-0877-1B87-2A07-03DB5FEA9AE3}"/>
              </a:ext>
            </a:extLst>
          </p:cNvPr>
          <p:cNvCxnSpPr>
            <a:cxnSpLocks/>
            <a:endCxn id="36" idx="1"/>
          </p:cNvCxnSpPr>
          <p:nvPr/>
        </p:nvCxnSpPr>
        <p:spPr>
          <a:xfrm>
            <a:off x="4439771" y="4181877"/>
            <a:ext cx="1315812" cy="1068182"/>
          </a:xfrm>
          <a:prstGeom prst="bentConnector3">
            <a:avLst>
              <a:gd name="adj1" fmla="val 6389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6" name="TextBox 125">
                <a:extLst>
                  <a:ext uri="{FF2B5EF4-FFF2-40B4-BE49-F238E27FC236}">
                    <a16:creationId xmlns:a16="http://schemas.microsoft.com/office/drawing/2014/main" id="{C5B261AF-1327-AD90-AC8B-E4648E65DC2B}"/>
                  </a:ext>
                </a:extLst>
              </p:cNvPr>
              <p:cNvSpPr txBox="1"/>
              <p:nvPr/>
            </p:nvSpPr>
            <p:spPr>
              <a:xfrm>
                <a:off x="560733" y="2454323"/>
                <a:ext cx="2866175"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h</m:t>
                          </m:r>
                        </m:e>
                        <m:sub>
                          <m:r>
                            <a:rPr lang="en-CA" sz="2000" b="0" i="1" smtClean="0">
                              <a:latin typeface="Cambria Math" panose="02040503050406030204" pitchFamily="18" charset="0"/>
                            </a:rPr>
                            <m:t>𝑡</m:t>
                          </m:r>
                        </m:sub>
                      </m:sSub>
                      <m:r>
                        <a:rPr lang="en-CA" sz="2000" b="0" i="1" smtClean="0">
                          <a:latin typeface="Cambria Math" panose="02040503050406030204" pitchFamily="18" charset="0"/>
                        </a:rPr>
                        <m:t>=</m:t>
                      </m:r>
                      <m:r>
                        <a:rPr lang="en-CA" sz="2000" b="0" i="1" smtClean="0">
                          <a:latin typeface="Cambria Math" panose="02040503050406030204" pitchFamily="18" charset="0"/>
                        </a:rPr>
                        <m:t>𝑓</m:t>
                      </m:r>
                      <m:r>
                        <a:rPr lang="en-CA" sz="2000" b="0" i="1" smtClean="0">
                          <a:latin typeface="Cambria Math" panose="02040503050406030204" pitchFamily="18" charset="0"/>
                        </a:rPr>
                        <m:t>(</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𝑥</m:t>
                          </m:r>
                        </m:e>
                        <m:sub>
                          <m:r>
                            <a:rPr lang="en-CA" sz="2000" b="0" i="1" smtClean="0">
                              <a:latin typeface="Cambria Math" panose="02040503050406030204" pitchFamily="18" charset="0"/>
                            </a:rPr>
                            <m:t>𝑡</m:t>
                          </m:r>
                        </m:sub>
                      </m:sSub>
                      <m:r>
                        <a:rPr lang="en-CA" sz="2000" b="0" i="1" smtClean="0">
                          <a:latin typeface="Cambria Math" panose="02040503050406030204" pitchFamily="18" charset="0"/>
                        </a:rPr>
                        <m:t>, </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h</m:t>
                          </m:r>
                        </m:e>
                        <m:sub>
                          <m:r>
                            <a:rPr lang="en-CA" sz="2000" b="0" i="1" smtClean="0">
                              <a:latin typeface="Cambria Math" panose="02040503050406030204" pitchFamily="18" charset="0"/>
                            </a:rPr>
                            <m:t>𝑡</m:t>
                          </m:r>
                          <m:r>
                            <a:rPr lang="en-CA" sz="2000" b="0" i="1" smtClean="0">
                              <a:latin typeface="Cambria Math" panose="02040503050406030204" pitchFamily="18" charset="0"/>
                            </a:rPr>
                            <m:t>−1</m:t>
                          </m:r>
                        </m:sub>
                      </m:sSub>
                      <m:r>
                        <a:rPr lang="en-CA" sz="2000" b="0" i="1" smtClean="0">
                          <a:latin typeface="Cambria Math" panose="02040503050406030204" pitchFamily="18" charset="0"/>
                        </a:rPr>
                        <m:t>)</m:t>
                      </m:r>
                    </m:oMath>
                  </m:oMathPara>
                </a14:m>
                <a:endParaRPr lang="en-US" sz="2000"/>
              </a:p>
            </p:txBody>
          </p:sp>
        </mc:Choice>
        <mc:Fallback xmlns="">
          <p:sp>
            <p:nvSpPr>
              <p:cNvPr id="126" name="TextBox 125">
                <a:extLst>
                  <a:ext uri="{FF2B5EF4-FFF2-40B4-BE49-F238E27FC236}">
                    <a16:creationId xmlns:a16="http://schemas.microsoft.com/office/drawing/2014/main" id="{C5B261AF-1327-AD90-AC8B-E4648E65DC2B}"/>
                  </a:ext>
                </a:extLst>
              </p:cNvPr>
              <p:cNvSpPr txBox="1">
                <a:spLocks noRot="1" noChangeAspect="1" noMove="1" noResize="1" noEditPoints="1" noAdjustHandles="1" noChangeArrowheads="1" noChangeShapeType="1" noTextEdit="1"/>
              </p:cNvSpPr>
              <p:nvPr/>
            </p:nvSpPr>
            <p:spPr>
              <a:xfrm>
                <a:off x="560733" y="2454323"/>
                <a:ext cx="2866175" cy="400110"/>
              </a:xfrm>
              <a:prstGeom prst="rect">
                <a:avLst/>
              </a:prstGeom>
              <a:blipFill>
                <a:blip r:embed="rId25"/>
                <a:stretch>
                  <a:fillRect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DED11EF5-4988-BFBD-5821-8F089FF4EBAC}"/>
                  </a:ext>
                </a:extLst>
              </p:cNvPr>
              <p:cNvSpPr txBox="1"/>
              <p:nvPr/>
            </p:nvSpPr>
            <p:spPr>
              <a:xfrm>
                <a:off x="5097105" y="2457623"/>
                <a:ext cx="2470509"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𝑠</m:t>
                          </m:r>
                        </m:e>
                        <m:sub>
                          <m:r>
                            <a:rPr lang="en-CA" sz="2000" b="0" i="1" smtClean="0">
                              <a:latin typeface="Cambria Math" panose="02040503050406030204" pitchFamily="18" charset="0"/>
                            </a:rPr>
                            <m:t>𝑡</m:t>
                          </m:r>
                        </m:sub>
                      </m:sSub>
                      <m:r>
                        <a:rPr lang="en-CA" sz="2000" b="0" i="1" smtClean="0">
                          <a:latin typeface="Cambria Math" panose="02040503050406030204" pitchFamily="18" charset="0"/>
                        </a:rPr>
                        <m:t>=</m:t>
                      </m:r>
                      <m:r>
                        <a:rPr lang="en-CA" sz="2000" b="0" i="1" smtClean="0">
                          <a:latin typeface="Cambria Math" panose="02040503050406030204" pitchFamily="18" charset="0"/>
                        </a:rPr>
                        <m:t>𝑔</m:t>
                      </m:r>
                      <m:r>
                        <a:rPr lang="en-CA" sz="2000" b="0" i="1" smtClean="0">
                          <a:latin typeface="Cambria Math" panose="02040503050406030204" pitchFamily="18" charset="0"/>
                        </a:rPr>
                        <m:t>(</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𝑦</m:t>
                          </m:r>
                        </m:e>
                        <m:sub>
                          <m:r>
                            <a:rPr lang="en-CA" sz="2000" b="0" i="1" smtClean="0">
                              <a:latin typeface="Cambria Math" panose="02040503050406030204" pitchFamily="18" charset="0"/>
                            </a:rPr>
                            <m:t>𝑡</m:t>
                          </m:r>
                          <m:r>
                            <a:rPr lang="en-CA" sz="2000" b="0" i="1" smtClean="0">
                              <a:latin typeface="Cambria Math" panose="02040503050406030204" pitchFamily="18" charset="0"/>
                            </a:rPr>
                            <m:t>−1</m:t>
                          </m:r>
                        </m:sub>
                      </m:sSub>
                      <m:r>
                        <a:rPr lang="en-CA" sz="2000" b="0" i="1" smtClean="0">
                          <a:latin typeface="Cambria Math" panose="02040503050406030204" pitchFamily="18" charset="0"/>
                        </a:rPr>
                        <m:t>, </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𝑠</m:t>
                          </m:r>
                        </m:e>
                        <m:sub>
                          <m:r>
                            <a:rPr lang="en-CA" sz="2000" b="0" i="1" smtClean="0">
                              <a:latin typeface="Cambria Math" panose="02040503050406030204" pitchFamily="18" charset="0"/>
                            </a:rPr>
                            <m:t>𝑡</m:t>
                          </m:r>
                          <m:r>
                            <a:rPr lang="en-CA" sz="2000" b="0" i="1" smtClean="0">
                              <a:latin typeface="Cambria Math" panose="02040503050406030204" pitchFamily="18" charset="0"/>
                            </a:rPr>
                            <m:t>−1</m:t>
                          </m:r>
                        </m:sub>
                      </m:sSub>
                      <m:r>
                        <a:rPr lang="en-CA" sz="2000" b="0" i="1" smtClean="0">
                          <a:latin typeface="Cambria Math" panose="02040503050406030204" pitchFamily="18" charset="0"/>
                        </a:rPr>
                        <m:t>,</m:t>
                      </m:r>
                      <m:r>
                        <a:rPr lang="en-CA" sz="2000" b="0" i="1" smtClean="0">
                          <a:latin typeface="Cambria Math" panose="02040503050406030204" pitchFamily="18" charset="0"/>
                        </a:rPr>
                        <m:t>𝑐</m:t>
                      </m:r>
                      <m:r>
                        <a:rPr lang="en-CA" sz="2000" b="0" i="1" smtClean="0">
                          <a:latin typeface="Cambria Math" panose="02040503050406030204" pitchFamily="18" charset="0"/>
                        </a:rPr>
                        <m:t>)</m:t>
                      </m:r>
                    </m:oMath>
                  </m:oMathPara>
                </a14:m>
                <a:endParaRPr lang="en-US" sz="2000"/>
              </a:p>
            </p:txBody>
          </p:sp>
        </mc:Choice>
        <mc:Fallback xmlns="">
          <p:sp>
            <p:nvSpPr>
              <p:cNvPr id="130" name="TextBox 129">
                <a:extLst>
                  <a:ext uri="{FF2B5EF4-FFF2-40B4-BE49-F238E27FC236}">
                    <a16:creationId xmlns:a16="http://schemas.microsoft.com/office/drawing/2014/main" id="{DED11EF5-4988-BFBD-5821-8F089FF4EBAC}"/>
                  </a:ext>
                </a:extLst>
              </p:cNvPr>
              <p:cNvSpPr txBox="1">
                <a:spLocks noRot="1" noChangeAspect="1" noMove="1" noResize="1" noEditPoints="1" noAdjustHandles="1" noChangeArrowheads="1" noChangeShapeType="1" noTextEdit="1"/>
              </p:cNvSpPr>
              <p:nvPr/>
            </p:nvSpPr>
            <p:spPr>
              <a:xfrm>
                <a:off x="5097105" y="2457623"/>
                <a:ext cx="2470509" cy="400110"/>
              </a:xfrm>
              <a:prstGeom prst="rect">
                <a:avLst/>
              </a:prstGeom>
              <a:blipFill>
                <a:blip r:embed="rId26"/>
                <a:stretch>
                  <a:fillRect b="-15152"/>
                </a:stretch>
              </a:blipFill>
            </p:spPr>
            <p:txBody>
              <a:bodyPr/>
              <a:lstStyle/>
              <a:p>
                <a:r>
                  <a:rPr lang="en-US">
                    <a:noFill/>
                  </a:rPr>
                  <a:t> </a:t>
                </a:r>
              </a:p>
            </p:txBody>
          </p:sp>
        </mc:Fallback>
      </mc:AlternateContent>
      <p:sp>
        <p:nvSpPr>
          <p:cNvPr id="131" name="TextBox 130">
            <a:extLst>
              <a:ext uri="{FF2B5EF4-FFF2-40B4-BE49-F238E27FC236}">
                <a16:creationId xmlns:a16="http://schemas.microsoft.com/office/drawing/2014/main" id="{DEF08D59-B8F4-6E21-455C-8D25C8CBABAC}"/>
              </a:ext>
            </a:extLst>
          </p:cNvPr>
          <p:cNvSpPr txBox="1"/>
          <p:nvPr/>
        </p:nvSpPr>
        <p:spPr>
          <a:xfrm>
            <a:off x="5446682" y="3216618"/>
            <a:ext cx="1100168" cy="646331"/>
          </a:xfrm>
          <a:prstGeom prst="rect">
            <a:avLst/>
          </a:prstGeom>
          <a:noFill/>
        </p:spPr>
        <p:txBody>
          <a:bodyPr wrap="square" rtlCol="0">
            <a:spAutoFit/>
          </a:bodyPr>
          <a:lstStyle/>
          <a:p>
            <a:pPr algn="ctr"/>
            <a:r>
              <a:rPr lang="en-US"/>
              <a:t>Initial state</a:t>
            </a:r>
          </a:p>
        </p:txBody>
      </p:sp>
      <p:sp>
        <p:nvSpPr>
          <p:cNvPr id="132" name="TextBox 131">
            <a:extLst>
              <a:ext uri="{FF2B5EF4-FFF2-40B4-BE49-F238E27FC236}">
                <a16:creationId xmlns:a16="http://schemas.microsoft.com/office/drawing/2014/main" id="{7B3A00A3-2B0D-96BE-E216-C34ADDE61055}"/>
              </a:ext>
            </a:extLst>
          </p:cNvPr>
          <p:cNvSpPr txBox="1"/>
          <p:nvPr/>
        </p:nvSpPr>
        <p:spPr>
          <a:xfrm>
            <a:off x="5253967" y="5433561"/>
            <a:ext cx="1511269" cy="646331"/>
          </a:xfrm>
          <a:prstGeom prst="rect">
            <a:avLst/>
          </a:prstGeom>
          <a:noFill/>
        </p:spPr>
        <p:txBody>
          <a:bodyPr wrap="square" rtlCol="0">
            <a:spAutoFit/>
          </a:bodyPr>
          <a:lstStyle/>
          <a:p>
            <a:pPr algn="ctr"/>
            <a:r>
              <a:rPr lang="en-US"/>
              <a:t>Context vector</a:t>
            </a:r>
          </a:p>
        </p:txBody>
      </p:sp>
      <mc:AlternateContent xmlns:mc="http://schemas.openxmlformats.org/markup-compatibility/2006" xmlns:a14="http://schemas.microsoft.com/office/drawing/2010/main">
        <mc:Choice Requires="a14">
          <p:sp>
            <p:nvSpPr>
              <p:cNvPr id="133" name="TextBox 132">
                <a:extLst>
                  <a:ext uri="{FF2B5EF4-FFF2-40B4-BE49-F238E27FC236}">
                    <a16:creationId xmlns:a16="http://schemas.microsoft.com/office/drawing/2014/main" id="{6BA2CA08-B3D9-0132-741E-DAC112F64BC7}"/>
                  </a:ext>
                </a:extLst>
              </p:cNvPr>
              <p:cNvSpPr txBox="1"/>
              <p:nvPr/>
            </p:nvSpPr>
            <p:spPr>
              <a:xfrm>
                <a:off x="533542" y="2054213"/>
                <a:ext cx="2998147" cy="400110"/>
              </a:xfrm>
              <a:prstGeom prst="rect">
                <a:avLst/>
              </a:prstGeom>
              <a:noFill/>
            </p:spPr>
            <p:txBody>
              <a:bodyPr wrap="square" rtlCol="0">
                <a:spAutoFit/>
              </a:bodyPr>
              <a:lstStyle/>
              <a:p>
                <a:r>
                  <a:rPr lang="en-US" sz="2000"/>
                  <a:t>Input: sequence </a:t>
                </a:r>
                <a14:m>
                  <m:oMath xmlns:m="http://schemas.openxmlformats.org/officeDocument/2006/math">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𝑥</m:t>
                        </m:r>
                      </m:e>
                      <m:sub>
                        <m:r>
                          <a:rPr lang="en-CA" sz="2000" b="0" i="1" smtClean="0">
                            <a:latin typeface="Cambria Math" panose="02040503050406030204" pitchFamily="18" charset="0"/>
                          </a:rPr>
                          <m:t>1</m:t>
                        </m:r>
                      </m:sub>
                    </m:sSub>
                    <m:r>
                      <a:rPr lang="en-CA" sz="2000" b="0" i="1" smtClean="0">
                        <a:latin typeface="Cambria Math" panose="02040503050406030204" pitchFamily="18" charset="0"/>
                      </a:rPr>
                      <m:t>,…,</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𝑥</m:t>
                        </m:r>
                      </m:e>
                      <m:sub>
                        <m:r>
                          <a:rPr lang="en-CA" sz="2000" b="0" i="1" smtClean="0">
                            <a:latin typeface="Cambria Math" panose="02040503050406030204" pitchFamily="18" charset="0"/>
                          </a:rPr>
                          <m:t>𝑇</m:t>
                        </m:r>
                      </m:sub>
                    </m:sSub>
                  </m:oMath>
                </a14:m>
                <a:endParaRPr lang="en-US" sz="2000"/>
              </a:p>
            </p:txBody>
          </p:sp>
        </mc:Choice>
        <mc:Fallback xmlns="">
          <p:sp>
            <p:nvSpPr>
              <p:cNvPr id="133" name="TextBox 132">
                <a:extLst>
                  <a:ext uri="{FF2B5EF4-FFF2-40B4-BE49-F238E27FC236}">
                    <a16:creationId xmlns:a16="http://schemas.microsoft.com/office/drawing/2014/main" id="{6BA2CA08-B3D9-0132-741E-DAC112F64BC7}"/>
                  </a:ext>
                </a:extLst>
              </p:cNvPr>
              <p:cNvSpPr txBox="1">
                <a:spLocks noRot="1" noChangeAspect="1" noMove="1" noResize="1" noEditPoints="1" noAdjustHandles="1" noChangeArrowheads="1" noChangeShapeType="1" noTextEdit="1"/>
              </p:cNvSpPr>
              <p:nvPr/>
            </p:nvSpPr>
            <p:spPr>
              <a:xfrm>
                <a:off x="533542" y="2054213"/>
                <a:ext cx="2998147" cy="400110"/>
              </a:xfrm>
              <a:prstGeom prst="rect">
                <a:avLst/>
              </a:prstGeom>
              <a:blipFill>
                <a:blip r:embed="rId27"/>
                <a:stretch>
                  <a:fillRect l="-2240" t="-9091"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4" name="TextBox 133">
                <a:extLst>
                  <a:ext uri="{FF2B5EF4-FFF2-40B4-BE49-F238E27FC236}">
                    <a16:creationId xmlns:a16="http://schemas.microsoft.com/office/drawing/2014/main" id="{43BA92C3-D5EA-9998-5213-B2E83929FE63}"/>
                  </a:ext>
                </a:extLst>
              </p:cNvPr>
              <p:cNvSpPr txBox="1"/>
              <p:nvPr/>
            </p:nvSpPr>
            <p:spPr>
              <a:xfrm>
                <a:off x="5097105" y="2058988"/>
                <a:ext cx="3148292" cy="400110"/>
              </a:xfrm>
              <a:prstGeom prst="rect">
                <a:avLst/>
              </a:prstGeom>
              <a:noFill/>
            </p:spPr>
            <p:txBody>
              <a:bodyPr wrap="square" rtlCol="0">
                <a:spAutoFit/>
              </a:bodyPr>
              <a:lstStyle/>
              <a:p>
                <a:r>
                  <a:rPr lang="en-US" sz="2000"/>
                  <a:t>Output: sequence </a:t>
                </a:r>
                <a14:m>
                  <m:oMath xmlns:m="http://schemas.openxmlformats.org/officeDocument/2006/math">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𝑦</m:t>
                        </m:r>
                      </m:e>
                      <m:sub>
                        <m:r>
                          <a:rPr lang="en-CA" sz="2000" b="0" i="1" smtClean="0">
                            <a:latin typeface="Cambria Math" panose="02040503050406030204" pitchFamily="18" charset="0"/>
                          </a:rPr>
                          <m:t>1</m:t>
                        </m:r>
                      </m:sub>
                    </m:sSub>
                    <m:r>
                      <a:rPr lang="en-CA" sz="2000" b="0" i="1" smtClean="0">
                        <a:latin typeface="Cambria Math" panose="02040503050406030204" pitchFamily="18" charset="0"/>
                      </a:rPr>
                      <m:t>,…,</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𝑦</m:t>
                        </m:r>
                      </m:e>
                      <m:sub>
                        <m:r>
                          <a:rPr lang="en-CA" sz="2000" b="0" i="1" smtClean="0">
                            <a:latin typeface="Cambria Math" panose="02040503050406030204" pitchFamily="18" charset="0"/>
                          </a:rPr>
                          <m:t>𝑇</m:t>
                        </m:r>
                        <m:r>
                          <a:rPr lang="en-CA" sz="2000" b="0" i="1" smtClean="0">
                            <a:latin typeface="Cambria Math" panose="02040503050406030204" pitchFamily="18" charset="0"/>
                          </a:rPr>
                          <m:t>′</m:t>
                        </m:r>
                      </m:sub>
                    </m:sSub>
                  </m:oMath>
                </a14:m>
                <a:endParaRPr lang="en-US" sz="2000"/>
              </a:p>
            </p:txBody>
          </p:sp>
        </mc:Choice>
        <mc:Fallback xmlns="">
          <p:sp>
            <p:nvSpPr>
              <p:cNvPr id="134" name="TextBox 133">
                <a:extLst>
                  <a:ext uri="{FF2B5EF4-FFF2-40B4-BE49-F238E27FC236}">
                    <a16:creationId xmlns:a16="http://schemas.microsoft.com/office/drawing/2014/main" id="{43BA92C3-D5EA-9998-5213-B2E83929FE63}"/>
                  </a:ext>
                </a:extLst>
              </p:cNvPr>
              <p:cNvSpPr txBox="1">
                <a:spLocks noRot="1" noChangeAspect="1" noMove="1" noResize="1" noEditPoints="1" noAdjustHandles="1" noChangeArrowheads="1" noChangeShapeType="1" noTextEdit="1"/>
              </p:cNvSpPr>
              <p:nvPr/>
            </p:nvSpPr>
            <p:spPr>
              <a:xfrm>
                <a:off x="5097105" y="2058988"/>
                <a:ext cx="3148292" cy="400110"/>
              </a:xfrm>
              <a:prstGeom prst="rect">
                <a:avLst/>
              </a:prstGeom>
              <a:blipFill>
                <a:blip r:embed="rId28"/>
                <a:stretch>
                  <a:fillRect l="-1934" t="-9231" b="-2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Oval 14">
                <a:extLst>
                  <a:ext uri="{FF2B5EF4-FFF2-40B4-BE49-F238E27FC236}">
                    <a16:creationId xmlns:a16="http://schemas.microsoft.com/office/drawing/2014/main" id="{7B28F6F1-3A8C-3BF8-C937-D71E2DB0FC2E}"/>
                  </a:ext>
                </a:extLst>
              </p:cNvPr>
              <p:cNvSpPr/>
              <p:nvPr/>
            </p:nvSpPr>
            <p:spPr>
              <a:xfrm>
                <a:off x="1151093" y="3911750"/>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𝑓</m:t>
                      </m:r>
                    </m:oMath>
                  </m:oMathPara>
                </a14:m>
                <a:endParaRPr lang="en-US"/>
              </a:p>
            </p:txBody>
          </p:sp>
        </mc:Choice>
        <mc:Fallback xmlns="">
          <p:sp>
            <p:nvSpPr>
              <p:cNvPr id="15" name="Oval 14">
                <a:extLst>
                  <a:ext uri="{FF2B5EF4-FFF2-40B4-BE49-F238E27FC236}">
                    <a16:creationId xmlns:a16="http://schemas.microsoft.com/office/drawing/2014/main" id="{7B28F6F1-3A8C-3BF8-C937-D71E2DB0FC2E}"/>
                  </a:ext>
                </a:extLst>
              </p:cNvPr>
              <p:cNvSpPr>
                <a:spLocks noRot="1" noChangeAspect="1" noMove="1" noResize="1" noEditPoints="1" noAdjustHandles="1" noChangeArrowheads="1" noChangeShapeType="1" noTextEdit="1"/>
              </p:cNvSpPr>
              <p:nvPr/>
            </p:nvSpPr>
            <p:spPr>
              <a:xfrm>
                <a:off x="1151093" y="3911750"/>
                <a:ext cx="344542" cy="309945"/>
              </a:xfrm>
              <a:prstGeom prst="ellipse">
                <a:avLst/>
              </a:prstGeom>
              <a:blipFill>
                <a:blip r:embed="rId29"/>
                <a:stretch>
                  <a:fillRect b="-226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Oval 15">
                <a:extLst>
                  <a:ext uri="{FF2B5EF4-FFF2-40B4-BE49-F238E27FC236}">
                    <a16:creationId xmlns:a16="http://schemas.microsoft.com/office/drawing/2014/main" id="{7007EDB5-03DA-2E00-840B-6D11AC9038D0}"/>
                  </a:ext>
                </a:extLst>
              </p:cNvPr>
              <p:cNvSpPr/>
              <p:nvPr/>
            </p:nvSpPr>
            <p:spPr>
              <a:xfrm>
                <a:off x="2277607" y="3910634"/>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𝑓</m:t>
                      </m:r>
                    </m:oMath>
                  </m:oMathPara>
                </a14:m>
                <a:endParaRPr lang="en-US"/>
              </a:p>
            </p:txBody>
          </p:sp>
        </mc:Choice>
        <mc:Fallback xmlns="">
          <p:sp>
            <p:nvSpPr>
              <p:cNvPr id="16" name="Oval 15">
                <a:extLst>
                  <a:ext uri="{FF2B5EF4-FFF2-40B4-BE49-F238E27FC236}">
                    <a16:creationId xmlns:a16="http://schemas.microsoft.com/office/drawing/2014/main" id="{7007EDB5-03DA-2E00-840B-6D11AC9038D0}"/>
                  </a:ext>
                </a:extLst>
              </p:cNvPr>
              <p:cNvSpPr>
                <a:spLocks noRot="1" noChangeAspect="1" noMove="1" noResize="1" noEditPoints="1" noAdjustHandles="1" noChangeArrowheads="1" noChangeShapeType="1" noTextEdit="1"/>
              </p:cNvSpPr>
              <p:nvPr/>
            </p:nvSpPr>
            <p:spPr>
              <a:xfrm>
                <a:off x="2277607" y="3910634"/>
                <a:ext cx="344542" cy="309945"/>
              </a:xfrm>
              <a:prstGeom prst="ellipse">
                <a:avLst/>
              </a:prstGeom>
              <a:blipFill>
                <a:blip r:embed="rId30"/>
                <a:stretch>
                  <a:fillRect b="-2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Oval 16">
                <a:extLst>
                  <a:ext uri="{FF2B5EF4-FFF2-40B4-BE49-F238E27FC236}">
                    <a16:creationId xmlns:a16="http://schemas.microsoft.com/office/drawing/2014/main" id="{6C8AF333-FB0B-C285-4CA8-9951C70364E4}"/>
                  </a:ext>
                </a:extLst>
              </p:cNvPr>
              <p:cNvSpPr/>
              <p:nvPr/>
            </p:nvSpPr>
            <p:spPr>
              <a:xfrm>
                <a:off x="3407804" y="3910634"/>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𝑓</m:t>
                      </m:r>
                    </m:oMath>
                  </m:oMathPara>
                </a14:m>
                <a:endParaRPr lang="en-US"/>
              </a:p>
            </p:txBody>
          </p:sp>
        </mc:Choice>
        <mc:Fallback xmlns="">
          <p:sp>
            <p:nvSpPr>
              <p:cNvPr id="17" name="Oval 16">
                <a:extLst>
                  <a:ext uri="{FF2B5EF4-FFF2-40B4-BE49-F238E27FC236}">
                    <a16:creationId xmlns:a16="http://schemas.microsoft.com/office/drawing/2014/main" id="{6C8AF333-FB0B-C285-4CA8-9951C70364E4}"/>
                  </a:ext>
                </a:extLst>
              </p:cNvPr>
              <p:cNvSpPr>
                <a:spLocks noRot="1" noChangeAspect="1" noMove="1" noResize="1" noEditPoints="1" noAdjustHandles="1" noChangeArrowheads="1" noChangeShapeType="1" noTextEdit="1"/>
              </p:cNvSpPr>
              <p:nvPr/>
            </p:nvSpPr>
            <p:spPr>
              <a:xfrm>
                <a:off x="3407804" y="3910634"/>
                <a:ext cx="344542" cy="309945"/>
              </a:xfrm>
              <a:prstGeom prst="ellipse">
                <a:avLst/>
              </a:prstGeom>
              <a:blipFill>
                <a:blip r:embed="rId31"/>
                <a:stretch>
                  <a:fillRect b="-23077"/>
                </a:stretch>
              </a:blipFill>
            </p:spPr>
            <p:txBody>
              <a:bodyPr/>
              <a:lstStyle/>
              <a:p>
                <a:r>
                  <a:rPr lang="en-US">
                    <a:noFill/>
                  </a:rPr>
                  <a:t> </a:t>
                </a:r>
              </a:p>
            </p:txBody>
          </p:sp>
        </mc:Fallback>
      </mc:AlternateContent>
      <p:grpSp>
        <p:nvGrpSpPr>
          <p:cNvPr id="157" name="Group 156">
            <a:extLst>
              <a:ext uri="{FF2B5EF4-FFF2-40B4-BE49-F238E27FC236}">
                <a16:creationId xmlns:a16="http://schemas.microsoft.com/office/drawing/2014/main" id="{A9B23236-497E-98D2-5B05-A2918F172580}"/>
              </a:ext>
            </a:extLst>
          </p:cNvPr>
          <p:cNvGrpSpPr/>
          <p:nvPr/>
        </p:nvGrpSpPr>
        <p:grpSpPr>
          <a:xfrm>
            <a:off x="604733" y="3834000"/>
            <a:ext cx="3856096" cy="470520"/>
            <a:chOff x="604733" y="3832986"/>
            <a:chExt cx="3856096" cy="470520"/>
          </a:xfrm>
        </p:grpSpPr>
        <mc:AlternateContent xmlns:mc="http://schemas.openxmlformats.org/markup-compatibility/2006" xmlns:a14="http://schemas.microsoft.com/office/drawing/2010/main">
          <mc:Choice Requires="a14">
            <p:sp>
              <p:nvSpPr>
                <p:cNvPr id="147" name="Rounded Rectangle 146">
                  <a:extLst>
                    <a:ext uri="{FF2B5EF4-FFF2-40B4-BE49-F238E27FC236}">
                      <a16:creationId xmlns:a16="http://schemas.microsoft.com/office/drawing/2014/main" id="{5C5D5DE6-D568-65C8-59C5-813C11F3AD91}"/>
                    </a:ext>
                  </a:extLst>
                </p:cNvPr>
                <p:cNvSpPr/>
                <p:nvPr/>
              </p:nvSpPr>
              <p:spPr>
                <a:xfrm>
                  <a:off x="604733" y="3832986"/>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147" name="Rounded Rectangle 146">
                  <a:extLst>
                    <a:ext uri="{FF2B5EF4-FFF2-40B4-BE49-F238E27FC236}">
                      <a16:creationId xmlns:a16="http://schemas.microsoft.com/office/drawing/2014/main" id="{5C5D5DE6-D568-65C8-59C5-813C11F3AD91}"/>
                    </a:ext>
                  </a:extLst>
                </p:cNvPr>
                <p:cNvSpPr>
                  <a:spLocks noRot="1" noChangeAspect="1" noMove="1" noResize="1" noEditPoints="1" noAdjustHandles="1" noChangeArrowheads="1" noChangeShapeType="1" noTextEdit="1"/>
                </p:cNvSpPr>
                <p:nvPr/>
              </p:nvSpPr>
              <p:spPr>
                <a:xfrm>
                  <a:off x="604733" y="3832986"/>
                  <a:ext cx="470516" cy="470517"/>
                </a:xfrm>
                <a:prstGeom prst="roundRect">
                  <a:avLst/>
                </a:prstGeom>
                <a:blipFill>
                  <a:blip r:embed="rId32"/>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8" name="Rounded Rectangle 147">
                  <a:extLst>
                    <a:ext uri="{FF2B5EF4-FFF2-40B4-BE49-F238E27FC236}">
                      <a16:creationId xmlns:a16="http://schemas.microsoft.com/office/drawing/2014/main" id="{1EB77827-E357-ADE2-A68E-FAD8CDCCAB7B}"/>
                    </a:ext>
                  </a:extLst>
                </p:cNvPr>
                <p:cNvSpPr/>
                <p:nvPr/>
              </p:nvSpPr>
              <p:spPr>
                <a:xfrm>
                  <a:off x="1731247" y="3832987"/>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148" name="Rounded Rectangle 147">
                  <a:extLst>
                    <a:ext uri="{FF2B5EF4-FFF2-40B4-BE49-F238E27FC236}">
                      <a16:creationId xmlns:a16="http://schemas.microsoft.com/office/drawing/2014/main" id="{1EB77827-E357-ADE2-A68E-FAD8CDCCAB7B}"/>
                    </a:ext>
                  </a:extLst>
                </p:cNvPr>
                <p:cNvSpPr>
                  <a:spLocks noRot="1" noChangeAspect="1" noMove="1" noResize="1" noEditPoints="1" noAdjustHandles="1" noChangeArrowheads="1" noChangeShapeType="1" noTextEdit="1"/>
                </p:cNvSpPr>
                <p:nvPr/>
              </p:nvSpPr>
              <p:spPr>
                <a:xfrm>
                  <a:off x="1731247" y="3832987"/>
                  <a:ext cx="470516" cy="470517"/>
                </a:xfrm>
                <a:prstGeom prst="roundRect">
                  <a:avLst/>
                </a:prstGeom>
                <a:blipFill>
                  <a:blip r:embed="rId33"/>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9" name="Rounded Rectangle 148">
                  <a:extLst>
                    <a:ext uri="{FF2B5EF4-FFF2-40B4-BE49-F238E27FC236}">
                      <a16:creationId xmlns:a16="http://schemas.microsoft.com/office/drawing/2014/main" id="{234D3885-E1F3-297C-6EAC-848AD7824BDD}"/>
                    </a:ext>
                  </a:extLst>
                </p:cNvPr>
                <p:cNvSpPr/>
                <p:nvPr/>
              </p:nvSpPr>
              <p:spPr>
                <a:xfrm>
                  <a:off x="2861444" y="3832989"/>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149" name="Rounded Rectangle 148">
                  <a:extLst>
                    <a:ext uri="{FF2B5EF4-FFF2-40B4-BE49-F238E27FC236}">
                      <a16:creationId xmlns:a16="http://schemas.microsoft.com/office/drawing/2014/main" id="{234D3885-E1F3-297C-6EAC-848AD7824BDD}"/>
                    </a:ext>
                  </a:extLst>
                </p:cNvPr>
                <p:cNvSpPr>
                  <a:spLocks noRot="1" noChangeAspect="1" noMove="1" noResize="1" noEditPoints="1" noAdjustHandles="1" noChangeArrowheads="1" noChangeShapeType="1" noTextEdit="1"/>
                </p:cNvSpPr>
                <p:nvPr/>
              </p:nvSpPr>
              <p:spPr>
                <a:xfrm>
                  <a:off x="2861444" y="3832989"/>
                  <a:ext cx="470516" cy="470517"/>
                </a:xfrm>
                <a:prstGeom prst="roundRect">
                  <a:avLst/>
                </a:prstGeom>
                <a:blipFill>
                  <a:blip r:embed="rId34"/>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0" name="Rounded Rectangle 149">
                  <a:extLst>
                    <a:ext uri="{FF2B5EF4-FFF2-40B4-BE49-F238E27FC236}">
                      <a16:creationId xmlns:a16="http://schemas.microsoft.com/office/drawing/2014/main" id="{4F19C972-1C74-E722-9CDA-BA7D8ECE5408}"/>
                    </a:ext>
                  </a:extLst>
                </p:cNvPr>
                <p:cNvSpPr/>
                <p:nvPr/>
              </p:nvSpPr>
              <p:spPr>
                <a:xfrm>
                  <a:off x="3990313" y="3832987"/>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150" name="Rounded Rectangle 149">
                  <a:extLst>
                    <a:ext uri="{FF2B5EF4-FFF2-40B4-BE49-F238E27FC236}">
                      <a16:creationId xmlns:a16="http://schemas.microsoft.com/office/drawing/2014/main" id="{4F19C972-1C74-E722-9CDA-BA7D8ECE5408}"/>
                    </a:ext>
                  </a:extLst>
                </p:cNvPr>
                <p:cNvSpPr>
                  <a:spLocks noRot="1" noChangeAspect="1" noMove="1" noResize="1" noEditPoints="1" noAdjustHandles="1" noChangeArrowheads="1" noChangeShapeType="1" noTextEdit="1"/>
                </p:cNvSpPr>
                <p:nvPr/>
              </p:nvSpPr>
              <p:spPr>
                <a:xfrm>
                  <a:off x="3990313" y="3832987"/>
                  <a:ext cx="470516" cy="470517"/>
                </a:xfrm>
                <a:prstGeom prst="roundRect">
                  <a:avLst/>
                </a:prstGeom>
                <a:blipFill>
                  <a:blip r:embed="rId35"/>
                  <a:stretch>
                    <a:fillRect/>
                  </a:stretch>
                </a:blipFill>
                <a:ln>
                  <a:solidFill>
                    <a:schemeClr val="accent4">
                      <a:lumMod val="75000"/>
                    </a:schemeClr>
                  </a:solidFill>
                </a:ln>
              </p:spPr>
              <p:txBody>
                <a:bodyPr/>
                <a:lstStyle/>
                <a:p>
                  <a:r>
                    <a:rPr lang="en-US">
                      <a:noFill/>
                    </a:rPr>
                    <a:t> </a:t>
                  </a:r>
                </a:p>
              </p:txBody>
            </p:sp>
          </mc:Fallback>
        </mc:AlternateContent>
        <p:cxnSp>
          <p:nvCxnSpPr>
            <p:cNvPr id="151" name="Straight Arrow Connector 150">
              <a:extLst>
                <a:ext uri="{FF2B5EF4-FFF2-40B4-BE49-F238E27FC236}">
                  <a16:creationId xmlns:a16="http://schemas.microsoft.com/office/drawing/2014/main" id="{BF813A08-0C2F-0E07-112E-83FB284F6400}"/>
                </a:ext>
              </a:extLst>
            </p:cNvPr>
            <p:cNvCxnSpPr>
              <a:cxnSpLocks/>
              <a:stCxn id="147" idx="3"/>
              <a:endCxn id="148" idx="1"/>
            </p:cNvCxnSpPr>
            <p:nvPr/>
          </p:nvCxnSpPr>
          <p:spPr>
            <a:xfrm>
              <a:off x="1075249" y="4068245"/>
              <a:ext cx="655998"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D411602A-93AE-9765-CB7B-C0340062010C}"/>
                </a:ext>
              </a:extLst>
            </p:cNvPr>
            <p:cNvCxnSpPr>
              <a:cxnSpLocks/>
              <a:stCxn id="148" idx="3"/>
              <a:endCxn id="149" idx="1"/>
            </p:cNvCxnSpPr>
            <p:nvPr/>
          </p:nvCxnSpPr>
          <p:spPr>
            <a:xfrm>
              <a:off x="2201763" y="4068246"/>
              <a:ext cx="659681" cy="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D19C32C8-6487-22AB-51D3-0BA78421A1D2}"/>
                </a:ext>
              </a:extLst>
            </p:cNvPr>
            <p:cNvCxnSpPr>
              <a:cxnSpLocks/>
              <a:stCxn id="149" idx="3"/>
              <a:endCxn id="150" idx="1"/>
            </p:cNvCxnSpPr>
            <p:nvPr/>
          </p:nvCxnSpPr>
          <p:spPr>
            <a:xfrm flipV="1">
              <a:off x="3331960" y="4068246"/>
              <a:ext cx="658353" cy="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4" name="Oval 153">
                  <a:extLst>
                    <a:ext uri="{FF2B5EF4-FFF2-40B4-BE49-F238E27FC236}">
                      <a16:creationId xmlns:a16="http://schemas.microsoft.com/office/drawing/2014/main" id="{145149BA-FF10-6728-DCB5-E08AE735BFC5}"/>
                    </a:ext>
                  </a:extLst>
                </p:cNvPr>
                <p:cNvSpPr/>
                <p:nvPr/>
              </p:nvSpPr>
              <p:spPr>
                <a:xfrm>
                  <a:off x="1151093" y="3917726"/>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𝑓</m:t>
                        </m:r>
                      </m:oMath>
                    </m:oMathPara>
                  </a14:m>
                  <a:endParaRPr lang="en-US"/>
                </a:p>
              </p:txBody>
            </p:sp>
          </mc:Choice>
          <mc:Fallback xmlns="">
            <p:sp>
              <p:nvSpPr>
                <p:cNvPr id="154" name="Oval 153">
                  <a:extLst>
                    <a:ext uri="{FF2B5EF4-FFF2-40B4-BE49-F238E27FC236}">
                      <a16:creationId xmlns:a16="http://schemas.microsoft.com/office/drawing/2014/main" id="{145149BA-FF10-6728-DCB5-E08AE735BFC5}"/>
                    </a:ext>
                  </a:extLst>
                </p:cNvPr>
                <p:cNvSpPr>
                  <a:spLocks noRot="1" noChangeAspect="1" noMove="1" noResize="1" noEditPoints="1" noAdjustHandles="1" noChangeArrowheads="1" noChangeShapeType="1" noTextEdit="1"/>
                </p:cNvSpPr>
                <p:nvPr/>
              </p:nvSpPr>
              <p:spPr>
                <a:xfrm>
                  <a:off x="1151093" y="3917726"/>
                  <a:ext cx="344542" cy="309945"/>
                </a:xfrm>
                <a:prstGeom prst="ellipse">
                  <a:avLst/>
                </a:prstGeom>
                <a:blipFill>
                  <a:blip r:embed="rId29"/>
                  <a:stretch>
                    <a:fillRect b="-226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5" name="Oval 154">
                  <a:extLst>
                    <a:ext uri="{FF2B5EF4-FFF2-40B4-BE49-F238E27FC236}">
                      <a16:creationId xmlns:a16="http://schemas.microsoft.com/office/drawing/2014/main" id="{0C2AE204-2E4B-406E-20AC-08DDAB8B28B9}"/>
                    </a:ext>
                  </a:extLst>
                </p:cNvPr>
                <p:cNvSpPr/>
                <p:nvPr/>
              </p:nvSpPr>
              <p:spPr>
                <a:xfrm>
                  <a:off x="2277607" y="3916610"/>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𝑓</m:t>
                        </m:r>
                      </m:oMath>
                    </m:oMathPara>
                  </a14:m>
                  <a:endParaRPr lang="en-US"/>
                </a:p>
              </p:txBody>
            </p:sp>
          </mc:Choice>
          <mc:Fallback xmlns="">
            <p:sp>
              <p:nvSpPr>
                <p:cNvPr id="155" name="Oval 154">
                  <a:extLst>
                    <a:ext uri="{FF2B5EF4-FFF2-40B4-BE49-F238E27FC236}">
                      <a16:creationId xmlns:a16="http://schemas.microsoft.com/office/drawing/2014/main" id="{0C2AE204-2E4B-406E-20AC-08DDAB8B28B9}"/>
                    </a:ext>
                  </a:extLst>
                </p:cNvPr>
                <p:cNvSpPr>
                  <a:spLocks noRot="1" noChangeAspect="1" noMove="1" noResize="1" noEditPoints="1" noAdjustHandles="1" noChangeArrowheads="1" noChangeShapeType="1" noTextEdit="1"/>
                </p:cNvSpPr>
                <p:nvPr/>
              </p:nvSpPr>
              <p:spPr>
                <a:xfrm>
                  <a:off x="2277607" y="3916610"/>
                  <a:ext cx="344542" cy="309945"/>
                </a:xfrm>
                <a:prstGeom prst="ellipse">
                  <a:avLst/>
                </a:prstGeom>
                <a:blipFill>
                  <a:blip r:embed="rId36"/>
                  <a:stretch>
                    <a:fillRect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6" name="Oval 155">
                  <a:extLst>
                    <a:ext uri="{FF2B5EF4-FFF2-40B4-BE49-F238E27FC236}">
                      <a16:creationId xmlns:a16="http://schemas.microsoft.com/office/drawing/2014/main" id="{D049F905-1DF1-1D46-628A-C70B150EEE12}"/>
                    </a:ext>
                  </a:extLst>
                </p:cNvPr>
                <p:cNvSpPr/>
                <p:nvPr/>
              </p:nvSpPr>
              <p:spPr>
                <a:xfrm>
                  <a:off x="3407804" y="3916610"/>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𝑓</m:t>
                        </m:r>
                      </m:oMath>
                    </m:oMathPara>
                  </a14:m>
                  <a:endParaRPr lang="en-US"/>
                </a:p>
              </p:txBody>
            </p:sp>
          </mc:Choice>
          <mc:Fallback xmlns="">
            <p:sp>
              <p:nvSpPr>
                <p:cNvPr id="156" name="Oval 155">
                  <a:extLst>
                    <a:ext uri="{FF2B5EF4-FFF2-40B4-BE49-F238E27FC236}">
                      <a16:creationId xmlns:a16="http://schemas.microsoft.com/office/drawing/2014/main" id="{D049F905-1DF1-1D46-628A-C70B150EEE12}"/>
                    </a:ext>
                  </a:extLst>
                </p:cNvPr>
                <p:cNvSpPr>
                  <a:spLocks noRot="1" noChangeAspect="1" noMove="1" noResize="1" noEditPoints="1" noAdjustHandles="1" noChangeArrowheads="1" noChangeShapeType="1" noTextEdit="1"/>
                </p:cNvSpPr>
                <p:nvPr/>
              </p:nvSpPr>
              <p:spPr>
                <a:xfrm>
                  <a:off x="3407804" y="3916610"/>
                  <a:ext cx="344542" cy="309945"/>
                </a:xfrm>
                <a:prstGeom prst="ellipse">
                  <a:avLst/>
                </a:prstGeom>
                <a:blipFill>
                  <a:blip r:embed="rId37"/>
                  <a:stretch>
                    <a:fillRect b="-25000"/>
                  </a:stretch>
                </a:blipFill>
              </p:spPr>
              <p:txBody>
                <a:bodyPr/>
                <a:lstStyle/>
                <a:p>
                  <a:r>
                    <a:rPr lang="en-US">
                      <a:noFill/>
                    </a:rPr>
                    <a:t> </a:t>
                  </a:r>
                </a:p>
              </p:txBody>
            </p:sp>
          </mc:Fallback>
        </mc:AlternateContent>
      </p:grpSp>
      <p:sp>
        <p:nvSpPr>
          <p:cNvPr id="165" name="TextBox 164">
            <a:extLst>
              <a:ext uri="{FF2B5EF4-FFF2-40B4-BE49-F238E27FC236}">
                <a16:creationId xmlns:a16="http://schemas.microsoft.com/office/drawing/2014/main" id="{219E844E-EA48-BEE1-F2B7-AF4F12FF8787}"/>
              </a:ext>
            </a:extLst>
          </p:cNvPr>
          <p:cNvSpPr txBox="1"/>
          <p:nvPr/>
        </p:nvSpPr>
        <p:spPr>
          <a:xfrm>
            <a:off x="838200" y="6046938"/>
            <a:ext cx="10911840" cy="430887"/>
          </a:xfrm>
          <a:prstGeom prst="rect">
            <a:avLst/>
          </a:prstGeom>
          <a:noFill/>
        </p:spPr>
        <p:txBody>
          <a:bodyPr wrap="square">
            <a:spAutoFit/>
          </a:bodyPr>
          <a:lstStyle/>
          <a:p>
            <a:r>
              <a:rPr lang="en-CA" sz="1100">
                <a:effectLst/>
              </a:rPr>
              <a:t>I. </a:t>
            </a:r>
            <a:r>
              <a:rPr lang="en-CA" sz="1100" err="1">
                <a:effectLst/>
              </a:rPr>
              <a:t>Sutskever</a:t>
            </a:r>
            <a:r>
              <a:rPr lang="en-CA" sz="1100">
                <a:effectLst/>
              </a:rPr>
              <a:t>, O. </a:t>
            </a:r>
            <a:r>
              <a:rPr lang="en-CA" sz="1100" err="1">
                <a:effectLst/>
              </a:rPr>
              <a:t>Vinyals</a:t>
            </a:r>
            <a:r>
              <a:rPr lang="en-CA" sz="1100">
                <a:effectLst/>
              </a:rPr>
              <a:t>, and Q. V. Le, “Sequence to sequence learning with neural networks,” in </a:t>
            </a:r>
            <a:r>
              <a:rPr lang="en-CA" sz="1100" i="1">
                <a:effectLst/>
              </a:rPr>
              <a:t>Proceedings of the 27th International Conference on Neural Information Processing Systems (NIPS)</a:t>
            </a:r>
            <a:r>
              <a:rPr lang="en-CA" sz="1100">
                <a:effectLst/>
              </a:rPr>
              <a:t>, 2014, pp. 3104–3112.</a:t>
            </a:r>
          </a:p>
        </p:txBody>
      </p:sp>
      <p:sp>
        <p:nvSpPr>
          <p:cNvPr id="166" name="Rectangle 165">
            <a:extLst>
              <a:ext uri="{FF2B5EF4-FFF2-40B4-BE49-F238E27FC236}">
                <a16:creationId xmlns:a16="http://schemas.microsoft.com/office/drawing/2014/main" id="{8C4DF810-D6D5-FF81-AFE4-CE54F6665847}"/>
              </a:ext>
            </a:extLst>
          </p:cNvPr>
          <p:cNvSpPr/>
          <p:nvPr/>
        </p:nvSpPr>
        <p:spPr>
          <a:xfrm>
            <a:off x="5312441" y="4630879"/>
            <a:ext cx="1394319" cy="138642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solidFill>
                  <a:srgbClr val="FF0000"/>
                </a:solidFill>
              </a:rPr>
              <a:t>BOTTLENECK</a:t>
            </a:r>
          </a:p>
        </p:txBody>
      </p:sp>
      <p:cxnSp>
        <p:nvCxnSpPr>
          <p:cNvPr id="18" name="Elbow Connector 17">
            <a:extLst>
              <a:ext uri="{FF2B5EF4-FFF2-40B4-BE49-F238E27FC236}">
                <a16:creationId xmlns:a16="http://schemas.microsoft.com/office/drawing/2014/main" id="{13DAE90A-2EBA-80E9-6214-636627BC0A0C}"/>
              </a:ext>
            </a:extLst>
          </p:cNvPr>
          <p:cNvCxnSpPr>
            <a:cxnSpLocks/>
          </p:cNvCxnSpPr>
          <p:nvPr/>
        </p:nvCxnSpPr>
        <p:spPr>
          <a:xfrm flipV="1">
            <a:off x="6226099" y="4679281"/>
            <a:ext cx="1630567" cy="570778"/>
          </a:xfrm>
          <a:prstGeom prst="bentConnector3">
            <a:avLst>
              <a:gd name="adj1" fmla="val 58855"/>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6307099-E518-0756-A662-9AFB87F9F778}"/>
              </a:ext>
            </a:extLst>
          </p:cNvPr>
          <p:cNvCxnSpPr>
            <a:cxnSpLocks/>
          </p:cNvCxnSpPr>
          <p:nvPr/>
        </p:nvCxnSpPr>
        <p:spPr>
          <a:xfrm>
            <a:off x="7856666" y="4679281"/>
            <a:ext cx="3376676" cy="1659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3321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4E406-4A46-3AF9-B432-EF8439FC18B4}"/>
              </a:ext>
            </a:extLst>
          </p:cNvPr>
          <p:cNvSpPr>
            <a:spLocks noGrp="1"/>
          </p:cNvSpPr>
          <p:nvPr>
            <p:ph type="title"/>
          </p:nvPr>
        </p:nvSpPr>
        <p:spPr/>
        <p:txBody>
          <a:bodyPr/>
          <a:lstStyle/>
          <a:p>
            <a:r>
              <a:rPr lang="en-US"/>
              <a:t>Misconceptions about Transformers (2)</a:t>
            </a:r>
          </a:p>
        </p:txBody>
      </p:sp>
      <p:sp>
        <p:nvSpPr>
          <p:cNvPr id="4" name="Date Placeholder 3">
            <a:extLst>
              <a:ext uri="{FF2B5EF4-FFF2-40B4-BE49-F238E27FC236}">
                <a16:creationId xmlns:a16="http://schemas.microsoft.com/office/drawing/2014/main" id="{E03FD6A3-B101-4C8F-A6A5-6916C520AFC6}"/>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3FFFED92-A980-F39F-8225-4F8078E868E6}"/>
              </a:ext>
            </a:extLst>
          </p:cNvPr>
          <p:cNvSpPr>
            <a:spLocks noGrp="1"/>
          </p:cNvSpPr>
          <p:nvPr>
            <p:ph type="sldNum" sz="quarter" idx="12"/>
          </p:nvPr>
        </p:nvSpPr>
        <p:spPr/>
        <p:txBody>
          <a:bodyPr/>
          <a:lstStyle/>
          <a:p>
            <a:fld id="{D4F24A5E-B0D2-394D-9970-9AE06BCB59C1}" type="slidenum">
              <a:rPr lang="en-US" smtClean="0"/>
              <a:t>80</a:t>
            </a:fld>
            <a:endParaRPr lang="en-US"/>
          </a:p>
        </p:txBody>
      </p:sp>
      <p:sp>
        <p:nvSpPr>
          <p:cNvPr id="10" name="Rounded Rectangle 9">
            <a:extLst>
              <a:ext uri="{FF2B5EF4-FFF2-40B4-BE49-F238E27FC236}">
                <a16:creationId xmlns:a16="http://schemas.microsoft.com/office/drawing/2014/main" id="{8E615C0A-4EBA-A13F-500A-0DBF2B1F2905}"/>
              </a:ext>
            </a:extLst>
          </p:cNvPr>
          <p:cNvSpPr/>
          <p:nvPr/>
        </p:nvSpPr>
        <p:spPr>
          <a:xfrm>
            <a:off x="7043738" y="3671888"/>
            <a:ext cx="1400175" cy="3143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encoder</a:t>
            </a:r>
          </a:p>
        </p:txBody>
      </p:sp>
      <p:sp>
        <p:nvSpPr>
          <p:cNvPr id="11" name="Rounded Rectangle 10">
            <a:extLst>
              <a:ext uri="{FF2B5EF4-FFF2-40B4-BE49-F238E27FC236}">
                <a16:creationId xmlns:a16="http://schemas.microsoft.com/office/drawing/2014/main" id="{A0E40B01-451D-B81B-6CCD-58046DD24953}"/>
              </a:ext>
            </a:extLst>
          </p:cNvPr>
          <p:cNvSpPr/>
          <p:nvPr/>
        </p:nvSpPr>
        <p:spPr>
          <a:xfrm>
            <a:off x="7043738" y="4210050"/>
            <a:ext cx="1400175" cy="3143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encoder</a:t>
            </a:r>
          </a:p>
        </p:txBody>
      </p:sp>
      <p:sp>
        <p:nvSpPr>
          <p:cNvPr id="12" name="Rounded Rectangle 11">
            <a:extLst>
              <a:ext uri="{FF2B5EF4-FFF2-40B4-BE49-F238E27FC236}">
                <a16:creationId xmlns:a16="http://schemas.microsoft.com/office/drawing/2014/main" id="{FCF45318-8C18-B86A-5D95-A2EA33C37B48}"/>
              </a:ext>
            </a:extLst>
          </p:cNvPr>
          <p:cNvSpPr/>
          <p:nvPr/>
        </p:nvSpPr>
        <p:spPr>
          <a:xfrm>
            <a:off x="7043737" y="4745038"/>
            <a:ext cx="1400175" cy="3143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encoder</a:t>
            </a:r>
          </a:p>
        </p:txBody>
      </p:sp>
      <p:sp>
        <p:nvSpPr>
          <p:cNvPr id="13" name="Rounded Rectangle 12">
            <a:extLst>
              <a:ext uri="{FF2B5EF4-FFF2-40B4-BE49-F238E27FC236}">
                <a16:creationId xmlns:a16="http://schemas.microsoft.com/office/drawing/2014/main" id="{3B0731CD-4BFB-BD43-7F20-3E216E414EED}"/>
              </a:ext>
            </a:extLst>
          </p:cNvPr>
          <p:cNvSpPr/>
          <p:nvPr/>
        </p:nvSpPr>
        <p:spPr>
          <a:xfrm>
            <a:off x="7043737" y="5276058"/>
            <a:ext cx="1400175" cy="3143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encoder</a:t>
            </a:r>
          </a:p>
        </p:txBody>
      </p:sp>
      <p:sp>
        <p:nvSpPr>
          <p:cNvPr id="14" name="Rounded Rectangle 13">
            <a:extLst>
              <a:ext uri="{FF2B5EF4-FFF2-40B4-BE49-F238E27FC236}">
                <a16:creationId xmlns:a16="http://schemas.microsoft.com/office/drawing/2014/main" id="{9C322132-BD80-84F4-B3AA-EDC19871302E}"/>
              </a:ext>
            </a:extLst>
          </p:cNvPr>
          <p:cNvSpPr/>
          <p:nvPr/>
        </p:nvSpPr>
        <p:spPr>
          <a:xfrm>
            <a:off x="7043736" y="3136900"/>
            <a:ext cx="1400175" cy="3143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encoder </a:t>
            </a:r>
          </a:p>
        </p:txBody>
      </p:sp>
      <p:sp>
        <p:nvSpPr>
          <p:cNvPr id="15" name="Rounded Rectangle 14">
            <a:extLst>
              <a:ext uri="{FF2B5EF4-FFF2-40B4-BE49-F238E27FC236}">
                <a16:creationId xmlns:a16="http://schemas.microsoft.com/office/drawing/2014/main" id="{69DF929D-4744-08DF-A871-23091F2B4275}"/>
              </a:ext>
            </a:extLst>
          </p:cNvPr>
          <p:cNvSpPr/>
          <p:nvPr/>
        </p:nvSpPr>
        <p:spPr>
          <a:xfrm>
            <a:off x="7043735" y="2605880"/>
            <a:ext cx="1400175" cy="3143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encoder</a:t>
            </a:r>
          </a:p>
        </p:txBody>
      </p:sp>
      <p:sp>
        <p:nvSpPr>
          <p:cNvPr id="17" name="Rounded Rectangle 16">
            <a:extLst>
              <a:ext uri="{FF2B5EF4-FFF2-40B4-BE49-F238E27FC236}">
                <a16:creationId xmlns:a16="http://schemas.microsoft.com/office/drawing/2014/main" id="{68A4AF10-7BB3-6312-6520-1164BE85E6FD}"/>
              </a:ext>
            </a:extLst>
          </p:cNvPr>
          <p:cNvSpPr/>
          <p:nvPr/>
        </p:nvSpPr>
        <p:spPr>
          <a:xfrm>
            <a:off x="9925050" y="3671888"/>
            <a:ext cx="1400175" cy="3143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decoder</a:t>
            </a:r>
          </a:p>
        </p:txBody>
      </p:sp>
      <p:sp>
        <p:nvSpPr>
          <p:cNvPr id="18" name="Rounded Rectangle 17">
            <a:extLst>
              <a:ext uri="{FF2B5EF4-FFF2-40B4-BE49-F238E27FC236}">
                <a16:creationId xmlns:a16="http://schemas.microsoft.com/office/drawing/2014/main" id="{8085C012-9F22-B909-CBEB-E9E3E3465129}"/>
              </a:ext>
            </a:extLst>
          </p:cNvPr>
          <p:cNvSpPr/>
          <p:nvPr/>
        </p:nvSpPr>
        <p:spPr>
          <a:xfrm>
            <a:off x="9925050" y="4210050"/>
            <a:ext cx="1400175" cy="3143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decoder</a:t>
            </a:r>
          </a:p>
        </p:txBody>
      </p:sp>
      <p:sp>
        <p:nvSpPr>
          <p:cNvPr id="19" name="Rounded Rectangle 18">
            <a:extLst>
              <a:ext uri="{FF2B5EF4-FFF2-40B4-BE49-F238E27FC236}">
                <a16:creationId xmlns:a16="http://schemas.microsoft.com/office/drawing/2014/main" id="{8CEE00ED-7277-5CE4-D2EB-62B04ED107CE}"/>
              </a:ext>
            </a:extLst>
          </p:cNvPr>
          <p:cNvSpPr/>
          <p:nvPr/>
        </p:nvSpPr>
        <p:spPr>
          <a:xfrm>
            <a:off x="9925049" y="4745038"/>
            <a:ext cx="1400175" cy="3143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decoder</a:t>
            </a:r>
          </a:p>
        </p:txBody>
      </p:sp>
      <p:sp>
        <p:nvSpPr>
          <p:cNvPr id="20" name="Rounded Rectangle 19">
            <a:extLst>
              <a:ext uri="{FF2B5EF4-FFF2-40B4-BE49-F238E27FC236}">
                <a16:creationId xmlns:a16="http://schemas.microsoft.com/office/drawing/2014/main" id="{0284BA25-AF34-19EB-B4BC-4F167B275E12}"/>
              </a:ext>
            </a:extLst>
          </p:cNvPr>
          <p:cNvSpPr/>
          <p:nvPr/>
        </p:nvSpPr>
        <p:spPr>
          <a:xfrm>
            <a:off x="9925049" y="5276058"/>
            <a:ext cx="1400175" cy="3143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decoder</a:t>
            </a:r>
          </a:p>
        </p:txBody>
      </p:sp>
      <p:sp>
        <p:nvSpPr>
          <p:cNvPr id="21" name="Rounded Rectangle 20">
            <a:extLst>
              <a:ext uri="{FF2B5EF4-FFF2-40B4-BE49-F238E27FC236}">
                <a16:creationId xmlns:a16="http://schemas.microsoft.com/office/drawing/2014/main" id="{741E0581-BFB5-7DD4-7783-AF23CACDD489}"/>
              </a:ext>
            </a:extLst>
          </p:cNvPr>
          <p:cNvSpPr/>
          <p:nvPr/>
        </p:nvSpPr>
        <p:spPr>
          <a:xfrm>
            <a:off x="9925048" y="3136900"/>
            <a:ext cx="1400175" cy="3143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decoder</a:t>
            </a:r>
          </a:p>
        </p:txBody>
      </p:sp>
      <p:sp>
        <p:nvSpPr>
          <p:cNvPr id="22" name="Rounded Rectangle 21">
            <a:extLst>
              <a:ext uri="{FF2B5EF4-FFF2-40B4-BE49-F238E27FC236}">
                <a16:creationId xmlns:a16="http://schemas.microsoft.com/office/drawing/2014/main" id="{95947B4E-AE29-CFA9-2836-269AA3C54A2F}"/>
              </a:ext>
            </a:extLst>
          </p:cNvPr>
          <p:cNvSpPr/>
          <p:nvPr/>
        </p:nvSpPr>
        <p:spPr>
          <a:xfrm>
            <a:off x="9925047" y="2605880"/>
            <a:ext cx="1400175" cy="3143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decoder</a:t>
            </a:r>
          </a:p>
        </p:txBody>
      </p:sp>
      <p:cxnSp>
        <p:nvCxnSpPr>
          <p:cNvPr id="24" name="Straight Arrow Connector 23">
            <a:extLst>
              <a:ext uri="{FF2B5EF4-FFF2-40B4-BE49-F238E27FC236}">
                <a16:creationId xmlns:a16="http://schemas.microsoft.com/office/drawing/2014/main" id="{18F85DCB-0903-503E-A69A-A0530B0B76FC}"/>
              </a:ext>
            </a:extLst>
          </p:cNvPr>
          <p:cNvCxnSpPr>
            <a:cxnSpLocks/>
            <a:stCxn id="15" idx="3"/>
            <a:endCxn id="22" idx="1"/>
          </p:cNvCxnSpPr>
          <p:nvPr/>
        </p:nvCxnSpPr>
        <p:spPr>
          <a:xfrm>
            <a:off x="8443910" y="2763043"/>
            <a:ext cx="148113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751EAEA-CF54-6545-0D7C-AD39B77ED978}"/>
              </a:ext>
            </a:extLst>
          </p:cNvPr>
          <p:cNvCxnSpPr>
            <a:cxnSpLocks/>
            <a:stCxn id="15" idx="3"/>
            <a:endCxn id="21" idx="1"/>
          </p:cNvCxnSpPr>
          <p:nvPr/>
        </p:nvCxnSpPr>
        <p:spPr>
          <a:xfrm>
            <a:off x="8443910" y="2763043"/>
            <a:ext cx="1481138" cy="53102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836DA6A-CA9C-EE01-7B30-4DC3A9115F58}"/>
              </a:ext>
            </a:extLst>
          </p:cNvPr>
          <p:cNvCxnSpPr>
            <a:cxnSpLocks/>
            <a:stCxn id="15" idx="3"/>
            <a:endCxn id="17" idx="1"/>
          </p:cNvCxnSpPr>
          <p:nvPr/>
        </p:nvCxnSpPr>
        <p:spPr>
          <a:xfrm>
            <a:off x="8443910" y="2763043"/>
            <a:ext cx="1481140" cy="106600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F2DFF16-D682-5B8B-1278-25AE28705EFE}"/>
              </a:ext>
            </a:extLst>
          </p:cNvPr>
          <p:cNvCxnSpPr>
            <a:cxnSpLocks/>
            <a:stCxn id="15" idx="3"/>
            <a:endCxn id="18" idx="1"/>
          </p:cNvCxnSpPr>
          <p:nvPr/>
        </p:nvCxnSpPr>
        <p:spPr>
          <a:xfrm>
            <a:off x="8443910" y="2763043"/>
            <a:ext cx="1481140" cy="160417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5BA0A99-CC80-0443-EA39-D7BF285BA621}"/>
              </a:ext>
            </a:extLst>
          </p:cNvPr>
          <p:cNvCxnSpPr>
            <a:cxnSpLocks/>
            <a:stCxn id="15" idx="3"/>
            <a:endCxn id="19" idx="1"/>
          </p:cNvCxnSpPr>
          <p:nvPr/>
        </p:nvCxnSpPr>
        <p:spPr>
          <a:xfrm>
            <a:off x="8443910" y="2763043"/>
            <a:ext cx="1481139" cy="21391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2703467-B221-5E50-548A-7489CFBA08C7}"/>
              </a:ext>
            </a:extLst>
          </p:cNvPr>
          <p:cNvCxnSpPr>
            <a:cxnSpLocks/>
            <a:stCxn id="15" idx="3"/>
            <a:endCxn id="20" idx="1"/>
          </p:cNvCxnSpPr>
          <p:nvPr/>
        </p:nvCxnSpPr>
        <p:spPr>
          <a:xfrm>
            <a:off x="8443910" y="2763043"/>
            <a:ext cx="1481139" cy="267017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Rounded Rectangle 48">
            <a:extLst>
              <a:ext uri="{FF2B5EF4-FFF2-40B4-BE49-F238E27FC236}">
                <a16:creationId xmlns:a16="http://schemas.microsoft.com/office/drawing/2014/main" id="{B418B035-6D3A-190C-3905-8BCC175B16C0}"/>
              </a:ext>
            </a:extLst>
          </p:cNvPr>
          <p:cNvSpPr/>
          <p:nvPr/>
        </p:nvSpPr>
        <p:spPr>
          <a:xfrm>
            <a:off x="1281114" y="3671888"/>
            <a:ext cx="1400175" cy="3143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encoder</a:t>
            </a:r>
          </a:p>
        </p:txBody>
      </p:sp>
      <p:sp>
        <p:nvSpPr>
          <p:cNvPr id="50" name="Rounded Rectangle 49">
            <a:extLst>
              <a:ext uri="{FF2B5EF4-FFF2-40B4-BE49-F238E27FC236}">
                <a16:creationId xmlns:a16="http://schemas.microsoft.com/office/drawing/2014/main" id="{78DB4C96-C808-1158-70B2-59D1A0C7BEE2}"/>
              </a:ext>
            </a:extLst>
          </p:cNvPr>
          <p:cNvSpPr/>
          <p:nvPr/>
        </p:nvSpPr>
        <p:spPr>
          <a:xfrm>
            <a:off x="1281114" y="4210050"/>
            <a:ext cx="1400175" cy="3143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encoder</a:t>
            </a:r>
          </a:p>
        </p:txBody>
      </p:sp>
      <p:sp>
        <p:nvSpPr>
          <p:cNvPr id="51" name="Rounded Rectangle 50">
            <a:extLst>
              <a:ext uri="{FF2B5EF4-FFF2-40B4-BE49-F238E27FC236}">
                <a16:creationId xmlns:a16="http://schemas.microsoft.com/office/drawing/2014/main" id="{412B4565-34D0-FAEE-FDCA-749722D2D876}"/>
              </a:ext>
            </a:extLst>
          </p:cNvPr>
          <p:cNvSpPr/>
          <p:nvPr/>
        </p:nvSpPr>
        <p:spPr>
          <a:xfrm>
            <a:off x="1281113" y="4745038"/>
            <a:ext cx="1400175" cy="3143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encoder</a:t>
            </a:r>
          </a:p>
        </p:txBody>
      </p:sp>
      <p:sp>
        <p:nvSpPr>
          <p:cNvPr id="52" name="Rounded Rectangle 51">
            <a:extLst>
              <a:ext uri="{FF2B5EF4-FFF2-40B4-BE49-F238E27FC236}">
                <a16:creationId xmlns:a16="http://schemas.microsoft.com/office/drawing/2014/main" id="{CDA060A8-7D68-1D2B-5C5C-21D02F1BA212}"/>
              </a:ext>
            </a:extLst>
          </p:cNvPr>
          <p:cNvSpPr/>
          <p:nvPr/>
        </p:nvSpPr>
        <p:spPr>
          <a:xfrm>
            <a:off x="1281113" y="5276058"/>
            <a:ext cx="1400175" cy="3143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encoder</a:t>
            </a:r>
          </a:p>
        </p:txBody>
      </p:sp>
      <p:sp>
        <p:nvSpPr>
          <p:cNvPr id="53" name="Rounded Rectangle 52">
            <a:extLst>
              <a:ext uri="{FF2B5EF4-FFF2-40B4-BE49-F238E27FC236}">
                <a16:creationId xmlns:a16="http://schemas.microsoft.com/office/drawing/2014/main" id="{3B5BDE1C-C488-A588-40AA-336CDE86D0A2}"/>
              </a:ext>
            </a:extLst>
          </p:cNvPr>
          <p:cNvSpPr/>
          <p:nvPr/>
        </p:nvSpPr>
        <p:spPr>
          <a:xfrm>
            <a:off x="1281112" y="3136900"/>
            <a:ext cx="1400175" cy="3143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encoder </a:t>
            </a:r>
          </a:p>
        </p:txBody>
      </p:sp>
      <p:sp>
        <p:nvSpPr>
          <p:cNvPr id="54" name="Rounded Rectangle 53">
            <a:extLst>
              <a:ext uri="{FF2B5EF4-FFF2-40B4-BE49-F238E27FC236}">
                <a16:creationId xmlns:a16="http://schemas.microsoft.com/office/drawing/2014/main" id="{AE2230F6-D18B-D544-0F0D-328E18CA58B8}"/>
              </a:ext>
            </a:extLst>
          </p:cNvPr>
          <p:cNvSpPr/>
          <p:nvPr/>
        </p:nvSpPr>
        <p:spPr>
          <a:xfrm>
            <a:off x="1281111" y="2605880"/>
            <a:ext cx="1400175" cy="3143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encoder</a:t>
            </a:r>
          </a:p>
        </p:txBody>
      </p:sp>
      <p:sp>
        <p:nvSpPr>
          <p:cNvPr id="55" name="Rounded Rectangle 54">
            <a:extLst>
              <a:ext uri="{FF2B5EF4-FFF2-40B4-BE49-F238E27FC236}">
                <a16:creationId xmlns:a16="http://schemas.microsoft.com/office/drawing/2014/main" id="{A7DD3BCF-34EB-4DC2-7675-16B15BF4ED18}"/>
              </a:ext>
            </a:extLst>
          </p:cNvPr>
          <p:cNvSpPr/>
          <p:nvPr/>
        </p:nvSpPr>
        <p:spPr>
          <a:xfrm>
            <a:off x="4162426" y="3671888"/>
            <a:ext cx="1400175" cy="3143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decoder</a:t>
            </a:r>
          </a:p>
        </p:txBody>
      </p:sp>
      <p:sp>
        <p:nvSpPr>
          <p:cNvPr id="56" name="Rounded Rectangle 55">
            <a:extLst>
              <a:ext uri="{FF2B5EF4-FFF2-40B4-BE49-F238E27FC236}">
                <a16:creationId xmlns:a16="http://schemas.microsoft.com/office/drawing/2014/main" id="{64D45D58-D2A6-0AE9-FC57-B82BBC3E454F}"/>
              </a:ext>
            </a:extLst>
          </p:cNvPr>
          <p:cNvSpPr/>
          <p:nvPr/>
        </p:nvSpPr>
        <p:spPr>
          <a:xfrm>
            <a:off x="4162426" y="4210050"/>
            <a:ext cx="1400175" cy="3143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decoder</a:t>
            </a:r>
          </a:p>
        </p:txBody>
      </p:sp>
      <p:sp>
        <p:nvSpPr>
          <p:cNvPr id="57" name="Rounded Rectangle 56">
            <a:extLst>
              <a:ext uri="{FF2B5EF4-FFF2-40B4-BE49-F238E27FC236}">
                <a16:creationId xmlns:a16="http://schemas.microsoft.com/office/drawing/2014/main" id="{F84C3774-596F-B0D4-2841-237F1F797953}"/>
              </a:ext>
            </a:extLst>
          </p:cNvPr>
          <p:cNvSpPr/>
          <p:nvPr/>
        </p:nvSpPr>
        <p:spPr>
          <a:xfrm>
            <a:off x="4162425" y="4745038"/>
            <a:ext cx="1400175" cy="3143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decoder</a:t>
            </a:r>
          </a:p>
        </p:txBody>
      </p:sp>
      <p:sp>
        <p:nvSpPr>
          <p:cNvPr id="58" name="Rounded Rectangle 57">
            <a:extLst>
              <a:ext uri="{FF2B5EF4-FFF2-40B4-BE49-F238E27FC236}">
                <a16:creationId xmlns:a16="http://schemas.microsoft.com/office/drawing/2014/main" id="{D958A63B-0DC3-338A-2779-A1A51C6D4283}"/>
              </a:ext>
            </a:extLst>
          </p:cNvPr>
          <p:cNvSpPr/>
          <p:nvPr/>
        </p:nvSpPr>
        <p:spPr>
          <a:xfrm>
            <a:off x="4162425" y="5276058"/>
            <a:ext cx="1400175" cy="3143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decoder</a:t>
            </a:r>
          </a:p>
        </p:txBody>
      </p:sp>
      <p:sp>
        <p:nvSpPr>
          <p:cNvPr id="59" name="Rounded Rectangle 58">
            <a:extLst>
              <a:ext uri="{FF2B5EF4-FFF2-40B4-BE49-F238E27FC236}">
                <a16:creationId xmlns:a16="http://schemas.microsoft.com/office/drawing/2014/main" id="{0743DB64-E512-0BEA-5527-F572BA4F88DA}"/>
              </a:ext>
            </a:extLst>
          </p:cNvPr>
          <p:cNvSpPr/>
          <p:nvPr/>
        </p:nvSpPr>
        <p:spPr>
          <a:xfrm>
            <a:off x="4162424" y="3136900"/>
            <a:ext cx="1400175" cy="3143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decoder</a:t>
            </a:r>
          </a:p>
        </p:txBody>
      </p:sp>
      <p:sp>
        <p:nvSpPr>
          <p:cNvPr id="60" name="Rounded Rectangle 59">
            <a:extLst>
              <a:ext uri="{FF2B5EF4-FFF2-40B4-BE49-F238E27FC236}">
                <a16:creationId xmlns:a16="http://schemas.microsoft.com/office/drawing/2014/main" id="{F86B5C8C-3709-1CA1-881C-CDFC93D9B60A}"/>
              </a:ext>
            </a:extLst>
          </p:cNvPr>
          <p:cNvSpPr/>
          <p:nvPr/>
        </p:nvSpPr>
        <p:spPr>
          <a:xfrm>
            <a:off x="4162423" y="2605880"/>
            <a:ext cx="1400175" cy="3143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decoder</a:t>
            </a:r>
          </a:p>
        </p:txBody>
      </p:sp>
      <p:cxnSp>
        <p:nvCxnSpPr>
          <p:cNvPr id="61" name="Straight Arrow Connector 60">
            <a:extLst>
              <a:ext uri="{FF2B5EF4-FFF2-40B4-BE49-F238E27FC236}">
                <a16:creationId xmlns:a16="http://schemas.microsoft.com/office/drawing/2014/main" id="{0AA42645-4175-23F9-72D1-CE1A313AFFBD}"/>
              </a:ext>
            </a:extLst>
          </p:cNvPr>
          <p:cNvCxnSpPr>
            <a:cxnSpLocks/>
            <a:stCxn id="54" idx="3"/>
            <a:endCxn id="60" idx="1"/>
          </p:cNvCxnSpPr>
          <p:nvPr/>
        </p:nvCxnSpPr>
        <p:spPr>
          <a:xfrm>
            <a:off x="2681286" y="2763043"/>
            <a:ext cx="148113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E8C00C9C-E4E3-5C84-5464-2AED59EE47BD}"/>
              </a:ext>
            </a:extLst>
          </p:cNvPr>
          <p:cNvCxnSpPr>
            <a:cxnSpLocks/>
            <a:stCxn id="53" idx="3"/>
            <a:endCxn id="59" idx="1"/>
          </p:cNvCxnSpPr>
          <p:nvPr/>
        </p:nvCxnSpPr>
        <p:spPr>
          <a:xfrm>
            <a:off x="2681287" y="3294063"/>
            <a:ext cx="148113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BA905EF9-E1B4-50C7-0BEE-E8DAEAA70382}"/>
              </a:ext>
            </a:extLst>
          </p:cNvPr>
          <p:cNvCxnSpPr>
            <a:cxnSpLocks/>
            <a:stCxn id="49" idx="3"/>
            <a:endCxn id="55" idx="1"/>
          </p:cNvCxnSpPr>
          <p:nvPr/>
        </p:nvCxnSpPr>
        <p:spPr>
          <a:xfrm>
            <a:off x="2681289" y="3829051"/>
            <a:ext cx="148113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44" name="Straight Arrow Connector 6143">
            <a:extLst>
              <a:ext uri="{FF2B5EF4-FFF2-40B4-BE49-F238E27FC236}">
                <a16:creationId xmlns:a16="http://schemas.microsoft.com/office/drawing/2014/main" id="{F0D36C48-A5C9-9D1B-A93A-E614FFCBDC16}"/>
              </a:ext>
            </a:extLst>
          </p:cNvPr>
          <p:cNvCxnSpPr>
            <a:cxnSpLocks/>
            <a:stCxn id="50" idx="3"/>
            <a:endCxn id="56" idx="1"/>
          </p:cNvCxnSpPr>
          <p:nvPr/>
        </p:nvCxnSpPr>
        <p:spPr>
          <a:xfrm>
            <a:off x="2681289" y="4367213"/>
            <a:ext cx="148113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45" name="Straight Arrow Connector 6144">
            <a:extLst>
              <a:ext uri="{FF2B5EF4-FFF2-40B4-BE49-F238E27FC236}">
                <a16:creationId xmlns:a16="http://schemas.microsoft.com/office/drawing/2014/main" id="{F3C25C66-7C14-CF94-2FD3-390B1E1CCE58}"/>
              </a:ext>
            </a:extLst>
          </p:cNvPr>
          <p:cNvCxnSpPr>
            <a:cxnSpLocks/>
            <a:stCxn id="51" idx="3"/>
            <a:endCxn id="57" idx="1"/>
          </p:cNvCxnSpPr>
          <p:nvPr/>
        </p:nvCxnSpPr>
        <p:spPr>
          <a:xfrm>
            <a:off x="2681288" y="4902201"/>
            <a:ext cx="148113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47" name="Straight Arrow Connector 6146">
            <a:extLst>
              <a:ext uri="{FF2B5EF4-FFF2-40B4-BE49-F238E27FC236}">
                <a16:creationId xmlns:a16="http://schemas.microsoft.com/office/drawing/2014/main" id="{0CC9436E-F30F-319F-7E54-211C6E85D809}"/>
              </a:ext>
            </a:extLst>
          </p:cNvPr>
          <p:cNvCxnSpPr>
            <a:cxnSpLocks/>
            <a:stCxn id="52" idx="3"/>
            <a:endCxn id="58" idx="1"/>
          </p:cNvCxnSpPr>
          <p:nvPr/>
        </p:nvCxnSpPr>
        <p:spPr>
          <a:xfrm>
            <a:off x="2681288" y="5433221"/>
            <a:ext cx="148113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49" name="Text Placeholder 6">
            <a:extLst>
              <a:ext uri="{FF2B5EF4-FFF2-40B4-BE49-F238E27FC236}">
                <a16:creationId xmlns:a16="http://schemas.microsoft.com/office/drawing/2014/main" id="{445AA5E6-EA83-CF6F-6E16-A2B0AAF403EE}"/>
              </a:ext>
            </a:extLst>
          </p:cNvPr>
          <p:cNvSpPr txBox="1">
            <a:spLocks/>
          </p:cNvSpPr>
          <p:nvPr/>
        </p:nvSpPr>
        <p:spPr>
          <a:xfrm>
            <a:off x="1" y="1708236"/>
            <a:ext cx="6095999" cy="823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t>Incorrect</a:t>
            </a:r>
          </a:p>
        </p:txBody>
      </p:sp>
      <p:sp>
        <p:nvSpPr>
          <p:cNvPr id="6151" name="Text Placeholder 8">
            <a:extLst>
              <a:ext uri="{FF2B5EF4-FFF2-40B4-BE49-F238E27FC236}">
                <a16:creationId xmlns:a16="http://schemas.microsoft.com/office/drawing/2014/main" id="{D2C5D007-85D3-AC3A-A693-2AA398093F2B}"/>
              </a:ext>
            </a:extLst>
          </p:cNvPr>
          <p:cNvSpPr txBox="1">
            <a:spLocks/>
          </p:cNvSpPr>
          <p:nvPr/>
        </p:nvSpPr>
        <p:spPr>
          <a:xfrm>
            <a:off x="6096000" y="1708236"/>
            <a:ext cx="6096000" cy="8239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t>Correct</a:t>
            </a:r>
          </a:p>
        </p:txBody>
      </p:sp>
      <mc:AlternateContent xmlns:mc="http://schemas.openxmlformats.org/markup-compatibility/2006" xmlns:a14="http://schemas.microsoft.com/office/drawing/2010/main">
        <mc:Choice Requires="a14">
          <p:sp>
            <p:nvSpPr>
              <p:cNvPr id="6157" name="Rounded Rectangle 6156">
                <a:extLst>
                  <a:ext uri="{FF2B5EF4-FFF2-40B4-BE49-F238E27FC236}">
                    <a16:creationId xmlns:a16="http://schemas.microsoft.com/office/drawing/2014/main" id="{158A5572-A6FB-35D7-56E8-D7210054671B}"/>
                  </a:ext>
                </a:extLst>
              </p:cNvPr>
              <p:cNvSpPr/>
              <p:nvPr/>
            </p:nvSpPr>
            <p:spPr>
              <a:xfrm>
                <a:off x="278605" y="2546122"/>
                <a:ext cx="5443537" cy="447590"/>
              </a:xfrm>
              <a:prstGeom prst="roundRect">
                <a:avLst/>
              </a:prstGeom>
              <a:solidFill>
                <a:schemeClr val="bg2">
                  <a:alpha val="37827"/>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a:solidFill>
                      <a:schemeClr val="tx1"/>
                    </a:solidFill>
                  </a:rPr>
                  <a:t> </a:t>
                </a:r>
                <a14:m>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𝑡</m:t>
                        </m:r>
                      </m:e>
                      <m:sub>
                        <m:r>
                          <a:rPr lang="en-CA" b="0" i="1" smtClean="0">
                            <a:solidFill>
                              <a:schemeClr val="tx1"/>
                            </a:solidFill>
                            <a:latin typeface="Cambria Math" panose="02040503050406030204" pitchFamily="18" charset="0"/>
                          </a:rPr>
                          <m:t>6</m:t>
                        </m:r>
                      </m:sub>
                    </m:sSub>
                  </m:oMath>
                </a14:m>
                <a:endParaRPr lang="en-US">
                  <a:solidFill>
                    <a:schemeClr val="tx1"/>
                  </a:solidFill>
                </a:endParaRPr>
              </a:p>
            </p:txBody>
          </p:sp>
        </mc:Choice>
        <mc:Fallback xmlns="">
          <p:sp>
            <p:nvSpPr>
              <p:cNvPr id="6157" name="Rounded Rectangle 6156">
                <a:extLst>
                  <a:ext uri="{FF2B5EF4-FFF2-40B4-BE49-F238E27FC236}">
                    <a16:creationId xmlns:a16="http://schemas.microsoft.com/office/drawing/2014/main" id="{158A5572-A6FB-35D7-56E8-D7210054671B}"/>
                  </a:ext>
                </a:extLst>
              </p:cNvPr>
              <p:cNvSpPr>
                <a:spLocks noRot="1" noChangeAspect="1" noMove="1" noResize="1" noEditPoints="1" noAdjustHandles="1" noChangeArrowheads="1" noChangeShapeType="1" noTextEdit="1"/>
              </p:cNvSpPr>
              <p:nvPr/>
            </p:nvSpPr>
            <p:spPr>
              <a:xfrm>
                <a:off x="278605" y="2546122"/>
                <a:ext cx="5443537" cy="447590"/>
              </a:xfrm>
              <a:prstGeom prst="roundRect">
                <a:avLst/>
              </a:prstGeom>
              <a:blipFill>
                <a:blip r:embed="rId3"/>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58" name="Rounded Rectangle 6157">
                <a:extLst>
                  <a:ext uri="{FF2B5EF4-FFF2-40B4-BE49-F238E27FC236}">
                    <a16:creationId xmlns:a16="http://schemas.microsoft.com/office/drawing/2014/main" id="{28E69F6F-5E48-67C3-2EC7-C11465154D43}"/>
                  </a:ext>
                </a:extLst>
              </p:cNvPr>
              <p:cNvSpPr/>
              <p:nvPr/>
            </p:nvSpPr>
            <p:spPr>
              <a:xfrm>
                <a:off x="278605" y="3081109"/>
                <a:ext cx="5443537" cy="447590"/>
              </a:xfrm>
              <a:prstGeom prst="roundRect">
                <a:avLst/>
              </a:prstGeom>
              <a:solidFill>
                <a:schemeClr val="bg2">
                  <a:alpha val="37827"/>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a:solidFill>
                      <a:schemeClr val="tx1"/>
                    </a:solidFill>
                  </a:rPr>
                  <a:t> </a:t>
                </a:r>
                <a14:m>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𝑡</m:t>
                        </m:r>
                      </m:e>
                      <m:sub>
                        <m:r>
                          <a:rPr lang="en-CA" b="0" i="1" smtClean="0">
                            <a:solidFill>
                              <a:schemeClr val="tx1"/>
                            </a:solidFill>
                            <a:latin typeface="Cambria Math" panose="02040503050406030204" pitchFamily="18" charset="0"/>
                          </a:rPr>
                          <m:t>5</m:t>
                        </m:r>
                      </m:sub>
                    </m:sSub>
                  </m:oMath>
                </a14:m>
                <a:endParaRPr lang="en-US">
                  <a:solidFill>
                    <a:schemeClr val="tx1"/>
                  </a:solidFill>
                </a:endParaRPr>
              </a:p>
            </p:txBody>
          </p:sp>
        </mc:Choice>
        <mc:Fallback xmlns="">
          <p:sp>
            <p:nvSpPr>
              <p:cNvPr id="6158" name="Rounded Rectangle 6157">
                <a:extLst>
                  <a:ext uri="{FF2B5EF4-FFF2-40B4-BE49-F238E27FC236}">
                    <a16:creationId xmlns:a16="http://schemas.microsoft.com/office/drawing/2014/main" id="{28E69F6F-5E48-67C3-2EC7-C11465154D43}"/>
                  </a:ext>
                </a:extLst>
              </p:cNvPr>
              <p:cNvSpPr>
                <a:spLocks noRot="1" noChangeAspect="1" noMove="1" noResize="1" noEditPoints="1" noAdjustHandles="1" noChangeArrowheads="1" noChangeShapeType="1" noTextEdit="1"/>
              </p:cNvSpPr>
              <p:nvPr/>
            </p:nvSpPr>
            <p:spPr>
              <a:xfrm>
                <a:off x="278605" y="3081109"/>
                <a:ext cx="5443537" cy="447590"/>
              </a:xfrm>
              <a:prstGeom prst="roundRect">
                <a:avLst/>
              </a:prstGeom>
              <a:blipFill>
                <a:blip r:embed="rId4"/>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59" name="Rounded Rectangle 6158">
                <a:extLst>
                  <a:ext uri="{FF2B5EF4-FFF2-40B4-BE49-F238E27FC236}">
                    <a16:creationId xmlns:a16="http://schemas.microsoft.com/office/drawing/2014/main" id="{4C781F9F-AA8E-44D1-EC7F-5855506F4D1B}"/>
                  </a:ext>
                </a:extLst>
              </p:cNvPr>
              <p:cNvSpPr/>
              <p:nvPr/>
            </p:nvSpPr>
            <p:spPr>
              <a:xfrm>
                <a:off x="278605" y="3612399"/>
                <a:ext cx="5443537" cy="447590"/>
              </a:xfrm>
              <a:prstGeom prst="roundRect">
                <a:avLst/>
              </a:prstGeom>
              <a:solidFill>
                <a:schemeClr val="bg2">
                  <a:alpha val="37827"/>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a:solidFill>
                      <a:schemeClr val="tx1"/>
                    </a:solidFill>
                  </a:rPr>
                  <a:t> </a:t>
                </a:r>
                <a14:m>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𝑡</m:t>
                        </m:r>
                      </m:e>
                      <m:sub>
                        <m:r>
                          <a:rPr lang="en-CA" b="0" i="1" smtClean="0">
                            <a:solidFill>
                              <a:schemeClr val="tx1"/>
                            </a:solidFill>
                            <a:latin typeface="Cambria Math" panose="02040503050406030204" pitchFamily="18" charset="0"/>
                          </a:rPr>
                          <m:t>4</m:t>
                        </m:r>
                      </m:sub>
                    </m:sSub>
                  </m:oMath>
                </a14:m>
                <a:endParaRPr lang="en-US">
                  <a:solidFill>
                    <a:schemeClr val="tx1"/>
                  </a:solidFill>
                </a:endParaRPr>
              </a:p>
            </p:txBody>
          </p:sp>
        </mc:Choice>
        <mc:Fallback xmlns="">
          <p:sp>
            <p:nvSpPr>
              <p:cNvPr id="6159" name="Rounded Rectangle 6158">
                <a:extLst>
                  <a:ext uri="{FF2B5EF4-FFF2-40B4-BE49-F238E27FC236}">
                    <a16:creationId xmlns:a16="http://schemas.microsoft.com/office/drawing/2014/main" id="{4C781F9F-AA8E-44D1-EC7F-5855506F4D1B}"/>
                  </a:ext>
                </a:extLst>
              </p:cNvPr>
              <p:cNvSpPr>
                <a:spLocks noRot="1" noChangeAspect="1" noMove="1" noResize="1" noEditPoints="1" noAdjustHandles="1" noChangeArrowheads="1" noChangeShapeType="1" noTextEdit="1"/>
              </p:cNvSpPr>
              <p:nvPr/>
            </p:nvSpPr>
            <p:spPr>
              <a:xfrm>
                <a:off x="278605" y="3612399"/>
                <a:ext cx="5443537" cy="447590"/>
              </a:xfrm>
              <a:prstGeom prst="roundRect">
                <a:avLst/>
              </a:prstGeom>
              <a:blipFill>
                <a:blip r:embed="rId5"/>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60" name="Rounded Rectangle 6159">
                <a:extLst>
                  <a:ext uri="{FF2B5EF4-FFF2-40B4-BE49-F238E27FC236}">
                    <a16:creationId xmlns:a16="http://schemas.microsoft.com/office/drawing/2014/main" id="{7B8BC3FF-D47C-D40D-56F2-D946F6E4EEDD}"/>
                  </a:ext>
                </a:extLst>
              </p:cNvPr>
              <p:cNvSpPr/>
              <p:nvPr/>
            </p:nvSpPr>
            <p:spPr>
              <a:xfrm>
                <a:off x="278605" y="4140287"/>
                <a:ext cx="5443537" cy="447590"/>
              </a:xfrm>
              <a:prstGeom prst="roundRect">
                <a:avLst/>
              </a:prstGeom>
              <a:solidFill>
                <a:schemeClr val="bg2">
                  <a:alpha val="37827"/>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a:solidFill>
                      <a:schemeClr val="tx1"/>
                    </a:solidFill>
                  </a:rPr>
                  <a:t> </a:t>
                </a:r>
                <a14:m>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𝑡</m:t>
                        </m:r>
                      </m:e>
                      <m:sub>
                        <m:r>
                          <a:rPr lang="en-CA" b="0" i="1" smtClean="0">
                            <a:solidFill>
                              <a:schemeClr val="tx1"/>
                            </a:solidFill>
                            <a:latin typeface="Cambria Math" panose="02040503050406030204" pitchFamily="18" charset="0"/>
                          </a:rPr>
                          <m:t>3</m:t>
                        </m:r>
                      </m:sub>
                    </m:sSub>
                  </m:oMath>
                </a14:m>
                <a:endParaRPr lang="en-US">
                  <a:solidFill>
                    <a:schemeClr val="tx1"/>
                  </a:solidFill>
                </a:endParaRPr>
              </a:p>
            </p:txBody>
          </p:sp>
        </mc:Choice>
        <mc:Fallback xmlns="">
          <p:sp>
            <p:nvSpPr>
              <p:cNvPr id="6160" name="Rounded Rectangle 6159">
                <a:extLst>
                  <a:ext uri="{FF2B5EF4-FFF2-40B4-BE49-F238E27FC236}">
                    <a16:creationId xmlns:a16="http://schemas.microsoft.com/office/drawing/2014/main" id="{7B8BC3FF-D47C-D40D-56F2-D946F6E4EEDD}"/>
                  </a:ext>
                </a:extLst>
              </p:cNvPr>
              <p:cNvSpPr>
                <a:spLocks noRot="1" noChangeAspect="1" noMove="1" noResize="1" noEditPoints="1" noAdjustHandles="1" noChangeArrowheads="1" noChangeShapeType="1" noTextEdit="1"/>
              </p:cNvSpPr>
              <p:nvPr/>
            </p:nvSpPr>
            <p:spPr>
              <a:xfrm>
                <a:off x="278605" y="4140287"/>
                <a:ext cx="5443537" cy="447590"/>
              </a:xfrm>
              <a:prstGeom prst="roundRect">
                <a:avLst/>
              </a:prstGeom>
              <a:blipFill>
                <a:blip r:embed="rId6"/>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61" name="Rounded Rectangle 6160">
                <a:extLst>
                  <a:ext uri="{FF2B5EF4-FFF2-40B4-BE49-F238E27FC236}">
                    <a16:creationId xmlns:a16="http://schemas.microsoft.com/office/drawing/2014/main" id="{C142B1DC-9D8C-6D42-B084-AE61B7FAB68A}"/>
                  </a:ext>
                </a:extLst>
              </p:cNvPr>
              <p:cNvSpPr/>
              <p:nvPr/>
            </p:nvSpPr>
            <p:spPr>
              <a:xfrm>
                <a:off x="278605" y="4669408"/>
                <a:ext cx="5443537" cy="447590"/>
              </a:xfrm>
              <a:prstGeom prst="roundRect">
                <a:avLst/>
              </a:prstGeom>
              <a:solidFill>
                <a:schemeClr val="bg2">
                  <a:alpha val="37827"/>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a:solidFill>
                      <a:schemeClr val="tx1"/>
                    </a:solidFill>
                  </a:rPr>
                  <a:t> </a:t>
                </a:r>
                <a14:m>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𝑡</m:t>
                        </m:r>
                      </m:e>
                      <m:sub>
                        <m:r>
                          <a:rPr lang="en-CA" b="0" i="1" smtClean="0">
                            <a:solidFill>
                              <a:schemeClr val="tx1"/>
                            </a:solidFill>
                            <a:latin typeface="Cambria Math" panose="02040503050406030204" pitchFamily="18" charset="0"/>
                          </a:rPr>
                          <m:t>2</m:t>
                        </m:r>
                      </m:sub>
                    </m:sSub>
                  </m:oMath>
                </a14:m>
                <a:endParaRPr lang="en-US">
                  <a:solidFill>
                    <a:schemeClr val="tx1"/>
                  </a:solidFill>
                </a:endParaRPr>
              </a:p>
            </p:txBody>
          </p:sp>
        </mc:Choice>
        <mc:Fallback xmlns="">
          <p:sp>
            <p:nvSpPr>
              <p:cNvPr id="6161" name="Rounded Rectangle 6160">
                <a:extLst>
                  <a:ext uri="{FF2B5EF4-FFF2-40B4-BE49-F238E27FC236}">
                    <a16:creationId xmlns:a16="http://schemas.microsoft.com/office/drawing/2014/main" id="{C142B1DC-9D8C-6D42-B084-AE61B7FAB68A}"/>
                  </a:ext>
                </a:extLst>
              </p:cNvPr>
              <p:cNvSpPr>
                <a:spLocks noRot="1" noChangeAspect="1" noMove="1" noResize="1" noEditPoints="1" noAdjustHandles="1" noChangeArrowheads="1" noChangeShapeType="1" noTextEdit="1"/>
              </p:cNvSpPr>
              <p:nvPr/>
            </p:nvSpPr>
            <p:spPr>
              <a:xfrm>
                <a:off x="278605" y="4669408"/>
                <a:ext cx="5443537" cy="447590"/>
              </a:xfrm>
              <a:prstGeom prst="roundRect">
                <a:avLst/>
              </a:prstGeom>
              <a:blipFill>
                <a:blip r:embed="rId7"/>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62" name="Rounded Rectangle 6161">
                <a:extLst>
                  <a:ext uri="{FF2B5EF4-FFF2-40B4-BE49-F238E27FC236}">
                    <a16:creationId xmlns:a16="http://schemas.microsoft.com/office/drawing/2014/main" id="{F82D3125-A250-B3F3-FCBA-CD5F558F9E68}"/>
                  </a:ext>
                </a:extLst>
              </p:cNvPr>
              <p:cNvSpPr/>
              <p:nvPr/>
            </p:nvSpPr>
            <p:spPr>
              <a:xfrm>
                <a:off x="278605" y="5220579"/>
                <a:ext cx="5443537" cy="447590"/>
              </a:xfrm>
              <a:prstGeom prst="roundRect">
                <a:avLst/>
              </a:prstGeom>
              <a:solidFill>
                <a:schemeClr val="bg2">
                  <a:alpha val="37827"/>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a:solidFill>
                      <a:schemeClr val="tx1"/>
                    </a:solidFill>
                  </a:rPr>
                  <a:t> </a:t>
                </a:r>
                <a14:m>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𝑡</m:t>
                        </m:r>
                      </m:e>
                      <m:sub>
                        <m:r>
                          <a:rPr lang="en-CA" b="0" i="1" smtClean="0">
                            <a:solidFill>
                              <a:schemeClr val="tx1"/>
                            </a:solidFill>
                            <a:latin typeface="Cambria Math" panose="02040503050406030204" pitchFamily="18" charset="0"/>
                          </a:rPr>
                          <m:t>1</m:t>
                        </m:r>
                      </m:sub>
                    </m:sSub>
                  </m:oMath>
                </a14:m>
                <a:endParaRPr lang="en-US">
                  <a:solidFill>
                    <a:schemeClr val="tx1"/>
                  </a:solidFill>
                </a:endParaRPr>
              </a:p>
            </p:txBody>
          </p:sp>
        </mc:Choice>
        <mc:Fallback xmlns="">
          <p:sp>
            <p:nvSpPr>
              <p:cNvPr id="6162" name="Rounded Rectangle 6161">
                <a:extLst>
                  <a:ext uri="{FF2B5EF4-FFF2-40B4-BE49-F238E27FC236}">
                    <a16:creationId xmlns:a16="http://schemas.microsoft.com/office/drawing/2014/main" id="{F82D3125-A250-B3F3-FCBA-CD5F558F9E68}"/>
                  </a:ext>
                </a:extLst>
              </p:cNvPr>
              <p:cNvSpPr>
                <a:spLocks noRot="1" noChangeAspect="1" noMove="1" noResize="1" noEditPoints="1" noAdjustHandles="1" noChangeArrowheads="1" noChangeShapeType="1" noTextEdit="1"/>
              </p:cNvSpPr>
              <p:nvPr/>
            </p:nvSpPr>
            <p:spPr>
              <a:xfrm>
                <a:off x="278605" y="5220579"/>
                <a:ext cx="5443537" cy="447590"/>
              </a:xfrm>
              <a:prstGeom prst="roundRect">
                <a:avLst/>
              </a:prstGeom>
              <a:blipFill>
                <a:blip r:embed="rId8"/>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63" name="Rounded Rectangle 6162">
                <a:extLst>
                  <a:ext uri="{FF2B5EF4-FFF2-40B4-BE49-F238E27FC236}">
                    <a16:creationId xmlns:a16="http://schemas.microsoft.com/office/drawing/2014/main" id="{A2F8CBC1-D4C6-7F7B-0B5C-98548C29D0FC}"/>
                  </a:ext>
                </a:extLst>
              </p:cNvPr>
              <p:cNvSpPr/>
              <p:nvPr/>
            </p:nvSpPr>
            <p:spPr>
              <a:xfrm>
                <a:off x="6292056" y="2532147"/>
                <a:ext cx="5443537" cy="3136021"/>
              </a:xfrm>
              <a:prstGeom prst="roundRect">
                <a:avLst/>
              </a:prstGeom>
              <a:solidFill>
                <a:schemeClr val="bg2">
                  <a:alpha val="37827"/>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a:solidFill>
                      <a:schemeClr val="tx1"/>
                    </a:solidFill>
                  </a:rPr>
                  <a:t> </a:t>
                </a:r>
                <a14:m>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𝑡</m:t>
                        </m:r>
                      </m:e>
                      <m:sub>
                        <m:r>
                          <a:rPr lang="en-CA" b="0" i="1" smtClean="0">
                            <a:solidFill>
                              <a:schemeClr val="tx1"/>
                            </a:solidFill>
                            <a:latin typeface="Cambria Math" panose="02040503050406030204" pitchFamily="18" charset="0"/>
                          </a:rPr>
                          <m:t>1</m:t>
                        </m:r>
                      </m:sub>
                    </m:sSub>
                  </m:oMath>
                </a14:m>
                <a:endParaRPr lang="en-US">
                  <a:solidFill>
                    <a:schemeClr val="tx1"/>
                  </a:solidFill>
                </a:endParaRPr>
              </a:p>
            </p:txBody>
          </p:sp>
        </mc:Choice>
        <mc:Fallback xmlns="">
          <p:sp>
            <p:nvSpPr>
              <p:cNvPr id="6163" name="Rounded Rectangle 6162">
                <a:extLst>
                  <a:ext uri="{FF2B5EF4-FFF2-40B4-BE49-F238E27FC236}">
                    <a16:creationId xmlns:a16="http://schemas.microsoft.com/office/drawing/2014/main" id="{A2F8CBC1-D4C6-7F7B-0B5C-98548C29D0FC}"/>
                  </a:ext>
                </a:extLst>
              </p:cNvPr>
              <p:cNvSpPr>
                <a:spLocks noRot="1" noChangeAspect="1" noMove="1" noResize="1" noEditPoints="1" noAdjustHandles="1" noChangeArrowheads="1" noChangeShapeType="1" noTextEdit="1"/>
              </p:cNvSpPr>
              <p:nvPr/>
            </p:nvSpPr>
            <p:spPr>
              <a:xfrm>
                <a:off x="6292056" y="2532147"/>
                <a:ext cx="5443537" cy="3136021"/>
              </a:xfrm>
              <a:prstGeom prst="roundRect">
                <a:avLst/>
              </a:prstGeom>
              <a:blipFill>
                <a:blip r:embed="rId9"/>
                <a:stretch>
                  <a:fillRect/>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42631228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a:t>Assembling the Encoder-Decoder</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81</a:t>
            </a:fld>
            <a:endParaRPr lang="en-US"/>
          </a:p>
        </p:txBody>
      </p:sp>
      <p:sp>
        <p:nvSpPr>
          <p:cNvPr id="8" name="Content Placeholder 7">
            <a:extLst>
              <a:ext uri="{FF2B5EF4-FFF2-40B4-BE49-F238E27FC236}">
                <a16:creationId xmlns:a16="http://schemas.microsoft.com/office/drawing/2014/main" id="{34DCB013-1C94-5C00-FE20-4D95A77AE085}"/>
              </a:ext>
            </a:extLst>
          </p:cNvPr>
          <p:cNvSpPr>
            <a:spLocks noGrp="1"/>
          </p:cNvSpPr>
          <p:nvPr>
            <p:ph idx="1"/>
          </p:nvPr>
        </p:nvSpPr>
        <p:spPr/>
        <p:txBody>
          <a:bodyPr/>
          <a:lstStyle/>
          <a:p>
            <a:r>
              <a:rPr lang="en-US"/>
              <a:t>Encoder-Decoder implementation</a:t>
            </a:r>
          </a:p>
        </p:txBody>
      </p:sp>
      <p:sp>
        <p:nvSpPr>
          <p:cNvPr id="9" name="Title 1">
            <a:extLst>
              <a:ext uri="{FF2B5EF4-FFF2-40B4-BE49-F238E27FC236}">
                <a16:creationId xmlns:a16="http://schemas.microsoft.com/office/drawing/2014/main" id="{C2BAF02C-06FD-F6DB-C8B3-755F72C06868}"/>
              </a:ext>
            </a:extLst>
          </p:cNvPr>
          <p:cNvSpPr txBox="1">
            <a:spLocks/>
          </p:cNvSpPr>
          <p:nvPr/>
        </p:nvSpPr>
        <p:spPr>
          <a:xfrm>
            <a:off x="909320" y="711441"/>
            <a:ext cx="8905240" cy="63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i="1">
                <a:solidFill>
                  <a:schemeClr val="bg2">
                    <a:lumMod val="25000"/>
                  </a:schemeClr>
                </a:solidFill>
              </a:rPr>
              <a:t>Transformers From The Ground Up</a:t>
            </a:r>
          </a:p>
        </p:txBody>
      </p:sp>
      <p:pic>
        <p:nvPicPr>
          <p:cNvPr id="10" name="Picture 9">
            <a:extLst>
              <a:ext uri="{FF2B5EF4-FFF2-40B4-BE49-F238E27FC236}">
                <a16:creationId xmlns:a16="http://schemas.microsoft.com/office/drawing/2014/main" id="{BF5BF0D5-9311-B617-F90C-309CCED14FCF}"/>
              </a:ext>
            </a:extLst>
          </p:cNvPr>
          <p:cNvPicPr>
            <a:picLocks noChangeAspect="1"/>
          </p:cNvPicPr>
          <p:nvPr/>
        </p:nvPicPr>
        <p:blipFill>
          <a:blip r:embed="rId3"/>
          <a:stretch>
            <a:fillRect/>
          </a:stretch>
        </p:blipFill>
        <p:spPr>
          <a:xfrm>
            <a:off x="2771549" y="1791389"/>
            <a:ext cx="6037600" cy="4600785"/>
          </a:xfrm>
          <a:prstGeom prst="rect">
            <a:avLst/>
          </a:prstGeom>
        </p:spPr>
      </p:pic>
    </p:spTree>
    <p:extLst>
      <p:ext uri="{BB962C8B-B14F-4D97-AF65-F5344CB8AC3E}">
        <p14:creationId xmlns:p14="http://schemas.microsoft.com/office/powerpoint/2010/main" val="35105020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a:t>Putting it all together</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82</a:t>
            </a:fld>
            <a:endParaRPr lang="en-US"/>
          </a:p>
        </p:txBody>
      </p:sp>
      <p:sp>
        <p:nvSpPr>
          <p:cNvPr id="9" name="Title 1">
            <a:extLst>
              <a:ext uri="{FF2B5EF4-FFF2-40B4-BE49-F238E27FC236}">
                <a16:creationId xmlns:a16="http://schemas.microsoft.com/office/drawing/2014/main" id="{C2BAF02C-06FD-F6DB-C8B3-755F72C06868}"/>
              </a:ext>
            </a:extLst>
          </p:cNvPr>
          <p:cNvSpPr txBox="1">
            <a:spLocks/>
          </p:cNvSpPr>
          <p:nvPr/>
        </p:nvSpPr>
        <p:spPr>
          <a:xfrm>
            <a:off x="909320" y="711441"/>
            <a:ext cx="8905240" cy="63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i="1">
                <a:solidFill>
                  <a:schemeClr val="bg2">
                    <a:lumMod val="25000"/>
                  </a:schemeClr>
                </a:solidFill>
              </a:rPr>
              <a:t>Transformers From The Ground Up</a:t>
            </a:r>
          </a:p>
        </p:txBody>
      </p:sp>
      <p:sp>
        <p:nvSpPr>
          <p:cNvPr id="3" name="TextBox 2">
            <a:extLst>
              <a:ext uri="{FF2B5EF4-FFF2-40B4-BE49-F238E27FC236}">
                <a16:creationId xmlns:a16="http://schemas.microsoft.com/office/drawing/2014/main" id="{227447A8-6AF7-7AD7-21B9-E5050B4C6813}"/>
              </a:ext>
            </a:extLst>
          </p:cNvPr>
          <p:cNvSpPr txBox="1"/>
          <p:nvPr/>
        </p:nvSpPr>
        <p:spPr>
          <a:xfrm>
            <a:off x="2994921" y="5348415"/>
            <a:ext cx="1267271" cy="553998"/>
          </a:xfrm>
          <a:prstGeom prst="rect">
            <a:avLst/>
          </a:prstGeom>
          <a:noFill/>
        </p:spPr>
        <p:txBody>
          <a:bodyPr wrap="square" rtlCol="0">
            <a:spAutoFit/>
          </a:bodyPr>
          <a:lstStyle/>
          <a:p>
            <a:pPr algn="ctr"/>
            <a:r>
              <a:rPr lang="en-US" sz="1500"/>
              <a:t>Positional Encoding</a:t>
            </a:r>
          </a:p>
        </p:txBody>
      </p:sp>
      <p:sp>
        <p:nvSpPr>
          <p:cNvPr id="7" name="TextBox 6">
            <a:extLst>
              <a:ext uri="{FF2B5EF4-FFF2-40B4-BE49-F238E27FC236}">
                <a16:creationId xmlns:a16="http://schemas.microsoft.com/office/drawing/2014/main" id="{9AF081C9-7D42-499B-8261-2008070AD42F}"/>
              </a:ext>
            </a:extLst>
          </p:cNvPr>
          <p:cNvSpPr txBox="1"/>
          <p:nvPr/>
        </p:nvSpPr>
        <p:spPr>
          <a:xfrm>
            <a:off x="7834050" y="5351702"/>
            <a:ext cx="1267271" cy="553998"/>
          </a:xfrm>
          <a:prstGeom prst="rect">
            <a:avLst/>
          </a:prstGeom>
          <a:noFill/>
        </p:spPr>
        <p:txBody>
          <a:bodyPr wrap="square" rtlCol="0">
            <a:spAutoFit/>
          </a:bodyPr>
          <a:lstStyle/>
          <a:p>
            <a:pPr algn="ctr"/>
            <a:r>
              <a:rPr lang="en-US" sz="1500" dirty="0"/>
              <a:t>Positional Encoding</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24C5A48-1557-C62C-D3AB-44FD711A81D9}"/>
                  </a:ext>
                </a:extLst>
              </p:cNvPr>
              <p:cNvSpPr txBox="1"/>
              <p:nvPr/>
            </p:nvSpPr>
            <p:spPr>
              <a:xfrm>
                <a:off x="8106019" y="3535511"/>
                <a:ext cx="443036" cy="323165"/>
              </a:xfrm>
              <a:prstGeom prst="rect">
                <a:avLst/>
              </a:prstGeom>
              <a:noFill/>
            </p:spPr>
            <p:txBody>
              <a:bodyPr wrap="square" rtlCol="0">
                <a:spAutoFit/>
              </a:bodyPr>
              <a:lstStyle/>
              <a:p>
                <a:pPr algn="ctr"/>
                <a14:m>
                  <m:oMath xmlns:m="http://schemas.openxmlformats.org/officeDocument/2006/math">
                    <m:r>
                      <a:rPr lang="en-US" sz="1500" i="1" dirty="0" smtClean="0">
                        <a:latin typeface="Cambria Math" panose="02040503050406030204" pitchFamily="18" charset="0"/>
                        <a:ea typeface="Cambria Math" panose="02040503050406030204" pitchFamily="18" charset="0"/>
                      </a:rPr>
                      <m:t>×</m:t>
                    </m:r>
                  </m:oMath>
                </a14:m>
                <a:r>
                  <a:rPr lang="en-US" sz="1500"/>
                  <a:t>N</a:t>
                </a:r>
              </a:p>
            </p:txBody>
          </p:sp>
        </mc:Choice>
        <mc:Fallback xmlns="">
          <p:sp>
            <p:nvSpPr>
              <p:cNvPr id="10" name="TextBox 9">
                <a:extLst>
                  <a:ext uri="{FF2B5EF4-FFF2-40B4-BE49-F238E27FC236}">
                    <a16:creationId xmlns:a16="http://schemas.microsoft.com/office/drawing/2014/main" id="{624C5A48-1557-C62C-D3AB-44FD711A81D9}"/>
                  </a:ext>
                </a:extLst>
              </p:cNvPr>
              <p:cNvSpPr txBox="1">
                <a:spLocks noRot="1" noChangeAspect="1" noMove="1" noResize="1" noEditPoints="1" noAdjustHandles="1" noChangeArrowheads="1" noChangeShapeType="1" noTextEdit="1"/>
              </p:cNvSpPr>
              <p:nvPr/>
            </p:nvSpPr>
            <p:spPr>
              <a:xfrm>
                <a:off x="8106019" y="3535511"/>
                <a:ext cx="443036" cy="323165"/>
              </a:xfrm>
              <a:prstGeom prst="rect">
                <a:avLst/>
              </a:prstGeom>
              <a:blipFill>
                <a:blip r:embed="rId3"/>
                <a:stretch>
                  <a:fillRect t="-3846" r="-8571" b="-2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A2EE7CA-C6AB-C49B-1F93-2394424BFC4C}"/>
                  </a:ext>
                </a:extLst>
              </p:cNvPr>
              <p:cNvSpPr txBox="1"/>
              <p:nvPr/>
            </p:nvSpPr>
            <p:spPr>
              <a:xfrm>
                <a:off x="3440539" y="4223064"/>
                <a:ext cx="443036" cy="323165"/>
              </a:xfrm>
              <a:prstGeom prst="rect">
                <a:avLst/>
              </a:prstGeom>
              <a:noFill/>
            </p:spPr>
            <p:txBody>
              <a:bodyPr wrap="square" rtlCol="0">
                <a:spAutoFit/>
              </a:bodyPr>
              <a:lstStyle/>
              <a:p>
                <a:pPr algn="ctr"/>
                <a14:m>
                  <m:oMath xmlns:m="http://schemas.openxmlformats.org/officeDocument/2006/math">
                    <m:r>
                      <a:rPr lang="en-US" sz="1500" i="1" dirty="0" smtClean="0">
                        <a:latin typeface="Cambria Math" panose="02040503050406030204" pitchFamily="18" charset="0"/>
                        <a:ea typeface="Cambria Math" panose="02040503050406030204" pitchFamily="18" charset="0"/>
                      </a:rPr>
                      <m:t>×</m:t>
                    </m:r>
                  </m:oMath>
                </a14:m>
                <a:r>
                  <a:rPr lang="en-US" sz="1500"/>
                  <a:t>N</a:t>
                </a:r>
              </a:p>
            </p:txBody>
          </p:sp>
        </mc:Choice>
        <mc:Fallback xmlns="">
          <p:sp>
            <p:nvSpPr>
              <p:cNvPr id="11" name="TextBox 10">
                <a:extLst>
                  <a:ext uri="{FF2B5EF4-FFF2-40B4-BE49-F238E27FC236}">
                    <a16:creationId xmlns:a16="http://schemas.microsoft.com/office/drawing/2014/main" id="{6A2EE7CA-C6AB-C49B-1F93-2394424BFC4C}"/>
                  </a:ext>
                </a:extLst>
              </p:cNvPr>
              <p:cNvSpPr txBox="1">
                <a:spLocks noRot="1" noChangeAspect="1" noMove="1" noResize="1" noEditPoints="1" noAdjustHandles="1" noChangeArrowheads="1" noChangeShapeType="1" noTextEdit="1"/>
              </p:cNvSpPr>
              <p:nvPr/>
            </p:nvSpPr>
            <p:spPr>
              <a:xfrm>
                <a:off x="3440539" y="4223064"/>
                <a:ext cx="443036" cy="323165"/>
              </a:xfrm>
              <a:prstGeom prst="rect">
                <a:avLst/>
              </a:prstGeom>
              <a:blipFill>
                <a:blip r:embed="rId4"/>
                <a:stretch>
                  <a:fillRect t="-3704" r="-5556" b="-18519"/>
                </a:stretch>
              </a:blipFill>
            </p:spPr>
            <p:txBody>
              <a:bodyPr/>
              <a:lstStyle/>
              <a:p>
                <a:r>
                  <a:rPr lang="en-US">
                    <a:noFill/>
                  </a:rPr>
                  <a:t> </a:t>
                </a:r>
              </a:p>
            </p:txBody>
          </p:sp>
        </mc:Fallback>
      </mc:AlternateContent>
      <p:sp>
        <p:nvSpPr>
          <p:cNvPr id="12" name="Rectangle: Rounded Corners 20">
            <a:extLst>
              <a:ext uri="{FF2B5EF4-FFF2-40B4-BE49-F238E27FC236}">
                <a16:creationId xmlns:a16="http://schemas.microsoft.com/office/drawing/2014/main" id="{19ADFB03-3460-AE9B-1AE3-E6EAC25A575A}"/>
              </a:ext>
            </a:extLst>
          </p:cNvPr>
          <p:cNvSpPr/>
          <p:nvPr/>
        </p:nvSpPr>
        <p:spPr>
          <a:xfrm>
            <a:off x="6241879" y="2059621"/>
            <a:ext cx="1911176" cy="3340800"/>
          </a:xfrm>
          <a:prstGeom prst="roundRect">
            <a:avLst>
              <a:gd name="adj" fmla="val 8831"/>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sp>
        <p:nvSpPr>
          <p:cNvPr id="13" name="Rectangle: Rounded Corners 20">
            <a:extLst>
              <a:ext uri="{FF2B5EF4-FFF2-40B4-BE49-F238E27FC236}">
                <a16:creationId xmlns:a16="http://schemas.microsoft.com/office/drawing/2014/main" id="{E428A407-64A0-1C3A-8C68-51E7BFB07020}"/>
              </a:ext>
            </a:extLst>
          </p:cNvPr>
          <p:cNvSpPr/>
          <p:nvPr/>
        </p:nvSpPr>
        <p:spPr>
          <a:xfrm>
            <a:off x="3884213" y="3218975"/>
            <a:ext cx="1785389" cy="2180503"/>
          </a:xfrm>
          <a:prstGeom prst="roundRect">
            <a:avLst>
              <a:gd name="adj" fmla="val 8831"/>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sp>
        <p:nvSpPr>
          <p:cNvPr id="14" name="Rectangle: Rounded Corners 114">
            <a:extLst>
              <a:ext uri="{FF2B5EF4-FFF2-40B4-BE49-F238E27FC236}">
                <a16:creationId xmlns:a16="http://schemas.microsoft.com/office/drawing/2014/main" id="{D7C7AEE3-70F5-9146-9BFB-5D2E7212EC40}"/>
              </a:ext>
            </a:extLst>
          </p:cNvPr>
          <p:cNvSpPr/>
          <p:nvPr/>
        </p:nvSpPr>
        <p:spPr>
          <a:xfrm>
            <a:off x="4328525" y="3341517"/>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5" name="Rectangle: Rounded Corners 116">
            <a:extLst>
              <a:ext uri="{FF2B5EF4-FFF2-40B4-BE49-F238E27FC236}">
                <a16:creationId xmlns:a16="http://schemas.microsoft.com/office/drawing/2014/main" id="{EB2D6C8D-8A9A-4A61-E416-523FD7E1B97D}"/>
              </a:ext>
            </a:extLst>
          </p:cNvPr>
          <p:cNvSpPr/>
          <p:nvPr/>
        </p:nvSpPr>
        <p:spPr>
          <a:xfrm>
            <a:off x="6621725" y="2136215"/>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6" name="Rectangle: Rounded Corners 115">
            <a:extLst>
              <a:ext uri="{FF2B5EF4-FFF2-40B4-BE49-F238E27FC236}">
                <a16:creationId xmlns:a16="http://schemas.microsoft.com/office/drawing/2014/main" id="{D3DFA01B-D531-BCA0-1F5F-DD8A8D01D6A9}"/>
              </a:ext>
            </a:extLst>
          </p:cNvPr>
          <p:cNvSpPr/>
          <p:nvPr/>
        </p:nvSpPr>
        <p:spPr>
          <a:xfrm>
            <a:off x="6621725" y="3100244"/>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7" name="Rectangle: Rounded Corners 96">
            <a:extLst>
              <a:ext uri="{FF2B5EF4-FFF2-40B4-BE49-F238E27FC236}">
                <a16:creationId xmlns:a16="http://schemas.microsoft.com/office/drawing/2014/main" id="{22D54180-81C2-E1EB-8FD3-7FB8DE8FCFB9}"/>
              </a:ext>
            </a:extLst>
          </p:cNvPr>
          <p:cNvSpPr/>
          <p:nvPr/>
        </p:nvSpPr>
        <p:spPr>
          <a:xfrm>
            <a:off x="6242223" y="1245161"/>
            <a:ext cx="1911177" cy="736883"/>
          </a:xfrm>
          <a:prstGeom prst="roundRect">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sp>
        <p:nvSpPr>
          <p:cNvPr id="18" name="Rectangle: Rounded Corners 36">
            <a:extLst>
              <a:ext uri="{FF2B5EF4-FFF2-40B4-BE49-F238E27FC236}">
                <a16:creationId xmlns:a16="http://schemas.microsoft.com/office/drawing/2014/main" id="{E3EFA05E-D358-60F2-F432-B0E6990AEA0A}"/>
              </a:ext>
            </a:extLst>
          </p:cNvPr>
          <p:cNvSpPr/>
          <p:nvPr/>
        </p:nvSpPr>
        <p:spPr>
          <a:xfrm>
            <a:off x="4328525" y="4590124"/>
            <a:ext cx="1145219" cy="461639"/>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Self-Attention</a:t>
            </a:r>
          </a:p>
        </p:txBody>
      </p:sp>
      <p:sp>
        <p:nvSpPr>
          <p:cNvPr id="19" name="Rectangle: Rounded Corners 37">
            <a:extLst>
              <a:ext uri="{FF2B5EF4-FFF2-40B4-BE49-F238E27FC236}">
                <a16:creationId xmlns:a16="http://schemas.microsoft.com/office/drawing/2014/main" id="{912B2CA0-8D2B-4868-1615-6833CF10259B}"/>
              </a:ext>
            </a:extLst>
          </p:cNvPr>
          <p:cNvSpPr/>
          <p:nvPr/>
        </p:nvSpPr>
        <p:spPr>
          <a:xfrm>
            <a:off x="4328525" y="4353717"/>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20" name="Rectangle: Rounded Corners 38">
            <a:extLst>
              <a:ext uri="{FF2B5EF4-FFF2-40B4-BE49-F238E27FC236}">
                <a16:creationId xmlns:a16="http://schemas.microsoft.com/office/drawing/2014/main" id="{E5E3AA82-E330-C6CF-CD3E-D71D3F701F56}"/>
              </a:ext>
            </a:extLst>
          </p:cNvPr>
          <p:cNvSpPr/>
          <p:nvPr/>
        </p:nvSpPr>
        <p:spPr>
          <a:xfrm>
            <a:off x="4328525" y="3582224"/>
            <a:ext cx="1145219" cy="461639"/>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21" name="Rectangle: Rounded Corners 40">
            <a:extLst>
              <a:ext uri="{FF2B5EF4-FFF2-40B4-BE49-F238E27FC236}">
                <a16:creationId xmlns:a16="http://schemas.microsoft.com/office/drawing/2014/main" id="{41148832-2AD2-78CD-5538-AE875C0456E2}"/>
              </a:ext>
            </a:extLst>
          </p:cNvPr>
          <p:cNvSpPr/>
          <p:nvPr/>
        </p:nvSpPr>
        <p:spPr>
          <a:xfrm>
            <a:off x="6621725" y="4524081"/>
            <a:ext cx="1145219" cy="547255"/>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Masked Multi-Head Self-Attention</a:t>
            </a:r>
          </a:p>
        </p:txBody>
      </p:sp>
      <p:sp>
        <p:nvSpPr>
          <p:cNvPr id="22" name="Rectangle: Rounded Corners 41">
            <a:extLst>
              <a:ext uri="{FF2B5EF4-FFF2-40B4-BE49-F238E27FC236}">
                <a16:creationId xmlns:a16="http://schemas.microsoft.com/office/drawing/2014/main" id="{D025BBA2-9BBD-573B-AD8D-4BB5045B7B16}"/>
              </a:ext>
            </a:extLst>
          </p:cNvPr>
          <p:cNvSpPr/>
          <p:nvPr/>
        </p:nvSpPr>
        <p:spPr>
          <a:xfrm>
            <a:off x="6621725" y="4295955"/>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23" name="Rectangle: Rounded Corners 44">
            <a:extLst>
              <a:ext uri="{FF2B5EF4-FFF2-40B4-BE49-F238E27FC236}">
                <a16:creationId xmlns:a16="http://schemas.microsoft.com/office/drawing/2014/main" id="{0CCA6077-0E0E-2588-EF72-EB6BCAA7B49B}"/>
              </a:ext>
            </a:extLst>
          </p:cNvPr>
          <p:cNvSpPr/>
          <p:nvPr/>
        </p:nvSpPr>
        <p:spPr>
          <a:xfrm>
            <a:off x="6621725" y="2362559"/>
            <a:ext cx="1145219" cy="461639"/>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24" name="Rectangle: Rounded Corners 47">
            <a:extLst>
              <a:ext uri="{FF2B5EF4-FFF2-40B4-BE49-F238E27FC236}">
                <a16:creationId xmlns:a16="http://schemas.microsoft.com/office/drawing/2014/main" id="{C8C5F8EB-8ECD-F4B5-904A-2D3C44B363D1}"/>
              </a:ext>
            </a:extLst>
          </p:cNvPr>
          <p:cNvSpPr/>
          <p:nvPr/>
        </p:nvSpPr>
        <p:spPr>
          <a:xfrm>
            <a:off x="4329078" y="5921965"/>
            <a:ext cx="1145219" cy="461639"/>
          </a:xfrm>
          <a:prstGeom prst="roundRect">
            <a:avLst/>
          </a:prstGeom>
          <a:solidFill>
            <a:srgbClr val="EAC8D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Input Embedding</a:t>
            </a:r>
          </a:p>
        </p:txBody>
      </p:sp>
      <p:sp>
        <p:nvSpPr>
          <p:cNvPr id="25" name="Rectangle: Rounded Corners 48">
            <a:extLst>
              <a:ext uri="{FF2B5EF4-FFF2-40B4-BE49-F238E27FC236}">
                <a16:creationId xmlns:a16="http://schemas.microsoft.com/office/drawing/2014/main" id="{79F4F993-2EB0-64D5-A412-709BFC865784}"/>
              </a:ext>
            </a:extLst>
          </p:cNvPr>
          <p:cNvSpPr/>
          <p:nvPr/>
        </p:nvSpPr>
        <p:spPr>
          <a:xfrm>
            <a:off x="6621725" y="5922011"/>
            <a:ext cx="1145219" cy="461639"/>
          </a:xfrm>
          <a:prstGeom prst="roundRect">
            <a:avLst/>
          </a:prstGeom>
          <a:solidFill>
            <a:srgbClr val="EAC8D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Output Embedding</a:t>
            </a:r>
          </a:p>
        </p:txBody>
      </p:sp>
      <p:sp>
        <p:nvSpPr>
          <p:cNvPr id="26" name="Flowchart: Or 49">
            <a:extLst>
              <a:ext uri="{FF2B5EF4-FFF2-40B4-BE49-F238E27FC236}">
                <a16:creationId xmlns:a16="http://schemas.microsoft.com/office/drawing/2014/main" id="{CCA158D9-BE00-9189-C53A-4787F8AA85C6}"/>
              </a:ext>
            </a:extLst>
          </p:cNvPr>
          <p:cNvSpPr/>
          <p:nvPr/>
        </p:nvSpPr>
        <p:spPr>
          <a:xfrm>
            <a:off x="4806251" y="5536811"/>
            <a:ext cx="190871" cy="187482"/>
          </a:xfrm>
          <a:prstGeom prst="flowChartOr">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sp>
        <p:nvSpPr>
          <p:cNvPr id="27" name="Flowchart: Or 50">
            <a:extLst>
              <a:ext uri="{FF2B5EF4-FFF2-40B4-BE49-F238E27FC236}">
                <a16:creationId xmlns:a16="http://schemas.microsoft.com/office/drawing/2014/main" id="{1CFD1026-C630-250E-D93A-06C37692E1B7}"/>
              </a:ext>
            </a:extLst>
          </p:cNvPr>
          <p:cNvSpPr/>
          <p:nvPr/>
        </p:nvSpPr>
        <p:spPr>
          <a:xfrm>
            <a:off x="7098898" y="5536557"/>
            <a:ext cx="190871" cy="187482"/>
          </a:xfrm>
          <a:prstGeom prst="flowChartOr">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grpSp>
        <p:nvGrpSpPr>
          <p:cNvPr id="28" name="Group 27">
            <a:extLst>
              <a:ext uri="{FF2B5EF4-FFF2-40B4-BE49-F238E27FC236}">
                <a16:creationId xmlns:a16="http://schemas.microsoft.com/office/drawing/2014/main" id="{F0D1E9ED-87E9-23D2-417C-71C5F1808D13}"/>
              </a:ext>
            </a:extLst>
          </p:cNvPr>
          <p:cNvGrpSpPr/>
          <p:nvPr/>
        </p:nvGrpSpPr>
        <p:grpSpPr>
          <a:xfrm>
            <a:off x="4132106" y="5439611"/>
            <a:ext cx="389131" cy="363600"/>
            <a:chOff x="2190381" y="5169600"/>
            <a:chExt cx="389131" cy="363600"/>
          </a:xfrm>
        </p:grpSpPr>
        <p:sp>
          <p:nvSpPr>
            <p:cNvPr id="29" name="Oval 28">
              <a:extLst>
                <a:ext uri="{FF2B5EF4-FFF2-40B4-BE49-F238E27FC236}">
                  <a16:creationId xmlns:a16="http://schemas.microsoft.com/office/drawing/2014/main" id="{E32FBFFD-00B5-DCC8-1A1A-F100B40587AF}"/>
                </a:ext>
              </a:extLst>
            </p:cNvPr>
            <p:cNvSpPr/>
            <p:nvPr/>
          </p:nvSpPr>
          <p:spPr>
            <a:xfrm flipH="1">
              <a:off x="2190381" y="5169600"/>
              <a:ext cx="389131" cy="3636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cxnSp>
          <p:nvCxnSpPr>
            <p:cNvPr id="30" name="Connector: Curved 89">
              <a:extLst>
                <a:ext uri="{FF2B5EF4-FFF2-40B4-BE49-F238E27FC236}">
                  <a16:creationId xmlns:a16="http://schemas.microsoft.com/office/drawing/2014/main" id="{5AAE1D64-4BC9-7BE1-6532-0716EA836B3B}"/>
                </a:ext>
              </a:extLst>
            </p:cNvPr>
            <p:cNvCxnSpPr>
              <a:cxnSpLocks/>
            </p:cNvCxnSpPr>
            <p:nvPr/>
          </p:nvCxnSpPr>
          <p:spPr>
            <a:xfrm rot="8007504" flipH="1" flipV="1">
              <a:off x="2255161" y="5218151"/>
              <a:ext cx="258183" cy="275156"/>
            </a:xfrm>
            <a:prstGeom prst="curvedConnector5">
              <a:avLst>
                <a:gd name="adj1" fmla="val 58539"/>
                <a:gd name="adj2" fmla="val 59259"/>
                <a:gd name="adj3" fmla="val 55867"/>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31" name="Group 30">
            <a:extLst>
              <a:ext uri="{FF2B5EF4-FFF2-40B4-BE49-F238E27FC236}">
                <a16:creationId xmlns:a16="http://schemas.microsoft.com/office/drawing/2014/main" id="{01D11DCD-960F-59DF-C16E-10B3B95C40D7}"/>
              </a:ext>
            </a:extLst>
          </p:cNvPr>
          <p:cNvGrpSpPr/>
          <p:nvPr/>
        </p:nvGrpSpPr>
        <p:grpSpPr>
          <a:xfrm>
            <a:off x="7560348" y="5440624"/>
            <a:ext cx="389131" cy="363600"/>
            <a:chOff x="5618623" y="5170613"/>
            <a:chExt cx="389131" cy="363600"/>
          </a:xfrm>
        </p:grpSpPr>
        <p:sp>
          <p:nvSpPr>
            <p:cNvPr id="32" name="Oval 31">
              <a:extLst>
                <a:ext uri="{FF2B5EF4-FFF2-40B4-BE49-F238E27FC236}">
                  <a16:creationId xmlns:a16="http://schemas.microsoft.com/office/drawing/2014/main" id="{0418ED8F-5257-C593-7615-037381E08180}"/>
                </a:ext>
              </a:extLst>
            </p:cNvPr>
            <p:cNvSpPr/>
            <p:nvPr/>
          </p:nvSpPr>
          <p:spPr>
            <a:xfrm flipH="1">
              <a:off x="5618623" y="5170613"/>
              <a:ext cx="389131" cy="3636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cxnSp>
          <p:nvCxnSpPr>
            <p:cNvPr id="33" name="Connector: Curved 93">
              <a:extLst>
                <a:ext uri="{FF2B5EF4-FFF2-40B4-BE49-F238E27FC236}">
                  <a16:creationId xmlns:a16="http://schemas.microsoft.com/office/drawing/2014/main" id="{58EFD202-42A2-B8CA-AA33-057462D2CC0E}"/>
                </a:ext>
              </a:extLst>
            </p:cNvPr>
            <p:cNvCxnSpPr>
              <a:cxnSpLocks/>
            </p:cNvCxnSpPr>
            <p:nvPr/>
          </p:nvCxnSpPr>
          <p:spPr>
            <a:xfrm rot="13536651" flipV="1">
              <a:off x="5683439" y="5215598"/>
              <a:ext cx="258183" cy="275156"/>
            </a:xfrm>
            <a:prstGeom prst="curvedConnector5">
              <a:avLst>
                <a:gd name="adj1" fmla="val 58539"/>
                <a:gd name="adj2" fmla="val 59259"/>
                <a:gd name="adj3" fmla="val 55867"/>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34" name="Rectangle: Rounded Corners 94">
            <a:extLst>
              <a:ext uri="{FF2B5EF4-FFF2-40B4-BE49-F238E27FC236}">
                <a16:creationId xmlns:a16="http://schemas.microsoft.com/office/drawing/2014/main" id="{D1807865-B3F3-0B78-1DC7-B309825C5619}"/>
              </a:ext>
            </a:extLst>
          </p:cNvPr>
          <p:cNvSpPr/>
          <p:nvPr/>
        </p:nvSpPr>
        <p:spPr>
          <a:xfrm>
            <a:off x="6621725" y="1706605"/>
            <a:ext cx="1145219" cy="177385"/>
          </a:xfrm>
          <a:prstGeom prst="roundRect">
            <a:avLst/>
          </a:prstGeom>
          <a:solidFill>
            <a:srgbClr val="B2B9C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Linear</a:t>
            </a:r>
          </a:p>
        </p:txBody>
      </p:sp>
      <p:sp>
        <p:nvSpPr>
          <p:cNvPr id="35" name="Rectangle: Rounded Corners 95">
            <a:extLst>
              <a:ext uri="{FF2B5EF4-FFF2-40B4-BE49-F238E27FC236}">
                <a16:creationId xmlns:a16="http://schemas.microsoft.com/office/drawing/2014/main" id="{7313C2DD-5D5B-A094-3A31-C92256505CB2}"/>
              </a:ext>
            </a:extLst>
          </p:cNvPr>
          <p:cNvSpPr/>
          <p:nvPr/>
        </p:nvSpPr>
        <p:spPr>
          <a:xfrm>
            <a:off x="6621725" y="1353351"/>
            <a:ext cx="1145219" cy="177385"/>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err="1">
                <a:solidFill>
                  <a:schemeClr val="tx1"/>
                </a:solidFill>
              </a:rPr>
              <a:t>Softmax</a:t>
            </a:r>
            <a:endParaRPr lang="en-CA" sz="1250">
              <a:solidFill>
                <a:schemeClr val="tx1"/>
              </a:solidFill>
            </a:endParaRPr>
          </a:p>
        </p:txBody>
      </p:sp>
      <p:cxnSp>
        <p:nvCxnSpPr>
          <p:cNvPr id="36" name="Straight Arrow Connector 35">
            <a:extLst>
              <a:ext uri="{FF2B5EF4-FFF2-40B4-BE49-F238E27FC236}">
                <a16:creationId xmlns:a16="http://schemas.microsoft.com/office/drawing/2014/main" id="{B5BBB931-AB09-9BDA-5F06-D8F7D6E26EDA}"/>
              </a:ext>
            </a:extLst>
          </p:cNvPr>
          <p:cNvCxnSpPr>
            <a:cxnSpLocks/>
            <a:endCxn id="24" idx="1"/>
          </p:cNvCxnSpPr>
          <p:nvPr/>
        </p:nvCxnSpPr>
        <p:spPr>
          <a:xfrm>
            <a:off x="3940777" y="6151433"/>
            <a:ext cx="388301" cy="135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A7C6E35E-61AD-49A5-BC7B-09B3E667EDDA}"/>
              </a:ext>
            </a:extLst>
          </p:cNvPr>
          <p:cNvCxnSpPr>
            <a:cxnSpLocks/>
            <a:stCxn id="24" idx="0"/>
            <a:endCxn id="26" idx="4"/>
          </p:cNvCxnSpPr>
          <p:nvPr/>
        </p:nvCxnSpPr>
        <p:spPr>
          <a:xfrm flipH="1" flipV="1">
            <a:off x="4901687" y="5724293"/>
            <a:ext cx="1" cy="19767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B3C32311-70D7-5D99-BC98-48260C8F6301}"/>
              </a:ext>
            </a:extLst>
          </p:cNvPr>
          <p:cNvCxnSpPr>
            <a:cxnSpLocks/>
            <a:stCxn id="25" idx="0"/>
            <a:endCxn id="27" idx="4"/>
          </p:cNvCxnSpPr>
          <p:nvPr/>
        </p:nvCxnSpPr>
        <p:spPr>
          <a:xfrm flipH="1" flipV="1">
            <a:off x="7194334" y="5724039"/>
            <a:ext cx="1" cy="19797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8E98AE8-78F6-7BD8-DB9F-B530B3F189CE}"/>
              </a:ext>
            </a:extLst>
          </p:cNvPr>
          <p:cNvCxnSpPr>
            <a:cxnSpLocks/>
          </p:cNvCxnSpPr>
          <p:nvPr/>
        </p:nvCxnSpPr>
        <p:spPr>
          <a:xfrm>
            <a:off x="4521237" y="5630298"/>
            <a:ext cx="285014" cy="0"/>
          </a:xfrm>
          <a:prstGeom prst="line">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CCC34403-B4CB-0C88-D4F2-6741F49CDFC7}"/>
              </a:ext>
            </a:extLst>
          </p:cNvPr>
          <p:cNvCxnSpPr>
            <a:cxnSpLocks/>
            <a:stCxn id="27" idx="6"/>
          </p:cNvCxnSpPr>
          <p:nvPr/>
        </p:nvCxnSpPr>
        <p:spPr>
          <a:xfrm flipV="1">
            <a:off x="7289769" y="5627178"/>
            <a:ext cx="275869" cy="0"/>
          </a:xfrm>
          <a:prstGeom prst="line">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D99AC982-658A-FB06-2A1D-CFB0F9CF6D08}"/>
              </a:ext>
            </a:extLst>
          </p:cNvPr>
          <p:cNvCxnSpPr>
            <a:cxnSpLocks/>
            <a:stCxn id="26" idx="0"/>
            <a:endCxn id="18" idx="2"/>
          </p:cNvCxnSpPr>
          <p:nvPr/>
        </p:nvCxnSpPr>
        <p:spPr>
          <a:xfrm flipH="1" flipV="1">
            <a:off x="4901135" y="5051763"/>
            <a:ext cx="552" cy="485048"/>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Rounded Corners 117">
            <a:extLst>
              <a:ext uri="{FF2B5EF4-FFF2-40B4-BE49-F238E27FC236}">
                <a16:creationId xmlns:a16="http://schemas.microsoft.com/office/drawing/2014/main" id="{9E849304-BDCF-3280-A092-4FABF67F62E2}"/>
              </a:ext>
            </a:extLst>
          </p:cNvPr>
          <p:cNvSpPr/>
          <p:nvPr/>
        </p:nvSpPr>
        <p:spPr>
          <a:xfrm>
            <a:off x="6621725" y="3327414"/>
            <a:ext cx="1145219" cy="546700"/>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Cross-Attention</a:t>
            </a:r>
          </a:p>
        </p:txBody>
      </p:sp>
      <p:cxnSp>
        <p:nvCxnSpPr>
          <p:cNvPr id="43" name="Straight Connector 42">
            <a:extLst>
              <a:ext uri="{FF2B5EF4-FFF2-40B4-BE49-F238E27FC236}">
                <a16:creationId xmlns:a16="http://schemas.microsoft.com/office/drawing/2014/main" id="{DB5D7E36-7063-D816-0EEC-77422194BFEE}"/>
              </a:ext>
            </a:extLst>
          </p:cNvPr>
          <p:cNvCxnSpPr>
            <a:cxnSpLocks/>
            <a:stCxn id="19" idx="0"/>
            <a:endCxn id="20" idx="2"/>
          </p:cNvCxnSpPr>
          <p:nvPr/>
        </p:nvCxnSpPr>
        <p:spPr>
          <a:xfrm flipV="1">
            <a:off x="4901135" y="4043863"/>
            <a:ext cx="0" cy="309854"/>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97A4584-063C-0914-F709-23886F7140F8}"/>
              </a:ext>
            </a:extLst>
          </p:cNvPr>
          <p:cNvCxnSpPr>
            <a:cxnSpLocks/>
            <a:stCxn id="16" idx="0"/>
            <a:endCxn id="23" idx="2"/>
          </p:cNvCxnSpPr>
          <p:nvPr/>
        </p:nvCxnSpPr>
        <p:spPr>
          <a:xfrm flipV="1">
            <a:off x="7194335" y="2824198"/>
            <a:ext cx="0" cy="276046"/>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00FCE7E-75FB-2D1B-613D-AC278D14C7E1}"/>
              </a:ext>
            </a:extLst>
          </p:cNvPr>
          <p:cNvCxnSpPr>
            <a:cxnSpLocks/>
            <a:stCxn id="27" idx="0"/>
            <a:endCxn id="21" idx="2"/>
          </p:cNvCxnSpPr>
          <p:nvPr/>
        </p:nvCxnSpPr>
        <p:spPr>
          <a:xfrm flipV="1">
            <a:off x="7194334" y="5071336"/>
            <a:ext cx="1" cy="465221"/>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Elbow Connector 45">
            <a:extLst>
              <a:ext uri="{FF2B5EF4-FFF2-40B4-BE49-F238E27FC236}">
                <a16:creationId xmlns:a16="http://schemas.microsoft.com/office/drawing/2014/main" id="{B49DA717-18A6-0CEB-28E3-B4EEF11689DC}"/>
              </a:ext>
            </a:extLst>
          </p:cNvPr>
          <p:cNvCxnSpPr>
            <a:cxnSpLocks/>
            <a:endCxn id="19" idx="1"/>
          </p:cNvCxnSpPr>
          <p:nvPr/>
        </p:nvCxnSpPr>
        <p:spPr>
          <a:xfrm rot="16200000" flipV="1">
            <a:off x="4154086" y="4616850"/>
            <a:ext cx="921489" cy="572610"/>
          </a:xfrm>
          <a:prstGeom prst="bentConnector4">
            <a:avLst>
              <a:gd name="adj1" fmla="val 4268"/>
              <a:gd name="adj2" fmla="val 13992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Elbow Connector 46">
            <a:extLst>
              <a:ext uri="{FF2B5EF4-FFF2-40B4-BE49-F238E27FC236}">
                <a16:creationId xmlns:a16="http://schemas.microsoft.com/office/drawing/2014/main" id="{E347562F-54BB-70F3-48B9-DAE34B71868C}"/>
              </a:ext>
            </a:extLst>
          </p:cNvPr>
          <p:cNvCxnSpPr>
            <a:cxnSpLocks/>
          </p:cNvCxnSpPr>
          <p:nvPr/>
        </p:nvCxnSpPr>
        <p:spPr>
          <a:xfrm rot="10800000">
            <a:off x="4559797" y="5051763"/>
            <a:ext cx="341338" cy="186174"/>
          </a:xfrm>
          <a:prstGeom prst="bentConnector3">
            <a:avLst>
              <a:gd name="adj1" fmla="val 9934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Elbow Connector 47">
            <a:extLst>
              <a:ext uri="{FF2B5EF4-FFF2-40B4-BE49-F238E27FC236}">
                <a16:creationId xmlns:a16="http://schemas.microsoft.com/office/drawing/2014/main" id="{A841F826-0D6A-B50E-47EB-EEDC0B7D26ED}"/>
              </a:ext>
            </a:extLst>
          </p:cNvPr>
          <p:cNvCxnSpPr>
            <a:cxnSpLocks/>
          </p:cNvCxnSpPr>
          <p:nvPr/>
        </p:nvCxnSpPr>
        <p:spPr>
          <a:xfrm flipV="1">
            <a:off x="4901134" y="5062574"/>
            <a:ext cx="342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1EB7D235-BEA8-A230-A6DE-2788C0CF3B79}"/>
              </a:ext>
            </a:extLst>
          </p:cNvPr>
          <p:cNvCxnSpPr>
            <a:cxnSpLocks/>
            <a:endCxn id="14" idx="1"/>
          </p:cNvCxnSpPr>
          <p:nvPr/>
        </p:nvCxnSpPr>
        <p:spPr>
          <a:xfrm rot="16200000" flipV="1">
            <a:off x="4209168" y="3549567"/>
            <a:ext cx="811326" cy="572611"/>
          </a:xfrm>
          <a:prstGeom prst="bentConnector4">
            <a:avLst>
              <a:gd name="adj1" fmla="val -640"/>
              <a:gd name="adj2" fmla="val 139923"/>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FE63272E-052B-0F5E-1131-B68F7D1ED5D3}"/>
              </a:ext>
            </a:extLst>
          </p:cNvPr>
          <p:cNvCxnSpPr>
            <a:stCxn id="18" idx="0"/>
            <a:endCxn id="19" idx="2"/>
          </p:cNvCxnSpPr>
          <p:nvPr/>
        </p:nvCxnSpPr>
        <p:spPr>
          <a:xfrm flipV="1">
            <a:off x="4901135" y="4531102"/>
            <a:ext cx="0" cy="59022"/>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B9E799E-BF6E-CFCA-ED2C-638D1D3BDE09}"/>
              </a:ext>
            </a:extLst>
          </p:cNvPr>
          <p:cNvCxnSpPr>
            <a:cxnSpLocks/>
            <a:stCxn id="22" idx="2"/>
            <a:endCxn id="21" idx="0"/>
          </p:cNvCxnSpPr>
          <p:nvPr/>
        </p:nvCxnSpPr>
        <p:spPr>
          <a:xfrm>
            <a:off x="7194335" y="4473340"/>
            <a:ext cx="0" cy="50741"/>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 name="Elbow Connector 51">
            <a:extLst>
              <a:ext uri="{FF2B5EF4-FFF2-40B4-BE49-F238E27FC236}">
                <a16:creationId xmlns:a16="http://schemas.microsoft.com/office/drawing/2014/main" id="{5C3B4E56-3084-9716-D23F-0253DFE5C716}"/>
              </a:ext>
            </a:extLst>
          </p:cNvPr>
          <p:cNvCxnSpPr>
            <a:cxnSpLocks/>
          </p:cNvCxnSpPr>
          <p:nvPr/>
        </p:nvCxnSpPr>
        <p:spPr>
          <a:xfrm rot="10800000">
            <a:off x="6852997" y="5070074"/>
            <a:ext cx="341338" cy="186174"/>
          </a:xfrm>
          <a:prstGeom prst="bentConnector3">
            <a:avLst>
              <a:gd name="adj1" fmla="val 9934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Elbow Connector 52">
            <a:extLst>
              <a:ext uri="{FF2B5EF4-FFF2-40B4-BE49-F238E27FC236}">
                <a16:creationId xmlns:a16="http://schemas.microsoft.com/office/drawing/2014/main" id="{C619A412-4481-0BC4-C439-957F571905EA}"/>
              </a:ext>
            </a:extLst>
          </p:cNvPr>
          <p:cNvCxnSpPr>
            <a:cxnSpLocks/>
          </p:cNvCxnSpPr>
          <p:nvPr/>
        </p:nvCxnSpPr>
        <p:spPr>
          <a:xfrm flipV="1">
            <a:off x="7194334" y="5080885"/>
            <a:ext cx="342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F12B176C-357B-27A8-BEF8-9C828A020F36}"/>
              </a:ext>
            </a:extLst>
          </p:cNvPr>
          <p:cNvCxnSpPr>
            <a:cxnSpLocks/>
            <a:stCxn id="15" idx="0"/>
            <a:endCxn id="34" idx="2"/>
          </p:cNvCxnSpPr>
          <p:nvPr/>
        </p:nvCxnSpPr>
        <p:spPr>
          <a:xfrm flipV="1">
            <a:off x="7194335" y="1883990"/>
            <a:ext cx="0" cy="252225"/>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D491BC40-28C2-2EC9-077E-1E4FE6000945}"/>
              </a:ext>
            </a:extLst>
          </p:cNvPr>
          <p:cNvCxnSpPr>
            <a:stCxn id="34" idx="0"/>
            <a:endCxn id="35" idx="2"/>
          </p:cNvCxnSpPr>
          <p:nvPr/>
        </p:nvCxnSpPr>
        <p:spPr>
          <a:xfrm flipV="1">
            <a:off x="7194335" y="1530736"/>
            <a:ext cx="0" cy="175869"/>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D18AA345-A550-81F8-E749-B91DC8D3C577}"/>
              </a:ext>
            </a:extLst>
          </p:cNvPr>
          <p:cNvCxnSpPr>
            <a:cxnSpLocks/>
            <a:stCxn id="35" idx="3"/>
          </p:cNvCxnSpPr>
          <p:nvPr/>
        </p:nvCxnSpPr>
        <p:spPr>
          <a:xfrm>
            <a:off x="7766944" y="1442044"/>
            <a:ext cx="587997"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a16="http://schemas.microsoft.com/office/drawing/2014/main" id="{F1DC714D-4922-F3C6-5003-41B07FBE2E39}"/>
              </a:ext>
            </a:extLst>
          </p:cNvPr>
          <p:cNvCxnSpPr>
            <a:cxnSpLocks/>
            <a:endCxn id="15" idx="3"/>
          </p:cNvCxnSpPr>
          <p:nvPr/>
        </p:nvCxnSpPr>
        <p:spPr>
          <a:xfrm rot="5400000" flipH="1" flipV="1">
            <a:off x="7038020" y="2381220"/>
            <a:ext cx="885236" cy="572612"/>
          </a:xfrm>
          <a:prstGeom prst="bentConnector4">
            <a:avLst>
              <a:gd name="adj1" fmla="val 10941"/>
              <a:gd name="adj2" fmla="val 13992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B2241791-3EB4-C4F9-26CA-EC1692617B66}"/>
              </a:ext>
            </a:extLst>
          </p:cNvPr>
          <p:cNvCxnSpPr>
            <a:cxnSpLocks/>
          </p:cNvCxnSpPr>
          <p:nvPr/>
        </p:nvCxnSpPr>
        <p:spPr>
          <a:xfrm flipV="1">
            <a:off x="7194335" y="4110512"/>
            <a:ext cx="0" cy="187200"/>
          </a:xfrm>
          <a:prstGeom prst="straightConnector1">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9" name="Elbow Connector 58">
            <a:extLst>
              <a:ext uri="{FF2B5EF4-FFF2-40B4-BE49-F238E27FC236}">
                <a16:creationId xmlns:a16="http://schemas.microsoft.com/office/drawing/2014/main" id="{081D0993-BC54-0FE7-79E6-4FEBFE678B5A}"/>
              </a:ext>
            </a:extLst>
          </p:cNvPr>
          <p:cNvCxnSpPr>
            <a:cxnSpLocks/>
            <a:endCxn id="16" idx="3"/>
          </p:cNvCxnSpPr>
          <p:nvPr/>
        </p:nvCxnSpPr>
        <p:spPr>
          <a:xfrm rot="5400000" flipH="1" flipV="1">
            <a:off x="6991144" y="3392337"/>
            <a:ext cx="979200" cy="572400"/>
          </a:xfrm>
          <a:prstGeom prst="bentConnector4">
            <a:avLst>
              <a:gd name="adj1" fmla="val -3525"/>
              <a:gd name="adj2" fmla="val 139566"/>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Elbow Connector 59">
            <a:extLst>
              <a:ext uri="{FF2B5EF4-FFF2-40B4-BE49-F238E27FC236}">
                <a16:creationId xmlns:a16="http://schemas.microsoft.com/office/drawing/2014/main" id="{4C34FD75-E328-18F7-D2DD-8F2799808DAF}"/>
              </a:ext>
            </a:extLst>
          </p:cNvPr>
          <p:cNvCxnSpPr>
            <a:cxnSpLocks/>
          </p:cNvCxnSpPr>
          <p:nvPr/>
        </p:nvCxnSpPr>
        <p:spPr>
          <a:xfrm flipV="1">
            <a:off x="7194332" y="3876013"/>
            <a:ext cx="342000" cy="251999"/>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Elbow Connector 60">
            <a:extLst>
              <a:ext uri="{FF2B5EF4-FFF2-40B4-BE49-F238E27FC236}">
                <a16:creationId xmlns:a16="http://schemas.microsoft.com/office/drawing/2014/main" id="{E62ECA3E-78E2-90A4-B674-C355E9E7E64E}"/>
              </a:ext>
            </a:extLst>
          </p:cNvPr>
          <p:cNvCxnSpPr>
            <a:cxnSpLocks/>
          </p:cNvCxnSpPr>
          <p:nvPr/>
        </p:nvCxnSpPr>
        <p:spPr>
          <a:xfrm flipV="1">
            <a:off x="6654226" y="3870951"/>
            <a:ext cx="540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Elbow Connector 61">
            <a:extLst>
              <a:ext uri="{FF2B5EF4-FFF2-40B4-BE49-F238E27FC236}">
                <a16:creationId xmlns:a16="http://schemas.microsoft.com/office/drawing/2014/main" id="{0575D018-D230-D532-E29F-1A3A4DDFE06C}"/>
              </a:ext>
            </a:extLst>
          </p:cNvPr>
          <p:cNvCxnSpPr>
            <a:cxnSpLocks/>
          </p:cNvCxnSpPr>
          <p:nvPr/>
        </p:nvCxnSpPr>
        <p:spPr>
          <a:xfrm flipV="1">
            <a:off x="6310483" y="3870951"/>
            <a:ext cx="540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Elbow Connector 62">
            <a:extLst>
              <a:ext uri="{FF2B5EF4-FFF2-40B4-BE49-F238E27FC236}">
                <a16:creationId xmlns:a16="http://schemas.microsoft.com/office/drawing/2014/main" id="{4F376F14-C497-457B-8079-6FB6300A7951}"/>
              </a:ext>
            </a:extLst>
          </p:cNvPr>
          <p:cNvCxnSpPr>
            <a:cxnSpLocks/>
            <a:stCxn id="14" idx="0"/>
          </p:cNvCxnSpPr>
          <p:nvPr/>
        </p:nvCxnSpPr>
        <p:spPr>
          <a:xfrm rot="16200000" flipH="1">
            <a:off x="5307556" y="2935095"/>
            <a:ext cx="705523" cy="1518366"/>
          </a:xfrm>
          <a:prstGeom prst="bentConnector4">
            <a:avLst>
              <a:gd name="adj1" fmla="val -32401"/>
              <a:gd name="adj2" fmla="val 68856"/>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C1AEE7F-A8F7-AEBA-17F6-762C91FEC2B2}"/>
              </a:ext>
            </a:extLst>
          </p:cNvPr>
          <p:cNvCxnSpPr>
            <a:stCxn id="14" idx="2"/>
            <a:endCxn id="20" idx="0"/>
          </p:cNvCxnSpPr>
          <p:nvPr/>
        </p:nvCxnSpPr>
        <p:spPr>
          <a:xfrm>
            <a:off x="4901135" y="3518902"/>
            <a:ext cx="0" cy="63322"/>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A974971-B1DB-EBF7-D314-733F1DEF0903}"/>
              </a:ext>
            </a:extLst>
          </p:cNvPr>
          <p:cNvCxnSpPr>
            <a:cxnSpLocks/>
            <a:stCxn id="16" idx="2"/>
            <a:endCxn id="42" idx="0"/>
          </p:cNvCxnSpPr>
          <p:nvPr/>
        </p:nvCxnSpPr>
        <p:spPr>
          <a:xfrm>
            <a:off x="7194335" y="3277629"/>
            <a:ext cx="0" cy="49785"/>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AEE96D4D-117C-F790-3DEF-101F3E5962A6}"/>
              </a:ext>
            </a:extLst>
          </p:cNvPr>
          <p:cNvCxnSpPr>
            <a:cxnSpLocks/>
            <a:endCxn id="25" idx="3"/>
          </p:cNvCxnSpPr>
          <p:nvPr/>
        </p:nvCxnSpPr>
        <p:spPr>
          <a:xfrm flipH="1">
            <a:off x="7766944" y="6151433"/>
            <a:ext cx="386111" cy="1398"/>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BD2415AA-329F-00F0-13B5-439279055D3F}"/>
              </a:ext>
            </a:extLst>
          </p:cNvPr>
          <p:cNvGrpSpPr/>
          <p:nvPr/>
        </p:nvGrpSpPr>
        <p:grpSpPr>
          <a:xfrm>
            <a:off x="2438022" y="6007433"/>
            <a:ext cx="1502755" cy="288000"/>
            <a:chOff x="1665339" y="5887896"/>
            <a:chExt cx="1502755" cy="288000"/>
          </a:xfrm>
        </p:grpSpPr>
        <mc:AlternateContent xmlns:mc="http://schemas.openxmlformats.org/markup-compatibility/2006" xmlns:a14="http://schemas.microsoft.com/office/drawing/2010/main">
          <mc:Choice Requires="a14">
            <p:sp>
              <p:nvSpPr>
                <p:cNvPr id="68" name="Rounded Rectangle 67">
                  <a:extLst>
                    <a:ext uri="{FF2B5EF4-FFF2-40B4-BE49-F238E27FC236}">
                      <a16:creationId xmlns:a16="http://schemas.microsoft.com/office/drawing/2014/main" id="{A42C810C-1250-BE2A-8E67-D0FAF819E71B}"/>
                    </a:ext>
                  </a:extLst>
                </p:cNvPr>
                <p:cNvSpPr/>
                <p:nvPr/>
              </p:nvSpPr>
              <p:spPr>
                <a:xfrm>
                  <a:off x="1665339" y="5887896"/>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𝑥</m:t>
                            </m:r>
                          </m:e>
                          <m:sub>
                            <m:r>
                              <a:rPr lang="en-CA" sz="1500" b="0" i="1" smtClean="0">
                                <a:solidFill>
                                  <a:schemeClr val="tx1"/>
                                </a:solidFill>
                                <a:latin typeface="Cambria Math" panose="02040503050406030204" pitchFamily="18" charset="0"/>
                              </a:rPr>
                              <m:t>1</m:t>
                            </m:r>
                          </m:sub>
                        </m:sSub>
                      </m:oMath>
                    </m:oMathPara>
                  </a14:m>
                  <a:endParaRPr lang="en-US" sz="1500">
                    <a:solidFill>
                      <a:schemeClr val="tx1"/>
                    </a:solidFill>
                  </a:endParaRPr>
                </a:p>
              </p:txBody>
            </p:sp>
          </mc:Choice>
          <mc:Fallback xmlns="">
            <p:sp>
              <p:nvSpPr>
                <p:cNvPr id="68" name="Rounded Rectangle 67">
                  <a:extLst>
                    <a:ext uri="{FF2B5EF4-FFF2-40B4-BE49-F238E27FC236}">
                      <a16:creationId xmlns:a16="http://schemas.microsoft.com/office/drawing/2014/main" id="{A42C810C-1250-BE2A-8E67-D0FAF819E71B}"/>
                    </a:ext>
                  </a:extLst>
                </p:cNvPr>
                <p:cNvSpPr>
                  <a:spLocks noRot="1" noChangeAspect="1" noMove="1" noResize="1" noEditPoints="1" noAdjustHandles="1" noChangeArrowheads="1" noChangeShapeType="1" noTextEdit="1"/>
                </p:cNvSpPr>
                <p:nvPr/>
              </p:nvSpPr>
              <p:spPr>
                <a:xfrm>
                  <a:off x="1665339" y="5887896"/>
                  <a:ext cx="396000" cy="288000"/>
                </a:xfrm>
                <a:prstGeom prst="roundRect">
                  <a:avLst/>
                </a:prstGeom>
                <a:blipFill>
                  <a:blip r:embed="rId5"/>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Rounded Rectangle 68">
                  <a:extLst>
                    <a:ext uri="{FF2B5EF4-FFF2-40B4-BE49-F238E27FC236}">
                      <a16:creationId xmlns:a16="http://schemas.microsoft.com/office/drawing/2014/main" id="{9C287D1B-0C29-637F-A821-82C2D8682629}"/>
                    </a:ext>
                  </a:extLst>
                </p:cNvPr>
                <p:cNvSpPr/>
                <p:nvPr/>
              </p:nvSpPr>
              <p:spPr>
                <a:xfrm>
                  <a:off x="2112582" y="5887896"/>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𝑥</m:t>
                            </m:r>
                          </m:e>
                          <m:sub>
                            <m:r>
                              <a:rPr lang="en-CA" sz="1500" b="0" i="1" smtClean="0">
                                <a:solidFill>
                                  <a:schemeClr val="tx1"/>
                                </a:solidFill>
                                <a:latin typeface="Cambria Math" panose="02040503050406030204" pitchFamily="18" charset="0"/>
                              </a:rPr>
                              <m:t>2</m:t>
                            </m:r>
                          </m:sub>
                        </m:sSub>
                      </m:oMath>
                    </m:oMathPara>
                  </a14:m>
                  <a:endParaRPr lang="en-US" sz="1500">
                    <a:solidFill>
                      <a:schemeClr val="tx1"/>
                    </a:solidFill>
                  </a:endParaRPr>
                </a:p>
              </p:txBody>
            </p:sp>
          </mc:Choice>
          <mc:Fallback xmlns="">
            <p:sp>
              <p:nvSpPr>
                <p:cNvPr id="69" name="Rounded Rectangle 68">
                  <a:extLst>
                    <a:ext uri="{FF2B5EF4-FFF2-40B4-BE49-F238E27FC236}">
                      <a16:creationId xmlns:a16="http://schemas.microsoft.com/office/drawing/2014/main" id="{9C287D1B-0C29-637F-A821-82C2D8682629}"/>
                    </a:ext>
                  </a:extLst>
                </p:cNvPr>
                <p:cNvSpPr>
                  <a:spLocks noRot="1" noChangeAspect="1" noMove="1" noResize="1" noEditPoints="1" noAdjustHandles="1" noChangeArrowheads="1" noChangeShapeType="1" noTextEdit="1"/>
                </p:cNvSpPr>
                <p:nvPr/>
              </p:nvSpPr>
              <p:spPr>
                <a:xfrm>
                  <a:off x="2112582" y="5887896"/>
                  <a:ext cx="396000" cy="288000"/>
                </a:xfrm>
                <a:prstGeom prst="roundRect">
                  <a:avLst/>
                </a:prstGeom>
                <a:blipFill>
                  <a:blip r:embed="rId6"/>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Rounded Rectangle 69">
                  <a:extLst>
                    <a:ext uri="{FF2B5EF4-FFF2-40B4-BE49-F238E27FC236}">
                      <a16:creationId xmlns:a16="http://schemas.microsoft.com/office/drawing/2014/main" id="{5FDA4077-B15B-FA7A-BE04-12A01AC03F13}"/>
                    </a:ext>
                  </a:extLst>
                </p:cNvPr>
                <p:cNvSpPr/>
                <p:nvPr/>
              </p:nvSpPr>
              <p:spPr>
                <a:xfrm>
                  <a:off x="2772094" y="5887896"/>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𝑥</m:t>
                            </m:r>
                          </m:e>
                          <m:sub>
                            <m:r>
                              <a:rPr lang="en-CA" sz="1500" b="0" i="1" smtClean="0">
                                <a:solidFill>
                                  <a:schemeClr val="tx1"/>
                                </a:solidFill>
                                <a:latin typeface="Cambria Math" panose="02040503050406030204" pitchFamily="18" charset="0"/>
                              </a:rPr>
                              <m:t>𝑛</m:t>
                            </m:r>
                          </m:sub>
                        </m:sSub>
                      </m:oMath>
                    </m:oMathPara>
                  </a14:m>
                  <a:endParaRPr lang="en-US" sz="1500">
                    <a:solidFill>
                      <a:schemeClr val="tx1"/>
                    </a:solidFill>
                  </a:endParaRPr>
                </a:p>
              </p:txBody>
            </p:sp>
          </mc:Choice>
          <mc:Fallback xmlns="">
            <p:sp>
              <p:nvSpPr>
                <p:cNvPr id="70" name="Rounded Rectangle 69">
                  <a:extLst>
                    <a:ext uri="{FF2B5EF4-FFF2-40B4-BE49-F238E27FC236}">
                      <a16:creationId xmlns:a16="http://schemas.microsoft.com/office/drawing/2014/main" id="{5FDA4077-B15B-FA7A-BE04-12A01AC03F13}"/>
                    </a:ext>
                  </a:extLst>
                </p:cNvPr>
                <p:cNvSpPr>
                  <a:spLocks noRot="1" noChangeAspect="1" noMove="1" noResize="1" noEditPoints="1" noAdjustHandles="1" noChangeArrowheads="1" noChangeShapeType="1" noTextEdit="1"/>
                </p:cNvSpPr>
                <p:nvPr/>
              </p:nvSpPr>
              <p:spPr>
                <a:xfrm>
                  <a:off x="2772094" y="5887896"/>
                  <a:ext cx="396000" cy="288000"/>
                </a:xfrm>
                <a:prstGeom prst="roundRect">
                  <a:avLst/>
                </a:prstGeom>
                <a:blipFill>
                  <a:blip r:embed="rId7"/>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Rounded Rectangle 70">
                  <a:extLst>
                    <a:ext uri="{FF2B5EF4-FFF2-40B4-BE49-F238E27FC236}">
                      <a16:creationId xmlns:a16="http://schemas.microsoft.com/office/drawing/2014/main" id="{0DDAEEF4-BFA0-FFF9-76D9-2EA046DEC962}"/>
                    </a:ext>
                  </a:extLst>
                </p:cNvPr>
                <p:cNvSpPr/>
                <p:nvPr/>
              </p:nvSpPr>
              <p:spPr>
                <a:xfrm>
                  <a:off x="2525626" y="5953573"/>
                  <a:ext cx="234318" cy="168696"/>
                </a:xfrm>
                <a:prstGeom prst="roundRect">
                  <a:avLst/>
                </a:prstGeom>
                <a:noFill/>
                <a:ln>
                  <a:noFill/>
                </a:ln>
              </p:spPr>
              <p:style>
                <a:lnRef idx="0">
                  <a:scrgbClr r="0" g="0" b="0"/>
                </a:lnRef>
                <a:fillRef idx="0">
                  <a:scrgbClr r="0" g="0" b="0"/>
                </a:fillRef>
                <a:effectRef idx="0">
                  <a:scrgbClr r="0" g="0" b="0"/>
                </a:effectRef>
                <a:fontRef idx="minor">
                  <a:schemeClr val="dk1"/>
                </a:fontRef>
              </p:style>
              <p:txBody>
                <a:bodyPr lIns="0" tIns="46800" rIns="0" rtlCol="0" anchor="ctr"/>
                <a:lstStyle/>
                <a:p>
                  <a:pPr algn="just"/>
                  <a14:m>
                    <m:oMathPara xmlns:m="http://schemas.openxmlformats.org/officeDocument/2006/math">
                      <m:oMathParaPr>
                        <m:jc m:val="center"/>
                      </m:oMathParaPr>
                      <m:oMath xmlns:m="http://schemas.openxmlformats.org/officeDocument/2006/math">
                        <m:r>
                          <m:rPr>
                            <m:nor/>
                          </m:rPr>
                          <a:rPr lang="en-US" sz="1100" dirty="0" smtClean="0">
                            <a:solidFill>
                              <a:schemeClr val="tx1"/>
                            </a:solidFill>
                          </a:rPr>
                          <m:t>•••</m:t>
                        </m:r>
                      </m:oMath>
                    </m:oMathPara>
                  </a14:m>
                  <a:endParaRPr lang="en-US" sz="1100">
                    <a:solidFill>
                      <a:schemeClr val="tx1"/>
                    </a:solidFill>
                  </a:endParaRPr>
                </a:p>
              </p:txBody>
            </p:sp>
          </mc:Choice>
          <mc:Fallback xmlns="">
            <p:sp>
              <p:nvSpPr>
                <p:cNvPr id="71" name="Rounded Rectangle 70">
                  <a:extLst>
                    <a:ext uri="{FF2B5EF4-FFF2-40B4-BE49-F238E27FC236}">
                      <a16:creationId xmlns:a16="http://schemas.microsoft.com/office/drawing/2014/main" id="{0DDAEEF4-BFA0-FFF9-76D9-2EA046DEC962}"/>
                    </a:ext>
                  </a:extLst>
                </p:cNvPr>
                <p:cNvSpPr>
                  <a:spLocks noRot="1" noChangeAspect="1" noMove="1" noResize="1" noEditPoints="1" noAdjustHandles="1" noChangeArrowheads="1" noChangeShapeType="1" noTextEdit="1"/>
                </p:cNvSpPr>
                <p:nvPr/>
              </p:nvSpPr>
              <p:spPr>
                <a:xfrm>
                  <a:off x="2525626" y="5953573"/>
                  <a:ext cx="234318" cy="168696"/>
                </a:xfrm>
                <a:prstGeom prst="roundRect">
                  <a:avLst/>
                </a:prstGeom>
                <a:blipFill>
                  <a:blip r:embed="rId8"/>
                  <a:stretch>
                    <a:fillRect l="-10526" r="-10526"/>
                  </a:stretch>
                </a:blipFill>
                <a:ln>
                  <a:noFill/>
                </a:ln>
              </p:spPr>
              <p:txBody>
                <a:bodyPr/>
                <a:lstStyle/>
                <a:p>
                  <a:r>
                    <a:rPr lang="en-US">
                      <a:noFill/>
                    </a:rPr>
                    <a:t> </a:t>
                  </a:r>
                </a:p>
              </p:txBody>
            </p:sp>
          </mc:Fallback>
        </mc:AlternateContent>
      </p:grpSp>
      <p:grpSp>
        <p:nvGrpSpPr>
          <p:cNvPr id="72" name="Group 71">
            <a:extLst>
              <a:ext uri="{FF2B5EF4-FFF2-40B4-BE49-F238E27FC236}">
                <a16:creationId xmlns:a16="http://schemas.microsoft.com/office/drawing/2014/main" id="{35CD701E-429C-CF5D-9DFA-B9371A9C8A78}"/>
              </a:ext>
            </a:extLst>
          </p:cNvPr>
          <p:cNvGrpSpPr/>
          <p:nvPr/>
        </p:nvGrpSpPr>
        <p:grpSpPr>
          <a:xfrm>
            <a:off x="8153055" y="6007433"/>
            <a:ext cx="1072010" cy="288000"/>
            <a:chOff x="7380372" y="5887896"/>
            <a:chExt cx="1072010" cy="288000"/>
          </a:xfrm>
        </p:grpSpPr>
        <mc:AlternateContent xmlns:mc="http://schemas.openxmlformats.org/markup-compatibility/2006" xmlns:a14="http://schemas.microsoft.com/office/drawing/2010/main">
          <mc:Choice Requires="a14">
            <p:sp>
              <p:nvSpPr>
                <p:cNvPr id="73" name="Rounded Rectangle 72">
                  <a:extLst>
                    <a:ext uri="{FF2B5EF4-FFF2-40B4-BE49-F238E27FC236}">
                      <a16:creationId xmlns:a16="http://schemas.microsoft.com/office/drawing/2014/main" id="{9DC2DAAF-1743-23C2-A796-1992CE381644}"/>
                    </a:ext>
                  </a:extLst>
                </p:cNvPr>
                <p:cNvSpPr/>
                <p:nvPr/>
              </p:nvSpPr>
              <p:spPr>
                <a:xfrm>
                  <a:off x="7380372" y="5887896"/>
                  <a:ext cx="396000" cy="288000"/>
                </a:xfrm>
                <a:prstGeom prst="roundRect">
                  <a:avLst/>
                </a:prstGeom>
                <a:solidFill>
                  <a:srgbClr val="C44037">
                    <a:alpha val="64000"/>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𝑦</m:t>
                            </m:r>
                          </m:e>
                          <m:sub>
                            <m:r>
                              <a:rPr lang="en-CA" sz="1500" b="0" i="1" smtClean="0">
                                <a:solidFill>
                                  <a:schemeClr val="tx1"/>
                                </a:solidFill>
                                <a:latin typeface="Cambria Math" panose="02040503050406030204" pitchFamily="18" charset="0"/>
                              </a:rPr>
                              <m:t>1</m:t>
                            </m:r>
                          </m:sub>
                        </m:sSub>
                      </m:oMath>
                    </m:oMathPara>
                  </a14:m>
                  <a:endParaRPr lang="en-US" sz="1500">
                    <a:solidFill>
                      <a:schemeClr val="tx1"/>
                    </a:solidFill>
                  </a:endParaRPr>
                </a:p>
              </p:txBody>
            </p:sp>
          </mc:Choice>
          <mc:Fallback xmlns="">
            <p:sp>
              <p:nvSpPr>
                <p:cNvPr id="73" name="Rounded Rectangle 72">
                  <a:extLst>
                    <a:ext uri="{FF2B5EF4-FFF2-40B4-BE49-F238E27FC236}">
                      <a16:creationId xmlns:a16="http://schemas.microsoft.com/office/drawing/2014/main" id="{9DC2DAAF-1743-23C2-A796-1992CE381644}"/>
                    </a:ext>
                  </a:extLst>
                </p:cNvPr>
                <p:cNvSpPr>
                  <a:spLocks noRot="1" noChangeAspect="1" noMove="1" noResize="1" noEditPoints="1" noAdjustHandles="1" noChangeArrowheads="1" noChangeShapeType="1" noTextEdit="1"/>
                </p:cNvSpPr>
                <p:nvPr/>
              </p:nvSpPr>
              <p:spPr>
                <a:xfrm>
                  <a:off x="7380372" y="5887896"/>
                  <a:ext cx="396000" cy="288000"/>
                </a:xfrm>
                <a:prstGeom prst="roundRect">
                  <a:avLst/>
                </a:prstGeom>
                <a:blipFill>
                  <a:blip r:embed="rId9"/>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Rounded Rectangle 73">
                  <a:extLst>
                    <a:ext uri="{FF2B5EF4-FFF2-40B4-BE49-F238E27FC236}">
                      <a16:creationId xmlns:a16="http://schemas.microsoft.com/office/drawing/2014/main" id="{827F83B3-F2AF-A4EA-2DFE-858B5248EE0E}"/>
                    </a:ext>
                  </a:extLst>
                </p:cNvPr>
                <p:cNvSpPr/>
                <p:nvPr/>
              </p:nvSpPr>
              <p:spPr>
                <a:xfrm>
                  <a:off x="8056382" y="5887896"/>
                  <a:ext cx="396000" cy="288000"/>
                </a:xfrm>
                <a:prstGeom prst="roundRect">
                  <a:avLst/>
                </a:prstGeom>
                <a:solidFill>
                  <a:srgbClr val="C44037">
                    <a:alpha val="64000"/>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36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𝑦</m:t>
                            </m:r>
                          </m:e>
                          <m:sub>
                            <m:r>
                              <a:rPr lang="en-CA" sz="1500" b="0" i="1" smtClean="0">
                                <a:solidFill>
                                  <a:schemeClr val="tx1"/>
                                </a:solidFill>
                                <a:latin typeface="Cambria Math" panose="02040503050406030204" pitchFamily="18" charset="0"/>
                              </a:rPr>
                              <m:t>𝑡</m:t>
                            </m:r>
                            <m:r>
                              <a:rPr lang="en-CA" sz="1500" b="0" i="1" smtClean="0">
                                <a:solidFill>
                                  <a:schemeClr val="tx1"/>
                                </a:solidFill>
                                <a:latin typeface="Cambria Math" panose="02040503050406030204" pitchFamily="18" charset="0"/>
                              </a:rPr>
                              <m:t>−1</m:t>
                            </m:r>
                          </m:sub>
                        </m:sSub>
                      </m:oMath>
                    </m:oMathPara>
                  </a14:m>
                  <a:endParaRPr lang="en-US" sz="1500">
                    <a:solidFill>
                      <a:schemeClr val="tx1"/>
                    </a:solidFill>
                  </a:endParaRPr>
                </a:p>
              </p:txBody>
            </p:sp>
          </mc:Choice>
          <mc:Fallback xmlns="">
            <p:sp>
              <p:nvSpPr>
                <p:cNvPr id="74" name="Rounded Rectangle 73">
                  <a:extLst>
                    <a:ext uri="{FF2B5EF4-FFF2-40B4-BE49-F238E27FC236}">
                      <a16:creationId xmlns:a16="http://schemas.microsoft.com/office/drawing/2014/main" id="{827F83B3-F2AF-A4EA-2DFE-858B5248EE0E}"/>
                    </a:ext>
                  </a:extLst>
                </p:cNvPr>
                <p:cNvSpPr>
                  <a:spLocks noRot="1" noChangeAspect="1" noMove="1" noResize="1" noEditPoints="1" noAdjustHandles="1" noChangeArrowheads="1" noChangeShapeType="1" noTextEdit="1"/>
                </p:cNvSpPr>
                <p:nvPr/>
              </p:nvSpPr>
              <p:spPr>
                <a:xfrm>
                  <a:off x="8056382" y="5887896"/>
                  <a:ext cx="396000" cy="288000"/>
                </a:xfrm>
                <a:prstGeom prst="roundRect">
                  <a:avLst/>
                </a:prstGeom>
                <a:blipFill>
                  <a:blip r:embed="rId10"/>
                  <a:stretch>
                    <a:fillRect r="-12121"/>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Rounded Rectangle 74">
                  <a:extLst>
                    <a:ext uri="{FF2B5EF4-FFF2-40B4-BE49-F238E27FC236}">
                      <a16:creationId xmlns:a16="http://schemas.microsoft.com/office/drawing/2014/main" id="{73B8C9DD-627A-688C-A7FE-7D9C74C726EC}"/>
                    </a:ext>
                  </a:extLst>
                </p:cNvPr>
                <p:cNvSpPr/>
                <p:nvPr/>
              </p:nvSpPr>
              <p:spPr>
                <a:xfrm>
                  <a:off x="7799218" y="5953573"/>
                  <a:ext cx="234318" cy="168696"/>
                </a:xfrm>
                <a:prstGeom prst="roundRect">
                  <a:avLst/>
                </a:prstGeom>
                <a:noFill/>
                <a:ln>
                  <a:noFill/>
                </a:ln>
              </p:spPr>
              <p:style>
                <a:lnRef idx="0">
                  <a:scrgbClr r="0" g="0" b="0"/>
                </a:lnRef>
                <a:fillRef idx="0">
                  <a:scrgbClr r="0" g="0" b="0"/>
                </a:fillRef>
                <a:effectRef idx="0">
                  <a:scrgbClr r="0" g="0" b="0"/>
                </a:effectRef>
                <a:fontRef idx="minor">
                  <a:schemeClr val="dk1"/>
                </a:fontRef>
              </p:style>
              <p:txBody>
                <a:bodyPr lIns="0" tIns="46800" rIns="0" rtlCol="0" anchor="ctr"/>
                <a:lstStyle/>
                <a:p>
                  <a:pPr algn="just"/>
                  <a14:m>
                    <m:oMathPara xmlns:m="http://schemas.openxmlformats.org/officeDocument/2006/math">
                      <m:oMathParaPr>
                        <m:jc m:val="center"/>
                      </m:oMathParaPr>
                      <m:oMath xmlns:m="http://schemas.openxmlformats.org/officeDocument/2006/math">
                        <m:r>
                          <m:rPr>
                            <m:nor/>
                          </m:rPr>
                          <a:rPr lang="en-US" sz="1100" dirty="0" smtClean="0">
                            <a:solidFill>
                              <a:schemeClr val="tx1"/>
                            </a:solidFill>
                          </a:rPr>
                          <m:t>•••</m:t>
                        </m:r>
                      </m:oMath>
                    </m:oMathPara>
                  </a14:m>
                  <a:endParaRPr lang="en-US" sz="1100">
                    <a:solidFill>
                      <a:schemeClr val="tx1"/>
                    </a:solidFill>
                  </a:endParaRPr>
                </a:p>
              </p:txBody>
            </p:sp>
          </mc:Choice>
          <mc:Fallback xmlns="">
            <p:sp>
              <p:nvSpPr>
                <p:cNvPr id="75" name="Rounded Rectangle 74">
                  <a:extLst>
                    <a:ext uri="{FF2B5EF4-FFF2-40B4-BE49-F238E27FC236}">
                      <a16:creationId xmlns:a16="http://schemas.microsoft.com/office/drawing/2014/main" id="{73B8C9DD-627A-688C-A7FE-7D9C74C726EC}"/>
                    </a:ext>
                  </a:extLst>
                </p:cNvPr>
                <p:cNvSpPr>
                  <a:spLocks noRot="1" noChangeAspect="1" noMove="1" noResize="1" noEditPoints="1" noAdjustHandles="1" noChangeArrowheads="1" noChangeShapeType="1" noTextEdit="1"/>
                </p:cNvSpPr>
                <p:nvPr/>
              </p:nvSpPr>
              <p:spPr>
                <a:xfrm>
                  <a:off x="7799218" y="5953573"/>
                  <a:ext cx="234318" cy="168696"/>
                </a:xfrm>
                <a:prstGeom prst="roundRect">
                  <a:avLst/>
                </a:prstGeom>
                <a:blipFill>
                  <a:blip r:embed="rId11"/>
                  <a:stretch>
                    <a:fillRect l="-10000" r="-10000"/>
                  </a:stretch>
                </a:blipFill>
                <a:ln>
                  <a:noFill/>
                </a:ln>
              </p:spPr>
              <p:txBody>
                <a:bodyPr/>
                <a:lstStyle/>
                <a:p>
                  <a:r>
                    <a:rPr lang="en-US">
                      <a:noFill/>
                    </a:rPr>
                    <a:t> </a:t>
                  </a:r>
                </a:p>
              </p:txBody>
            </p:sp>
          </mc:Fallback>
        </mc:AlternateContent>
      </p:grpSp>
      <p:cxnSp>
        <p:nvCxnSpPr>
          <p:cNvPr id="76" name="Straight Connector 75">
            <a:extLst>
              <a:ext uri="{FF2B5EF4-FFF2-40B4-BE49-F238E27FC236}">
                <a16:creationId xmlns:a16="http://schemas.microsoft.com/office/drawing/2014/main" id="{4E39706C-8ADD-C7CE-E916-0B2B707AC2B6}"/>
              </a:ext>
            </a:extLst>
          </p:cNvPr>
          <p:cNvCxnSpPr>
            <a:cxnSpLocks/>
            <a:stCxn id="23" idx="0"/>
            <a:endCxn id="15" idx="2"/>
          </p:cNvCxnSpPr>
          <p:nvPr/>
        </p:nvCxnSpPr>
        <p:spPr>
          <a:xfrm flipV="1">
            <a:off x="7194335" y="2313600"/>
            <a:ext cx="0" cy="48959"/>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9711AA6B-BE72-0110-89DF-A73AA1EF99BB}"/>
                  </a:ext>
                </a:extLst>
              </p:cNvPr>
              <p:cNvSpPr txBox="1"/>
              <p:nvPr/>
            </p:nvSpPr>
            <p:spPr>
              <a:xfrm>
                <a:off x="8177261" y="1165044"/>
                <a:ext cx="1524381" cy="784830"/>
              </a:xfrm>
              <a:prstGeom prst="rect">
                <a:avLst/>
              </a:prstGeom>
              <a:noFill/>
            </p:spPr>
            <p:txBody>
              <a:bodyPr wrap="square" rtlCol="0">
                <a:spAutoFit/>
              </a:bodyPr>
              <a:lstStyle/>
              <a:p>
                <a:pPr algn="ctr"/>
                <a:r>
                  <a:rPr lang="en-US" sz="1500"/>
                  <a:t>Output Probabilities </a:t>
                </a:r>
              </a:p>
              <a:p>
                <a:pPr algn="ctr"/>
                <a:r>
                  <a:rPr lang="en-US" sz="1500"/>
                  <a:t>(for </a:t>
                </a:r>
                <a14:m>
                  <m:oMath xmlns:m="http://schemas.openxmlformats.org/officeDocument/2006/math">
                    <m:sSub>
                      <m:sSubPr>
                        <m:ctrlPr>
                          <a:rPr lang="en-CA" sz="1500" b="0" i="1" smtClean="0">
                            <a:latin typeface="Cambria Math" panose="02040503050406030204" pitchFamily="18" charset="0"/>
                          </a:rPr>
                        </m:ctrlPr>
                      </m:sSubPr>
                      <m:e>
                        <m:r>
                          <a:rPr lang="en-CA" sz="1500" b="0" i="1" smtClean="0">
                            <a:latin typeface="Cambria Math" panose="02040503050406030204" pitchFamily="18" charset="0"/>
                          </a:rPr>
                          <m:t>𝑦</m:t>
                        </m:r>
                      </m:e>
                      <m:sub>
                        <m:r>
                          <a:rPr lang="en-CA" sz="1500" b="0" i="1" smtClean="0">
                            <a:latin typeface="Cambria Math" panose="02040503050406030204" pitchFamily="18" charset="0"/>
                          </a:rPr>
                          <m:t>𝑡</m:t>
                        </m:r>
                      </m:sub>
                    </m:sSub>
                  </m:oMath>
                </a14:m>
                <a:r>
                  <a:rPr lang="en-US" sz="1500"/>
                  <a:t>)</a:t>
                </a:r>
              </a:p>
            </p:txBody>
          </p:sp>
        </mc:Choice>
        <mc:Fallback xmlns="">
          <p:sp>
            <p:nvSpPr>
              <p:cNvPr id="77" name="TextBox 76">
                <a:extLst>
                  <a:ext uri="{FF2B5EF4-FFF2-40B4-BE49-F238E27FC236}">
                    <a16:creationId xmlns:a16="http://schemas.microsoft.com/office/drawing/2014/main" id="{9711AA6B-BE72-0110-89DF-A73AA1EF99BB}"/>
                  </a:ext>
                </a:extLst>
              </p:cNvPr>
              <p:cNvSpPr txBox="1">
                <a:spLocks noRot="1" noChangeAspect="1" noMove="1" noResize="1" noEditPoints="1" noAdjustHandles="1" noChangeArrowheads="1" noChangeShapeType="1" noTextEdit="1"/>
              </p:cNvSpPr>
              <p:nvPr/>
            </p:nvSpPr>
            <p:spPr>
              <a:xfrm>
                <a:off x="8177261" y="1165044"/>
                <a:ext cx="1524381" cy="784830"/>
              </a:xfrm>
              <a:prstGeom prst="rect">
                <a:avLst/>
              </a:prstGeom>
              <a:blipFill>
                <a:blip r:embed="rId12"/>
                <a:stretch>
                  <a:fillRect t="-1587" b="-7937"/>
                </a:stretch>
              </a:blipFill>
            </p:spPr>
            <p:txBody>
              <a:bodyPr/>
              <a:lstStyle/>
              <a:p>
                <a:r>
                  <a:rPr lang="en-US">
                    <a:noFill/>
                  </a:rPr>
                  <a:t> </a:t>
                </a:r>
              </a:p>
            </p:txBody>
          </p:sp>
        </mc:Fallback>
      </mc:AlternateContent>
      <p:cxnSp>
        <p:nvCxnSpPr>
          <p:cNvPr id="78" name="Elbow Connector 77">
            <a:extLst>
              <a:ext uri="{FF2B5EF4-FFF2-40B4-BE49-F238E27FC236}">
                <a16:creationId xmlns:a16="http://schemas.microsoft.com/office/drawing/2014/main" id="{17460B0A-8B12-9E86-E181-F4B58F5EF023}"/>
              </a:ext>
            </a:extLst>
          </p:cNvPr>
          <p:cNvCxnSpPr>
            <a:cxnSpLocks/>
          </p:cNvCxnSpPr>
          <p:nvPr/>
        </p:nvCxnSpPr>
        <p:spPr>
          <a:xfrm rot="5400000" flipH="1" flipV="1">
            <a:off x="6974318" y="4607796"/>
            <a:ext cx="1015773" cy="569477"/>
          </a:xfrm>
          <a:prstGeom prst="bentConnector4">
            <a:avLst>
              <a:gd name="adj1" fmla="val 6804"/>
              <a:gd name="adj2" fmla="val 14072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Elbow Connector 78">
            <a:extLst>
              <a:ext uri="{FF2B5EF4-FFF2-40B4-BE49-F238E27FC236}">
                <a16:creationId xmlns:a16="http://schemas.microsoft.com/office/drawing/2014/main" id="{472BF7AD-8C3A-9905-AF8F-7F701C20855D}"/>
              </a:ext>
            </a:extLst>
          </p:cNvPr>
          <p:cNvCxnSpPr>
            <a:cxnSpLocks/>
          </p:cNvCxnSpPr>
          <p:nvPr/>
        </p:nvCxnSpPr>
        <p:spPr>
          <a:xfrm>
            <a:off x="9567777" y="1472518"/>
            <a:ext cx="557654" cy="2"/>
          </a:xfrm>
          <a:prstGeom prst="bentConnector3">
            <a:avLst>
              <a:gd name="adj1" fmla="val 50000"/>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0" name="Rounded Rectangle 79">
                <a:extLst>
                  <a:ext uri="{FF2B5EF4-FFF2-40B4-BE49-F238E27FC236}">
                    <a16:creationId xmlns:a16="http://schemas.microsoft.com/office/drawing/2014/main" id="{090CB9ED-97CD-50ED-331D-440FEF775978}"/>
                  </a:ext>
                </a:extLst>
              </p:cNvPr>
              <p:cNvSpPr/>
              <p:nvPr/>
            </p:nvSpPr>
            <p:spPr>
              <a:xfrm>
                <a:off x="10319329" y="1353351"/>
                <a:ext cx="396000" cy="288000"/>
              </a:xfrm>
              <a:prstGeom prst="roundRect">
                <a:avLst/>
              </a:prstGeom>
              <a:solidFill>
                <a:srgbClr val="C44037">
                  <a:alpha val="64000"/>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108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𝑦</m:t>
                          </m:r>
                        </m:e>
                        <m:sub>
                          <m:r>
                            <a:rPr lang="en-CA" sz="1500" b="0" i="1" smtClean="0">
                              <a:solidFill>
                                <a:schemeClr val="tx1"/>
                              </a:solidFill>
                              <a:latin typeface="Cambria Math" panose="02040503050406030204" pitchFamily="18" charset="0"/>
                            </a:rPr>
                            <m:t>𝑡</m:t>
                          </m:r>
                        </m:sub>
                      </m:sSub>
                    </m:oMath>
                  </m:oMathPara>
                </a14:m>
                <a:endParaRPr lang="en-US" sz="1500">
                  <a:solidFill>
                    <a:schemeClr val="tx1"/>
                  </a:solidFill>
                </a:endParaRPr>
              </a:p>
            </p:txBody>
          </p:sp>
        </mc:Choice>
        <mc:Fallback xmlns="">
          <p:sp>
            <p:nvSpPr>
              <p:cNvPr id="80" name="Rounded Rectangle 79">
                <a:extLst>
                  <a:ext uri="{FF2B5EF4-FFF2-40B4-BE49-F238E27FC236}">
                    <a16:creationId xmlns:a16="http://schemas.microsoft.com/office/drawing/2014/main" id="{090CB9ED-97CD-50ED-331D-440FEF775978}"/>
                  </a:ext>
                </a:extLst>
              </p:cNvPr>
              <p:cNvSpPr>
                <a:spLocks noRot="1" noChangeAspect="1" noMove="1" noResize="1" noEditPoints="1" noAdjustHandles="1" noChangeArrowheads="1" noChangeShapeType="1" noTextEdit="1"/>
              </p:cNvSpPr>
              <p:nvPr/>
            </p:nvSpPr>
            <p:spPr>
              <a:xfrm>
                <a:off x="10319329" y="1353351"/>
                <a:ext cx="396000" cy="288000"/>
              </a:xfrm>
              <a:prstGeom prst="roundRect">
                <a:avLst/>
              </a:prstGeom>
              <a:blipFill>
                <a:blip r:embed="rId13"/>
                <a:stretch>
                  <a:fillRect/>
                </a:stretch>
              </a:blipFill>
              <a:ln>
                <a:solidFill>
                  <a:srgbClr val="C44037"/>
                </a:solidFill>
              </a:ln>
            </p:spPr>
            <p:txBody>
              <a:bodyPr/>
              <a:lstStyle/>
              <a:p>
                <a:r>
                  <a:rPr lang="en-US">
                    <a:noFill/>
                  </a:rPr>
                  <a:t> </a:t>
                </a:r>
              </a:p>
            </p:txBody>
          </p:sp>
        </mc:Fallback>
      </mc:AlternateContent>
    </p:spTree>
    <p:extLst>
      <p:ext uri="{BB962C8B-B14F-4D97-AF65-F5344CB8AC3E}">
        <p14:creationId xmlns:p14="http://schemas.microsoft.com/office/powerpoint/2010/main" val="3778380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a:t>Putting it all together</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83</a:t>
            </a:fld>
            <a:endParaRPr lang="en-US"/>
          </a:p>
        </p:txBody>
      </p:sp>
      <p:sp>
        <p:nvSpPr>
          <p:cNvPr id="9" name="Title 1">
            <a:extLst>
              <a:ext uri="{FF2B5EF4-FFF2-40B4-BE49-F238E27FC236}">
                <a16:creationId xmlns:a16="http://schemas.microsoft.com/office/drawing/2014/main" id="{C2BAF02C-06FD-F6DB-C8B3-755F72C06868}"/>
              </a:ext>
            </a:extLst>
          </p:cNvPr>
          <p:cNvSpPr txBox="1">
            <a:spLocks/>
          </p:cNvSpPr>
          <p:nvPr/>
        </p:nvSpPr>
        <p:spPr>
          <a:xfrm>
            <a:off x="909320" y="711441"/>
            <a:ext cx="8905240" cy="63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i="1">
                <a:solidFill>
                  <a:schemeClr val="bg2">
                    <a:lumMod val="25000"/>
                  </a:schemeClr>
                </a:solidFill>
              </a:rPr>
              <a:t>Transformers From The Ground Up</a:t>
            </a:r>
          </a:p>
        </p:txBody>
      </p:sp>
      <p:pic>
        <p:nvPicPr>
          <p:cNvPr id="8" name="Picture 7">
            <a:extLst>
              <a:ext uri="{FF2B5EF4-FFF2-40B4-BE49-F238E27FC236}">
                <a16:creationId xmlns:a16="http://schemas.microsoft.com/office/drawing/2014/main" id="{A2C84169-84EB-1116-5812-AC7EB44C2435}"/>
              </a:ext>
            </a:extLst>
          </p:cNvPr>
          <p:cNvPicPr>
            <a:picLocks noChangeAspect="1"/>
          </p:cNvPicPr>
          <p:nvPr/>
        </p:nvPicPr>
        <p:blipFill>
          <a:blip r:embed="rId3"/>
          <a:stretch>
            <a:fillRect/>
          </a:stretch>
        </p:blipFill>
        <p:spPr>
          <a:xfrm>
            <a:off x="2758181" y="1341909"/>
            <a:ext cx="6675637" cy="4921937"/>
          </a:xfrm>
          <a:prstGeom prst="rect">
            <a:avLst/>
          </a:prstGeom>
        </p:spPr>
      </p:pic>
    </p:spTree>
    <p:extLst>
      <p:ext uri="{BB962C8B-B14F-4D97-AF65-F5344CB8AC3E}">
        <p14:creationId xmlns:p14="http://schemas.microsoft.com/office/powerpoint/2010/main" val="3960655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D598C-9CF1-6B32-1453-69F8E75295C3}"/>
              </a:ext>
            </a:extLst>
          </p:cNvPr>
          <p:cNvSpPr>
            <a:spLocks noGrp="1"/>
          </p:cNvSpPr>
          <p:nvPr>
            <p:ph type="title"/>
          </p:nvPr>
        </p:nvSpPr>
        <p:spPr/>
        <p:txBody>
          <a:bodyPr/>
          <a:lstStyle/>
          <a:p>
            <a:r>
              <a:rPr lang="en-US"/>
              <a:t>Training Transformers</a:t>
            </a:r>
          </a:p>
        </p:txBody>
      </p:sp>
      <p:sp>
        <p:nvSpPr>
          <p:cNvPr id="3" name="Content Placeholder 2">
            <a:extLst>
              <a:ext uri="{FF2B5EF4-FFF2-40B4-BE49-F238E27FC236}">
                <a16:creationId xmlns:a16="http://schemas.microsoft.com/office/drawing/2014/main" id="{673ED8F4-18D0-AACF-1874-40216139F88C}"/>
              </a:ext>
            </a:extLst>
          </p:cNvPr>
          <p:cNvSpPr>
            <a:spLocks noGrp="1"/>
          </p:cNvSpPr>
          <p:nvPr>
            <p:ph idx="1"/>
          </p:nvPr>
        </p:nvSpPr>
        <p:spPr/>
        <p:txBody>
          <a:bodyPr>
            <a:normAutofit fontScale="92500" lnSpcReduction="10000"/>
          </a:bodyPr>
          <a:lstStyle/>
          <a:p>
            <a:r>
              <a:rPr lang="en-US" sz="3200"/>
              <a:t>“Architecture alone does not make a model”</a:t>
            </a:r>
          </a:p>
          <a:p>
            <a:endParaRPr lang="en-US" sz="3200"/>
          </a:p>
          <a:p>
            <a:endParaRPr lang="en-US" sz="3200"/>
          </a:p>
          <a:p>
            <a:endParaRPr lang="en-US" sz="3200"/>
          </a:p>
          <a:p>
            <a:endParaRPr lang="en-US" sz="3200"/>
          </a:p>
          <a:p>
            <a:endParaRPr lang="en-US" sz="3200"/>
          </a:p>
          <a:p>
            <a:r>
              <a:rPr lang="en-US" sz="3200"/>
              <a:t>A model expresses different properties depending on how it is trained</a:t>
            </a:r>
          </a:p>
          <a:p>
            <a:r>
              <a:rPr lang="en-US" sz="3200"/>
              <a:t>Like nature vs. nurture, both impact what the model does</a:t>
            </a:r>
          </a:p>
          <a:p>
            <a:r>
              <a:rPr lang="en-US" sz="3200"/>
              <a:t>Training is what influences parameters</a:t>
            </a:r>
          </a:p>
        </p:txBody>
      </p:sp>
      <p:sp>
        <p:nvSpPr>
          <p:cNvPr id="4" name="Date Placeholder 3">
            <a:extLst>
              <a:ext uri="{FF2B5EF4-FFF2-40B4-BE49-F238E27FC236}">
                <a16:creationId xmlns:a16="http://schemas.microsoft.com/office/drawing/2014/main" id="{21E2DAFC-79F7-B9F8-09E6-00A3BB654885}"/>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239E3ED1-838F-B31E-CD36-C5CDB1523DB7}"/>
              </a:ext>
            </a:extLst>
          </p:cNvPr>
          <p:cNvSpPr>
            <a:spLocks noGrp="1"/>
          </p:cNvSpPr>
          <p:nvPr>
            <p:ph type="sldNum" sz="quarter" idx="12"/>
          </p:nvPr>
        </p:nvSpPr>
        <p:spPr/>
        <p:txBody>
          <a:bodyPr/>
          <a:lstStyle/>
          <a:p>
            <a:fld id="{D4F24A5E-B0D2-394D-9970-9AE06BCB59C1}" type="slidenum">
              <a:rPr lang="en-US" smtClean="0"/>
              <a:t>84</a:t>
            </a:fld>
            <a:endParaRPr lang="en-US"/>
          </a:p>
        </p:txBody>
      </p:sp>
      <p:sp>
        <p:nvSpPr>
          <p:cNvPr id="7" name="TextBox 6">
            <a:extLst>
              <a:ext uri="{FF2B5EF4-FFF2-40B4-BE49-F238E27FC236}">
                <a16:creationId xmlns:a16="http://schemas.microsoft.com/office/drawing/2014/main" id="{66C3563B-CC82-C094-F02A-C926F9094619}"/>
              </a:ext>
            </a:extLst>
          </p:cNvPr>
          <p:cNvSpPr txBox="1"/>
          <p:nvPr/>
        </p:nvSpPr>
        <p:spPr>
          <a:xfrm>
            <a:off x="2989957" y="2618077"/>
            <a:ext cx="6212085" cy="646331"/>
          </a:xfrm>
          <a:prstGeom prst="rect">
            <a:avLst/>
          </a:prstGeom>
          <a:noFill/>
        </p:spPr>
        <p:txBody>
          <a:bodyPr wrap="none" rtlCol="0">
            <a:spAutoFit/>
          </a:bodyPr>
          <a:lstStyle/>
          <a:p>
            <a:r>
              <a:rPr lang="en-US" sz="3600" b="1"/>
              <a:t>Architecture + Training = Model</a:t>
            </a:r>
          </a:p>
        </p:txBody>
      </p:sp>
    </p:spTree>
    <p:extLst>
      <p:ext uri="{BB962C8B-B14F-4D97-AF65-F5344CB8AC3E}">
        <p14:creationId xmlns:p14="http://schemas.microsoft.com/office/powerpoint/2010/main" val="11461139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7F872-214A-9F36-5A3F-E8812C825226}"/>
              </a:ext>
            </a:extLst>
          </p:cNvPr>
          <p:cNvSpPr>
            <a:spLocks noGrp="1"/>
          </p:cNvSpPr>
          <p:nvPr>
            <p:ph type="title"/>
          </p:nvPr>
        </p:nvSpPr>
        <p:spPr/>
        <p:txBody>
          <a:bodyPr/>
          <a:lstStyle/>
          <a:p>
            <a:r>
              <a:rPr lang="en-US"/>
              <a:t>Training Transformers</a:t>
            </a:r>
          </a:p>
        </p:txBody>
      </p:sp>
      <p:sp>
        <p:nvSpPr>
          <p:cNvPr id="3" name="Content Placeholder 2">
            <a:extLst>
              <a:ext uri="{FF2B5EF4-FFF2-40B4-BE49-F238E27FC236}">
                <a16:creationId xmlns:a16="http://schemas.microsoft.com/office/drawing/2014/main" id="{1C0C02D9-FBCA-39B1-4C42-0C78D3C852A5}"/>
              </a:ext>
            </a:extLst>
          </p:cNvPr>
          <p:cNvSpPr>
            <a:spLocks noGrp="1"/>
          </p:cNvSpPr>
          <p:nvPr>
            <p:ph idx="1"/>
          </p:nvPr>
        </p:nvSpPr>
        <p:spPr/>
        <p:txBody>
          <a:bodyPr/>
          <a:lstStyle/>
          <a:p>
            <a:r>
              <a:rPr lang="en-US"/>
              <a:t>Models fit to training data</a:t>
            </a:r>
          </a:p>
          <a:p>
            <a:endParaRPr lang="en-US"/>
          </a:p>
          <a:p>
            <a:r>
              <a:rPr lang="en-US"/>
              <a:t>If shown examples that encourage bidirectional attention, it will learn that</a:t>
            </a:r>
          </a:p>
          <a:p>
            <a:endParaRPr lang="en-US"/>
          </a:p>
          <a:p>
            <a:r>
              <a:rPr lang="en-US"/>
              <a:t>If shown only examples that require right attention, it may express more unidirectional behavior (won’t generalize as well)</a:t>
            </a:r>
          </a:p>
          <a:p>
            <a:endParaRPr lang="en-US"/>
          </a:p>
          <a:p>
            <a:r>
              <a:rPr lang="en-US"/>
              <a:t>BERT uses large scale pre-training to do this</a:t>
            </a:r>
          </a:p>
        </p:txBody>
      </p:sp>
      <p:sp>
        <p:nvSpPr>
          <p:cNvPr id="4" name="Date Placeholder 3">
            <a:extLst>
              <a:ext uri="{FF2B5EF4-FFF2-40B4-BE49-F238E27FC236}">
                <a16:creationId xmlns:a16="http://schemas.microsoft.com/office/drawing/2014/main" id="{D9B8305A-982B-8326-E7EF-EDFA5CCD1934}"/>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77C67963-AE51-C275-7816-FCBB7377DD40}"/>
              </a:ext>
            </a:extLst>
          </p:cNvPr>
          <p:cNvSpPr>
            <a:spLocks noGrp="1"/>
          </p:cNvSpPr>
          <p:nvPr>
            <p:ph type="sldNum" sz="quarter" idx="12"/>
          </p:nvPr>
        </p:nvSpPr>
        <p:spPr/>
        <p:txBody>
          <a:bodyPr/>
          <a:lstStyle/>
          <a:p>
            <a:fld id="{D4F24A5E-B0D2-394D-9970-9AE06BCB59C1}" type="slidenum">
              <a:rPr lang="en-US" smtClean="0"/>
              <a:t>85</a:t>
            </a:fld>
            <a:endParaRPr lang="en-US"/>
          </a:p>
        </p:txBody>
      </p:sp>
    </p:spTree>
    <p:extLst>
      <p:ext uri="{BB962C8B-B14F-4D97-AF65-F5344CB8AC3E}">
        <p14:creationId xmlns:p14="http://schemas.microsoft.com/office/powerpoint/2010/main" val="32252114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7F872-214A-9F36-5A3F-E8812C825226}"/>
              </a:ext>
            </a:extLst>
          </p:cNvPr>
          <p:cNvSpPr>
            <a:spLocks noGrp="1"/>
          </p:cNvSpPr>
          <p:nvPr>
            <p:ph type="title"/>
          </p:nvPr>
        </p:nvSpPr>
        <p:spPr/>
        <p:txBody>
          <a:bodyPr/>
          <a:lstStyle/>
          <a:p>
            <a:r>
              <a:rPr lang="en-US"/>
              <a:t>Training Transformers</a:t>
            </a:r>
          </a:p>
        </p:txBody>
      </p:sp>
      <p:sp>
        <p:nvSpPr>
          <p:cNvPr id="3" name="Content Placeholder 2">
            <a:extLst>
              <a:ext uri="{FF2B5EF4-FFF2-40B4-BE49-F238E27FC236}">
                <a16:creationId xmlns:a16="http://schemas.microsoft.com/office/drawing/2014/main" id="{1C0C02D9-FBCA-39B1-4C42-0C78D3C852A5}"/>
              </a:ext>
            </a:extLst>
          </p:cNvPr>
          <p:cNvSpPr>
            <a:spLocks noGrp="1"/>
          </p:cNvSpPr>
          <p:nvPr>
            <p:ph idx="1"/>
          </p:nvPr>
        </p:nvSpPr>
        <p:spPr/>
        <p:txBody>
          <a:bodyPr/>
          <a:lstStyle/>
          <a:p>
            <a:r>
              <a:rPr lang="en-US"/>
              <a:t>Masked training</a:t>
            </a:r>
          </a:p>
          <a:p>
            <a:endParaRPr lang="en-US"/>
          </a:p>
          <a:p>
            <a:r>
              <a:rPr lang="en-US"/>
              <a:t>Attention mechanism can build a masking support directly</a:t>
            </a:r>
          </a:p>
          <a:p>
            <a:r>
              <a:rPr lang="en-US"/>
              <a:t>Motivation:</a:t>
            </a:r>
          </a:p>
          <a:p>
            <a:pPr lvl="1"/>
            <a:r>
              <a:rPr lang="en-US"/>
              <a:t>Want to prevent the model from learning from future information in the output sequence</a:t>
            </a:r>
          </a:p>
          <a:p>
            <a:r>
              <a:rPr lang="en-US"/>
              <a:t>Main idea:</a:t>
            </a:r>
          </a:p>
          <a:p>
            <a:pPr lvl="1"/>
            <a:r>
              <a:rPr lang="en-US"/>
              <a:t>Since each decode layer starts with a self-attention block, we can add custom logic to mask out positions in target sequence which it shouldn’t see yet</a:t>
            </a:r>
          </a:p>
          <a:p>
            <a:r>
              <a:rPr lang="en-US"/>
              <a:t>Implemented as rolling window</a:t>
            </a:r>
          </a:p>
        </p:txBody>
      </p:sp>
      <p:sp>
        <p:nvSpPr>
          <p:cNvPr id="4" name="Date Placeholder 3">
            <a:extLst>
              <a:ext uri="{FF2B5EF4-FFF2-40B4-BE49-F238E27FC236}">
                <a16:creationId xmlns:a16="http://schemas.microsoft.com/office/drawing/2014/main" id="{D9B8305A-982B-8326-E7EF-EDFA5CCD1934}"/>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77C67963-AE51-C275-7816-FCBB7377DD40}"/>
              </a:ext>
            </a:extLst>
          </p:cNvPr>
          <p:cNvSpPr>
            <a:spLocks noGrp="1"/>
          </p:cNvSpPr>
          <p:nvPr>
            <p:ph type="sldNum" sz="quarter" idx="12"/>
          </p:nvPr>
        </p:nvSpPr>
        <p:spPr/>
        <p:txBody>
          <a:bodyPr/>
          <a:lstStyle/>
          <a:p>
            <a:fld id="{D4F24A5E-B0D2-394D-9970-9AE06BCB59C1}" type="slidenum">
              <a:rPr lang="en-US" smtClean="0"/>
              <a:t>86</a:t>
            </a:fld>
            <a:endParaRPr lang="en-US"/>
          </a:p>
        </p:txBody>
      </p:sp>
    </p:spTree>
    <p:extLst>
      <p:ext uri="{BB962C8B-B14F-4D97-AF65-F5344CB8AC3E}">
        <p14:creationId xmlns:p14="http://schemas.microsoft.com/office/powerpoint/2010/main" val="1529201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7F872-214A-9F36-5A3F-E8812C825226}"/>
              </a:ext>
            </a:extLst>
          </p:cNvPr>
          <p:cNvSpPr>
            <a:spLocks noGrp="1"/>
          </p:cNvSpPr>
          <p:nvPr>
            <p:ph type="title"/>
          </p:nvPr>
        </p:nvSpPr>
        <p:spPr/>
        <p:txBody>
          <a:bodyPr/>
          <a:lstStyle/>
          <a:p>
            <a:r>
              <a:rPr lang="en-US"/>
              <a:t>Training Transformers</a:t>
            </a:r>
          </a:p>
        </p:txBody>
      </p:sp>
      <p:sp>
        <p:nvSpPr>
          <p:cNvPr id="3" name="Content Placeholder 2">
            <a:extLst>
              <a:ext uri="{FF2B5EF4-FFF2-40B4-BE49-F238E27FC236}">
                <a16:creationId xmlns:a16="http://schemas.microsoft.com/office/drawing/2014/main" id="{1C0C02D9-FBCA-39B1-4C42-0C78D3C852A5}"/>
              </a:ext>
            </a:extLst>
          </p:cNvPr>
          <p:cNvSpPr>
            <a:spLocks noGrp="1"/>
          </p:cNvSpPr>
          <p:nvPr>
            <p:ph idx="1"/>
          </p:nvPr>
        </p:nvSpPr>
        <p:spPr/>
        <p:txBody>
          <a:bodyPr/>
          <a:lstStyle/>
          <a:p>
            <a:r>
              <a:rPr lang="en-US"/>
              <a:t>Masked training</a:t>
            </a:r>
          </a:p>
          <a:p>
            <a:endParaRPr lang="en-US"/>
          </a:p>
        </p:txBody>
      </p:sp>
      <p:sp>
        <p:nvSpPr>
          <p:cNvPr id="4" name="Date Placeholder 3">
            <a:extLst>
              <a:ext uri="{FF2B5EF4-FFF2-40B4-BE49-F238E27FC236}">
                <a16:creationId xmlns:a16="http://schemas.microsoft.com/office/drawing/2014/main" id="{D9B8305A-982B-8326-E7EF-EDFA5CCD1934}"/>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77C67963-AE51-C275-7816-FCBB7377DD40}"/>
              </a:ext>
            </a:extLst>
          </p:cNvPr>
          <p:cNvSpPr>
            <a:spLocks noGrp="1"/>
          </p:cNvSpPr>
          <p:nvPr>
            <p:ph type="sldNum" sz="quarter" idx="12"/>
          </p:nvPr>
        </p:nvSpPr>
        <p:spPr/>
        <p:txBody>
          <a:bodyPr/>
          <a:lstStyle/>
          <a:p>
            <a:fld id="{D4F24A5E-B0D2-394D-9970-9AE06BCB59C1}" type="slidenum">
              <a:rPr lang="en-US" smtClean="0"/>
              <a:t>87</a:t>
            </a:fld>
            <a:endParaRPr lang="en-US"/>
          </a:p>
        </p:txBody>
      </p:sp>
      <p:pic>
        <p:nvPicPr>
          <p:cNvPr id="11" name="Picture 10" descr="A yellow and purple squares&#10;&#10;Description automatically generated">
            <a:extLst>
              <a:ext uri="{FF2B5EF4-FFF2-40B4-BE49-F238E27FC236}">
                <a16:creationId xmlns:a16="http://schemas.microsoft.com/office/drawing/2014/main" id="{50760DD8-8A21-72D2-FD1D-73C5EBBDC6A7}"/>
              </a:ext>
            </a:extLst>
          </p:cNvPr>
          <p:cNvPicPr>
            <a:picLocks noChangeAspect="1"/>
          </p:cNvPicPr>
          <p:nvPr/>
        </p:nvPicPr>
        <p:blipFill>
          <a:blip r:embed="rId2"/>
          <a:stretch>
            <a:fillRect/>
          </a:stretch>
        </p:blipFill>
        <p:spPr>
          <a:xfrm>
            <a:off x="6796086" y="1837609"/>
            <a:ext cx="5156200" cy="3733800"/>
          </a:xfrm>
          <a:prstGeom prst="rect">
            <a:avLst/>
          </a:prstGeom>
        </p:spPr>
      </p:pic>
      <p:pic>
        <p:nvPicPr>
          <p:cNvPr id="13" name="Picture 12">
            <a:extLst>
              <a:ext uri="{FF2B5EF4-FFF2-40B4-BE49-F238E27FC236}">
                <a16:creationId xmlns:a16="http://schemas.microsoft.com/office/drawing/2014/main" id="{A9F89C28-C790-86AF-6549-E59589B9B8C1}"/>
              </a:ext>
            </a:extLst>
          </p:cNvPr>
          <p:cNvPicPr>
            <a:picLocks noChangeAspect="1"/>
          </p:cNvPicPr>
          <p:nvPr/>
        </p:nvPicPr>
        <p:blipFill rotWithShape="1">
          <a:blip r:embed="rId3"/>
          <a:srcRect r="10233"/>
          <a:stretch/>
        </p:blipFill>
        <p:spPr>
          <a:xfrm>
            <a:off x="239714" y="1780459"/>
            <a:ext cx="6334564" cy="1881187"/>
          </a:xfrm>
          <a:prstGeom prst="rect">
            <a:avLst/>
          </a:prstGeom>
        </p:spPr>
      </p:pic>
      <p:pic>
        <p:nvPicPr>
          <p:cNvPr id="14" name="Picture 13">
            <a:extLst>
              <a:ext uri="{FF2B5EF4-FFF2-40B4-BE49-F238E27FC236}">
                <a16:creationId xmlns:a16="http://schemas.microsoft.com/office/drawing/2014/main" id="{E6D86D67-369C-3637-3297-C912E4A2728E}"/>
              </a:ext>
            </a:extLst>
          </p:cNvPr>
          <p:cNvPicPr>
            <a:picLocks noChangeAspect="1"/>
          </p:cNvPicPr>
          <p:nvPr/>
        </p:nvPicPr>
        <p:blipFill>
          <a:blip r:embed="rId4"/>
          <a:stretch>
            <a:fillRect/>
          </a:stretch>
        </p:blipFill>
        <p:spPr>
          <a:xfrm>
            <a:off x="239714" y="3785785"/>
            <a:ext cx="6348256" cy="2570566"/>
          </a:xfrm>
          <a:prstGeom prst="rect">
            <a:avLst/>
          </a:prstGeom>
        </p:spPr>
      </p:pic>
      <p:sp>
        <p:nvSpPr>
          <p:cNvPr id="15" name="Rectangle 14">
            <a:extLst>
              <a:ext uri="{FF2B5EF4-FFF2-40B4-BE49-F238E27FC236}">
                <a16:creationId xmlns:a16="http://schemas.microsoft.com/office/drawing/2014/main" id="{92C93A47-A5F0-2B20-F7B5-0C24D8F19B2F}"/>
              </a:ext>
            </a:extLst>
          </p:cNvPr>
          <p:cNvSpPr/>
          <p:nvPr/>
        </p:nvSpPr>
        <p:spPr>
          <a:xfrm>
            <a:off x="838200" y="4855547"/>
            <a:ext cx="3948113" cy="476451"/>
          </a:xfrm>
          <a:prstGeom prst="rect">
            <a:avLst/>
          </a:prstGeom>
          <a:solidFill>
            <a:schemeClr val="accent4">
              <a:alpha val="29827"/>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50D753A-6ECA-254B-D6BA-D0F1BE15DD65}"/>
                  </a:ext>
                </a:extLst>
              </p:cNvPr>
              <p:cNvSpPr txBox="1"/>
              <p:nvPr/>
            </p:nvSpPr>
            <p:spPr>
              <a:xfrm>
                <a:off x="4981574" y="5435659"/>
                <a:ext cx="3171825" cy="830997"/>
              </a:xfrm>
              <a:prstGeom prst="rect">
                <a:avLst/>
              </a:prstGeom>
              <a:solidFill>
                <a:schemeClr val="bg1"/>
              </a:solidFill>
              <a:ln w="19050">
                <a:solidFill>
                  <a:srgbClr val="FF0000"/>
                </a:solidFill>
              </a:ln>
            </p:spPr>
            <p:txBody>
              <a:bodyPr wrap="square" rtlCol="0">
                <a:spAutoFit/>
              </a:bodyPr>
              <a:lstStyle/>
              <a:p>
                <a14:m>
                  <m:oMath xmlns:m="http://schemas.openxmlformats.org/officeDocument/2006/math">
                    <m:r>
                      <a:rPr lang="en-CA" sz="2400" b="0" i="1" smtClean="0">
                        <a:latin typeface="Cambria Math" panose="02040503050406030204" pitchFamily="18" charset="0"/>
                      </a:rPr>
                      <m:t>−1</m:t>
                    </m:r>
                    <m:r>
                      <a:rPr lang="en-CA" sz="2400" b="0" i="1" smtClean="0">
                        <a:latin typeface="Cambria Math" panose="02040503050406030204" pitchFamily="18" charset="0"/>
                      </a:rPr>
                      <m:t>𝑒</m:t>
                    </m:r>
                    <m:r>
                      <a:rPr lang="en-CA" sz="2400" b="0" i="1" smtClean="0">
                        <a:latin typeface="Cambria Math" panose="02040503050406030204" pitchFamily="18" charset="0"/>
                      </a:rPr>
                      <m:t>9</m:t>
                    </m:r>
                  </m:oMath>
                </a14:m>
                <a:r>
                  <a:rPr lang="en-US" sz="2400" dirty="0"/>
                  <a:t> is very negative, </a:t>
                </a:r>
                <a:r>
                  <a:rPr lang="en-US" sz="2400" dirty="0" err="1"/>
                  <a:t>softmax</a:t>
                </a:r>
                <a:r>
                  <a:rPr lang="en-US" sz="2400" dirty="0"/>
                  <a:t>(-1e9) </a:t>
                </a:r>
                <a:r>
                  <a:rPr lang="en-US" sz="2400" dirty="0">
                    <a:sym typeface="Wingdings" pitchFamily="2" charset="2"/>
                  </a:rPr>
                  <a:t></a:t>
                </a:r>
                <a:r>
                  <a:rPr lang="en-US" sz="2400" dirty="0"/>
                  <a:t> 0</a:t>
                </a:r>
              </a:p>
            </p:txBody>
          </p:sp>
        </mc:Choice>
        <mc:Fallback xmlns="">
          <p:sp>
            <p:nvSpPr>
              <p:cNvPr id="16" name="TextBox 15">
                <a:extLst>
                  <a:ext uri="{FF2B5EF4-FFF2-40B4-BE49-F238E27FC236}">
                    <a16:creationId xmlns:a16="http://schemas.microsoft.com/office/drawing/2014/main" id="{C50D753A-6ECA-254B-D6BA-D0F1BE15DD65}"/>
                  </a:ext>
                </a:extLst>
              </p:cNvPr>
              <p:cNvSpPr txBox="1">
                <a:spLocks noRot="1" noChangeAspect="1" noMove="1" noResize="1" noEditPoints="1" noAdjustHandles="1" noChangeArrowheads="1" noChangeShapeType="1" noTextEdit="1"/>
              </p:cNvSpPr>
              <p:nvPr/>
            </p:nvSpPr>
            <p:spPr>
              <a:xfrm>
                <a:off x="4981574" y="5435659"/>
                <a:ext cx="3171825" cy="830997"/>
              </a:xfrm>
              <a:prstGeom prst="rect">
                <a:avLst/>
              </a:prstGeom>
              <a:blipFill>
                <a:blip r:embed="rId5"/>
                <a:stretch>
                  <a:fillRect l="-2778" t="-2941" b="-13235"/>
                </a:stretch>
              </a:blipFill>
              <a:ln w="19050">
                <a:solidFill>
                  <a:srgbClr val="FF0000"/>
                </a:solidFill>
              </a:ln>
            </p:spPr>
            <p:txBody>
              <a:bodyPr/>
              <a:lstStyle/>
              <a:p>
                <a:r>
                  <a:rPr lang="en-CA">
                    <a:noFill/>
                  </a:rPr>
                  <a:t> </a:t>
                </a:r>
              </a:p>
            </p:txBody>
          </p:sp>
        </mc:Fallback>
      </mc:AlternateContent>
    </p:spTree>
    <p:extLst>
      <p:ext uri="{BB962C8B-B14F-4D97-AF65-F5344CB8AC3E}">
        <p14:creationId xmlns:p14="http://schemas.microsoft.com/office/powerpoint/2010/main" val="6108588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0079D-5BE0-4A28-32BA-22177336BE33}"/>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EB4F96FE-AD3C-FDF0-5CAA-9655D29F091C}"/>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1B082A5B-99ED-BE7F-D2A9-C87B843EECA7}"/>
              </a:ext>
            </a:extLst>
          </p:cNvPr>
          <p:cNvSpPr>
            <a:spLocks noGrp="1"/>
          </p:cNvSpPr>
          <p:nvPr>
            <p:ph type="sldNum" sz="quarter" idx="12"/>
          </p:nvPr>
        </p:nvSpPr>
        <p:spPr/>
        <p:txBody>
          <a:bodyPr/>
          <a:lstStyle/>
          <a:p>
            <a:fld id="{D4F24A5E-B0D2-394D-9970-9AE06BCB59C1}" type="slidenum">
              <a:rPr lang="en-US" smtClean="0"/>
              <a:t>88</a:t>
            </a:fld>
            <a:endParaRPr lang="en-US"/>
          </a:p>
        </p:txBody>
      </p:sp>
      <p:sp>
        <p:nvSpPr>
          <p:cNvPr id="9" name="Title 8">
            <a:extLst>
              <a:ext uri="{FF2B5EF4-FFF2-40B4-BE49-F238E27FC236}">
                <a16:creationId xmlns:a16="http://schemas.microsoft.com/office/drawing/2014/main" id="{67EB2C92-029D-0DD1-4404-80BB0E5C82AE}"/>
              </a:ext>
            </a:extLst>
          </p:cNvPr>
          <p:cNvSpPr>
            <a:spLocks noGrp="1"/>
          </p:cNvSpPr>
          <p:nvPr>
            <p:ph type="title"/>
          </p:nvPr>
        </p:nvSpPr>
        <p:spPr>
          <a:xfrm>
            <a:off x="838200" y="2977919"/>
            <a:ext cx="10515600" cy="902162"/>
          </a:xfrm>
        </p:spPr>
        <p:txBody>
          <a:bodyPr/>
          <a:lstStyle/>
          <a:p>
            <a:pPr algn="ctr"/>
            <a:r>
              <a:rPr lang="en-US" dirty="0"/>
              <a:t>Results and Impact</a:t>
            </a:r>
          </a:p>
        </p:txBody>
      </p:sp>
    </p:spTree>
    <p:extLst>
      <p:ext uri="{BB962C8B-B14F-4D97-AF65-F5344CB8AC3E}">
        <p14:creationId xmlns:p14="http://schemas.microsoft.com/office/powerpoint/2010/main" val="40146118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95384-1339-81CE-C289-478B1B9ED626}"/>
              </a:ext>
            </a:extLst>
          </p:cNvPr>
          <p:cNvSpPr>
            <a:spLocks noGrp="1"/>
          </p:cNvSpPr>
          <p:nvPr>
            <p:ph type="title"/>
          </p:nvPr>
        </p:nvSpPr>
        <p:spPr/>
        <p:txBody>
          <a:bodyPr/>
          <a:lstStyle/>
          <a:p>
            <a:r>
              <a:rPr lang="en-CA"/>
              <a:t>Performance</a:t>
            </a:r>
          </a:p>
        </p:txBody>
      </p:sp>
      <p:pic>
        <p:nvPicPr>
          <p:cNvPr id="8" name="Content Placeholder 7" descr="A table with numbers and letters&#10;&#10;Description automatically generated">
            <a:extLst>
              <a:ext uri="{FF2B5EF4-FFF2-40B4-BE49-F238E27FC236}">
                <a16:creationId xmlns:a16="http://schemas.microsoft.com/office/drawing/2014/main" id="{E305C158-57DA-1362-55F3-9AC7A13B3548}"/>
              </a:ext>
            </a:extLst>
          </p:cNvPr>
          <p:cNvPicPr>
            <a:picLocks noGrp="1" noChangeAspect="1"/>
          </p:cNvPicPr>
          <p:nvPr>
            <p:ph idx="1"/>
          </p:nvPr>
        </p:nvPicPr>
        <p:blipFill>
          <a:blip r:embed="rId2"/>
          <a:stretch>
            <a:fillRect/>
          </a:stretch>
        </p:blipFill>
        <p:spPr>
          <a:xfrm>
            <a:off x="1632453" y="2029969"/>
            <a:ext cx="8927093" cy="3886126"/>
          </a:xfrm>
        </p:spPr>
      </p:pic>
      <p:sp>
        <p:nvSpPr>
          <p:cNvPr id="4" name="Date Placeholder 3">
            <a:extLst>
              <a:ext uri="{FF2B5EF4-FFF2-40B4-BE49-F238E27FC236}">
                <a16:creationId xmlns:a16="http://schemas.microsoft.com/office/drawing/2014/main" id="{07403477-5025-15CB-5100-836E95DE1CF4}"/>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C99E7E50-BF67-5F76-D035-BC1FF2A2D02D}"/>
              </a:ext>
            </a:extLst>
          </p:cNvPr>
          <p:cNvSpPr>
            <a:spLocks noGrp="1"/>
          </p:cNvSpPr>
          <p:nvPr>
            <p:ph type="sldNum" sz="quarter" idx="12"/>
          </p:nvPr>
        </p:nvSpPr>
        <p:spPr/>
        <p:txBody>
          <a:bodyPr/>
          <a:lstStyle/>
          <a:p>
            <a:fld id="{D4F24A5E-B0D2-394D-9970-9AE06BCB59C1}" type="slidenum">
              <a:rPr lang="en-US" smtClean="0"/>
              <a:t>89</a:t>
            </a:fld>
            <a:endParaRPr lang="en-US"/>
          </a:p>
        </p:txBody>
      </p:sp>
      <p:sp>
        <p:nvSpPr>
          <p:cNvPr id="9" name="Content Placeholder 2">
            <a:extLst>
              <a:ext uri="{FF2B5EF4-FFF2-40B4-BE49-F238E27FC236}">
                <a16:creationId xmlns:a16="http://schemas.microsoft.com/office/drawing/2014/main" id="{8F48F0B1-BD48-E784-7F67-4A82A441E0C1}"/>
              </a:ext>
            </a:extLst>
          </p:cNvPr>
          <p:cNvSpPr txBox="1">
            <a:spLocks/>
          </p:cNvSpPr>
          <p:nvPr/>
        </p:nvSpPr>
        <p:spPr>
          <a:xfrm>
            <a:off x="838200" y="1260629"/>
            <a:ext cx="10515600" cy="49163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a:t>Experimentation on text translation: (1) EN-DE and (2) EN-FR</a:t>
            </a:r>
          </a:p>
        </p:txBody>
      </p:sp>
      <p:sp>
        <p:nvSpPr>
          <p:cNvPr id="10" name="TextBox 9">
            <a:extLst>
              <a:ext uri="{FF2B5EF4-FFF2-40B4-BE49-F238E27FC236}">
                <a16:creationId xmlns:a16="http://schemas.microsoft.com/office/drawing/2014/main" id="{38509776-480D-7A91-10C6-8498C4086318}"/>
              </a:ext>
            </a:extLst>
          </p:cNvPr>
          <p:cNvSpPr txBox="1"/>
          <p:nvPr/>
        </p:nvSpPr>
        <p:spPr>
          <a:xfrm>
            <a:off x="838200" y="6171561"/>
            <a:ext cx="10620364" cy="261610"/>
          </a:xfrm>
          <a:prstGeom prst="rect">
            <a:avLst/>
          </a:prstGeom>
          <a:noFill/>
        </p:spPr>
        <p:txBody>
          <a:bodyPr wrap="square">
            <a:spAutoFit/>
          </a:bodyPr>
          <a:lstStyle/>
          <a:p>
            <a:pPr>
              <a:spcBef>
                <a:spcPts val="0"/>
              </a:spcBef>
              <a:spcAft>
                <a:spcPts val="0"/>
              </a:spcAft>
            </a:pPr>
            <a:r>
              <a:rPr lang="en-CA" sz="1100">
                <a:effectLst/>
              </a:rPr>
              <a:t>A. Vaswani </a:t>
            </a:r>
            <a:r>
              <a:rPr lang="en-CA" sz="1100" i="1">
                <a:effectLst/>
              </a:rPr>
              <a:t>et al.</a:t>
            </a:r>
            <a:r>
              <a:rPr lang="en-CA" sz="1100">
                <a:effectLst/>
              </a:rPr>
              <a:t>, “Attention is All you Need,” in </a:t>
            </a:r>
            <a:r>
              <a:rPr lang="en-CA" sz="1100" i="1">
                <a:effectLst/>
              </a:rPr>
              <a:t>Advances in Neural Information Processing Systems (</a:t>
            </a:r>
            <a:r>
              <a:rPr lang="en-CA" sz="1100" i="1" err="1">
                <a:effectLst/>
              </a:rPr>
              <a:t>NeurIPS</a:t>
            </a:r>
            <a:r>
              <a:rPr lang="en-CA" sz="1100" i="1">
                <a:effectLst/>
              </a:rPr>
              <a:t>)</a:t>
            </a:r>
            <a:r>
              <a:rPr lang="en-CA" sz="1100">
                <a:effectLst/>
              </a:rPr>
              <a:t>, 2017.</a:t>
            </a:r>
          </a:p>
        </p:txBody>
      </p:sp>
    </p:spTree>
    <p:extLst>
      <p:ext uri="{BB962C8B-B14F-4D97-AF65-F5344CB8AC3E}">
        <p14:creationId xmlns:p14="http://schemas.microsoft.com/office/powerpoint/2010/main" val="363008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CDC58-5EAB-4069-AB4C-6281E7D702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4FABC7-5DBD-F20B-1669-A83BDEA09F0D}"/>
              </a:ext>
            </a:extLst>
          </p:cNvPr>
          <p:cNvSpPr>
            <a:spLocks noGrp="1"/>
          </p:cNvSpPr>
          <p:nvPr>
            <p:ph type="title"/>
          </p:nvPr>
        </p:nvSpPr>
        <p:spPr/>
        <p:txBody>
          <a:bodyPr>
            <a:normAutofit/>
          </a:bodyPr>
          <a:lstStyle/>
          <a:p>
            <a:r>
              <a:rPr lang="en-US" sz="3600"/>
              <a:t>Sequence to Sequence with RNNs + </a:t>
            </a:r>
            <a:r>
              <a:rPr lang="en-US" sz="3600" b="1"/>
              <a:t>Attention</a:t>
            </a:r>
          </a:p>
        </p:txBody>
      </p:sp>
      <p:sp>
        <p:nvSpPr>
          <p:cNvPr id="4" name="Date Placeholder 3">
            <a:extLst>
              <a:ext uri="{FF2B5EF4-FFF2-40B4-BE49-F238E27FC236}">
                <a16:creationId xmlns:a16="http://schemas.microsoft.com/office/drawing/2014/main" id="{342CAEE6-5E5C-4245-E9F4-6C5340C429FB}"/>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F16F2C1B-B899-6C45-BCDA-C599C1DEAD74}"/>
              </a:ext>
            </a:extLst>
          </p:cNvPr>
          <p:cNvSpPr>
            <a:spLocks noGrp="1"/>
          </p:cNvSpPr>
          <p:nvPr>
            <p:ph type="sldNum" sz="quarter" idx="12"/>
          </p:nvPr>
        </p:nvSpPr>
        <p:spPr/>
        <p:txBody>
          <a:bodyPr/>
          <a:lstStyle/>
          <a:p>
            <a:fld id="{D4F24A5E-B0D2-394D-9970-9AE06BCB59C1}" type="slidenum">
              <a:rPr lang="en-US" smtClean="0"/>
              <a:t>9</a:t>
            </a:fld>
            <a:endParaRPr lang="en-US"/>
          </a:p>
        </p:txBody>
      </p:sp>
      <p:sp>
        <p:nvSpPr>
          <p:cNvPr id="54" name="TextBox 53">
            <a:extLst>
              <a:ext uri="{FF2B5EF4-FFF2-40B4-BE49-F238E27FC236}">
                <a16:creationId xmlns:a16="http://schemas.microsoft.com/office/drawing/2014/main" id="{50318C77-3136-1BE1-9510-5074D3AF61B6}"/>
              </a:ext>
            </a:extLst>
          </p:cNvPr>
          <p:cNvSpPr txBox="1"/>
          <p:nvPr/>
        </p:nvSpPr>
        <p:spPr>
          <a:xfrm>
            <a:off x="838200" y="6218700"/>
            <a:ext cx="10911840" cy="261610"/>
          </a:xfrm>
          <a:prstGeom prst="rect">
            <a:avLst/>
          </a:prstGeom>
          <a:noFill/>
        </p:spPr>
        <p:txBody>
          <a:bodyPr wrap="square">
            <a:spAutoFit/>
          </a:bodyPr>
          <a:lstStyle/>
          <a:p>
            <a:pPr>
              <a:spcBef>
                <a:spcPts val="0"/>
              </a:spcBef>
              <a:spcAft>
                <a:spcPts val="0"/>
              </a:spcAft>
            </a:pPr>
            <a:r>
              <a:rPr lang="en-CA" sz="1100">
                <a:effectLst/>
              </a:rPr>
              <a:t>D. </a:t>
            </a:r>
            <a:r>
              <a:rPr lang="en-CA" sz="1100" err="1">
                <a:effectLst/>
              </a:rPr>
              <a:t>Bahdanau</a:t>
            </a:r>
            <a:r>
              <a:rPr lang="en-CA" sz="1100">
                <a:effectLst/>
              </a:rPr>
              <a:t>, K. Cho, and Y. </a:t>
            </a:r>
            <a:r>
              <a:rPr lang="en-CA" sz="1100" err="1">
                <a:effectLst/>
              </a:rPr>
              <a:t>Bengio</a:t>
            </a:r>
            <a:r>
              <a:rPr lang="en-CA" sz="1100">
                <a:effectLst/>
              </a:rPr>
              <a:t>, “Neural Machine Translation by Jointly Learning to Align and Translate,” in </a:t>
            </a:r>
            <a:r>
              <a:rPr lang="en-CA" sz="1100" i="1">
                <a:effectLst/>
              </a:rPr>
              <a:t>3rd International Conference on Learning Representations (ICLR), </a:t>
            </a:r>
            <a:r>
              <a:rPr lang="en-CA" sz="1100">
                <a:effectLst/>
              </a:rPr>
              <a:t>2015</a:t>
            </a:r>
            <a:r>
              <a:rPr lang="en-CA" sz="1100" i="1"/>
              <a:t>.</a:t>
            </a:r>
            <a:endParaRPr lang="en-CA" sz="1100">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8E14A45-9EBB-82F5-9F60-3DC250C56A42}"/>
                  </a:ext>
                </a:extLst>
              </p:cNvPr>
              <p:cNvSpPr>
                <a:spLocks noGrp="1"/>
              </p:cNvSpPr>
              <p:nvPr>
                <p:ph idx="1"/>
              </p:nvPr>
            </p:nvSpPr>
            <p:spPr>
              <a:xfrm>
                <a:off x="838200" y="1260629"/>
                <a:ext cx="10515600" cy="4916334"/>
              </a:xfrm>
            </p:spPr>
            <p:txBody>
              <a:bodyPr/>
              <a:lstStyle/>
              <a:p>
                <a:pPr>
                  <a:spcAft>
                    <a:spcPts val="1200"/>
                  </a:spcAft>
                </a:pPr>
                <a:r>
                  <a:rPr lang="en-US" b="1"/>
                  <a:t>Idea! </a:t>
                </a:r>
                <a:r>
                  <a:rPr lang="en-US"/>
                  <a:t>Use a different context vector for each timestep in the decoder</a:t>
                </a:r>
              </a:p>
              <a:p>
                <a:pPr marL="0" indent="0">
                  <a:buNone/>
                </a:pPr>
                <a14:m>
                  <m:oMathPara xmlns:m="http://schemas.openxmlformats.org/officeDocument/2006/math">
                    <m:oMathParaPr>
                      <m:jc m:val="centerGroup"/>
                    </m:oMathParaPr>
                    <m:oMath xmlns:m="http://schemas.openxmlformats.org/officeDocument/2006/math">
                      <m:sSub>
                        <m:sSubPr>
                          <m:ctrlPr>
                            <a:rPr lang="en-CA" sz="2800" b="0" i="1" smtClean="0">
                              <a:latin typeface="Cambria Math" panose="02040503050406030204" pitchFamily="18" charset="0"/>
                            </a:rPr>
                          </m:ctrlPr>
                        </m:sSubPr>
                        <m:e>
                          <m:r>
                            <a:rPr lang="en-CA" sz="2800" b="0" i="1" smtClean="0">
                              <a:latin typeface="Cambria Math" panose="02040503050406030204" pitchFamily="18" charset="0"/>
                            </a:rPr>
                            <m:t>𝑠</m:t>
                          </m:r>
                        </m:e>
                        <m:sub>
                          <m:r>
                            <a:rPr lang="en-CA" sz="2800" b="0" i="1" smtClean="0">
                              <a:latin typeface="Cambria Math" panose="02040503050406030204" pitchFamily="18" charset="0"/>
                            </a:rPr>
                            <m:t>𝑡</m:t>
                          </m:r>
                        </m:sub>
                      </m:sSub>
                      <m:r>
                        <a:rPr lang="en-CA" sz="2800" b="0" i="1" smtClean="0">
                          <a:latin typeface="Cambria Math" panose="02040503050406030204" pitchFamily="18" charset="0"/>
                        </a:rPr>
                        <m:t>=</m:t>
                      </m:r>
                      <m:r>
                        <a:rPr lang="en-CA" sz="2800" b="0" i="1" smtClean="0">
                          <a:latin typeface="Cambria Math" panose="02040503050406030204" pitchFamily="18" charset="0"/>
                        </a:rPr>
                        <m:t>𝑔</m:t>
                      </m:r>
                      <m:r>
                        <a:rPr lang="en-CA" sz="2800" b="0" i="1" smtClean="0">
                          <a:latin typeface="Cambria Math" panose="02040503050406030204" pitchFamily="18" charset="0"/>
                        </a:rPr>
                        <m:t>(</m:t>
                      </m:r>
                      <m:sSub>
                        <m:sSubPr>
                          <m:ctrlPr>
                            <a:rPr lang="en-CA" sz="2800" b="0" i="1" smtClean="0">
                              <a:latin typeface="Cambria Math" panose="02040503050406030204" pitchFamily="18" charset="0"/>
                            </a:rPr>
                          </m:ctrlPr>
                        </m:sSubPr>
                        <m:e>
                          <m:r>
                            <a:rPr lang="en-CA" sz="2800" b="0" i="1" smtClean="0">
                              <a:latin typeface="Cambria Math" panose="02040503050406030204" pitchFamily="18" charset="0"/>
                            </a:rPr>
                            <m:t>𝑦</m:t>
                          </m:r>
                        </m:e>
                        <m:sub>
                          <m:r>
                            <a:rPr lang="en-CA" sz="2800" b="0" i="1" smtClean="0">
                              <a:latin typeface="Cambria Math" panose="02040503050406030204" pitchFamily="18" charset="0"/>
                            </a:rPr>
                            <m:t>𝑡</m:t>
                          </m:r>
                          <m:r>
                            <a:rPr lang="en-CA" sz="2800" b="0" i="1" smtClean="0">
                              <a:latin typeface="Cambria Math" panose="02040503050406030204" pitchFamily="18" charset="0"/>
                            </a:rPr>
                            <m:t>−1</m:t>
                          </m:r>
                        </m:sub>
                      </m:sSub>
                      <m:r>
                        <a:rPr lang="en-CA" sz="2800" b="0" i="1" smtClean="0">
                          <a:latin typeface="Cambria Math" panose="02040503050406030204" pitchFamily="18" charset="0"/>
                        </a:rPr>
                        <m:t>, </m:t>
                      </m:r>
                      <m:sSub>
                        <m:sSubPr>
                          <m:ctrlPr>
                            <a:rPr lang="en-CA" sz="2800" b="0" i="1" smtClean="0">
                              <a:latin typeface="Cambria Math" panose="02040503050406030204" pitchFamily="18" charset="0"/>
                            </a:rPr>
                          </m:ctrlPr>
                        </m:sSubPr>
                        <m:e>
                          <m:r>
                            <a:rPr lang="en-CA" sz="2800" b="0" i="1" smtClean="0">
                              <a:latin typeface="Cambria Math" panose="02040503050406030204" pitchFamily="18" charset="0"/>
                            </a:rPr>
                            <m:t>𝑠</m:t>
                          </m:r>
                        </m:e>
                        <m:sub>
                          <m:r>
                            <a:rPr lang="en-CA" sz="2800" b="0" i="1" smtClean="0">
                              <a:latin typeface="Cambria Math" panose="02040503050406030204" pitchFamily="18" charset="0"/>
                            </a:rPr>
                            <m:t>𝑡</m:t>
                          </m:r>
                          <m:r>
                            <a:rPr lang="en-CA" sz="2800" b="0" i="1" smtClean="0">
                              <a:latin typeface="Cambria Math" panose="02040503050406030204" pitchFamily="18" charset="0"/>
                            </a:rPr>
                            <m:t>−1</m:t>
                          </m:r>
                        </m:sub>
                      </m:sSub>
                      <m:r>
                        <a:rPr lang="en-CA" sz="2800" b="0" i="1" smtClean="0">
                          <a:latin typeface="Cambria Math" panose="02040503050406030204" pitchFamily="18" charset="0"/>
                        </a:rPr>
                        <m:t>,</m:t>
                      </m:r>
                      <m:sSub>
                        <m:sSubPr>
                          <m:ctrlPr>
                            <a:rPr lang="en-CA" sz="2800" b="1" i="1" smtClean="0">
                              <a:latin typeface="Cambria Math" panose="02040503050406030204" pitchFamily="18" charset="0"/>
                            </a:rPr>
                          </m:ctrlPr>
                        </m:sSubPr>
                        <m:e>
                          <m:r>
                            <a:rPr lang="en-CA" sz="2800" b="1" i="1" smtClean="0">
                              <a:latin typeface="Cambria Math" panose="02040503050406030204" pitchFamily="18" charset="0"/>
                            </a:rPr>
                            <m:t>𝒄</m:t>
                          </m:r>
                        </m:e>
                        <m:sub>
                          <m:r>
                            <a:rPr lang="en-CA" sz="2800" b="1" i="1" smtClean="0">
                              <a:latin typeface="Cambria Math" panose="02040503050406030204" pitchFamily="18" charset="0"/>
                            </a:rPr>
                            <m:t>𝒕</m:t>
                          </m:r>
                        </m:sub>
                      </m:sSub>
                      <m:r>
                        <a:rPr lang="en-CA" sz="2800" b="0" i="1" smtClean="0">
                          <a:latin typeface="Cambria Math" panose="02040503050406030204" pitchFamily="18" charset="0"/>
                        </a:rPr>
                        <m:t>)</m:t>
                      </m:r>
                    </m:oMath>
                  </m:oMathPara>
                </a14:m>
                <a:endParaRPr lang="en-US" sz="2800"/>
              </a:p>
              <a:p>
                <a:pPr marL="0" indent="0">
                  <a:buNone/>
                </a:pPr>
                <a:endParaRPr lang="en-US"/>
              </a:p>
              <a:p>
                <a:r>
                  <a:rPr lang="en-US"/>
                  <a:t>No more bottleneck through a single vector</a:t>
                </a:r>
              </a:p>
              <a:p>
                <a:pPr marL="0" indent="0">
                  <a:buNone/>
                </a:pPr>
                <a:endParaRPr lang="en-US"/>
              </a:p>
              <a:p>
                <a:r>
                  <a:rPr lang="en-US"/>
                  <a:t>Craft the context vector so that it “looks at” different parts of the input sequence for each decoder timestep</a:t>
                </a:r>
              </a:p>
              <a:p>
                <a:endParaRPr lang="en-US"/>
              </a:p>
              <a:p>
                <a:endParaRPr lang="en-US" sz="2800"/>
              </a:p>
              <a:p>
                <a:pPr marL="0" indent="0">
                  <a:buNone/>
                </a:pPr>
                <a:endParaRPr lang="en-US">
                  <a:solidFill>
                    <a:srgbClr val="FF0000"/>
                  </a:solidFill>
                </a:endParaRPr>
              </a:p>
              <a:p>
                <a:endParaRPr lang="en-US"/>
              </a:p>
            </p:txBody>
          </p:sp>
        </mc:Choice>
        <mc:Fallback xmlns="">
          <p:sp>
            <p:nvSpPr>
              <p:cNvPr id="3" name="Content Placeholder 2">
                <a:extLst>
                  <a:ext uri="{FF2B5EF4-FFF2-40B4-BE49-F238E27FC236}">
                    <a16:creationId xmlns:a16="http://schemas.microsoft.com/office/drawing/2014/main" id="{88E14A45-9EBB-82F5-9F60-3DC250C56A42}"/>
                  </a:ext>
                </a:extLst>
              </p:cNvPr>
              <p:cNvSpPr>
                <a:spLocks noGrp="1" noRot="1" noChangeAspect="1" noMove="1" noResize="1" noEditPoints="1" noAdjustHandles="1" noChangeArrowheads="1" noChangeShapeType="1" noTextEdit="1"/>
              </p:cNvSpPr>
              <p:nvPr>
                <p:ph idx="1"/>
              </p:nvPr>
            </p:nvSpPr>
            <p:spPr>
              <a:xfrm>
                <a:off x="838200" y="1260629"/>
                <a:ext cx="10515600" cy="4916334"/>
              </a:xfrm>
              <a:blipFill>
                <a:blip r:embed="rId3"/>
                <a:stretch>
                  <a:fillRect l="-1043" t="-2109"/>
                </a:stretch>
              </a:blipFill>
            </p:spPr>
            <p:txBody>
              <a:bodyPr/>
              <a:lstStyle/>
              <a:p>
                <a:r>
                  <a:rPr lang="en-US">
                    <a:noFill/>
                  </a:rPr>
                  <a:t> </a:t>
                </a:r>
              </a:p>
            </p:txBody>
          </p:sp>
        </mc:Fallback>
      </mc:AlternateContent>
    </p:spTree>
    <p:extLst>
      <p:ext uri="{BB962C8B-B14F-4D97-AF65-F5344CB8AC3E}">
        <p14:creationId xmlns:p14="http://schemas.microsoft.com/office/powerpoint/2010/main" val="422633285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4BCE5-9167-BEAA-500B-E5465C3C291E}"/>
              </a:ext>
            </a:extLst>
          </p:cNvPr>
          <p:cNvSpPr>
            <a:spLocks noGrp="1"/>
          </p:cNvSpPr>
          <p:nvPr>
            <p:ph type="title"/>
          </p:nvPr>
        </p:nvSpPr>
        <p:spPr/>
        <p:txBody>
          <a:bodyPr/>
          <a:lstStyle/>
          <a:p>
            <a:r>
              <a:rPr lang="en-US" dirty="0"/>
              <a:t>Combined Transformer Figure</a:t>
            </a:r>
          </a:p>
        </p:txBody>
      </p:sp>
      <p:pic>
        <p:nvPicPr>
          <p:cNvPr id="7" name="Content Placeholder 6" descr="A screenshot of a computer&#10;&#10;Description automatically generated">
            <a:extLst>
              <a:ext uri="{FF2B5EF4-FFF2-40B4-BE49-F238E27FC236}">
                <a16:creationId xmlns:a16="http://schemas.microsoft.com/office/drawing/2014/main" id="{B59EACE8-0B06-61A0-5370-92BD9F136F9B}"/>
              </a:ext>
            </a:extLst>
          </p:cNvPr>
          <p:cNvPicPr>
            <a:picLocks noGrp="1" noChangeAspect="1"/>
          </p:cNvPicPr>
          <p:nvPr>
            <p:ph idx="1"/>
          </p:nvPr>
        </p:nvPicPr>
        <p:blipFill>
          <a:blip r:embed="rId2"/>
          <a:stretch>
            <a:fillRect/>
          </a:stretch>
        </p:blipFill>
        <p:spPr>
          <a:xfrm>
            <a:off x="838200" y="1866080"/>
            <a:ext cx="10515600" cy="3705277"/>
          </a:xfrm>
        </p:spPr>
      </p:pic>
      <p:sp>
        <p:nvSpPr>
          <p:cNvPr id="4" name="Date Placeholder 3">
            <a:extLst>
              <a:ext uri="{FF2B5EF4-FFF2-40B4-BE49-F238E27FC236}">
                <a16:creationId xmlns:a16="http://schemas.microsoft.com/office/drawing/2014/main" id="{CBB4874F-8E27-4F11-1849-06EB357FE6B1}"/>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5" name="Slide Number Placeholder 4">
            <a:extLst>
              <a:ext uri="{FF2B5EF4-FFF2-40B4-BE49-F238E27FC236}">
                <a16:creationId xmlns:a16="http://schemas.microsoft.com/office/drawing/2014/main" id="{58C24638-0EC2-81E8-9087-A83D8406E47F}"/>
              </a:ext>
            </a:extLst>
          </p:cNvPr>
          <p:cNvSpPr>
            <a:spLocks noGrp="1"/>
          </p:cNvSpPr>
          <p:nvPr>
            <p:ph type="sldNum" sz="quarter" idx="12"/>
          </p:nvPr>
        </p:nvSpPr>
        <p:spPr/>
        <p:txBody>
          <a:bodyPr/>
          <a:lstStyle/>
          <a:p>
            <a:fld id="{D4F24A5E-B0D2-394D-9970-9AE06BCB59C1}" type="slidenum">
              <a:rPr lang="en-US" smtClean="0"/>
              <a:t>90</a:t>
            </a:fld>
            <a:endParaRPr lang="en-US"/>
          </a:p>
        </p:txBody>
      </p:sp>
    </p:spTree>
    <p:extLst>
      <p:ext uri="{BB962C8B-B14F-4D97-AF65-F5344CB8AC3E}">
        <p14:creationId xmlns:p14="http://schemas.microsoft.com/office/powerpoint/2010/main" val="16363009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9E2C6-304B-2F98-D1D5-1A340F1F9BCF}"/>
              </a:ext>
            </a:extLst>
          </p:cNvPr>
          <p:cNvSpPr>
            <a:spLocks noGrp="1"/>
          </p:cNvSpPr>
          <p:nvPr>
            <p:ph type="title"/>
          </p:nvPr>
        </p:nvSpPr>
        <p:spPr/>
        <p:txBody>
          <a:bodyPr/>
          <a:lstStyle/>
          <a:p>
            <a:r>
              <a:rPr lang="en-US" dirty="0"/>
              <a:t>Transformer Complexity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B6CDDC9-449A-6E37-001E-49E0DD47A969}"/>
                  </a:ext>
                </a:extLst>
              </p:cNvPr>
              <p:cNvSpPr>
                <a:spLocks noGrp="1"/>
              </p:cNvSpPr>
              <p:nvPr>
                <p:ph idx="1"/>
              </p:nvPr>
            </p:nvSpPr>
            <p:spPr/>
            <p:txBody>
              <a:bodyPr/>
              <a:lstStyle/>
              <a:p>
                <a:r>
                  <a:rPr lang="en-US" dirty="0"/>
                  <a:t>We only consider matrix multiplication complexity</a:t>
                </a:r>
              </a:p>
              <a:p>
                <a:pPr lvl="1"/>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1</m:t>
                        </m:r>
                      </m:sub>
                    </m:sSub>
                    <m:r>
                      <a:rPr lang="en-US" i="1" smtClean="0">
                        <a:latin typeface="Cambria Math" panose="02040503050406030204" pitchFamily="18" charset="0"/>
                        <a:ea typeface="Cambria Math" panose="02040503050406030204" pitchFamily="18" charset="0"/>
                      </a:rPr>
                      <m:t>∈</m:t>
                    </m:r>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𝑅</m:t>
                        </m:r>
                      </m:e>
                      <m:sup>
                        <m:r>
                          <a:rPr lang="en-US" b="0" i="1" smtClean="0">
                            <a:latin typeface="Cambria Math" panose="02040503050406030204" pitchFamily="18" charset="0"/>
                            <a:ea typeface="Cambria Math" panose="02040503050406030204" pitchFamily="18" charset="0"/>
                          </a:rPr>
                          <m:t>𝑑</m:t>
                        </m:r>
                        <m:r>
                          <a:rPr lang="en-US" b="0" i="1" smtClean="0">
                            <a:latin typeface="Cambria Math" panose="02040503050406030204" pitchFamily="18" charset="0"/>
                            <a:ea typeface="Cambria Math" panose="02040503050406030204" pitchFamily="18" charset="0"/>
                          </a:rPr>
                          <m:t> × </m:t>
                        </m:r>
                        <m:r>
                          <a:rPr lang="en-US" b="0" i="1" smtClean="0">
                            <a:latin typeface="Cambria Math" panose="02040503050406030204" pitchFamily="18" charset="0"/>
                            <a:ea typeface="Cambria Math" panose="02040503050406030204" pitchFamily="18" charset="0"/>
                          </a:rPr>
                          <m:t>𝑝</m:t>
                        </m:r>
                      </m:sup>
                    </m:sSup>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2</m:t>
                        </m:r>
                      </m:sub>
                    </m:sSub>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𝑅</m:t>
                        </m:r>
                      </m:e>
                      <m:sup>
                        <m:r>
                          <a:rPr lang="en-US" b="0" i="1" smtClean="0">
                            <a:latin typeface="Cambria Math" panose="02040503050406030204" pitchFamily="18" charset="0"/>
                            <a:ea typeface="Cambria Math" panose="02040503050406030204" pitchFamily="18" charset="0"/>
                          </a:rPr>
                          <m:t>𝑝</m:t>
                        </m:r>
                        <m:r>
                          <a:rPr lang="en-US" i="1">
                            <a:latin typeface="Cambria Math" panose="02040503050406030204" pitchFamily="18" charset="0"/>
                            <a:ea typeface="Cambria Math" panose="02040503050406030204" pitchFamily="18" charset="0"/>
                          </a:rPr>
                          <m:t> × </m:t>
                        </m:r>
                        <m:r>
                          <a:rPr lang="en-US" b="0" i="1" smtClean="0">
                            <a:latin typeface="Cambria Math" panose="02040503050406030204" pitchFamily="18" charset="0"/>
                            <a:ea typeface="Cambria Math" panose="02040503050406030204" pitchFamily="18" charset="0"/>
                          </a:rPr>
                          <m:t>𝑑</m:t>
                        </m:r>
                        <m:r>
                          <a:rPr lang="en-US" b="0" i="1" smtClean="0">
                            <a:latin typeface="Cambria Math" panose="02040503050406030204" pitchFamily="18" charset="0"/>
                            <a:ea typeface="Cambria Math" panose="02040503050406030204" pitchFamily="18" charset="0"/>
                          </a:rPr>
                          <m:t>′</m:t>
                        </m:r>
                      </m:sup>
                    </m:sSup>
                  </m:oMath>
                </a14:m>
                <a:r>
                  <a:rPr lang="en-US" dirty="0"/>
                  <a:t>dot-product uses d*p*d’ float-number multiplication.</a:t>
                </a:r>
              </a:p>
              <a:p>
                <a:pPr lvl="1"/>
                <a:r>
                  <a:rPr lang="en-US" dirty="0"/>
                  <a:t>What are the multiplications in the transformer?</a:t>
                </a:r>
              </a:p>
              <a:p>
                <a:pPr lvl="2"/>
                <a:r>
                  <a:rPr lang="en-US" dirty="0"/>
                  <a:t>Q/K/V Projection</a:t>
                </a:r>
              </a:p>
              <a:p>
                <a:pPr lvl="2"/>
                <a:r>
                  <a:rPr lang="en-US" dirty="0"/>
                  <a:t>O Projection</a:t>
                </a:r>
              </a:p>
              <a:p>
                <a:pPr lvl="2"/>
                <a:r>
                  <a:rPr lang="en-US" dirty="0"/>
                  <a:t>FFN up-projection</a:t>
                </a:r>
              </a:p>
              <a:p>
                <a:pPr lvl="2"/>
                <a:r>
                  <a:rPr lang="en-US" dirty="0"/>
                  <a:t>FFN down-projection</a:t>
                </a:r>
              </a:p>
              <a:p>
                <a:pPr lvl="2"/>
                <a:r>
                  <a:rPr lang="en-US" dirty="0"/>
                  <a:t>Attention map dot-product</a:t>
                </a:r>
              </a:p>
              <a:p>
                <a:pPr lvl="2"/>
                <a:r>
                  <a:rPr lang="en-US" dirty="0"/>
                  <a:t>Attention value aggregation</a:t>
                </a:r>
              </a:p>
              <a:p>
                <a:pPr lvl="1"/>
                <a:r>
                  <a:rPr lang="en-US" dirty="0"/>
                  <a:t>What is the total amount of multiplication in these six operations?</a:t>
                </a:r>
              </a:p>
              <a:p>
                <a:pPr lvl="2"/>
                <a:r>
                  <a:rPr lang="en-US" dirty="0"/>
                  <a:t>2NBd * (6d + N), B is the batch size, N is the </a:t>
                </a:r>
                <a:r>
                  <a:rPr lang="en-US"/>
                  <a:t>sequence length.</a:t>
                </a:r>
                <a:endParaRPr lang="en-US" dirty="0"/>
              </a:p>
              <a:p>
                <a:pPr lvl="2"/>
                <a:r>
                  <a:rPr lang="en-US" dirty="0"/>
                  <a:t>Verify this offline.</a:t>
                </a:r>
              </a:p>
            </p:txBody>
          </p:sp>
        </mc:Choice>
        <mc:Fallback xmlns="">
          <p:sp>
            <p:nvSpPr>
              <p:cNvPr id="3" name="Content Placeholder 2">
                <a:extLst>
                  <a:ext uri="{FF2B5EF4-FFF2-40B4-BE49-F238E27FC236}">
                    <a16:creationId xmlns:a16="http://schemas.microsoft.com/office/drawing/2014/main" id="{BB6CDDC9-449A-6E37-001E-49E0DD47A969}"/>
                  </a:ext>
                </a:extLst>
              </p:cNvPr>
              <p:cNvSpPr>
                <a:spLocks noGrp="1" noRot="1" noChangeAspect="1" noMove="1" noResize="1" noEditPoints="1" noAdjustHandles="1" noChangeArrowheads="1" noChangeShapeType="1" noTextEdit="1"/>
              </p:cNvSpPr>
              <p:nvPr>
                <p:ph idx="1"/>
              </p:nvPr>
            </p:nvSpPr>
            <p:spPr>
              <a:blipFill>
                <a:blip r:embed="rId2"/>
                <a:stretch>
                  <a:fillRect l="-1086" t="-2062"/>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7309244F-CF2B-DA9A-9EDD-C1181CCA6DF1}"/>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5" name="Slide Number Placeholder 4">
            <a:extLst>
              <a:ext uri="{FF2B5EF4-FFF2-40B4-BE49-F238E27FC236}">
                <a16:creationId xmlns:a16="http://schemas.microsoft.com/office/drawing/2014/main" id="{53849965-C600-236D-B40E-CEC5C3539FAA}"/>
              </a:ext>
            </a:extLst>
          </p:cNvPr>
          <p:cNvSpPr>
            <a:spLocks noGrp="1"/>
          </p:cNvSpPr>
          <p:nvPr>
            <p:ph type="sldNum" sz="quarter" idx="12"/>
          </p:nvPr>
        </p:nvSpPr>
        <p:spPr/>
        <p:txBody>
          <a:bodyPr/>
          <a:lstStyle/>
          <a:p>
            <a:fld id="{D4F24A5E-B0D2-394D-9970-9AE06BCB59C1}" type="slidenum">
              <a:rPr lang="en-US" smtClean="0"/>
              <a:t>91</a:t>
            </a:fld>
            <a:endParaRPr lang="en-US"/>
          </a:p>
        </p:txBody>
      </p:sp>
    </p:spTree>
    <p:extLst>
      <p:ext uri="{BB962C8B-B14F-4D97-AF65-F5344CB8AC3E}">
        <p14:creationId xmlns:p14="http://schemas.microsoft.com/office/powerpoint/2010/main" val="76083445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F32E5-47D6-3684-B9DC-1E3A8E15B8F6}"/>
              </a:ext>
            </a:extLst>
          </p:cNvPr>
          <p:cNvSpPr>
            <a:spLocks noGrp="1"/>
          </p:cNvSpPr>
          <p:nvPr>
            <p:ph type="title"/>
          </p:nvPr>
        </p:nvSpPr>
        <p:spPr/>
        <p:txBody>
          <a:bodyPr/>
          <a:lstStyle/>
          <a:p>
            <a:r>
              <a:rPr lang="en-CA"/>
              <a:t>Paper Impact</a:t>
            </a:r>
          </a:p>
        </p:txBody>
      </p:sp>
      <p:sp>
        <p:nvSpPr>
          <p:cNvPr id="3" name="Content Placeholder 2">
            <a:extLst>
              <a:ext uri="{FF2B5EF4-FFF2-40B4-BE49-F238E27FC236}">
                <a16:creationId xmlns:a16="http://schemas.microsoft.com/office/drawing/2014/main" id="{04AB5FFE-CE7C-B981-6884-96A615FB2E05}"/>
              </a:ext>
            </a:extLst>
          </p:cNvPr>
          <p:cNvSpPr>
            <a:spLocks noGrp="1"/>
          </p:cNvSpPr>
          <p:nvPr>
            <p:ph idx="1"/>
          </p:nvPr>
        </p:nvSpPr>
        <p:spPr/>
        <p:txBody>
          <a:bodyPr/>
          <a:lstStyle/>
          <a:p>
            <a:r>
              <a:rPr lang="en-CA" dirty="0"/>
              <a:t>Highly influential</a:t>
            </a:r>
          </a:p>
          <a:p>
            <a:endParaRPr lang="en-CA" dirty="0"/>
          </a:p>
          <a:p>
            <a:r>
              <a:rPr lang="en-CA" dirty="0"/>
              <a:t>Paper has 113,405 citations</a:t>
            </a:r>
          </a:p>
          <a:p>
            <a:endParaRPr lang="en-CA" dirty="0"/>
          </a:p>
          <a:p>
            <a:r>
              <a:rPr lang="en-CA" dirty="0"/>
              <a:t>Transformer architecture has been used as the basis for many state-of-the-art models</a:t>
            </a:r>
          </a:p>
          <a:p>
            <a:endParaRPr lang="en-CA" dirty="0"/>
          </a:p>
          <a:p>
            <a:r>
              <a:rPr lang="en-CA" dirty="0"/>
              <a:t>Transformer is a fundamental building block of all LLMs (e.g. GPT-4, </a:t>
            </a:r>
            <a:r>
              <a:rPr lang="en-CA" dirty="0" err="1"/>
              <a:t>LLaMA</a:t>
            </a:r>
            <a:r>
              <a:rPr lang="en-CA" dirty="0"/>
              <a:t> 2, Gemini, etc.)</a:t>
            </a:r>
          </a:p>
        </p:txBody>
      </p:sp>
      <p:sp>
        <p:nvSpPr>
          <p:cNvPr id="4" name="Date Placeholder 3">
            <a:extLst>
              <a:ext uri="{FF2B5EF4-FFF2-40B4-BE49-F238E27FC236}">
                <a16:creationId xmlns:a16="http://schemas.microsoft.com/office/drawing/2014/main" id="{97ACB93A-4C69-F74B-83FE-A7669EC41C39}"/>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3629F512-0483-7A1B-37D8-8186F46E6795}"/>
              </a:ext>
            </a:extLst>
          </p:cNvPr>
          <p:cNvSpPr>
            <a:spLocks noGrp="1"/>
          </p:cNvSpPr>
          <p:nvPr>
            <p:ph type="sldNum" sz="quarter" idx="12"/>
          </p:nvPr>
        </p:nvSpPr>
        <p:spPr/>
        <p:txBody>
          <a:bodyPr/>
          <a:lstStyle/>
          <a:p>
            <a:fld id="{D4F24A5E-B0D2-394D-9970-9AE06BCB59C1}" type="slidenum">
              <a:rPr lang="en-US" smtClean="0"/>
              <a:t>92</a:t>
            </a:fld>
            <a:endParaRPr lang="en-US"/>
          </a:p>
        </p:txBody>
      </p:sp>
    </p:spTree>
    <p:extLst>
      <p:ext uri="{BB962C8B-B14F-4D97-AF65-F5344CB8AC3E}">
        <p14:creationId xmlns:p14="http://schemas.microsoft.com/office/powerpoint/2010/main" val="26136966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82E1A-EA14-7932-CF6F-58789ECE4C70}"/>
              </a:ext>
            </a:extLst>
          </p:cNvPr>
          <p:cNvSpPr>
            <a:spLocks noGrp="1"/>
          </p:cNvSpPr>
          <p:nvPr>
            <p:ph type="title"/>
          </p:nvPr>
        </p:nvSpPr>
        <p:spPr/>
        <p:txBody>
          <a:bodyPr/>
          <a:lstStyle/>
          <a:p>
            <a:r>
              <a:rPr lang="en-US"/>
              <a:t>Vision Transformers (</a:t>
            </a:r>
            <a:r>
              <a:rPr lang="en-US" err="1"/>
              <a:t>ViT</a:t>
            </a:r>
            <a:r>
              <a:rPr lang="en-US"/>
              <a:t>)</a:t>
            </a:r>
          </a:p>
        </p:txBody>
      </p:sp>
      <p:sp>
        <p:nvSpPr>
          <p:cNvPr id="3" name="Content Placeholder 2">
            <a:extLst>
              <a:ext uri="{FF2B5EF4-FFF2-40B4-BE49-F238E27FC236}">
                <a16:creationId xmlns:a16="http://schemas.microsoft.com/office/drawing/2014/main" id="{9CD73A98-A1C6-D962-73B5-4A7A541C9C83}"/>
              </a:ext>
            </a:extLst>
          </p:cNvPr>
          <p:cNvSpPr>
            <a:spLocks noGrp="1"/>
          </p:cNvSpPr>
          <p:nvPr>
            <p:ph idx="1"/>
          </p:nvPr>
        </p:nvSpPr>
        <p:spPr>
          <a:xfrm>
            <a:off x="838199" y="1260629"/>
            <a:ext cx="4145925" cy="4916334"/>
          </a:xfrm>
        </p:spPr>
        <p:txBody>
          <a:bodyPr/>
          <a:lstStyle/>
          <a:p>
            <a:r>
              <a:rPr lang="en-US" dirty="0"/>
              <a:t>Applies vanilla </a:t>
            </a:r>
            <a:r>
              <a:rPr lang="en-US" b="1" dirty="0"/>
              <a:t>transformer encoder </a:t>
            </a:r>
            <a:r>
              <a:rPr lang="en-US" dirty="0"/>
              <a:t>to image classification</a:t>
            </a:r>
          </a:p>
          <a:p>
            <a:pPr marL="0" indent="0">
              <a:buNone/>
            </a:pPr>
            <a:endParaRPr lang="en-US" dirty="0"/>
          </a:p>
          <a:p>
            <a:r>
              <a:rPr lang="en-US" dirty="0"/>
              <a:t>Convert images to “sequences”:</a:t>
            </a:r>
          </a:p>
          <a:p>
            <a:pPr lvl="1"/>
            <a:r>
              <a:rPr lang="en-US" dirty="0"/>
              <a:t>Images are spliced into smaller regions</a:t>
            </a:r>
          </a:p>
          <a:p>
            <a:pPr lvl="1"/>
            <a:r>
              <a:rPr lang="en-US" dirty="0"/>
              <a:t>Regions are flattened and treated as a sequence</a:t>
            </a:r>
          </a:p>
        </p:txBody>
      </p:sp>
      <p:sp>
        <p:nvSpPr>
          <p:cNvPr id="4" name="Date Placeholder 3">
            <a:extLst>
              <a:ext uri="{FF2B5EF4-FFF2-40B4-BE49-F238E27FC236}">
                <a16:creationId xmlns:a16="http://schemas.microsoft.com/office/drawing/2014/main" id="{EE92F195-630E-0EC8-B03E-226D92B4ECDA}"/>
              </a:ext>
            </a:extLst>
          </p:cNvPr>
          <p:cNvSpPr>
            <a:spLocks noGrp="1"/>
          </p:cNvSpPr>
          <p:nvPr>
            <p:ph type="dt" sz="half" idx="10"/>
          </p:nvPr>
        </p:nvSpPr>
        <p:spPr/>
        <p:txBody>
          <a:bodyPr/>
          <a:lstStyle/>
          <a:p>
            <a:fld id="{251F351B-3C41-6C46-A5F1-3CA0D762442A}" type="datetime1">
              <a:rPr lang="en-CA" smtClean="0"/>
              <a:t>2024-07-25</a:t>
            </a:fld>
            <a:endParaRPr lang="en-US"/>
          </a:p>
        </p:txBody>
      </p:sp>
      <p:sp>
        <p:nvSpPr>
          <p:cNvPr id="6" name="Slide Number Placeholder 5">
            <a:extLst>
              <a:ext uri="{FF2B5EF4-FFF2-40B4-BE49-F238E27FC236}">
                <a16:creationId xmlns:a16="http://schemas.microsoft.com/office/drawing/2014/main" id="{7223D068-6E2C-8590-E3CB-5478B562771A}"/>
              </a:ext>
            </a:extLst>
          </p:cNvPr>
          <p:cNvSpPr>
            <a:spLocks noGrp="1"/>
          </p:cNvSpPr>
          <p:nvPr>
            <p:ph type="sldNum" sz="quarter" idx="12"/>
          </p:nvPr>
        </p:nvSpPr>
        <p:spPr/>
        <p:txBody>
          <a:bodyPr/>
          <a:lstStyle/>
          <a:p>
            <a:fld id="{D4F24A5E-B0D2-394D-9970-9AE06BCB59C1}" type="slidenum">
              <a:rPr lang="en-US" smtClean="0"/>
              <a:t>93</a:t>
            </a:fld>
            <a:endParaRPr lang="en-US"/>
          </a:p>
        </p:txBody>
      </p:sp>
      <p:pic>
        <p:nvPicPr>
          <p:cNvPr id="8" name="Picture 7" descr="A diagram of a process&#10;&#10;Description automatically generated">
            <a:extLst>
              <a:ext uri="{FF2B5EF4-FFF2-40B4-BE49-F238E27FC236}">
                <a16:creationId xmlns:a16="http://schemas.microsoft.com/office/drawing/2014/main" id="{38E300F1-2DC2-2F68-0034-6A4CFC28FA8E}"/>
              </a:ext>
            </a:extLst>
          </p:cNvPr>
          <p:cNvPicPr>
            <a:picLocks noChangeAspect="1"/>
          </p:cNvPicPr>
          <p:nvPr/>
        </p:nvPicPr>
        <p:blipFill rotWithShape="1">
          <a:blip r:embed="rId2"/>
          <a:srcRect t="7046"/>
          <a:stretch/>
        </p:blipFill>
        <p:spPr>
          <a:xfrm>
            <a:off x="5125791" y="1169190"/>
            <a:ext cx="6582033" cy="4736518"/>
          </a:xfrm>
          <a:prstGeom prst="rect">
            <a:avLst/>
          </a:prstGeom>
        </p:spPr>
      </p:pic>
      <p:sp>
        <p:nvSpPr>
          <p:cNvPr id="9" name="TextBox 8">
            <a:extLst>
              <a:ext uri="{FF2B5EF4-FFF2-40B4-BE49-F238E27FC236}">
                <a16:creationId xmlns:a16="http://schemas.microsoft.com/office/drawing/2014/main" id="{7C2F9BC2-3327-62E0-C278-FCEBDD7EF73B}"/>
              </a:ext>
            </a:extLst>
          </p:cNvPr>
          <p:cNvSpPr txBox="1"/>
          <p:nvPr/>
        </p:nvSpPr>
        <p:spPr>
          <a:xfrm>
            <a:off x="838200" y="6051213"/>
            <a:ext cx="10620364" cy="430887"/>
          </a:xfrm>
          <a:prstGeom prst="rect">
            <a:avLst/>
          </a:prstGeom>
          <a:noFill/>
        </p:spPr>
        <p:txBody>
          <a:bodyPr wrap="square">
            <a:spAutoFit/>
          </a:bodyPr>
          <a:lstStyle/>
          <a:p>
            <a:pPr>
              <a:spcBef>
                <a:spcPts val="0"/>
              </a:spcBef>
              <a:spcAft>
                <a:spcPts val="0"/>
              </a:spcAft>
            </a:pPr>
            <a:r>
              <a:rPr lang="en-CA" sz="1100" dirty="0">
                <a:effectLst/>
              </a:rPr>
              <a:t>A. </a:t>
            </a:r>
            <a:r>
              <a:rPr lang="en-CA" sz="1100" dirty="0" err="1">
                <a:effectLst/>
              </a:rPr>
              <a:t>Dosovitskiy</a:t>
            </a:r>
            <a:r>
              <a:rPr lang="en-CA" sz="1100" dirty="0">
                <a:effectLst/>
              </a:rPr>
              <a:t> </a:t>
            </a:r>
            <a:r>
              <a:rPr lang="en-CA" sz="1100" i="1" dirty="0">
                <a:effectLst/>
              </a:rPr>
              <a:t>et al.</a:t>
            </a:r>
            <a:r>
              <a:rPr lang="en-CA" sz="1100" dirty="0">
                <a:effectLst/>
              </a:rPr>
              <a:t>, “An Image is Worth 16x16 Words: Transformers for Image Recognition at Scale,” presented at ICLR, 2020. [Online]. Available: </a:t>
            </a:r>
            <a:r>
              <a:rPr lang="en-CA" sz="1100" dirty="0">
                <a:effectLst/>
                <a:hlinkClick r:id="rId3">
                  <a:extLst>
                    <a:ext uri="{A12FA001-AC4F-418D-AE19-62706E023703}">
                      <ahyp:hlinkClr xmlns:ahyp="http://schemas.microsoft.com/office/drawing/2018/hyperlinkcolor" val="tx"/>
                    </a:ext>
                  </a:extLst>
                </a:hlinkClick>
              </a:rPr>
              <a:t>https://openreview.net/forum?id=YicbFdNTTy</a:t>
            </a:r>
            <a:endParaRPr lang="en-CA" sz="1100" dirty="0">
              <a:effectLst/>
            </a:endParaRPr>
          </a:p>
        </p:txBody>
      </p:sp>
    </p:spTree>
    <p:extLst>
      <p:ext uri="{BB962C8B-B14F-4D97-AF65-F5344CB8AC3E}">
        <p14:creationId xmlns:p14="http://schemas.microsoft.com/office/powerpoint/2010/main" val="28596186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chemeClr val="tx1"/>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97B4E0BB56A4747ABA672F6B296B887" ma:contentTypeVersion="10" ma:contentTypeDescription="Create a new document." ma:contentTypeScope="" ma:versionID="510d91fcce882fd5ed3d4e2ad95b8b1d">
  <xsd:schema xmlns:xsd="http://www.w3.org/2001/XMLSchema" xmlns:xs="http://www.w3.org/2001/XMLSchema" xmlns:p="http://schemas.microsoft.com/office/2006/metadata/properties" xmlns:ns3="4fd09aaa-92c7-42c2-846a-76ca96206204" xmlns:ns4="e93466c3-4607-40ed-b2ce-fff10fbc80c7" targetNamespace="http://schemas.microsoft.com/office/2006/metadata/properties" ma:root="true" ma:fieldsID="3da35d831b28687d119833ddf5957a7c" ns3:_="" ns4:_="">
    <xsd:import namespace="4fd09aaa-92c7-42c2-846a-76ca96206204"/>
    <xsd:import namespace="e93466c3-4607-40ed-b2ce-fff10fbc80c7"/>
    <xsd:element name="properties">
      <xsd:complexType>
        <xsd:sequence>
          <xsd:element name="documentManagement">
            <xsd:complexType>
              <xsd:all>
                <xsd:element ref="ns3:_activity" minOccurs="0"/>
                <xsd:element ref="ns4:SharedWithUsers" minOccurs="0"/>
                <xsd:element ref="ns4:SharedWithDetails" minOccurs="0"/>
                <xsd:element ref="ns4:SharingHintHash" minOccurs="0"/>
                <xsd:element ref="ns3:MediaServiceMetadata" minOccurs="0"/>
                <xsd:element ref="ns3:MediaServiceFastMetadata" minOccurs="0"/>
                <xsd:element ref="ns3:MediaServiceObjectDetectorVersions" minOccurs="0"/>
                <xsd:element ref="ns3:MediaServiceSystemTag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d09aaa-92c7-42c2-846a-76ca96206204"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ystemTags" ma:index="15" nillable="true" ma:displayName="MediaServiceSystemTags" ma:hidden="true" ma:internalName="MediaServiceSystemTags" ma:readOnly="true">
      <xsd:simpleType>
        <xsd:restriction base="dms:Note"/>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93466c3-4607-40ed-b2ce-fff10fbc80c7"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SharingHintHash" ma:index="1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4fd09aaa-92c7-42c2-846a-76ca96206204" xsi:nil="true"/>
  </documentManagement>
</p:properties>
</file>

<file path=customXml/itemProps1.xml><?xml version="1.0" encoding="utf-8"?>
<ds:datastoreItem xmlns:ds="http://schemas.openxmlformats.org/officeDocument/2006/customXml" ds:itemID="{7C0BE482-1846-4D14-B8AF-E3C4D1A9D928}">
  <ds:schemaRefs>
    <ds:schemaRef ds:uri="http://schemas.microsoft.com/sharepoint/v3/contenttype/forms"/>
  </ds:schemaRefs>
</ds:datastoreItem>
</file>

<file path=customXml/itemProps2.xml><?xml version="1.0" encoding="utf-8"?>
<ds:datastoreItem xmlns:ds="http://schemas.openxmlformats.org/officeDocument/2006/customXml" ds:itemID="{E6DB1E31-25B0-4021-B3A9-E0291ACC7E59}">
  <ds:schemaRefs>
    <ds:schemaRef ds:uri="4fd09aaa-92c7-42c2-846a-76ca96206204"/>
    <ds:schemaRef ds:uri="e93466c3-4607-40ed-b2ce-fff10fbc80c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4A1B1B1-0101-4FF1-AB6C-478DB52C5603}">
  <ds:schemaRefs>
    <ds:schemaRef ds:uri="http://purl.org/dc/terms/"/>
    <ds:schemaRef ds:uri="http://purl.org/dc/dcmitype/"/>
    <ds:schemaRef ds:uri="http://purl.org/dc/elements/1.1/"/>
    <ds:schemaRef ds:uri="http://schemas.openxmlformats.org/package/2006/metadata/core-properties"/>
    <ds:schemaRef ds:uri="4fd09aaa-92c7-42c2-846a-76ca96206204"/>
    <ds:schemaRef ds:uri="http://schemas.microsoft.com/office/2006/documentManagement/types"/>
    <ds:schemaRef ds:uri="http://schemas.microsoft.com/office/2006/metadata/properties"/>
    <ds:schemaRef ds:uri="http://schemas.microsoft.com/office/infopath/2007/PartnerControls"/>
    <ds:schemaRef ds:uri="e93466c3-4607-40ed-b2ce-fff10fbc80c7"/>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6045</TotalTime>
  <Words>7887</Words>
  <Application>Microsoft Macintosh PowerPoint</Application>
  <PresentationFormat>Widescreen</PresentationFormat>
  <Paragraphs>2302</Paragraphs>
  <Slides>93</Slides>
  <Notes>75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93</vt:i4>
      </vt:variant>
    </vt:vector>
  </HeadingPairs>
  <TitlesOfParts>
    <vt:vector size="99" baseType="lpstr">
      <vt:lpstr>Arial</vt:lpstr>
      <vt:lpstr>Calibri</vt:lpstr>
      <vt:lpstr>Calibri Light</vt:lpstr>
      <vt:lpstr>Cambria Math</vt:lpstr>
      <vt:lpstr>Wingdings</vt:lpstr>
      <vt:lpstr>Office Theme</vt:lpstr>
      <vt:lpstr>Lecture 23: Self-Attention and Transformers</vt:lpstr>
      <vt:lpstr>Outline</vt:lpstr>
      <vt:lpstr>What is Attention?</vt:lpstr>
      <vt:lpstr>What is a Learned Attention Mechanism?</vt:lpstr>
      <vt:lpstr>Sequence to Sequence</vt:lpstr>
      <vt:lpstr>Sequence to Sequence</vt:lpstr>
      <vt:lpstr>Sequence to Sequence with RNNs</vt:lpstr>
      <vt:lpstr>Sequence to Sequence with RNNs</vt:lpstr>
      <vt:lpstr>Sequence to Sequence with RNNs + Attention</vt:lpstr>
      <vt:lpstr>Sequence to Sequence with RNNs + Attention</vt:lpstr>
      <vt:lpstr>Sequence to Sequence with RNNs + Attention</vt:lpstr>
      <vt:lpstr>Sequence to Sequence with RNNs + Attention</vt:lpstr>
      <vt:lpstr>Sequence to Sequence with RNNs + Attention</vt:lpstr>
      <vt:lpstr>Image Captioning with Visual Attention</vt:lpstr>
      <vt:lpstr>Image Captioning with Visual Attention</vt:lpstr>
      <vt:lpstr>Image Captioning with Visual Attention</vt:lpstr>
      <vt:lpstr>Image Captioning with Visual Attention</vt:lpstr>
      <vt:lpstr>Image Captioning with Visual Attention</vt:lpstr>
      <vt:lpstr>Image Captioning with Visual Attention</vt:lpstr>
      <vt:lpstr>Attention is All you Need (2017)</vt:lpstr>
      <vt:lpstr>Attention we’ve seen so far</vt:lpstr>
      <vt:lpstr>GPU Parallelization</vt:lpstr>
      <vt:lpstr>GPU Parallelization</vt:lpstr>
      <vt:lpstr>Issues with Recurrent Attention</vt:lpstr>
      <vt:lpstr>Decoupling from RNNs</vt:lpstr>
      <vt:lpstr>Decoupling from RNNs</vt:lpstr>
      <vt:lpstr>Decoupling from RNNs</vt:lpstr>
      <vt:lpstr>Decoupling from RNNs</vt:lpstr>
      <vt:lpstr>A more general attention</vt:lpstr>
      <vt:lpstr>A more general attention</vt:lpstr>
      <vt:lpstr>Applying the Attention Mechanism</vt:lpstr>
      <vt:lpstr>Attention Mechanism in Attention is All You Need</vt:lpstr>
      <vt:lpstr>Attention in Attention is All you Need</vt:lpstr>
      <vt:lpstr>PowerPoint Presentation</vt:lpstr>
      <vt:lpstr>Misconceptions about Transformers (1)</vt:lpstr>
      <vt:lpstr>Misconceptions about Transformers (1)</vt:lpstr>
      <vt:lpstr>Learning Transformer Attention</vt:lpstr>
      <vt:lpstr>Learning Transformer Attention</vt:lpstr>
      <vt:lpstr>Learning Transformer Attention</vt:lpstr>
      <vt:lpstr>Multi-Head Attention</vt:lpstr>
      <vt:lpstr>Learning Multi-Head Attention</vt:lpstr>
      <vt:lpstr>Learning Multi-Head Attention</vt:lpstr>
      <vt:lpstr>Learning Multi-Head Attention</vt:lpstr>
      <vt:lpstr>Learning Multi-Head Attention</vt:lpstr>
      <vt:lpstr>Learning Multi-Head Attention</vt:lpstr>
      <vt:lpstr>Learning Multi-Head Attention</vt:lpstr>
      <vt:lpstr>Learning Multi-Head Attention</vt:lpstr>
      <vt:lpstr>Learning Multi-Head Attention</vt:lpstr>
      <vt:lpstr>Transformer Architecture</vt:lpstr>
      <vt:lpstr>Transformer Architecture</vt:lpstr>
      <vt:lpstr>Transformer Architecture</vt:lpstr>
      <vt:lpstr>Transformer Architecture</vt:lpstr>
      <vt:lpstr>Transformer Architecture</vt:lpstr>
      <vt:lpstr>Transformer Architecture</vt:lpstr>
      <vt:lpstr>Transformer Architecture</vt:lpstr>
      <vt:lpstr>Transformer Architecture</vt:lpstr>
      <vt:lpstr>Transformers From The Ground Up</vt:lpstr>
      <vt:lpstr>Model Creation Helper</vt:lpstr>
      <vt:lpstr>Getting Data into the Transformer (1)</vt:lpstr>
      <vt:lpstr>Getting Data into the Transformer (1)</vt:lpstr>
      <vt:lpstr>Getting Data into the Transformer (2)</vt:lpstr>
      <vt:lpstr>Getting Data into the Transformer (2)</vt:lpstr>
      <vt:lpstr>Getting Data into the Transformer (2)</vt:lpstr>
      <vt:lpstr>Encoder-Decoder Sublayers (1)</vt:lpstr>
      <vt:lpstr>Encoder-Decoder Sublayers (1)</vt:lpstr>
      <vt:lpstr>Encoder-Decoder Sublayers (1)</vt:lpstr>
      <vt:lpstr>Encoder-Decoder Sublayers (2)</vt:lpstr>
      <vt:lpstr>Encoder-Decoder Sublayers (2)</vt:lpstr>
      <vt:lpstr>Encoder-Decoder Sublayers (3)</vt:lpstr>
      <vt:lpstr>Encoder-Decoder Sublayers (3)</vt:lpstr>
      <vt:lpstr>Encoder-Decoder Layers (1)</vt:lpstr>
      <vt:lpstr>Encoder-Decoder Layers (1)</vt:lpstr>
      <vt:lpstr>Encoder-Decoder Layers (2)</vt:lpstr>
      <vt:lpstr>Encoder-Decoder Layers (2)</vt:lpstr>
      <vt:lpstr>The Prediction Head</vt:lpstr>
      <vt:lpstr>The Prediction Head</vt:lpstr>
      <vt:lpstr>Assembling the Encoder-Decoder</vt:lpstr>
      <vt:lpstr>Assembling the Encoder-Decoder</vt:lpstr>
      <vt:lpstr>Misconceptions about Transformers (2)</vt:lpstr>
      <vt:lpstr>Misconceptions about Transformers (2)</vt:lpstr>
      <vt:lpstr>Assembling the Encoder-Decoder</vt:lpstr>
      <vt:lpstr>Putting it all together</vt:lpstr>
      <vt:lpstr>Putting it all together</vt:lpstr>
      <vt:lpstr>Training Transformers</vt:lpstr>
      <vt:lpstr>Training Transformers</vt:lpstr>
      <vt:lpstr>Training Transformers</vt:lpstr>
      <vt:lpstr>Training Transformers</vt:lpstr>
      <vt:lpstr>Results and Impact</vt:lpstr>
      <vt:lpstr>Performance</vt:lpstr>
      <vt:lpstr>Combined Transformer Figure</vt:lpstr>
      <vt:lpstr>Transformer Complexity</vt:lpstr>
      <vt:lpstr>Paper Impact</vt:lpstr>
      <vt:lpstr>Vision Transformers (ViT)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Wenhu Chen</dc:creator>
  <cp:lastModifiedBy>Wenhu Chen</cp:lastModifiedBy>
  <cp:revision>61</cp:revision>
  <dcterms:created xsi:type="dcterms:W3CDTF">2023-12-29T23:00:40Z</dcterms:created>
  <dcterms:modified xsi:type="dcterms:W3CDTF">2024-07-25T13:57:05Z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0x010100F97B4E0BB56A4747ABA672F6B296B887</vt:lpwstr>
  </property>
</Properties>
</file>