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65"/>
  </p:notesMasterIdLst>
  <p:sldIdLst>
    <p:sldId id="256" r:id="rId2"/>
    <p:sldId id="257" r:id="rId3"/>
    <p:sldId id="258" r:id="rId4"/>
    <p:sldId id="332" r:id="rId5"/>
    <p:sldId id="334" r:id="rId6"/>
    <p:sldId id="335" r:id="rId7"/>
    <p:sldId id="261" r:id="rId8"/>
    <p:sldId id="263" r:id="rId9"/>
    <p:sldId id="264" r:id="rId10"/>
    <p:sldId id="267" r:id="rId11"/>
    <p:sldId id="268" r:id="rId12"/>
    <p:sldId id="269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8" r:id="rId22"/>
    <p:sldId id="289" r:id="rId23"/>
    <p:sldId id="291" r:id="rId24"/>
    <p:sldId id="336" r:id="rId25"/>
    <p:sldId id="337" r:id="rId26"/>
    <p:sldId id="338" r:id="rId27"/>
    <p:sldId id="339" r:id="rId28"/>
    <p:sldId id="340" r:id="rId29"/>
    <p:sldId id="294" r:id="rId30"/>
    <p:sldId id="295" r:id="rId31"/>
    <p:sldId id="297" r:id="rId32"/>
    <p:sldId id="301" r:id="rId33"/>
    <p:sldId id="302" r:id="rId34"/>
    <p:sldId id="34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42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41" r:id="rId62"/>
    <p:sldId id="330" r:id="rId63"/>
    <p:sldId id="331" r:id="rId6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3" roundtripDataSignature="AMtx7mhUAwzOn+HZXPytB1rMhtsd/uoE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4"/>
    <p:restoredTop sz="94694"/>
  </p:normalViewPr>
  <p:slideViewPr>
    <p:cSldViewPr snapToGrid="0">
      <p:cViewPr varScale="1">
        <p:scale>
          <a:sx n="152" d="100"/>
          <a:sy n="152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83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658eb532f4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658eb532f4_1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2658eb532f4_1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658eb532f4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658eb532f4_1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Reset gate controls short term dependencies</a:t>
            </a:r>
            <a:endParaRPr/>
          </a:p>
        </p:txBody>
      </p:sp>
      <p:sp>
        <p:nvSpPr>
          <p:cNvPr id="396" name="Google Shape;396;g2658eb532f4_1_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aeb45fdd95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aeb45fdd95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2aeb45fdd95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65c433e9c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65c433e9cb_1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265c433e9cb_1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aeb45fdd9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aeb45fdd95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2aeb45fdd95_0_2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65c433e9c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65c433e9cb_1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65c433e9cb_1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658eb532f4_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658eb532f4_1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2658eb532f4_1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aeb45fdd9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aeb45fdd95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aeb45fdd95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aeb45fdd9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aeb45fdd95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2aeb45fdd95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aeb45fdd9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aeb45fdd95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2aeb45fdd95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658eb532f4_1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658eb532f4_1_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2658eb532f4_1_2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aeb45fdd9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aeb45fdd95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2aeb45fdd95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aeb45fdd9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aeb45fdd95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2aeb45fdd95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aeb45fdd9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aeb45fdd95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g2aeb45fdd95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aeb45fdd9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aeb45fdd95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g2aeb45fdd95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ef489c575a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g1ef489c575a_2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7*1 + </a:t>
            </a:r>
            <a:endParaRPr dirty="0"/>
          </a:p>
        </p:txBody>
      </p:sp>
      <p:sp>
        <p:nvSpPr>
          <p:cNvPr id="610" name="Google Shape;610;g1ef489c575a_2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ef489c575a_2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g1ef489c575a_2_3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sigmoid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Average pooling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convs + 3 fully connected</a:t>
            </a:r>
            <a:endParaRPr/>
          </a:p>
        </p:txBody>
      </p:sp>
      <p:sp>
        <p:nvSpPr>
          <p:cNvPr id="870" name="Google Shape;870;g1ef489c575a_2_3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ef489c575a_2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g1ef489c575a_2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ef489c575a_2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0" name="Google Shape;890;g1ef489c575a_2_3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max pooling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relu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LRN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GPU to train and inference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Deeper and wider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dropout on fully dense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g1ef489c575a_2_3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ef489c575a_2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g1ef489c575a_2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max pooling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relu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LRN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GPU to train and inference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Deeper and wider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dropout on fully dense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g1ef489c575a_2_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58eb532f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658eb532f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658eb532f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ef489c575a_2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1" name="Google Shape;911;g1ef489c575a_2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CNN block design, CNN + relu + maxpooling</a:t>
            </a:r>
            <a:endParaRPr/>
          </a:p>
        </p:txBody>
      </p:sp>
      <p:sp>
        <p:nvSpPr>
          <p:cNvPr id="912" name="Google Shape;912;g1ef489c575a_2_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ef489c575a_2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6" name="Google Shape;956;g1ef489c575a_2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CNN block design, CNN + relu + maxpooling</a:t>
            </a:r>
            <a:endParaRPr/>
          </a:p>
        </p:txBody>
      </p:sp>
      <p:sp>
        <p:nvSpPr>
          <p:cNvPr id="957" name="Google Shape;957;g1ef489c575a_2_3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1ef489c575a_2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0" name="Google Shape;970;g1ef489c575a_2_4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will happen if network goes deeper and deeper?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endParaRPr/>
          </a:p>
        </p:txBody>
      </p:sp>
      <p:sp>
        <p:nvSpPr>
          <p:cNvPr id="971" name="Google Shape;971;g1ef489c575a_2_4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ef489c575a_2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0" name="Google Shape;980;g1ef489c575a_2_4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will happen if network goes deeper and deeper?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endParaRPr/>
          </a:p>
        </p:txBody>
      </p:sp>
      <p:sp>
        <p:nvSpPr>
          <p:cNvPr id="981" name="Google Shape;981;g1ef489c575a_2_4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ef489c575a_2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5" name="Google Shape;1015;g1ef489c575a_2_4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will happen if network goes deeper and deeper?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endParaRPr/>
          </a:p>
        </p:txBody>
      </p:sp>
      <p:sp>
        <p:nvSpPr>
          <p:cNvPr id="1016" name="Google Shape;1016;g1ef489c575a_2_4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ef489c575a_2_4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g1ef489c575a_2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1ef489c575a_2_4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g1ef489c575a_2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1ef489c575a_2_5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g1ef489c575a_2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ef489c575a_2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1" name="Google Shape;1091;g1ef489c575a_2_5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 out the optimal local sparse structure in a CNN network.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decide the kernel size?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Pooling or not?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g1ef489c575a_2_5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ef489c575a_2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5" name="Google Shape;1115;g1ef489c575a_2_5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 out the optimal local sparse structure in a CNN network.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decide the kernel size?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Pooling or not?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g1ef489c575a_2_5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eb45fdd9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aeb45fdd95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aeb45fdd95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1ef489c575a_2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2" name="Google Shape;1142;g1ef489c575a_2_5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 out the optimal local sparse structure in a CNN network.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decide the kernel size?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Pooling or not?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g1ef489c575a_2_5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ef489c575a_2_5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g1ef489c575a_2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f489c575a_2_5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g1ef489c575a_2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1ef489c575a_2_6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g1ef489c575a_2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1ef489c575a_2_6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g1ef489c575a_2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1ef489c575a_2_6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g1ef489c575a_2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1ef489c575a_2_6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g1ef489c575a_2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ef489c575a_2_6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g1ef489c575a_2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ef489c575a_2_6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g1ef489c575a_2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1ef489c575a_2_6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g1ef489c575a_2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58eb532f4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658eb532f4_1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658eb532f4_1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1ef489c575a_2_9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g1ef489c575a_2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g265fb8f293c_2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1" name="Google Shape;1761;g265fb8f293c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265fb8f293c_2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7" name="Google Shape;1767;g265fb8f293c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65c433e9c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65c433e9c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265c433e9cb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5c433e9cb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65c433e9cb_1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265c433e9cb_1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aeb45fdd95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aeb45fdd95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2aeb45fdd95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5c433e9c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65c433e9cb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65c433e9cb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5fb8f293c_2_6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65fb8f293c_2_6"/>
          <p:cNvSpPr txBox="1">
            <a:spLocks noGrp="1"/>
          </p:cNvSpPr>
          <p:nvPr>
            <p:ph type="body" idx="1"/>
          </p:nvPr>
        </p:nvSpPr>
        <p:spPr>
          <a:xfrm>
            <a:off x="838200" y="1260629"/>
            <a:ext cx="10515600" cy="49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265fb8f293c_2_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2024-01-16</a:t>
            </a:r>
            <a:endParaRPr/>
          </a:p>
        </p:txBody>
      </p:sp>
      <p:sp>
        <p:nvSpPr>
          <p:cNvPr id="119" name="Google Shape;119;g265fb8f293c_2_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Slides created for CS886 at UWaterloo</a:t>
            </a:r>
            <a:endParaRPr/>
          </a:p>
        </p:txBody>
      </p:sp>
      <p:sp>
        <p:nvSpPr>
          <p:cNvPr id="120" name="Google Shape;120;g265fb8f293c_2_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g265fb8f293c_2_6" descr="University of Waterloo - Wiki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740" y="136525"/>
            <a:ext cx="902162" cy="9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5fb8f293c_2_13"/>
          <p:cNvSpPr txBox="1">
            <a:spLocks noGrp="1"/>
          </p:cNvSpPr>
          <p:nvPr>
            <p:ph type="ctrTitle"/>
          </p:nvPr>
        </p:nvSpPr>
        <p:spPr>
          <a:xfrm>
            <a:off x="1524000" y="1605677"/>
            <a:ext cx="9144000" cy="147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g265fb8f293c_2_13"/>
          <p:cNvSpPr txBox="1">
            <a:spLocks noGrp="1"/>
          </p:cNvSpPr>
          <p:nvPr>
            <p:ph type="subTitle" idx="1"/>
          </p:nvPr>
        </p:nvSpPr>
        <p:spPr>
          <a:xfrm>
            <a:off x="1524000" y="3666478"/>
            <a:ext cx="9144000" cy="66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g265fb8f293c_2_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2024-01-16</a:t>
            </a:r>
            <a:endParaRPr/>
          </a:p>
        </p:txBody>
      </p:sp>
      <p:sp>
        <p:nvSpPr>
          <p:cNvPr id="126" name="Google Shape;126;g265fb8f293c_2_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Slides created for CS886 at UWaterloo</a:t>
            </a:r>
            <a:endParaRPr/>
          </a:p>
        </p:txBody>
      </p:sp>
      <p:sp>
        <p:nvSpPr>
          <p:cNvPr id="127" name="Google Shape;127;g265fb8f293c_2_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g265fb8f293c_2_13" descr="Logos | Brand | University of Waterlo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0" y="4495948"/>
            <a:ext cx="3740458" cy="1496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5fb8f293c_2_21"/>
          <p:cNvSpPr txBox="1">
            <a:spLocks noGrp="1"/>
          </p:cNvSpPr>
          <p:nvPr>
            <p:ph type="body" idx="1"/>
          </p:nvPr>
        </p:nvSpPr>
        <p:spPr>
          <a:xfrm>
            <a:off x="838200" y="1218075"/>
            <a:ext cx="5181600" cy="495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265fb8f293c_2_21"/>
          <p:cNvSpPr txBox="1">
            <a:spLocks noGrp="1"/>
          </p:cNvSpPr>
          <p:nvPr>
            <p:ph type="body" idx="2"/>
          </p:nvPr>
        </p:nvSpPr>
        <p:spPr>
          <a:xfrm>
            <a:off x="6172200" y="1218075"/>
            <a:ext cx="5181600" cy="495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g265fb8f293c_2_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2024-01-16</a:t>
            </a:r>
            <a:endParaRPr/>
          </a:p>
        </p:txBody>
      </p:sp>
      <p:sp>
        <p:nvSpPr>
          <p:cNvPr id="134" name="Google Shape;134;g265fb8f293c_2_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Slides created for CS886 at UWaterloo</a:t>
            </a:r>
            <a:endParaRPr/>
          </a:p>
        </p:txBody>
      </p:sp>
      <p:sp>
        <p:nvSpPr>
          <p:cNvPr id="135" name="Google Shape;135;g265fb8f293c_2_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g265fb8f293c_2_21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7" name="Google Shape;137;g265fb8f293c_2_21" descr="University of Waterloo - Wiki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740" y="136525"/>
            <a:ext cx="902162" cy="9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5fb8f293c_2_29"/>
          <p:cNvSpPr txBox="1">
            <a:spLocks noGrp="1"/>
          </p:cNvSpPr>
          <p:nvPr>
            <p:ph type="body" idx="1"/>
          </p:nvPr>
        </p:nvSpPr>
        <p:spPr>
          <a:xfrm>
            <a:off x="839788" y="120537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g265fb8f293c_2_29"/>
          <p:cNvSpPr txBox="1">
            <a:spLocks noGrp="1"/>
          </p:cNvSpPr>
          <p:nvPr>
            <p:ph type="body" idx="2"/>
          </p:nvPr>
        </p:nvSpPr>
        <p:spPr>
          <a:xfrm>
            <a:off x="839788" y="2121763"/>
            <a:ext cx="5157787" cy="4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g265fb8f293c_2_29"/>
          <p:cNvSpPr txBox="1">
            <a:spLocks noGrp="1"/>
          </p:cNvSpPr>
          <p:nvPr>
            <p:ph type="body" idx="3"/>
          </p:nvPr>
        </p:nvSpPr>
        <p:spPr>
          <a:xfrm>
            <a:off x="6172200" y="121753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g265fb8f293c_2_29"/>
          <p:cNvSpPr txBox="1">
            <a:spLocks noGrp="1"/>
          </p:cNvSpPr>
          <p:nvPr>
            <p:ph type="body" idx="4"/>
          </p:nvPr>
        </p:nvSpPr>
        <p:spPr>
          <a:xfrm>
            <a:off x="6172200" y="2121763"/>
            <a:ext cx="5183188" cy="4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265fb8f293c_2_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2024-01-16</a:t>
            </a:r>
            <a:endParaRPr/>
          </a:p>
        </p:txBody>
      </p:sp>
      <p:sp>
        <p:nvSpPr>
          <p:cNvPr id="144" name="Google Shape;144;g265fb8f293c_2_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Slides created for CS886 at UWaterloo</a:t>
            </a:r>
            <a:endParaRPr/>
          </a:p>
        </p:txBody>
      </p:sp>
      <p:sp>
        <p:nvSpPr>
          <p:cNvPr id="145" name="Google Shape;145;g265fb8f293c_2_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g265fb8f293c_2_29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g265fb8f293c_2_29" descr="University of Waterloo - Wiki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740" y="136525"/>
            <a:ext cx="902162" cy="9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5fb8f293c_2_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2024-01-16</a:t>
            </a:r>
            <a:endParaRPr/>
          </a:p>
        </p:txBody>
      </p:sp>
      <p:sp>
        <p:nvSpPr>
          <p:cNvPr id="150" name="Google Shape;150;g265fb8f293c_2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Slides created for CS886 at UWaterloo</a:t>
            </a:r>
            <a:endParaRPr/>
          </a:p>
        </p:txBody>
      </p:sp>
      <p:sp>
        <p:nvSpPr>
          <p:cNvPr id="151" name="Google Shape;151;g265fb8f293c_2_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g265fb8f293c_2_39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3" name="Google Shape;153;g265fb8f293c_2_39" descr="University of Waterloo - Wiki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740" y="136525"/>
            <a:ext cx="902162" cy="9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5fb8f293c_2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2024-01-16</a:t>
            </a:r>
            <a:endParaRPr/>
          </a:p>
        </p:txBody>
      </p:sp>
      <p:sp>
        <p:nvSpPr>
          <p:cNvPr id="156" name="Google Shape;156;g265fb8f293c_2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Slides created for CS886 at UWaterloo</a:t>
            </a:r>
            <a:endParaRPr/>
          </a:p>
        </p:txBody>
      </p:sp>
      <p:sp>
        <p:nvSpPr>
          <p:cNvPr id="157" name="Google Shape;157;g265fb8f293c_2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g265fb8f293c_2_45" descr="University of Waterloo - Wiki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740" y="136525"/>
            <a:ext cx="902162" cy="9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5fb8f293c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g265fb8f293c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g265fb8f293c_2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CA"/>
              <a:t>2024-01-16</a:t>
            </a:r>
            <a:endParaRPr/>
          </a:p>
        </p:txBody>
      </p:sp>
      <p:sp>
        <p:nvSpPr>
          <p:cNvPr id="113" name="Google Shape;113;g265fb8f293c_2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CA"/>
              <a:t>Slides created for CS886 at UWaterloo</a:t>
            </a:r>
            <a:endParaRPr/>
          </a:p>
        </p:txBody>
      </p:sp>
      <p:sp>
        <p:nvSpPr>
          <p:cNvPr id="114" name="Google Shape;114;g265fb8f293c_2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Lecture 22: CNN &amp; RNN</a:t>
            </a:r>
            <a:endParaRPr dirty="0"/>
          </a:p>
        </p:txBody>
      </p:sp>
      <p:sp>
        <p:nvSpPr>
          <p:cNvPr id="164" name="Google Shape;16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Instructor: </a:t>
            </a:r>
            <a:r>
              <a:rPr lang="en-US" dirty="0" err="1"/>
              <a:t>Wenhu</a:t>
            </a:r>
            <a:r>
              <a:rPr lang="en-US" dirty="0"/>
              <a:t> Chen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67" name="Google Shape;167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65c433e9cb_1_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Mathematical Formulations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Google Shape;297;g265c433e9cb_1_82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 fontScale="77500" lnSpcReduction="20000"/>
              </a:bodyPr>
              <a:lstStyle/>
              <a:p>
                <a:pPr marL="50800" lvl="0" indent="0" algn="l" rtl="0">
                  <a:spcBef>
                    <a:spcPts val="1000"/>
                  </a:spcBef>
                  <a:spcAft>
                    <a:spcPts val="0"/>
                  </a:spcAft>
                  <a:buSzPts val="2800"/>
                  <a:buNone/>
                </a:pPr>
                <a:r>
                  <a:rPr lang="en-US" dirty="0"/>
                  <a:t>Update Equations: </a:t>
                </a:r>
              </a:p>
              <a:p>
                <a:pPr marL="50800" lvl="0" indent="0" algn="l" rtl="0">
                  <a:spcBef>
                    <a:spcPts val="1000"/>
                  </a:spcBef>
                  <a:spcAft>
                    <a:spcPts val="0"/>
                  </a:spcAft>
                  <a:buSzPts val="2800"/>
                  <a:buNone/>
                </a:pPr>
                <a:endParaRPr lang="en-US" dirty="0"/>
              </a:p>
              <a:p>
                <a:pPr marL="457200" lvl="0" indent="-406400" algn="l" rtl="0">
                  <a:spcBef>
                    <a:spcPts val="1000"/>
                  </a:spcBef>
                  <a:spcAft>
                    <a:spcPts val="0"/>
                  </a:spcAft>
                  <a:buSzPts val="2800"/>
                  <a:buChar char="•"/>
                </a:pPr>
                <a:r>
                  <a:rPr lang="en-US" dirty="0"/>
                  <a:t>Input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indent="-406400">
                  <a:buSzPts val="2800"/>
                </a:pPr>
                <a:endParaRPr lang="en-US" dirty="0"/>
              </a:p>
              <a:p>
                <a:pPr indent="-406400">
                  <a:buSzPts val="2800"/>
                </a:pPr>
                <a:r>
                  <a:rPr lang="en-US" dirty="0"/>
                  <a:t>Forget 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0" indent="-406400">
                  <a:buSzPts val="2800"/>
                </a:pPr>
                <a:endParaRPr lang="en-US" dirty="0"/>
              </a:p>
              <a:p>
                <a:pPr lvl="0" indent="-406400">
                  <a:buSzPts val="2800"/>
                </a:pPr>
                <a:r>
                  <a:rPr lang="en-US" dirty="0"/>
                  <a:t>Output 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0" indent="-406400" algn="l" rtl="0">
                  <a:spcBef>
                    <a:spcPts val="1000"/>
                  </a:spcBef>
                  <a:spcAft>
                    <a:spcPts val="0"/>
                  </a:spcAft>
                  <a:buSzPts val="2800"/>
                  <a:buChar char="•"/>
                </a:pPr>
                <a:endParaRPr lang="en-US" dirty="0"/>
              </a:p>
              <a:p>
                <a:pPr marL="457200" lvl="0" indent="-406400" algn="l" rtl="0">
                  <a:spcBef>
                    <a:spcPts val="1000"/>
                  </a:spcBef>
                  <a:spcAft>
                    <a:spcPts val="0"/>
                  </a:spcAft>
                  <a:buSzPts val="2800"/>
                  <a:buChar char="•"/>
                </a:pPr>
                <a:r>
                  <a:rPr lang="en-US" dirty="0"/>
                  <a:t>Process Input: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0" indent="-406400">
                  <a:buSzPts val="2800"/>
                </a:pPr>
                <a:endParaRPr lang="en-US" dirty="0"/>
              </a:p>
              <a:p>
                <a:pPr lvl="0" indent="-406400">
                  <a:buSzPts val="2800"/>
                </a:pPr>
                <a:r>
                  <a:rPr lang="en-US" dirty="0"/>
                  <a:t>Cell 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marL="457200" lvl="0" indent="-406400" algn="l" rtl="0">
                  <a:spcBef>
                    <a:spcPts val="1000"/>
                  </a:spcBef>
                  <a:spcAft>
                    <a:spcPts val="0"/>
                  </a:spcAft>
                  <a:buSzPts val="2800"/>
                  <a:buChar char="•"/>
                </a:pPr>
                <a:endParaRPr lang="en-US" dirty="0"/>
              </a:p>
              <a:p>
                <a:pPr lvl="0" indent="-406400">
                  <a:buSzPts val="2800"/>
                </a:pPr>
                <a:r>
                  <a:rPr lang="en-US" dirty="0"/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97" name="Google Shape;297;g265c433e9cb_1_8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260629"/>
                <a:ext cx="10515600" cy="4916400"/>
              </a:xfrm>
              <a:prstGeom prst="rect">
                <a:avLst/>
              </a:prstGeom>
              <a:blipFill>
                <a:blip r:embed="rId3"/>
                <a:stretch>
                  <a:fillRect l="-603" b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8" name="Google Shape;298;g265c433e9cb_1_8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AD2F-CB60-E415-F941-D21FAB8E2E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  <p:pic>
        <p:nvPicPr>
          <p:cNvPr id="3" name="Google Shape;290;g2658eb532f4_1_158">
            <a:extLst>
              <a:ext uri="{FF2B5EF4-FFF2-40B4-BE49-F238E27FC236}">
                <a16:creationId xmlns:a16="http://schemas.microsoft.com/office/drawing/2014/main" id="{24193814-8991-172E-F372-6C0D6BF5012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3288" y="2192790"/>
            <a:ext cx="3777934" cy="2472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eb45fdd95_0_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Roles of Different Gates in LSTM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Google Shape;305;g2aeb45fdd95_0_18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260625"/>
                <a:ext cx="10515600" cy="52050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4151"/>
                  </a:buClr>
                  <a:buSzPts val="1200"/>
                  <a:buFont typeface="Arial"/>
                  <a:buNone/>
                </a:pPr>
                <a:r>
                  <a:rPr lang="en-US" dirty="0"/>
                  <a:t>Input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ar-AE" dirty="0"/>
                  <a:t>: </a:t>
                </a:r>
                <a:r>
                  <a:rPr lang="en-US" dirty="0"/>
                  <a:t>Controls the extent to which a new value flows into the cell state.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4151"/>
                  </a:buClr>
                  <a:buSzPts val="1200"/>
                  <a:buFont typeface="Arial"/>
                  <a:buNone/>
                </a:pPr>
                <a:endParaRPr lang="en-US" dirty="0"/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4151"/>
                  </a:buClr>
                  <a:buSzPts val="1200"/>
                  <a:buFont typeface="Arial"/>
                  <a:buNone/>
                </a:pPr>
                <a:r>
                  <a:rPr lang="en-US" dirty="0"/>
                  <a:t>Forget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Determines the information to be discarded from the cell state.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4151"/>
                  </a:buClr>
                  <a:buSzPts val="1200"/>
                  <a:buFont typeface="Arial"/>
                  <a:buNone/>
                </a:pPr>
                <a:endParaRPr lang="en-US" dirty="0"/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4151"/>
                  </a:buClr>
                  <a:buSzPts val="1200"/>
                  <a:buFont typeface="Arial"/>
                  <a:buNone/>
                </a:pPr>
                <a:r>
                  <a:rPr lang="en-US" dirty="0"/>
                  <a:t>Output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Regulates the amount of information to output from the cell state.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4151"/>
                  </a:buClr>
                  <a:buSzPts val="1200"/>
                  <a:buFont typeface="Arial"/>
                  <a:buNone/>
                </a:pPr>
                <a:endParaRPr lang="en-US" dirty="0"/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4151"/>
                  </a:buClr>
                  <a:buSzPts val="1200"/>
                  <a:buFont typeface="Arial"/>
                  <a:buNone/>
                </a:pPr>
                <a:r>
                  <a:rPr lang="en-US" dirty="0"/>
                  <a:t>Process Input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: Creates a vector of new candidate values that could be added to the cell state.</a:t>
                </a:r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lang="en-US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305" name="Google Shape;305;g2aeb45fdd95_0_18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260625"/>
                <a:ext cx="10515600" cy="5205000"/>
              </a:xfrm>
              <a:prstGeom prst="rect">
                <a:avLst/>
              </a:prstGeom>
              <a:blipFill>
                <a:blip r:embed="rId3"/>
                <a:stretch>
                  <a:fillRect l="-1206" t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g2aeb45fdd95_0_18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B8289-0EFC-D159-00AE-AF416AF142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65c433e9cb_1_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Roles of Different Gates in LSTM Cont’d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Google Shape;313;g265c433e9cb_1_28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4151"/>
                  </a:buClr>
                  <a:buSzPts val="1200"/>
                  <a:buFont typeface="Arial"/>
                  <a:buNone/>
                </a:pPr>
                <a:r>
                  <a:rPr lang="en-US" dirty="0"/>
                  <a:t>Cell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ar-AE" dirty="0"/>
                  <a:t>: </a:t>
                </a:r>
                <a:r>
                  <a:rPr lang="en-US" dirty="0"/>
                  <a:t>Updates the cell state by combining the old state (influenced by the forget gate) and the new candidate values (modulated by the input gate).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4151"/>
                  </a:buClr>
                  <a:buSzPts val="1200"/>
                  <a:buFont typeface="Arial"/>
                  <a:buNone/>
                </a:pPr>
                <a:endParaRPr lang="en-US" dirty="0"/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4151"/>
                  </a:buClr>
                  <a:buSzPts val="1200"/>
                  <a:buFont typeface="Arial"/>
                  <a:buNone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Determines the next hidden state based on the cell state and output gate.</a:t>
                </a:r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dirty="0"/>
                  <a:t>The network can selectively remember or forget information, aiding in preserving long-term dependencies.</a:t>
                </a:r>
                <a:endParaRPr dirty="0"/>
              </a:p>
            </p:txBody>
          </p:sp>
        </mc:Choice>
        <mc:Fallback xmlns="">
          <p:sp>
            <p:nvSpPr>
              <p:cNvPr id="313" name="Google Shape;313;g265c433e9cb_1_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260629"/>
                <a:ext cx="10515600" cy="4916400"/>
              </a:xfrm>
              <a:prstGeom prst="rect">
                <a:avLst/>
              </a:prstGeom>
              <a:blipFill>
                <a:blip r:embed="rId3"/>
                <a:stretch>
                  <a:fillRect l="-1206" t="-773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4" name="Google Shape;314;g265c433e9cb_1_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E212B-65C9-7B14-3FBC-9D197D1B23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658eb532f4_1_1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92" name="Google Shape;392;g2658eb532f4_1_181"/>
          <p:cNvSpPr txBox="1">
            <a:spLocks noGrp="1"/>
          </p:cNvSpPr>
          <p:nvPr>
            <p:ph type="title"/>
          </p:nvPr>
        </p:nvSpPr>
        <p:spPr>
          <a:xfrm>
            <a:off x="838200" y="2977951"/>
            <a:ext cx="10515600" cy="902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Variant II: Gated Recurrent Unit for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Simplifying LSTM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282A7-7402-A8D1-0DA5-DCA90476EF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658eb532f4_1_1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Gated Recurrent Unit (GRU)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Google Shape;399;g2658eb532f4_1_193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57200" lvl="0" indent="-342900" algn="l" rtl="0">
                  <a:spcBef>
                    <a:spcPts val="1000"/>
                  </a:spcBef>
                  <a:spcAft>
                    <a:spcPts val="0"/>
                  </a:spcAft>
                  <a:buSzPts val="1800"/>
                  <a:buChar char="•"/>
                </a:pPr>
                <a:r>
                  <a:rPr lang="en-US" dirty="0"/>
                  <a:t>No cell state </a:t>
                </a: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•"/>
                </a:pPr>
                <a:r>
                  <a:rPr lang="en-US" dirty="0"/>
                  <a:t>Two gates (instead of three) </a:t>
                </a: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•"/>
                </a:pPr>
                <a:r>
                  <a:rPr lang="en-US" dirty="0"/>
                  <a:t>Fewer weights</a:t>
                </a:r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lang="en-US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Update Equations:</a:t>
                </a:r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dirty="0"/>
                  <a:t>Reset 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ar-AE" dirty="0"/>
              </a:p>
              <a:p>
                <a:pPr marL="0" indent="0">
                  <a:buSzPts val="1100"/>
                  <a:buNone/>
                </a:pPr>
                <a:r>
                  <a:rPr lang="en-US" dirty="0"/>
                  <a:t>Update 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Process Input: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Hidden State 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9" name="Google Shape;399;g2658eb532f4_1_19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0" name="Google Shape;400;g2658eb532f4_1_1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" name="Picture 2" descr="A diagram of a flowchart&#10;&#10;Description automatically generated">
            <a:extLst>
              <a:ext uri="{FF2B5EF4-FFF2-40B4-BE49-F238E27FC236}">
                <a16:creationId xmlns:a16="http://schemas.microsoft.com/office/drawing/2014/main" id="{D18EBE7D-A380-3E70-CBD5-EF86F50A2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300" y="1217947"/>
            <a:ext cx="3746500" cy="2476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3CECF-0EF5-9E76-2CC7-81F5D0D62E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aeb45fdd95_0_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Roles of Gates in GRU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" name="Google Shape;409;g2aeb45fdd95_0_191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57200" lvl="0" indent="-4064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alibri"/>
                  <a:buChar char="●"/>
                </a:pPr>
                <a:r>
                  <a:rPr lang="en-US" dirty="0"/>
                  <a:t>Reset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ar-AE" dirty="0"/>
                  <a:t>: </a:t>
                </a:r>
                <a:r>
                  <a:rPr lang="en-US" dirty="0"/>
                  <a:t>Determines how much past information to forget, allowing the model to drop irrelevant information from the past.</a:t>
                </a:r>
              </a:p>
              <a:p>
                <a:pPr marL="457200" lvl="0" indent="-4064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alibri"/>
                  <a:buChar char="●"/>
                </a:pPr>
                <a:endParaRPr lang="en-US" dirty="0"/>
              </a:p>
              <a:p>
                <a:pPr marL="457200" lvl="0" indent="-4064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alibri"/>
                  <a:buChar char="●"/>
                </a:pPr>
                <a:r>
                  <a:rPr lang="en-US" dirty="0"/>
                  <a:t>Update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Balances between the new input and the past memory, controlling how much of the past state to retain versus the new input.</a:t>
                </a:r>
                <a:endParaRPr dirty="0"/>
              </a:p>
            </p:txBody>
          </p:sp>
        </mc:Choice>
        <mc:Fallback xmlns="">
          <p:sp>
            <p:nvSpPr>
              <p:cNvPr id="409" name="Google Shape;409;g2aeb45fdd95_0_19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260629"/>
                <a:ext cx="10515600" cy="4916400"/>
              </a:xfrm>
              <a:prstGeom prst="rect">
                <a:avLst/>
              </a:prstGeom>
              <a:blipFill>
                <a:blip r:embed="rId3"/>
                <a:stretch>
                  <a:fillRect l="-724" t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" name="Google Shape;410;g2aeb45fdd95_0_1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F6EE47-B837-F0D8-583A-B13B58E53E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65c433e9cb_1_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Roles of GRU Cont’d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7" name="Google Shape;417;g265c433e9cb_1_42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57200" lvl="0" indent="-4064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alibri"/>
                  <a:buChar char="●"/>
                </a:pPr>
                <a:r>
                  <a:rPr lang="en-US" dirty="0"/>
                  <a:t>Process Input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ar-A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ar-AE" dirty="0"/>
                  <a:t>: </a:t>
                </a:r>
                <a:r>
                  <a:rPr lang="en-US" dirty="0"/>
                  <a:t>Generates candidate values for the new hidden state, influenced by the reset gate.</a:t>
                </a:r>
              </a:p>
              <a:p>
                <a:pPr marL="457200" lvl="0" indent="-40640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alibri"/>
                  <a:buChar char="●"/>
                </a:pPr>
                <a:endParaRPr lang="en-US" dirty="0"/>
              </a:p>
              <a:p>
                <a:pPr marL="457200" lvl="0" indent="-40640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alibri"/>
                  <a:buChar char="●"/>
                </a:pPr>
                <a:r>
                  <a:rPr lang="en-US" dirty="0"/>
                  <a:t>Hidden State Update: Combines the old hidden state (modulated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and the new candidate values (weighted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to form the new hidden state.</a:t>
                </a:r>
              </a:p>
              <a:p>
                <a:pPr marL="457200" lvl="0" indent="-4064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alibri"/>
                  <a:buChar char="●"/>
                </a:pPr>
                <a:endParaRPr lang="en-US" dirty="0"/>
              </a:p>
              <a:p>
                <a:pPr marL="457200" lvl="0" indent="-4064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Calibri"/>
                  <a:buChar char="●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ar-AE" dirty="0"/>
                  <a:t>: </a:t>
                </a:r>
                <a:r>
                  <a:rPr lang="en-US" dirty="0"/>
                  <a:t>The updated hidden state serves as the output, representing the current memory of the network.</a:t>
                </a:r>
              </a:p>
              <a:p>
                <a:pPr marL="0" lvl="0" indent="0" algn="l" rtl="0">
                  <a:spcBef>
                    <a:spcPts val="150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417" name="Google Shape;417;g265c433e9cb_1_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260629"/>
                <a:ext cx="10515600" cy="4916400"/>
              </a:xfrm>
              <a:prstGeom prst="rect">
                <a:avLst/>
              </a:prstGeom>
              <a:blipFill>
                <a:blip r:embed="rId3"/>
                <a:stretch>
                  <a:fillRect l="-724" t="-515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8" name="Google Shape;418;g265c433e9cb_1_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BF8E3-D036-8F3F-9B7E-AA90C7245E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aeb45fdd95_0_2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Compare LSTM with GRU</a:t>
            </a:r>
            <a:endParaRPr/>
          </a:p>
        </p:txBody>
      </p:sp>
      <p:sp>
        <p:nvSpPr>
          <p:cNvPr id="425" name="Google Shape;425;g2aeb45fdd95_0_2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Complexity: LSTMs are more complex with three gates (input, forget, output), while GRUs have two gates (reset, update).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Memory Usage: LSTMs generally require more memory due to their complexity.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Training Time: GRUs, being simpler, often train faster than LSTMs.</a:t>
            </a:r>
            <a:endParaRPr dirty="0"/>
          </a:p>
        </p:txBody>
      </p:sp>
      <p:sp>
        <p:nvSpPr>
          <p:cNvPr id="426" name="Google Shape;426;g2aeb45fdd95_0_2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BBD93-902E-9C81-A1C7-72C70DFE0A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65c433e9cb_1_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Compare GRU with LSTM Cont’d</a:t>
            </a:r>
            <a:endParaRPr/>
          </a:p>
        </p:txBody>
      </p:sp>
      <p:sp>
        <p:nvSpPr>
          <p:cNvPr id="433" name="Google Shape;433;g265c433e9cb_1_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Performance: GRUs might perform better on smaller datasets, while LSTMs often excel on datasets with longer sequences.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Parameters: LSTMs have more parameters, making them more flexible but also more prone to overfitting on smaller datasets.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State Update Mechanism: LSTMs have separate cell and hidden states, whereas GRUs have a single hidden state.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Choice of Model: The choice between GRU and LSTM depends on the specific application and dataset characteristics.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4" name="Google Shape;434;g265c433e9cb_1_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D614E-22CB-FEE7-04FD-478CB47C50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658eb532f4_1_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Advantages of GRU</a:t>
            </a:r>
            <a:endParaRPr/>
          </a:p>
        </p:txBody>
      </p:sp>
      <p:sp>
        <p:nvSpPr>
          <p:cNvPr id="441" name="Google Shape;441;g2658eb532f4_1_2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Faster Training: Due to fewer parameters, GRUs can be faster to train, making them more efficient for smaller datasets or when computational resources are limited.</a:t>
            </a: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Efficient on Smaller Datasets: GRUs may perform better than LSTMs when the amount of data is not large, as they can capture dependencies without the need for extensive data.</a:t>
            </a: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Flexibility in Memory Management: GRUs can adapt to the use of short-term memory through their update and reset gates, potentially capturing information across various time steps efficiently.</a:t>
            </a:r>
            <a:endParaRPr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2" name="Google Shape;442;g2658eb532f4_1_2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B8586-9A48-6C02-AB43-9C5FD20302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we will cover</a:t>
            </a:r>
            <a:endParaRPr/>
          </a:p>
        </p:txBody>
      </p:sp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Basics of recurrent neural networks.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LSTM, GRU and other variants of RNN.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How the RNNs have been used in different downstream applications.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Basics of convolutional neural networks.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ConvNext</a:t>
            </a:r>
            <a:r>
              <a:rPr lang="en-US" dirty="0"/>
              <a:t>, </a:t>
            </a:r>
            <a:r>
              <a:rPr lang="en-US" dirty="0" err="1"/>
              <a:t>ResNet</a:t>
            </a:r>
            <a:r>
              <a:rPr lang="en-US" dirty="0"/>
              <a:t>, </a:t>
            </a:r>
            <a:r>
              <a:rPr lang="en-US" dirty="0" err="1"/>
              <a:t>ResNext</a:t>
            </a:r>
            <a:r>
              <a:rPr lang="en-US" dirty="0"/>
              <a:t>, </a:t>
            </a:r>
            <a:r>
              <a:rPr lang="en-US" dirty="0" err="1"/>
              <a:t>DenseNet</a:t>
            </a:r>
            <a:r>
              <a:rPr lang="en-US" dirty="0"/>
              <a:t>, </a:t>
            </a:r>
            <a:r>
              <a:rPr lang="en-US" dirty="0" err="1"/>
              <a:t>UNet</a:t>
            </a:r>
            <a:r>
              <a:rPr lang="en-US" dirty="0"/>
              <a:t>, </a:t>
            </a:r>
            <a:r>
              <a:rPr lang="en-US" dirty="0" err="1"/>
              <a:t>MobileNet</a:t>
            </a:r>
            <a:r>
              <a:rPr lang="en-US" dirty="0"/>
              <a:t>, etc.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How does CNNs have been used in different downstream applications.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74" name="Google Shape;174;p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 dirty="0"/>
          </a:p>
        </p:txBody>
      </p:sp>
      <p:sp>
        <p:nvSpPr>
          <p:cNvPr id="176" name="Google Shape;176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aeb45fdd95_0_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Experiments: Sequence Modeling</a:t>
            </a:r>
            <a:endParaRPr/>
          </a:p>
        </p:txBody>
      </p:sp>
      <p:sp>
        <p:nvSpPr>
          <p:cNvPr id="456" name="Google Shape;456;g2aeb45fdd95_0_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Maximizing the log-likelihood of a model given a set of training sequences (theta is a set of model parameters)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Evaluate these units in the tasks of polyphonic music modeling and speech signal modeling.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7" name="Google Shape;457;g2aeb45fdd95_0_1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458" name="Google Shape;458;g2aeb45fdd95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572" y="2583711"/>
            <a:ext cx="7378128" cy="1244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32B67-371D-1140-D2B6-01F91112D5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aeb45fdd95_0_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465" name="Google Shape;465;g2aeb45fdd95_0_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466" name="Google Shape;466;g2aeb45fdd95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075" y="1513525"/>
            <a:ext cx="9079549" cy="436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49C00-4218-3EF7-D3EE-59E14C1716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aeb45fdd95_0_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Cont’d</a:t>
            </a:r>
            <a:endParaRPr/>
          </a:p>
        </p:txBody>
      </p:sp>
      <p:sp>
        <p:nvSpPr>
          <p:cNvPr id="472" name="Google Shape;472;g2aeb45fdd95_0_1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473" name="Google Shape;473;g2aeb45fdd95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163" y="1192975"/>
            <a:ext cx="9773676" cy="5015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8344C-5958-E6F3-8821-43CFFEAD14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658eb532f4_1_2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89" name="Google Shape;489;g2658eb532f4_1_211"/>
          <p:cNvSpPr txBox="1">
            <a:spLocks noGrp="1"/>
          </p:cNvSpPr>
          <p:nvPr>
            <p:ph type="title"/>
          </p:nvPr>
        </p:nvSpPr>
        <p:spPr>
          <a:xfrm>
            <a:off x="838200" y="2977951"/>
            <a:ext cx="10515600" cy="902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RNNs with Attention Mechanism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B6EDC-E391-D750-45F5-2B1EF99904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935C5-4439-3196-78E7-05004143AF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860E0-AF96-C80E-4955-E854D86A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 (Seq2Seq)</a:t>
            </a:r>
          </a:p>
        </p:txBody>
      </p:sp>
      <p:pic>
        <p:nvPicPr>
          <p:cNvPr id="6150" name="Picture 6" descr="Seq2seq (Sequence to Sequence) Model with PyTorch">
            <a:extLst>
              <a:ext uri="{FF2B5EF4-FFF2-40B4-BE49-F238E27FC236}">
                <a16:creationId xmlns:a16="http://schemas.microsoft.com/office/drawing/2014/main" id="{A810A730-DE75-9411-1BFE-0D2B77F5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22" y="1437640"/>
            <a:ext cx="101473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64F0A-BE4F-FA1B-F7C3-7D5B388CA9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  <p:extLst>
      <p:ext uri="{BB962C8B-B14F-4D97-AF65-F5344CB8AC3E}">
        <p14:creationId xmlns:p14="http://schemas.microsoft.com/office/powerpoint/2010/main" val="353993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BBC01-A1C1-22B3-6466-F661971797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3C7837-F5F0-75A0-0B84-396384C7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Bottleneck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1C5F12B-8489-94DA-2F49-6A161D7D1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53" y="1674026"/>
            <a:ext cx="8151093" cy="38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B3604-9F99-73B3-09C7-7792B8A558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  <p:extLst>
      <p:ext uri="{BB962C8B-B14F-4D97-AF65-F5344CB8AC3E}">
        <p14:creationId xmlns:p14="http://schemas.microsoft.com/office/powerpoint/2010/main" val="843637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285E97-F5FC-31C6-D069-89285B291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1CF3C2-089C-48CF-FAA9-7E224BD3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Seq2Seq with Attention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A64304C-9E04-51AD-E311-ADD47E2FE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8689"/>
            <a:ext cx="6649995" cy="493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FDCE15-C5CA-4DCB-A37A-BB9324A48AB7}"/>
              </a:ext>
            </a:extLst>
          </p:cNvPr>
          <p:cNvSpPr txBox="1"/>
          <p:nvPr/>
        </p:nvSpPr>
        <p:spPr>
          <a:xfrm>
            <a:off x="8152885" y="2699433"/>
            <a:ext cx="34006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CA" sz="18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Encoding</a:t>
            </a:r>
          </a:p>
          <a:p>
            <a:pPr algn="l">
              <a:buFont typeface="+mj-lt"/>
              <a:buAutoNum type="arabicPeriod"/>
            </a:pPr>
            <a:r>
              <a:rPr lang="en-CA" sz="18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Computing Attention weights</a:t>
            </a:r>
          </a:p>
          <a:p>
            <a:pPr algn="l">
              <a:buFont typeface="+mj-lt"/>
              <a:buAutoNum type="arabicPeriod"/>
            </a:pPr>
            <a:r>
              <a:rPr lang="en-CA" sz="18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Creating context vector</a:t>
            </a:r>
          </a:p>
          <a:p>
            <a:pPr algn="l">
              <a:buFont typeface="+mj-lt"/>
              <a:buAutoNum type="arabicPeriod"/>
            </a:pPr>
            <a:r>
              <a:rPr lang="en-CA" sz="18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Decoding / Translation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0D9B0-4BFD-0B94-7E0F-0E83AF3215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  <p:extLst>
      <p:ext uri="{BB962C8B-B14F-4D97-AF65-F5344CB8AC3E}">
        <p14:creationId xmlns:p14="http://schemas.microsoft.com/office/powerpoint/2010/main" val="2957292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885B-B4B8-0E35-D997-F9EE9D9D5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3B8B59-DBF9-CAF3-D5FE-EAA139DC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Attention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419D58AB-54F0-C170-60F3-556217C6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8688"/>
            <a:ext cx="7772400" cy="49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83F01CBC-D789-640D-37B8-9D0E27CF0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676" y="2703968"/>
            <a:ext cx="3581400" cy="166503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EEE4A-BE9D-5811-C5B8-1561AEE2CA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  <p:extLst>
      <p:ext uri="{BB962C8B-B14F-4D97-AF65-F5344CB8AC3E}">
        <p14:creationId xmlns:p14="http://schemas.microsoft.com/office/powerpoint/2010/main" val="3495704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73598-3F4A-88E8-29C2-35E8569C39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92BEB7-5AF7-C154-D642-80563FC6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Context Vector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16D60F3-ADE5-7200-1691-19DAA1AC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8688"/>
            <a:ext cx="7772400" cy="49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F9416A84-892D-0CF1-0674-B2E9D564E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7"/>
          <a:stretch/>
        </p:blipFill>
        <p:spPr bwMode="auto">
          <a:xfrm>
            <a:off x="8610600" y="2923206"/>
            <a:ext cx="1734752" cy="10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5233F-53FB-9147-5163-11BE9C6764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  <p:extLst>
      <p:ext uri="{BB962C8B-B14F-4D97-AF65-F5344CB8AC3E}">
        <p14:creationId xmlns:p14="http://schemas.microsoft.com/office/powerpoint/2010/main" val="2603220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aeb45fdd95_0_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Machine Translation with attention</a:t>
            </a:r>
            <a:endParaRPr dirty="0"/>
          </a:p>
        </p:txBody>
      </p:sp>
      <p:sp>
        <p:nvSpPr>
          <p:cNvPr id="548" name="Google Shape;548;g2aeb45fdd95_0_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Bahdanau</a:t>
            </a:r>
            <a:r>
              <a:rPr lang="en-US" dirty="0"/>
              <a:t>, Cho, Bengio (ICLR-2015)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Bleu: </a:t>
            </a:r>
            <a:r>
              <a:rPr lang="en-US" dirty="0" err="1"/>
              <a:t>BiLingual</a:t>
            </a:r>
            <a:r>
              <a:rPr lang="en-US" dirty="0"/>
              <a:t> Evaluation Understudy -&gt; Percentage of translated words that appear in ground truth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9" name="Google Shape;549;g2aeb45fdd95_0_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550" name="Google Shape;550;g2aeb45fdd95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800" y="2768174"/>
            <a:ext cx="9246828" cy="340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FE831-45E2-AFC5-79DC-AD4A733627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58eb532f4_1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83" name="Google Shape;183;g2658eb532f4_1_0"/>
          <p:cNvSpPr txBox="1">
            <a:spLocks noGrp="1"/>
          </p:cNvSpPr>
          <p:nvPr>
            <p:ph type="title"/>
          </p:nvPr>
        </p:nvSpPr>
        <p:spPr>
          <a:xfrm>
            <a:off x="838200" y="2977951"/>
            <a:ext cx="10515600" cy="902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Basics of Recurrent Neural Networks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082E5-D60B-36C1-5319-3981362151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aeb45fdd95_0_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Alignment example</a:t>
            </a:r>
            <a:endParaRPr dirty="0"/>
          </a:p>
        </p:txBody>
      </p:sp>
      <p:sp>
        <p:nvSpPr>
          <p:cNvPr id="557" name="Google Shape;557;g2aeb45fdd95_0_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558" name="Google Shape;558;g2aeb45fdd95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100" y="1216175"/>
            <a:ext cx="10233784" cy="48170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AADD6-9EC7-C8AF-2C69-041A2B0425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aeb45fdd95_0_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Evaluation Results</a:t>
            </a:r>
            <a:endParaRPr dirty="0"/>
          </a:p>
        </p:txBody>
      </p:sp>
      <p:sp>
        <p:nvSpPr>
          <p:cNvPr id="574" name="Google Shape;574;g2aeb45fdd95_0_1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575" name="Google Shape;575;g2aeb45fdd95_0_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9" y="1286680"/>
            <a:ext cx="10048104" cy="50696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21387-AF29-077B-B5DA-F6C477D4D8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aeb45fdd95_0_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606" name="Google Shape;606;g2aeb45fdd95_0_66"/>
          <p:cNvSpPr txBox="1">
            <a:spLocks noGrp="1"/>
          </p:cNvSpPr>
          <p:nvPr>
            <p:ph type="title"/>
          </p:nvPr>
        </p:nvSpPr>
        <p:spPr>
          <a:xfrm>
            <a:off x="838200" y="2977951"/>
            <a:ext cx="10515600" cy="902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Convolutional Neural Networks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1BED0-1E96-6109-AC37-C3CAF75446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ef489c575a_2_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Basics of CNN </a:t>
            </a:r>
            <a:endParaRPr/>
          </a:p>
        </p:txBody>
      </p:sp>
      <p:sp>
        <p:nvSpPr>
          <p:cNvPr id="613" name="Google Shape;613;g1ef489c575a_2_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CNN operation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Pooling operation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14" name="Google Shape;614;g1ef489c575a_2_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616" name="Google Shape;616;g1ef489c575a_2_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grpSp>
        <p:nvGrpSpPr>
          <p:cNvPr id="617" name="Google Shape;617;g1ef489c575a_2_50"/>
          <p:cNvGrpSpPr/>
          <p:nvPr/>
        </p:nvGrpSpPr>
        <p:grpSpPr>
          <a:xfrm>
            <a:off x="1755598" y="1941156"/>
            <a:ext cx="1546402" cy="1546295"/>
            <a:chOff x="5950075" y="854725"/>
            <a:chExt cx="2904000" cy="2668950"/>
          </a:xfrm>
        </p:grpSpPr>
        <p:sp>
          <p:nvSpPr>
            <p:cNvPr id="618" name="Google Shape;618;g1ef489c575a_2_50"/>
            <p:cNvSpPr/>
            <p:nvPr/>
          </p:nvSpPr>
          <p:spPr>
            <a:xfrm flipH="1">
              <a:off x="5950075" y="854725"/>
              <a:ext cx="2904000" cy="26673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1ef489c575a_2_50"/>
            <p:cNvSpPr/>
            <p:nvPr/>
          </p:nvSpPr>
          <p:spPr>
            <a:xfrm flipH="1">
              <a:off x="5950075" y="854725"/>
              <a:ext cx="580799" cy="532799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1ef489c575a_2_50"/>
            <p:cNvSpPr/>
            <p:nvPr/>
          </p:nvSpPr>
          <p:spPr>
            <a:xfrm flipH="1">
              <a:off x="6530875" y="8547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1ef489c575a_2_50"/>
            <p:cNvSpPr/>
            <p:nvPr/>
          </p:nvSpPr>
          <p:spPr>
            <a:xfrm flipH="1">
              <a:off x="7111675" y="8547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1ef489c575a_2_50"/>
            <p:cNvSpPr/>
            <p:nvPr/>
          </p:nvSpPr>
          <p:spPr>
            <a:xfrm flipH="1">
              <a:off x="7692475" y="8547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1ef489c575a_2_50"/>
            <p:cNvSpPr/>
            <p:nvPr/>
          </p:nvSpPr>
          <p:spPr>
            <a:xfrm flipH="1">
              <a:off x="8273275" y="8547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1ef489c575a_2_50"/>
            <p:cNvSpPr/>
            <p:nvPr/>
          </p:nvSpPr>
          <p:spPr>
            <a:xfrm flipH="1">
              <a:off x="5950075" y="13875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1ef489c575a_2_50"/>
            <p:cNvSpPr/>
            <p:nvPr/>
          </p:nvSpPr>
          <p:spPr>
            <a:xfrm flipH="1">
              <a:off x="6530875" y="13875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1ef489c575a_2_50"/>
            <p:cNvSpPr/>
            <p:nvPr/>
          </p:nvSpPr>
          <p:spPr>
            <a:xfrm flipH="1">
              <a:off x="7111675" y="13875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1ef489c575a_2_50"/>
            <p:cNvSpPr/>
            <p:nvPr/>
          </p:nvSpPr>
          <p:spPr>
            <a:xfrm flipH="1">
              <a:off x="7692475" y="13875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1ef489c575a_2_50"/>
            <p:cNvSpPr/>
            <p:nvPr/>
          </p:nvSpPr>
          <p:spPr>
            <a:xfrm flipH="1">
              <a:off x="8273275" y="13875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1ef489c575a_2_50"/>
            <p:cNvSpPr/>
            <p:nvPr/>
          </p:nvSpPr>
          <p:spPr>
            <a:xfrm flipH="1">
              <a:off x="5950075" y="19219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1ef489c575a_2_50"/>
            <p:cNvSpPr/>
            <p:nvPr/>
          </p:nvSpPr>
          <p:spPr>
            <a:xfrm flipH="1">
              <a:off x="6530875" y="19219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1ef489c575a_2_50"/>
            <p:cNvSpPr/>
            <p:nvPr/>
          </p:nvSpPr>
          <p:spPr>
            <a:xfrm flipH="1">
              <a:off x="7111675" y="19219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1ef489c575a_2_50"/>
            <p:cNvSpPr/>
            <p:nvPr/>
          </p:nvSpPr>
          <p:spPr>
            <a:xfrm flipH="1">
              <a:off x="7692475" y="19219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1ef489c575a_2_50"/>
            <p:cNvSpPr/>
            <p:nvPr/>
          </p:nvSpPr>
          <p:spPr>
            <a:xfrm flipH="1">
              <a:off x="8273275" y="19219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1ef489c575a_2_50"/>
            <p:cNvSpPr/>
            <p:nvPr/>
          </p:nvSpPr>
          <p:spPr>
            <a:xfrm flipH="1">
              <a:off x="5950075" y="24564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1ef489c575a_2_50"/>
            <p:cNvSpPr/>
            <p:nvPr/>
          </p:nvSpPr>
          <p:spPr>
            <a:xfrm flipH="1">
              <a:off x="6530875" y="24564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1ef489c575a_2_50"/>
            <p:cNvSpPr/>
            <p:nvPr/>
          </p:nvSpPr>
          <p:spPr>
            <a:xfrm flipH="1">
              <a:off x="7111675" y="24564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1ef489c575a_2_50"/>
            <p:cNvSpPr/>
            <p:nvPr/>
          </p:nvSpPr>
          <p:spPr>
            <a:xfrm flipH="1">
              <a:off x="7692475" y="24564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1ef489c575a_2_50"/>
            <p:cNvSpPr/>
            <p:nvPr/>
          </p:nvSpPr>
          <p:spPr>
            <a:xfrm flipH="1">
              <a:off x="8273275" y="24564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1ef489c575a_2_50"/>
            <p:cNvSpPr/>
            <p:nvPr/>
          </p:nvSpPr>
          <p:spPr>
            <a:xfrm flipH="1">
              <a:off x="5950075" y="29908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1ef489c575a_2_50"/>
            <p:cNvSpPr/>
            <p:nvPr/>
          </p:nvSpPr>
          <p:spPr>
            <a:xfrm flipH="1">
              <a:off x="6530875" y="29908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g1ef489c575a_2_50"/>
            <p:cNvSpPr/>
            <p:nvPr/>
          </p:nvSpPr>
          <p:spPr>
            <a:xfrm flipH="1">
              <a:off x="7111675" y="29908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g1ef489c575a_2_50"/>
            <p:cNvSpPr/>
            <p:nvPr/>
          </p:nvSpPr>
          <p:spPr>
            <a:xfrm flipH="1">
              <a:off x="7692475" y="29908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1ef489c575a_2_50"/>
            <p:cNvSpPr/>
            <p:nvPr/>
          </p:nvSpPr>
          <p:spPr>
            <a:xfrm flipH="1">
              <a:off x="8273275" y="29908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4" name="Google Shape;644;g1ef489c575a_2_50"/>
          <p:cNvSpPr/>
          <p:nvPr/>
        </p:nvSpPr>
        <p:spPr>
          <a:xfrm flipH="1">
            <a:off x="6004962" y="2249841"/>
            <a:ext cx="927841" cy="929599"/>
          </a:xfrm>
          <a:prstGeom prst="rect">
            <a:avLst/>
          </a:prstGeom>
          <a:gradFill>
            <a:gsLst>
              <a:gs pos="0">
                <a:srgbClr val="B6D7A8"/>
              </a:gs>
              <a:gs pos="64000">
                <a:srgbClr val="A4C2F4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1ef489c575a_2_50"/>
          <p:cNvSpPr/>
          <p:nvPr/>
        </p:nvSpPr>
        <p:spPr>
          <a:xfrm flipH="1">
            <a:off x="6004963" y="2249841"/>
            <a:ext cx="309280" cy="309547"/>
          </a:xfrm>
          <a:prstGeom prst="rect">
            <a:avLst/>
          </a:prstGeom>
          <a:gradFill>
            <a:gsLst>
              <a:gs pos="0">
                <a:srgbClr val="B6D7A8"/>
              </a:gs>
              <a:gs pos="64000">
                <a:srgbClr val="A4C2F4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g1ef489c575a_2_50"/>
          <p:cNvSpPr/>
          <p:nvPr/>
        </p:nvSpPr>
        <p:spPr>
          <a:xfrm flipH="1">
            <a:off x="6314244" y="2249841"/>
            <a:ext cx="309280" cy="309547"/>
          </a:xfrm>
          <a:prstGeom prst="rect">
            <a:avLst/>
          </a:prstGeom>
          <a:gradFill>
            <a:gsLst>
              <a:gs pos="0">
                <a:srgbClr val="B6D7A8"/>
              </a:gs>
              <a:gs pos="64000">
                <a:srgbClr val="A4C2F4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g1ef489c575a_2_50"/>
          <p:cNvSpPr/>
          <p:nvPr/>
        </p:nvSpPr>
        <p:spPr>
          <a:xfrm flipH="1">
            <a:off x="6623524" y="2249841"/>
            <a:ext cx="309280" cy="309547"/>
          </a:xfrm>
          <a:prstGeom prst="rect">
            <a:avLst/>
          </a:prstGeom>
          <a:gradFill>
            <a:gsLst>
              <a:gs pos="0">
                <a:srgbClr val="B6D7A8"/>
              </a:gs>
              <a:gs pos="64000">
                <a:srgbClr val="A4C2F4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g1ef489c575a_2_50"/>
          <p:cNvSpPr/>
          <p:nvPr/>
        </p:nvSpPr>
        <p:spPr>
          <a:xfrm flipH="1">
            <a:off x="6004963" y="2560347"/>
            <a:ext cx="309280" cy="309547"/>
          </a:xfrm>
          <a:prstGeom prst="rect">
            <a:avLst/>
          </a:prstGeom>
          <a:gradFill>
            <a:gsLst>
              <a:gs pos="0">
                <a:srgbClr val="B6D7A8"/>
              </a:gs>
              <a:gs pos="64000">
                <a:srgbClr val="A4C2F4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g1ef489c575a_2_50"/>
          <p:cNvSpPr/>
          <p:nvPr/>
        </p:nvSpPr>
        <p:spPr>
          <a:xfrm flipH="1">
            <a:off x="6314244" y="2560347"/>
            <a:ext cx="309280" cy="309547"/>
          </a:xfrm>
          <a:prstGeom prst="rect">
            <a:avLst/>
          </a:prstGeom>
          <a:gradFill>
            <a:gsLst>
              <a:gs pos="0">
                <a:srgbClr val="B6D7A8"/>
              </a:gs>
              <a:gs pos="64000">
                <a:srgbClr val="A4C2F4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g1ef489c575a_2_50"/>
          <p:cNvSpPr/>
          <p:nvPr/>
        </p:nvSpPr>
        <p:spPr>
          <a:xfrm flipH="1">
            <a:off x="6623524" y="2560347"/>
            <a:ext cx="309280" cy="309547"/>
          </a:xfrm>
          <a:prstGeom prst="rect">
            <a:avLst/>
          </a:prstGeom>
          <a:gradFill>
            <a:gsLst>
              <a:gs pos="0">
                <a:srgbClr val="B6D7A8"/>
              </a:gs>
              <a:gs pos="64000">
                <a:srgbClr val="A4C2F4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g1ef489c575a_2_50"/>
          <p:cNvSpPr/>
          <p:nvPr/>
        </p:nvSpPr>
        <p:spPr>
          <a:xfrm flipH="1">
            <a:off x="6004963" y="2870852"/>
            <a:ext cx="309280" cy="309547"/>
          </a:xfrm>
          <a:prstGeom prst="rect">
            <a:avLst/>
          </a:prstGeom>
          <a:gradFill>
            <a:gsLst>
              <a:gs pos="0">
                <a:srgbClr val="B6D7A8"/>
              </a:gs>
              <a:gs pos="64000">
                <a:srgbClr val="A4C2F4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g1ef489c575a_2_50"/>
          <p:cNvSpPr/>
          <p:nvPr/>
        </p:nvSpPr>
        <p:spPr>
          <a:xfrm flipH="1">
            <a:off x="6314244" y="2870852"/>
            <a:ext cx="309280" cy="309547"/>
          </a:xfrm>
          <a:prstGeom prst="rect">
            <a:avLst/>
          </a:prstGeom>
          <a:gradFill>
            <a:gsLst>
              <a:gs pos="0">
                <a:srgbClr val="B6D7A8"/>
              </a:gs>
              <a:gs pos="64000">
                <a:srgbClr val="A4C2F4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g1ef489c575a_2_50"/>
          <p:cNvSpPr/>
          <p:nvPr/>
        </p:nvSpPr>
        <p:spPr>
          <a:xfrm flipH="1">
            <a:off x="6623524" y="2870852"/>
            <a:ext cx="309280" cy="309547"/>
          </a:xfrm>
          <a:prstGeom prst="rect">
            <a:avLst/>
          </a:prstGeom>
          <a:gradFill>
            <a:gsLst>
              <a:gs pos="0">
                <a:srgbClr val="B6D7A8"/>
              </a:gs>
              <a:gs pos="64000">
                <a:srgbClr val="A4C2F4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g1ef489c575a_2_50"/>
          <p:cNvSpPr/>
          <p:nvPr/>
        </p:nvSpPr>
        <p:spPr>
          <a:xfrm flipH="1">
            <a:off x="4539122" y="2250703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g1ef489c575a_2_50"/>
          <p:cNvSpPr/>
          <p:nvPr/>
        </p:nvSpPr>
        <p:spPr>
          <a:xfrm flipH="1">
            <a:off x="4848403" y="2250703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g1ef489c575a_2_50"/>
          <p:cNvSpPr/>
          <p:nvPr/>
        </p:nvSpPr>
        <p:spPr>
          <a:xfrm flipH="1">
            <a:off x="5157683" y="2250703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g1ef489c575a_2_50"/>
          <p:cNvSpPr/>
          <p:nvPr/>
        </p:nvSpPr>
        <p:spPr>
          <a:xfrm flipH="1">
            <a:off x="4539122" y="2560345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g1ef489c575a_2_50"/>
          <p:cNvSpPr/>
          <p:nvPr/>
        </p:nvSpPr>
        <p:spPr>
          <a:xfrm flipH="1">
            <a:off x="4848403" y="2560345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g1ef489c575a_2_50"/>
          <p:cNvSpPr/>
          <p:nvPr/>
        </p:nvSpPr>
        <p:spPr>
          <a:xfrm flipH="1">
            <a:off x="5157683" y="2560345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g1ef489c575a_2_50"/>
          <p:cNvSpPr/>
          <p:nvPr/>
        </p:nvSpPr>
        <p:spPr>
          <a:xfrm flipH="1">
            <a:off x="4539122" y="2869986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g1ef489c575a_2_50"/>
          <p:cNvSpPr/>
          <p:nvPr/>
        </p:nvSpPr>
        <p:spPr>
          <a:xfrm flipH="1">
            <a:off x="4848403" y="2869986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g1ef489c575a_2_50"/>
          <p:cNvSpPr/>
          <p:nvPr/>
        </p:nvSpPr>
        <p:spPr>
          <a:xfrm flipH="1">
            <a:off x="5157683" y="2869986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g1ef489c575a_2_50"/>
          <p:cNvSpPr txBox="1"/>
          <p:nvPr/>
        </p:nvSpPr>
        <p:spPr>
          <a:xfrm>
            <a:off x="5548014" y="2529974"/>
            <a:ext cx="402674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4" name="Google Shape;664;g1ef489c575a_2_50"/>
          <p:cNvSpPr/>
          <p:nvPr/>
        </p:nvSpPr>
        <p:spPr>
          <a:xfrm flipH="1">
            <a:off x="9660629" y="2246412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g1ef489c575a_2_50"/>
          <p:cNvSpPr/>
          <p:nvPr/>
        </p:nvSpPr>
        <p:spPr>
          <a:xfrm flipH="1">
            <a:off x="9970189" y="2246412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1ef489c575a_2_50"/>
          <p:cNvSpPr/>
          <p:nvPr/>
        </p:nvSpPr>
        <p:spPr>
          <a:xfrm flipH="1">
            <a:off x="10279748" y="2246412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1ef489c575a_2_50"/>
          <p:cNvSpPr/>
          <p:nvPr/>
        </p:nvSpPr>
        <p:spPr>
          <a:xfrm flipH="1">
            <a:off x="9660629" y="2557197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g1ef489c575a_2_50"/>
          <p:cNvSpPr/>
          <p:nvPr/>
        </p:nvSpPr>
        <p:spPr>
          <a:xfrm flipH="1">
            <a:off x="9970189" y="2557197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g1ef489c575a_2_50"/>
          <p:cNvSpPr/>
          <p:nvPr/>
        </p:nvSpPr>
        <p:spPr>
          <a:xfrm flipH="1">
            <a:off x="10279748" y="2557197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g1ef489c575a_2_50"/>
          <p:cNvSpPr/>
          <p:nvPr/>
        </p:nvSpPr>
        <p:spPr>
          <a:xfrm flipH="1">
            <a:off x="9660629" y="2867983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g1ef489c575a_2_50"/>
          <p:cNvSpPr/>
          <p:nvPr/>
        </p:nvSpPr>
        <p:spPr>
          <a:xfrm flipH="1">
            <a:off x="9970189" y="2867983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g1ef489c575a_2_50"/>
          <p:cNvSpPr/>
          <p:nvPr/>
        </p:nvSpPr>
        <p:spPr>
          <a:xfrm flipH="1">
            <a:off x="10279748" y="2867983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3" name="Google Shape;673;g1ef489c575a_2_50"/>
          <p:cNvCxnSpPr/>
          <p:nvPr/>
        </p:nvCxnSpPr>
        <p:spPr>
          <a:xfrm>
            <a:off x="3302000" y="1941156"/>
            <a:ext cx="2164963" cy="30868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74" name="Google Shape;674;g1ef489c575a_2_50"/>
          <p:cNvCxnSpPr/>
          <p:nvPr/>
        </p:nvCxnSpPr>
        <p:spPr>
          <a:xfrm>
            <a:off x="2381389" y="2869761"/>
            <a:ext cx="2164963" cy="30868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75" name="Google Shape;675;g1ef489c575a_2_50"/>
          <p:cNvCxnSpPr/>
          <p:nvPr/>
        </p:nvCxnSpPr>
        <p:spPr>
          <a:xfrm>
            <a:off x="2381389" y="1938606"/>
            <a:ext cx="2164963" cy="30868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76" name="Google Shape;676;g1ef489c575a_2_50"/>
          <p:cNvSpPr txBox="1"/>
          <p:nvPr/>
        </p:nvSpPr>
        <p:spPr>
          <a:xfrm>
            <a:off x="7066706" y="2529974"/>
            <a:ext cx="410690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77" name="Google Shape;677;g1ef489c575a_2_50"/>
          <p:cNvSpPr/>
          <p:nvPr/>
        </p:nvSpPr>
        <p:spPr>
          <a:xfrm flipH="1">
            <a:off x="7575948" y="2550707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g1ef489c575a_2_50"/>
          <p:cNvSpPr txBox="1"/>
          <p:nvPr/>
        </p:nvSpPr>
        <p:spPr>
          <a:xfrm>
            <a:off x="7528496" y="2520954"/>
            <a:ext cx="4350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r>
            <a:endParaRPr/>
          </a:p>
        </p:txBody>
      </p:sp>
      <p:sp>
        <p:nvSpPr>
          <p:cNvPr id="679" name="Google Shape;679;g1ef489c575a_2_50"/>
          <p:cNvSpPr txBox="1"/>
          <p:nvPr/>
        </p:nvSpPr>
        <p:spPr>
          <a:xfrm>
            <a:off x="10218641" y="2211237"/>
            <a:ext cx="4350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r>
            <a:endParaRPr/>
          </a:p>
        </p:txBody>
      </p:sp>
      <p:cxnSp>
        <p:nvCxnSpPr>
          <p:cNvPr id="680" name="Google Shape;680;g1ef489c575a_2_50"/>
          <p:cNvCxnSpPr/>
          <p:nvPr/>
        </p:nvCxnSpPr>
        <p:spPr>
          <a:xfrm rot="10800000" flipH="1">
            <a:off x="7575948" y="2255641"/>
            <a:ext cx="2695371" cy="294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81" name="Google Shape;681;g1ef489c575a_2_50"/>
          <p:cNvCxnSpPr/>
          <p:nvPr/>
        </p:nvCxnSpPr>
        <p:spPr>
          <a:xfrm rot="10800000" flipH="1">
            <a:off x="7885507" y="2563688"/>
            <a:ext cx="2695371" cy="294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82" name="Google Shape;682;g1ef489c575a_2_50"/>
          <p:cNvCxnSpPr/>
          <p:nvPr/>
        </p:nvCxnSpPr>
        <p:spPr>
          <a:xfrm rot="10800000" flipH="1">
            <a:off x="7885507" y="2264613"/>
            <a:ext cx="2695371" cy="294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683" name="Google Shape;683;g1ef489c575a_2_50"/>
          <p:cNvGrpSpPr/>
          <p:nvPr/>
        </p:nvGrpSpPr>
        <p:grpSpPr>
          <a:xfrm>
            <a:off x="1691239" y="4312186"/>
            <a:ext cx="1546402" cy="1546295"/>
            <a:chOff x="5950075" y="854725"/>
            <a:chExt cx="2904000" cy="2668950"/>
          </a:xfrm>
        </p:grpSpPr>
        <p:sp>
          <p:nvSpPr>
            <p:cNvPr id="684" name="Google Shape;684;g1ef489c575a_2_50"/>
            <p:cNvSpPr/>
            <p:nvPr/>
          </p:nvSpPr>
          <p:spPr>
            <a:xfrm flipH="1">
              <a:off x="5950075" y="854725"/>
              <a:ext cx="2904000" cy="26673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g1ef489c575a_2_50"/>
            <p:cNvSpPr/>
            <p:nvPr/>
          </p:nvSpPr>
          <p:spPr>
            <a:xfrm flipH="1">
              <a:off x="5950075" y="854725"/>
              <a:ext cx="580799" cy="532799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g1ef489c575a_2_50"/>
            <p:cNvSpPr/>
            <p:nvPr/>
          </p:nvSpPr>
          <p:spPr>
            <a:xfrm flipH="1">
              <a:off x="6530875" y="8547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g1ef489c575a_2_50"/>
            <p:cNvSpPr/>
            <p:nvPr/>
          </p:nvSpPr>
          <p:spPr>
            <a:xfrm flipH="1">
              <a:off x="7111675" y="8547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g1ef489c575a_2_50"/>
            <p:cNvSpPr/>
            <p:nvPr/>
          </p:nvSpPr>
          <p:spPr>
            <a:xfrm flipH="1">
              <a:off x="7692475" y="8547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g1ef489c575a_2_50"/>
            <p:cNvSpPr/>
            <p:nvPr/>
          </p:nvSpPr>
          <p:spPr>
            <a:xfrm flipH="1">
              <a:off x="8273275" y="8547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g1ef489c575a_2_50"/>
            <p:cNvSpPr/>
            <p:nvPr/>
          </p:nvSpPr>
          <p:spPr>
            <a:xfrm flipH="1">
              <a:off x="5950075" y="13875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g1ef489c575a_2_50"/>
            <p:cNvSpPr/>
            <p:nvPr/>
          </p:nvSpPr>
          <p:spPr>
            <a:xfrm flipH="1">
              <a:off x="6530875" y="13875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g1ef489c575a_2_50"/>
            <p:cNvSpPr/>
            <p:nvPr/>
          </p:nvSpPr>
          <p:spPr>
            <a:xfrm flipH="1">
              <a:off x="7111675" y="13875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g1ef489c575a_2_50"/>
            <p:cNvSpPr/>
            <p:nvPr/>
          </p:nvSpPr>
          <p:spPr>
            <a:xfrm flipH="1">
              <a:off x="7692475" y="13875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g1ef489c575a_2_50"/>
            <p:cNvSpPr/>
            <p:nvPr/>
          </p:nvSpPr>
          <p:spPr>
            <a:xfrm flipH="1">
              <a:off x="8273275" y="13875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g1ef489c575a_2_50"/>
            <p:cNvSpPr/>
            <p:nvPr/>
          </p:nvSpPr>
          <p:spPr>
            <a:xfrm flipH="1">
              <a:off x="5950075" y="19219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g1ef489c575a_2_50"/>
            <p:cNvSpPr/>
            <p:nvPr/>
          </p:nvSpPr>
          <p:spPr>
            <a:xfrm flipH="1">
              <a:off x="6530875" y="19219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g1ef489c575a_2_50"/>
            <p:cNvSpPr/>
            <p:nvPr/>
          </p:nvSpPr>
          <p:spPr>
            <a:xfrm flipH="1">
              <a:off x="7111675" y="19219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g1ef489c575a_2_50"/>
            <p:cNvSpPr/>
            <p:nvPr/>
          </p:nvSpPr>
          <p:spPr>
            <a:xfrm flipH="1">
              <a:off x="7692475" y="19219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g1ef489c575a_2_50"/>
            <p:cNvSpPr/>
            <p:nvPr/>
          </p:nvSpPr>
          <p:spPr>
            <a:xfrm flipH="1">
              <a:off x="8273275" y="19219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g1ef489c575a_2_50"/>
            <p:cNvSpPr/>
            <p:nvPr/>
          </p:nvSpPr>
          <p:spPr>
            <a:xfrm flipH="1">
              <a:off x="5950075" y="24564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g1ef489c575a_2_50"/>
            <p:cNvSpPr/>
            <p:nvPr/>
          </p:nvSpPr>
          <p:spPr>
            <a:xfrm flipH="1">
              <a:off x="6530875" y="24564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g1ef489c575a_2_50"/>
            <p:cNvSpPr/>
            <p:nvPr/>
          </p:nvSpPr>
          <p:spPr>
            <a:xfrm flipH="1">
              <a:off x="7111675" y="24564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g1ef489c575a_2_50"/>
            <p:cNvSpPr/>
            <p:nvPr/>
          </p:nvSpPr>
          <p:spPr>
            <a:xfrm flipH="1">
              <a:off x="7692475" y="24564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g1ef489c575a_2_50"/>
            <p:cNvSpPr/>
            <p:nvPr/>
          </p:nvSpPr>
          <p:spPr>
            <a:xfrm flipH="1">
              <a:off x="8273275" y="245642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g1ef489c575a_2_50"/>
            <p:cNvSpPr/>
            <p:nvPr/>
          </p:nvSpPr>
          <p:spPr>
            <a:xfrm flipH="1">
              <a:off x="5950075" y="29908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g1ef489c575a_2_50"/>
            <p:cNvSpPr/>
            <p:nvPr/>
          </p:nvSpPr>
          <p:spPr>
            <a:xfrm flipH="1">
              <a:off x="6530875" y="29908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g1ef489c575a_2_50"/>
            <p:cNvSpPr/>
            <p:nvPr/>
          </p:nvSpPr>
          <p:spPr>
            <a:xfrm flipH="1">
              <a:off x="7111675" y="29908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g1ef489c575a_2_50"/>
            <p:cNvSpPr/>
            <p:nvPr/>
          </p:nvSpPr>
          <p:spPr>
            <a:xfrm flipH="1">
              <a:off x="7692475" y="29908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g1ef489c575a_2_50"/>
            <p:cNvSpPr/>
            <p:nvPr/>
          </p:nvSpPr>
          <p:spPr>
            <a:xfrm flipH="1">
              <a:off x="8273275" y="2990875"/>
              <a:ext cx="580800" cy="532800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470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0" name="Google Shape;710;g1ef489c575a_2_50"/>
          <p:cNvSpPr/>
          <p:nvPr/>
        </p:nvSpPr>
        <p:spPr>
          <a:xfrm flipH="1">
            <a:off x="4474763" y="4621733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g1ef489c575a_2_50"/>
          <p:cNvSpPr/>
          <p:nvPr/>
        </p:nvSpPr>
        <p:spPr>
          <a:xfrm flipH="1">
            <a:off x="4784044" y="4621733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g1ef489c575a_2_50"/>
          <p:cNvSpPr/>
          <p:nvPr/>
        </p:nvSpPr>
        <p:spPr>
          <a:xfrm flipH="1">
            <a:off x="5093324" y="4621733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g1ef489c575a_2_50"/>
          <p:cNvSpPr/>
          <p:nvPr/>
        </p:nvSpPr>
        <p:spPr>
          <a:xfrm flipH="1">
            <a:off x="4474763" y="4931375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g1ef489c575a_2_50"/>
          <p:cNvSpPr/>
          <p:nvPr/>
        </p:nvSpPr>
        <p:spPr>
          <a:xfrm flipH="1">
            <a:off x="4784044" y="4931375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g1ef489c575a_2_50"/>
          <p:cNvSpPr/>
          <p:nvPr/>
        </p:nvSpPr>
        <p:spPr>
          <a:xfrm flipH="1">
            <a:off x="5093324" y="4931375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g1ef489c575a_2_50"/>
          <p:cNvSpPr/>
          <p:nvPr/>
        </p:nvSpPr>
        <p:spPr>
          <a:xfrm flipH="1">
            <a:off x="4474763" y="5241016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g1ef489c575a_2_50"/>
          <p:cNvSpPr/>
          <p:nvPr/>
        </p:nvSpPr>
        <p:spPr>
          <a:xfrm flipH="1">
            <a:off x="4784044" y="5241016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g1ef489c575a_2_50"/>
          <p:cNvSpPr/>
          <p:nvPr/>
        </p:nvSpPr>
        <p:spPr>
          <a:xfrm flipH="1">
            <a:off x="5093324" y="5241016"/>
            <a:ext cx="309280" cy="308685"/>
          </a:xfrm>
          <a:prstGeom prst="rect">
            <a:avLst/>
          </a:prstGeom>
          <a:gradFill>
            <a:gsLst>
              <a:gs pos="0">
                <a:srgbClr val="FFF2CC"/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1ef489c575a_2_50"/>
          <p:cNvSpPr/>
          <p:nvPr/>
        </p:nvSpPr>
        <p:spPr>
          <a:xfrm flipH="1">
            <a:off x="9596270" y="4617442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g1ef489c575a_2_50"/>
          <p:cNvSpPr/>
          <p:nvPr/>
        </p:nvSpPr>
        <p:spPr>
          <a:xfrm flipH="1">
            <a:off x="9905830" y="4617442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g1ef489c575a_2_50"/>
          <p:cNvSpPr/>
          <p:nvPr/>
        </p:nvSpPr>
        <p:spPr>
          <a:xfrm flipH="1">
            <a:off x="10215389" y="4617442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g1ef489c575a_2_50"/>
          <p:cNvSpPr/>
          <p:nvPr/>
        </p:nvSpPr>
        <p:spPr>
          <a:xfrm flipH="1">
            <a:off x="9596270" y="4928227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g1ef489c575a_2_50"/>
          <p:cNvSpPr/>
          <p:nvPr/>
        </p:nvSpPr>
        <p:spPr>
          <a:xfrm flipH="1">
            <a:off x="9905830" y="4928227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g1ef489c575a_2_50"/>
          <p:cNvSpPr/>
          <p:nvPr/>
        </p:nvSpPr>
        <p:spPr>
          <a:xfrm flipH="1">
            <a:off x="10215389" y="4928227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g1ef489c575a_2_50"/>
          <p:cNvSpPr/>
          <p:nvPr/>
        </p:nvSpPr>
        <p:spPr>
          <a:xfrm flipH="1">
            <a:off x="9596270" y="5239013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g1ef489c575a_2_50"/>
          <p:cNvSpPr/>
          <p:nvPr/>
        </p:nvSpPr>
        <p:spPr>
          <a:xfrm flipH="1">
            <a:off x="9905830" y="5239013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g1ef489c575a_2_50"/>
          <p:cNvSpPr/>
          <p:nvPr/>
        </p:nvSpPr>
        <p:spPr>
          <a:xfrm flipH="1">
            <a:off x="10215389" y="5239013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8" name="Google Shape;728;g1ef489c575a_2_50"/>
          <p:cNvCxnSpPr/>
          <p:nvPr/>
        </p:nvCxnSpPr>
        <p:spPr>
          <a:xfrm>
            <a:off x="3237641" y="4312186"/>
            <a:ext cx="2164963" cy="30868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29" name="Google Shape;729;g1ef489c575a_2_50"/>
          <p:cNvCxnSpPr/>
          <p:nvPr/>
        </p:nvCxnSpPr>
        <p:spPr>
          <a:xfrm>
            <a:off x="2317030" y="5240791"/>
            <a:ext cx="2164963" cy="30868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30" name="Google Shape;730;g1ef489c575a_2_50"/>
          <p:cNvCxnSpPr/>
          <p:nvPr/>
        </p:nvCxnSpPr>
        <p:spPr>
          <a:xfrm>
            <a:off x="2317030" y="4309636"/>
            <a:ext cx="2164963" cy="30868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1" name="Google Shape;731;g1ef489c575a_2_50"/>
          <p:cNvSpPr/>
          <p:nvPr/>
        </p:nvSpPr>
        <p:spPr>
          <a:xfrm flipH="1">
            <a:off x="7511589" y="4921737"/>
            <a:ext cx="309559" cy="309826"/>
          </a:xfrm>
          <a:prstGeom prst="rect">
            <a:avLst/>
          </a:prstGeom>
          <a:gradFill>
            <a:gsLst>
              <a:gs pos="0">
                <a:srgbClr val="E0EDBA"/>
              </a:gs>
              <a:gs pos="100000">
                <a:srgbClr val="DE87F1"/>
              </a:gs>
            </a:gsLst>
            <a:lin ang="1350003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2" name="Google Shape;732;g1ef489c575a_2_50"/>
          <p:cNvCxnSpPr/>
          <p:nvPr/>
        </p:nvCxnSpPr>
        <p:spPr>
          <a:xfrm rot="10800000" flipH="1">
            <a:off x="7511589" y="4626671"/>
            <a:ext cx="2695371" cy="294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33" name="Google Shape;733;g1ef489c575a_2_50"/>
          <p:cNvCxnSpPr/>
          <p:nvPr/>
        </p:nvCxnSpPr>
        <p:spPr>
          <a:xfrm rot="10800000" flipH="1">
            <a:off x="7821148" y="4934718"/>
            <a:ext cx="2695371" cy="294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34" name="Google Shape;734;g1ef489c575a_2_50"/>
          <p:cNvCxnSpPr/>
          <p:nvPr/>
        </p:nvCxnSpPr>
        <p:spPr>
          <a:xfrm rot="10800000" flipH="1">
            <a:off x="7821148" y="4635643"/>
            <a:ext cx="2695371" cy="294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5" name="Google Shape;735;g1ef489c575a_2_50"/>
          <p:cNvSpPr/>
          <p:nvPr/>
        </p:nvSpPr>
        <p:spPr>
          <a:xfrm>
            <a:off x="5781956" y="4920777"/>
            <a:ext cx="1395769" cy="3693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g1ef489c575a_2_50"/>
          <p:cNvSpPr txBox="1"/>
          <p:nvPr/>
        </p:nvSpPr>
        <p:spPr>
          <a:xfrm>
            <a:off x="5819658" y="5290109"/>
            <a:ext cx="12840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MaxPooling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36B07-5550-0DF4-4D8C-8D35827516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A42ABA-71F3-FCDC-9F4B-AB7D46D697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84C021-9CC7-FB1C-1208-DDCB69C9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Batch Normalization (BN)</a:t>
            </a:r>
          </a:p>
        </p:txBody>
      </p:sp>
      <p:pic>
        <p:nvPicPr>
          <p:cNvPr id="1026" name="Picture 2" descr="Batch Norm Explained Visually — How it works, and why neural networks need  it | by Ketan Doshi | Towards Data Science">
            <a:extLst>
              <a:ext uri="{FF2B5EF4-FFF2-40B4-BE49-F238E27FC236}">
                <a16:creationId xmlns:a16="http://schemas.microsoft.com/office/drawing/2014/main" id="{ACCD00BE-91B0-876B-DB98-4FCF7C1C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8052"/>
            <a:ext cx="10045001" cy="42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18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1ef489c575a_2_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LeNet-5</a:t>
            </a:r>
            <a:endParaRPr dirty="0"/>
          </a:p>
        </p:txBody>
      </p:sp>
      <p:sp>
        <p:nvSpPr>
          <p:cNvPr id="876" name="Google Shape;876;g1ef489c575a_2_3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Sigmoid activation after each convolution operation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Using average pooling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873" name="Google Shape;873;g1ef489c575a_2_30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875" name="Google Shape;875;g1ef489c575a_2_30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877" name="Google Shape;877;g1ef489c575a_2_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3072" y="2551716"/>
            <a:ext cx="9220674" cy="24766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EE00BE-F432-4B76-19E6-86AB233AB2EF}"/>
              </a:ext>
            </a:extLst>
          </p:cNvPr>
          <p:cNvSpPr txBox="1"/>
          <p:nvPr/>
        </p:nvSpPr>
        <p:spPr>
          <a:xfrm>
            <a:off x="838200" y="5796210"/>
            <a:ext cx="1011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Lecun</a:t>
            </a:r>
            <a:r>
              <a:rPr lang="en-US" dirty="0"/>
              <a:t>, Y.; </a:t>
            </a:r>
            <a:r>
              <a:rPr lang="en-US" dirty="0" err="1"/>
              <a:t>Bottou</a:t>
            </a:r>
            <a:r>
              <a:rPr lang="en-US" dirty="0"/>
              <a:t>, L.; Bengio, Y.; Haffner, P. (1998). "Gradient-based learning applied to document recognition" (PDF). Proceedings of the IEEE. 86 (11): 2278–2324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ef489c575a_2_3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ImageNet</a:t>
            </a:r>
            <a:endParaRPr/>
          </a:p>
        </p:txBody>
      </p:sp>
      <p:sp>
        <p:nvSpPr>
          <p:cNvPr id="883" name="Google Shape;883;g1ef489c575a_2_3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ImageNet is a dataset with over 15 million labeled high-resolution images belonging to roughly 22,000 categories.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884" name="Google Shape;884;g1ef489c575a_2_3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886" name="Google Shape;886;g1ef489c575a_2_3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887" name="Google Shape;887;g1ef489c575a_2_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701" y="2250557"/>
            <a:ext cx="9988519" cy="34074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B77F71-A7DF-27DA-6B1C-89D94ADA01BE}"/>
              </a:ext>
            </a:extLst>
          </p:cNvPr>
          <p:cNvSpPr txBox="1"/>
          <p:nvPr/>
        </p:nvSpPr>
        <p:spPr>
          <a:xfrm>
            <a:off x="838200" y="5872623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J. Deng, W. Dong, R. </a:t>
            </a:r>
            <a:r>
              <a:rPr lang="en-US" dirty="0" err="1"/>
              <a:t>Socher</a:t>
            </a:r>
            <a:r>
              <a:rPr lang="en-US" dirty="0"/>
              <a:t>, L. -J. Li, Kai Li and Li Fei-Fei, "ImageNet: A large-scale hierarchical image database," 2009 IEEE Conference on Computer Vision and Pattern Recognition, Miami, FL, USA, 2009, pp. 248-255, </a:t>
            </a:r>
            <a:r>
              <a:rPr lang="en-US" dirty="0" err="1"/>
              <a:t>doi</a:t>
            </a:r>
            <a:r>
              <a:rPr lang="en-US" dirty="0"/>
              <a:t>: 10.1109/CVPR.2009.5206848.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1ef489c575a_2_3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AlexNet</a:t>
            </a:r>
            <a:r>
              <a:rPr lang="en-US" dirty="0"/>
              <a:t> (2012)</a:t>
            </a:r>
            <a:endParaRPr dirty="0"/>
          </a:p>
        </p:txBody>
      </p:sp>
      <p:sp>
        <p:nvSpPr>
          <p:cNvPr id="894" name="Google Shape;894;g1ef489c575a_2_3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 dirty="0"/>
              <a:t>Can we train larger deep convolutional neural network using GPU?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Issues and solutions: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Larger Training Dataset -&gt; ImageNet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Computation resources -&gt; Implementation of </a:t>
            </a:r>
            <a:r>
              <a:rPr lang="en-US" dirty="0" err="1"/>
              <a:t>AlexNet</a:t>
            </a:r>
            <a:r>
              <a:rPr lang="en-US" dirty="0"/>
              <a:t> on GPU.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It’s the first work that uses GPU to train a deep neural network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895" name="Google Shape;895;g1ef489c575a_2_3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897" name="Google Shape;897;g1ef489c575a_2_3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4D901-9E97-68CC-3A05-884ABCC5B6E6}"/>
              </a:ext>
            </a:extLst>
          </p:cNvPr>
          <p:cNvSpPr txBox="1"/>
          <p:nvPr/>
        </p:nvSpPr>
        <p:spPr>
          <a:xfrm>
            <a:off x="838200" y="5833130"/>
            <a:ext cx="1051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Krizhevsky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Alex, Ilya </a:t>
            </a:r>
            <a:r>
              <a:rPr lang="en-CA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Sutskever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and Geoffrey E. Hinton. "</a:t>
            </a:r>
            <a:r>
              <a:rPr lang="en-CA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Imagenet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classification with deep convolutional neural networks." </a:t>
            </a:r>
            <a:r>
              <a:rPr lang="en-CA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Advances in neural information processing systems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25 (2012).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ef489c575a_2_3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AlexNet (2012)</a:t>
            </a:r>
            <a:endParaRPr/>
          </a:p>
        </p:txBody>
      </p:sp>
      <p:sp>
        <p:nvSpPr>
          <p:cNvPr id="904" name="Google Shape;904;g1ef489c575a_2_3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Technical details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5 convolutional layers and 3 fully connected layers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Using </a:t>
            </a:r>
            <a:r>
              <a:rPr lang="en-US" b="1" dirty="0" err="1"/>
              <a:t>ReLU</a:t>
            </a:r>
            <a:r>
              <a:rPr lang="en-US" b="1" dirty="0"/>
              <a:t> + LRN </a:t>
            </a:r>
            <a:r>
              <a:rPr lang="en-US" dirty="0"/>
              <a:t>after each convolutional layer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3 </a:t>
            </a:r>
            <a:r>
              <a:rPr lang="en-US" b="1" dirty="0"/>
              <a:t>Max pooling</a:t>
            </a:r>
            <a:r>
              <a:rPr lang="en-US" dirty="0"/>
              <a:t> layer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1" dirty="0"/>
              <a:t>Dropout</a:t>
            </a:r>
            <a:r>
              <a:rPr lang="en-US" dirty="0"/>
              <a:t> = 0.5 for the 2 hidden fully connected layers.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905" name="Google Shape;905;g1ef489c575a_2_3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907" name="Google Shape;907;g1ef489c575a_2_3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pic>
        <p:nvPicPr>
          <p:cNvPr id="908" name="Google Shape;908;g1ef489c575a_2_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716" y="3437996"/>
            <a:ext cx="7790426" cy="255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1ef489c575a_2_3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VGGNet</a:t>
            </a:r>
            <a:r>
              <a:rPr lang="en-US" dirty="0"/>
              <a:t> (2014)</a:t>
            </a:r>
            <a:endParaRPr dirty="0"/>
          </a:p>
        </p:txBody>
      </p:sp>
      <p:sp>
        <p:nvSpPr>
          <p:cNvPr id="915" name="Google Shape;915;g1ef489c575a_2_347"/>
          <p:cNvSpPr txBox="1">
            <a:spLocks noGrp="1"/>
          </p:cNvSpPr>
          <p:nvPr>
            <p:ph type="body" idx="1"/>
          </p:nvPr>
        </p:nvSpPr>
        <p:spPr>
          <a:xfrm>
            <a:off x="838200" y="1260629"/>
            <a:ext cx="10515600" cy="97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 dirty="0"/>
              <a:t>What’s the effects of increasing depths of deep CNN network?</a:t>
            </a:r>
            <a:endParaRPr dirty="0"/>
          </a:p>
          <a:p>
            <a:pPr marL="685800" lvl="1" indent="-228600">
              <a:buSzPts val="2400"/>
            </a:pPr>
            <a:r>
              <a:rPr lang="en-US" dirty="0"/>
              <a:t>Design a VGG CNN block that can easily increase the depth by stacking blocks.</a:t>
            </a:r>
            <a:endParaRPr dirty="0"/>
          </a:p>
        </p:txBody>
      </p:sp>
      <p:sp>
        <p:nvSpPr>
          <p:cNvPr id="916" name="Google Shape;916;g1ef489c575a_2_34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918" name="Google Shape;918;g1ef489c575a_2_3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919" name="Google Shape;919;g1ef489c575a_2_347"/>
          <p:cNvSpPr/>
          <p:nvPr/>
        </p:nvSpPr>
        <p:spPr>
          <a:xfrm>
            <a:off x="2211836" y="2766083"/>
            <a:ext cx="2357308" cy="315857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Conv(3x3)-64</a:t>
            </a:r>
            <a:endParaRPr/>
          </a:p>
        </p:txBody>
      </p:sp>
      <p:sp>
        <p:nvSpPr>
          <p:cNvPr id="920" name="Google Shape;920;g1ef489c575a_2_347"/>
          <p:cNvSpPr/>
          <p:nvPr/>
        </p:nvSpPr>
        <p:spPr>
          <a:xfrm>
            <a:off x="2201848" y="4241474"/>
            <a:ext cx="2357309" cy="315857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RELU</a:t>
            </a:r>
            <a:endParaRPr/>
          </a:p>
        </p:txBody>
      </p:sp>
      <p:sp>
        <p:nvSpPr>
          <p:cNvPr id="921" name="Google Shape;921;g1ef489c575a_2_347"/>
          <p:cNvSpPr/>
          <p:nvPr/>
        </p:nvSpPr>
        <p:spPr>
          <a:xfrm>
            <a:off x="2201848" y="4860838"/>
            <a:ext cx="2357310" cy="315857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maxpool(2x2), stride 2</a:t>
            </a:r>
            <a:endParaRPr/>
          </a:p>
        </p:txBody>
      </p:sp>
      <p:cxnSp>
        <p:nvCxnSpPr>
          <p:cNvPr id="922" name="Google Shape;922;g1ef489c575a_2_347"/>
          <p:cNvCxnSpPr>
            <a:stCxn id="920" idx="2"/>
            <a:endCxn id="921" idx="0"/>
          </p:cNvCxnSpPr>
          <p:nvPr/>
        </p:nvCxnSpPr>
        <p:spPr>
          <a:xfrm>
            <a:off x="3380503" y="4557331"/>
            <a:ext cx="0" cy="3036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23" name="Google Shape;923;g1ef489c575a_2_347"/>
          <p:cNvSpPr/>
          <p:nvPr/>
        </p:nvSpPr>
        <p:spPr>
          <a:xfrm>
            <a:off x="2124022" y="2618355"/>
            <a:ext cx="2532937" cy="273532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g1ef489c575a_2_347"/>
          <p:cNvSpPr/>
          <p:nvPr/>
        </p:nvSpPr>
        <p:spPr>
          <a:xfrm>
            <a:off x="6498391" y="2115652"/>
            <a:ext cx="905436" cy="8945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g1ef489c575a_2_347"/>
          <p:cNvSpPr/>
          <p:nvPr/>
        </p:nvSpPr>
        <p:spPr>
          <a:xfrm>
            <a:off x="6596393" y="2189923"/>
            <a:ext cx="728586" cy="10989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g1ef489c575a_2_347"/>
          <p:cNvSpPr/>
          <p:nvPr/>
        </p:nvSpPr>
        <p:spPr>
          <a:xfrm>
            <a:off x="6596393" y="2655391"/>
            <a:ext cx="728586" cy="10989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g1ef489c575a_2_347"/>
          <p:cNvSpPr/>
          <p:nvPr/>
        </p:nvSpPr>
        <p:spPr>
          <a:xfrm>
            <a:off x="6596393" y="2804188"/>
            <a:ext cx="728586" cy="10989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8" name="Google Shape;928;g1ef489c575a_2_347"/>
          <p:cNvCxnSpPr/>
          <p:nvPr/>
        </p:nvCxnSpPr>
        <p:spPr>
          <a:xfrm>
            <a:off x="6951109" y="3070547"/>
            <a:ext cx="0" cy="18932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29" name="Google Shape;929;g1ef489c575a_2_347"/>
          <p:cNvSpPr txBox="1"/>
          <p:nvPr/>
        </p:nvSpPr>
        <p:spPr>
          <a:xfrm>
            <a:off x="6779427" y="3075208"/>
            <a:ext cx="3433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cxnSp>
        <p:nvCxnSpPr>
          <p:cNvPr id="930" name="Google Shape;930;g1ef489c575a_2_347"/>
          <p:cNvCxnSpPr/>
          <p:nvPr/>
        </p:nvCxnSpPr>
        <p:spPr>
          <a:xfrm>
            <a:off x="6951109" y="3408387"/>
            <a:ext cx="0" cy="18932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31" name="Google Shape;931;g1ef489c575a_2_347"/>
          <p:cNvSpPr/>
          <p:nvPr/>
        </p:nvSpPr>
        <p:spPr>
          <a:xfrm>
            <a:off x="6530074" y="4797442"/>
            <a:ext cx="905436" cy="12713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g1ef489c575a_2_347"/>
          <p:cNvSpPr/>
          <p:nvPr/>
        </p:nvSpPr>
        <p:spPr>
          <a:xfrm>
            <a:off x="6530074" y="4990523"/>
            <a:ext cx="905436" cy="12713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g1ef489c575a_2_347"/>
          <p:cNvSpPr/>
          <p:nvPr/>
        </p:nvSpPr>
        <p:spPr>
          <a:xfrm>
            <a:off x="6743088" y="5217936"/>
            <a:ext cx="460254" cy="129658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4" name="Google Shape;934;g1ef489c575a_2_347"/>
          <p:cNvCxnSpPr/>
          <p:nvPr/>
        </p:nvCxnSpPr>
        <p:spPr>
          <a:xfrm>
            <a:off x="4656958" y="2618355"/>
            <a:ext cx="1851010" cy="1032482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35" name="Google Shape;935;g1ef489c575a_2_347"/>
          <p:cNvCxnSpPr/>
          <p:nvPr/>
        </p:nvCxnSpPr>
        <p:spPr>
          <a:xfrm rot="10800000" flipH="1">
            <a:off x="4670915" y="4545433"/>
            <a:ext cx="1856207" cy="794167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936" name="Google Shape;936;g1ef489c575a_2_347"/>
          <p:cNvSpPr/>
          <p:nvPr/>
        </p:nvSpPr>
        <p:spPr>
          <a:xfrm>
            <a:off x="2204361" y="3695988"/>
            <a:ext cx="2357308" cy="315857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Conv(3x3)-64</a:t>
            </a:r>
            <a:endParaRPr/>
          </a:p>
        </p:txBody>
      </p:sp>
      <p:cxnSp>
        <p:nvCxnSpPr>
          <p:cNvPr id="937" name="Google Shape;937;g1ef489c575a_2_347"/>
          <p:cNvCxnSpPr>
            <a:stCxn id="936" idx="2"/>
            <a:endCxn id="920" idx="0"/>
          </p:cNvCxnSpPr>
          <p:nvPr/>
        </p:nvCxnSpPr>
        <p:spPr>
          <a:xfrm flipH="1">
            <a:off x="3380615" y="4011845"/>
            <a:ext cx="2400" cy="2295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38" name="Google Shape;938;g1ef489c575a_2_347"/>
          <p:cNvCxnSpPr/>
          <p:nvPr/>
        </p:nvCxnSpPr>
        <p:spPr>
          <a:xfrm>
            <a:off x="3380503" y="3132443"/>
            <a:ext cx="0" cy="18932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39" name="Google Shape;939;g1ef489c575a_2_347"/>
          <p:cNvSpPr txBox="1"/>
          <p:nvPr/>
        </p:nvSpPr>
        <p:spPr>
          <a:xfrm>
            <a:off x="3208821" y="3137104"/>
            <a:ext cx="3433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cxnSp>
        <p:nvCxnSpPr>
          <p:cNvPr id="940" name="Google Shape;940;g1ef489c575a_2_347"/>
          <p:cNvCxnSpPr/>
          <p:nvPr/>
        </p:nvCxnSpPr>
        <p:spPr>
          <a:xfrm>
            <a:off x="3380503" y="3470283"/>
            <a:ext cx="0" cy="18932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41" name="Google Shape;941;g1ef489c575a_2_347"/>
          <p:cNvSpPr/>
          <p:nvPr/>
        </p:nvSpPr>
        <p:spPr>
          <a:xfrm>
            <a:off x="6596393" y="2478877"/>
            <a:ext cx="728586" cy="10989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g1ef489c575a_2_347"/>
          <p:cNvSpPr txBox="1"/>
          <p:nvPr/>
        </p:nvSpPr>
        <p:spPr>
          <a:xfrm>
            <a:off x="6779427" y="2151072"/>
            <a:ext cx="3433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943" name="Google Shape;943;g1ef489c575a_2_347"/>
          <p:cNvSpPr/>
          <p:nvPr/>
        </p:nvSpPr>
        <p:spPr>
          <a:xfrm>
            <a:off x="6507968" y="3650837"/>
            <a:ext cx="905436" cy="8945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g1ef489c575a_2_347"/>
          <p:cNvSpPr/>
          <p:nvPr/>
        </p:nvSpPr>
        <p:spPr>
          <a:xfrm>
            <a:off x="6605970" y="3725108"/>
            <a:ext cx="728586" cy="10989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g1ef489c575a_2_347"/>
          <p:cNvSpPr/>
          <p:nvPr/>
        </p:nvSpPr>
        <p:spPr>
          <a:xfrm>
            <a:off x="6605970" y="4190576"/>
            <a:ext cx="728586" cy="10989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g1ef489c575a_2_347"/>
          <p:cNvSpPr/>
          <p:nvPr/>
        </p:nvSpPr>
        <p:spPr>
          <a:xfrm>
            <a:off x="6605970" y="4339373"/>
            <a:ext cx="728586" cy="10989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g1ef489c575a_2_347"/>
          <p:cNvSpPr/>
          <p:nvPr/>
        </p:nvSpPr>
        <p:spPr>
          <a:xfrm>
            <a:off x="6605970" y="4014062"/>
            <a:ext cx="728586" cy="10989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g1ef489c575a_2_347"/>
          <p:cNvSpPr txBox="1"/>
          <p:nvPr/>
        </p:nvSpPr>
        <p:spPr>
          <a:xfrm>
            <a:off x="6789004" y="3686257"/>
            <a:ext cx="3433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</p:txBody>
      </p:sp>
      <p:sp>
        <p:nvSpPr>
          <p:cNvPr id="949" name="Google Shape;949;g1ef489c575a_2_347"/>
          <p:cNvSpPr txBox="1"/>
          <p:nvPr/>
        </p:nvSpPr>
        <p:spPr>
          <a:xfrm>
            <a:off x="2764367" y="5408839"/>
            <a:ext cx="1159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VGG Block</a:t>
            </a:r>
            <a:endParaRPr/>
          </a:p>
        </p:txBody>
      </p:sp>
      <p:sp>
        <p:nvSpPr>
          <p:cNvPr id="950" name="Google Shape;950;g1ef489c575a_2_347"/>
          <p:cNvSpPr txBox="1"/>
          <p:nvPr/>
        </p:nvSpPr>
        <p:spPr>
          <a:xfrm>
            <a:off x="6527122" y="5382338"/>
            <a:ext cx="9452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VGGNet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1" name="Google Shape;951;g1ef489c575a_2_347"/>
          <p:cNvCxnSpPr/>
          <p:nvPr/>
        </p:nvCxnSpPr>
        <p:spPr>
          <a:xfrm>
            <a:off x="6975387" y="4557331"/>
            <a:ext cx="0" cy="18932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52" name="Google Shape;952;g1ef489c575a_2_347"/>
          <p:cNvSpPr/>
          <p:nvPr/>
        </p:nvSpPr>
        <p:spPr>
          <a:xfrm>
            <a:off x="7564967" y="4797442"/>
            <a:ext cx="198966" cy="58489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g1ef489c575a_2_347"/>
          <p:cNvSpPr txBox="1"/>
          <p:nvPr/>
        </p:nvSpPr>
        <p:spPr>
          <a:xfrm>
            <a:off x="7855091" y="4911878"/>
            <a:ext cx="22562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connected layers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53394-BD9A-E636-E921-DDCD10DC0365}"/>
              </a:ext>
            </a:extLst>
          </p:cNvPr>
          <p:cNvSpPr txBox="1"/>
          <p:nvPr/>
        </p:nvSpPr>
        <p:spPr>
          <a:xfrm>
            <a:off x="839901" y="5858171"/>
            <a:ext cx="10513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Simonyan, Karen, and Andrew Zisserman. "Very deep convolutional networks for large-scale image recognition." </a:t>
            </a:r>
            <a:r>
              <a:rPr lang="en-CA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arXiv</a:t>
            </a:r>
            <a:r>
              <a:rPr lang="en-CA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preprint arXiv:1409.1556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(2014).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8FFE5-E411-DE1D-EC04-53E22457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4203B5-0D76-E50E-23E6-CF82C65E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Vanilla RNN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9883139-444F-8566-1600-B97DC43A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" y="1467729"/>
            <a:ext cx="10832757" cy="454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2F50C-F4E0-B4D5-BEE6-B0CA7799CF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  <p:extLst>
      <p:ext uri="{BB962C8B-B14F-4D97-AF65-F5344CB8AC3E}">
        <p14:creationId xmlns:p14="http://schemas.microsoft.com/office/powerpoint/2010/main" val="587302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ef489c575a_2_3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VGGNet (2014)</a:t>
            </a:r>
            <a:endParaRPr/>
          </a:p>
        </p:txBody>
      </p:sp>
      <p:sp>
        <p:nvSpPr>
          <p:cNvPr id="967" name="Google Shape;967;g1ef489c575a_2_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/>
              <a:t>Conclusion: Deeper is better.</a:t>
            </a:r>
            <a:endParaRPr/>
          </a:p>
        </p:txBody>
      </p:sp>
      <p:sp>
        <p:nvSpPr>
          <p:cNvPr id="960" name="Google Shape;960;g1ef489c575a_2_39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962" name="Google Shape;962;g1ef489c575a_2_3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963" name="Google Shape;963;g1ef489c575a_2_3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411" y="1837656"/>
            <a:ext cx="4340663" cy="451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g1ef489c575a_2_3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5285" y="3623416"/>
            <a:ext cx="5385164" cy="2349359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g1ef489c575a_2_391"/>
          <p:cNvSpPr/>
          <p:nvPr/>
        </p:nvSpPr>
        <p:spPr>
          <a:xfrm>
            <a:off x="1256232" y="2000216"/>
            <a:ext cx="4234677" cy="17041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g1ef489c575a_2_391"/>
          <p:cNvSpPr/>
          <p:nvPr/>
        </p:nvSpPr>
        <p:spPr>
          <a:xfrm>
            <a:off x="5966853" y="4110528"/>
            <a:ext cx="1570537" cy="181595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1ef489c575a_2_4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ResNet</a:t>
            </a:r>
            <a:r>
              <a:rPr lang="en-US" dirty="0"/>
              <a:t> (2015)</a:t>
            </a:r>
            <a:endParaRPr dirty="0"/>
          </a:p>
        </p:txBody>
      </p:sp>
      <p:sp>
        <p:nvSpPr>
          <p:cNvPr id="974" name="Google Shape;974;g1ef489c575a_2_4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/>
              <a:t>Is learning better networks as easy as stacking more layers?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Issues: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Vanishing/exploding gradients -&gt; Well addressed by BatchNorm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Performance degeneration on deeper networks -&gt; Open Problem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There exists an Identity mapping from deeper to shallower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Easier to learn the residual mapping instead of the identify mapping.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Solution: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Add residual connection to the CNN network.</a:t>
            </a:r>
            <a:endParaRPr/>
          </a:p>
        </p:txBody>
      </p:sp>
      <p:sp>
        <p:nvSpPr>
          <p:cNvPr id="975" name="Google Shape;975;g1ef489c575a_2_40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977" name="Google Shape;977;g1ef489c575a_2_4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9DDCE-9F7C-41B9-83E4-6EEC0C334D2D}"/>
              </a:ext>
            </a:extLst>
          </p:cNvPr>
          <p:cNvSpPr txBox="1"/>
          <p:nvPr/>
        </p:nvSpPr>
        <p:spPr>
          <a:xfrm>
            <a:off x="838200" y="5875684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He, </a:t>
            </a:r>
            <a:r>
              <a:rPr lang="en-CA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Kaiming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et al. "Deep residual learning for image recognition." </a:t>
            </a:r>
            <a:r>
              <a:rPr lang="en-CA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2016.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ef489c575a_2_4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ResNet (2015)</a:t>
            </a:r>
            <a:endParaRPr/>
          </a:p>
        </p:txBody>
      </p:sp>
      <p:sp>
        <p:nvSpPr>
          <p:cNvPr id="984" name="Google Shape;984;g1ef489c575a_2_4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blipFill rotWithShape="1">
            <a:blip r:embed="rId3">
              <a:alphaModFix/>
            </a:blip>
            <a:stretch>
              <a:fillRect l="-1042" t="-210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985" name="Google Shape;985;g1ef489c575a_2_4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987" name="Google Shape;987;g1ef489c575a_2_4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988" name="Google Shape;988;g1ef489c575a_2_413"/>
          <p:cNvSpPr/>
          <p:nvPr/>
        </p:nvSpPr>
        <p:spPr>
          <a:xfrm>
            <a:off x="6993660" y="2155219"/>
            <a:ext cx="405857" cy="420526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g1ef489c575a_2_413"/>
          <p:cNvSpPr/>
          <p:nvPr/>
        </p:nvSpPr>
        <p:spPr>
          <a:xfrm>
            <a:off x="7620374" y="2152629"/>
            <a:ext cx="405857" cy="420526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g1ef489c575a_2_413"/>
          <p:cNvSpPr/>
          <p:nvPr/>
        </p:nvSpPr>
        <p:spPr>
          <a:xfrm>
            <a:off x="8247088" y="2152629"/>
            <a:ext cx="405857" cy="420526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g1ef489c575a_2_413"/>
          <p:cNvSpPr/>
          <p:nvPr/>
        </p:nvSpPr>
        <p:spPr>
          <a:xfrm>
            <a:off x="8897845" y="2152629"/>
            <a:ext cx="405857" cy="420526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g1ef489c575a_2_413"/>
          <p:cNvSpPr/>
          <p:nvPr/>
        </p:nvSpPr>
        <p:spPr>
          <a:xfrm>
            <a:off x="7194143" y="1893467"/>
            <a:ext cx="625900" cy="268942"/>
          </a:xfrm>
          <a:custGeom>
            <a:avLst/>
            <a:gdLst/>
            <a:ahLst/>
            <a:cxnLst/>
            <a:rect l="l" t="t" r="r" b="b"/>
            <a:pathLst>
              <a:path w="625900" h="361849" extrusionOk="0">
                <a:moveTo>
                  <a:pt x="0" y="361849"/>
                </a:moveTo>
                <a:cubicBezTo>
                  <a:pt x="106761" y="181332"/>
                  <a:pt x="213523" y="816"/>
                  <a:pt x="317840" y="1"/>
                </a:cubicBezTo>
                <a:cubicBezTo>
                  <a:pt x="422157" y="-814"/>
                  <a:pt x="572112" y="294206"/>
                  <a:pt x="625900" y="356959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g1ef489c575a_2_413"/>
          <p:cNvSpPr/>
          <p:nvPr/>
        </p:nvSpPr>
        <p:spPr>
          <a:xfrm>
            <a:off x="7820043" y="1886277"/>
            <a:ext cx="625900" cy="268942"/>
          </a:xfrm>
          <a:custGeom>
            <a:avLst/>
            <a:gdLst/>
            <a:ahLst/>
            <a:cxnLst/>
            <a:rect l="l" t="t" r="r" b="b"/>
            <a:pathLst>
              <a:path w="625900" h="361849" extrusionOk="0">
                <a:moveTo>
                  <a:pt x="0" y="361849"/>
                </a:moveTo>
                <a:cubicBezTo>
                  <a:pt x="106761" y="181332"/>
                  <a:pt x="213523" y="816"/>
                  <a:pt x="317840" y="1"/>
                </a:cubicBezTo>
                <a:cubicBezTo>
                  <a:pt x="422157" y="-814"/>
                  <a:pt x="572112" y="294206"/>
                  <a:pt x="625900" y="356959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g1ef489c575a_2_413"/>
          <p:cNvSpPr/>
          <p:nvPr/>
        </p:nvSpPr>
        <p:spPr>
          <a:xfrm>
            <a:off x="8445944" y="1883687"/>
            <a:ext cx="625900" cy="268942"/>
          </a:xfrm>
          <a:custGeom>
            <a:avLst/>
            <a:gdLst/>
            <a:ahLst/>
            <a:cxnLst/>
            <a:rect l="l" t="t" r="r" b="b"/>
            <a:pathLst>
              <a:path w="625900" h="361849" extrusionOk="0">
                <a:moveTo>
                  <a:pt x="0" y="361849"/>
                </a:moveTo>
                <a:cubicBezTo>
                  <a:pt x="106761" y="181332"/>
                  <a:pt x="213523" y="816"/>
                  <a:pt x="317840" y="1"/>
                </a:cubicBezTo>
                <a:cubicBezTo>
                  <a:pt x="422157" y="-814"/>
                  <a:pt x="572112" y="294206"/>
                  <a:pt x="625900" y="356959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5" name="Google Shape;995;g1ef489c575a_2_413"/>
          <p:cNvCxnSpPr>
            <a:stCxn id="988" idx="6"/>
            <a:endCxn id="989" idx="2"/>
          </p:cNvCxnSpPr>
          <p:nvPr/>
        </p:nvCxnSpPr>
        <p:spPr>
          <a:xfrm rot="10800000" flipH="1">
            <a:off x="7399517" y="2362782"/>
            <a:ext cx="220800" cy="27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96" name="Google Shape;996;g1ef489c575a_2_413"/>
          <p:cNvCxnSpPr/>
          <p:nvPr/>
        </p:nvCxnSpPr>
        <p:spPr>
          <a:xfrm rot="10800000" flipH="1">
            <a:off x="8026231" y="2360302"/>
            <a:ext cx="220857" cy="259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97" name="Google Shape;997;g1ef489c575a_2_413"/>
          <p:cNvCxnSpPr/>
          <p:nvPr/>
        </p:nvCxnSpPr>
        <p:spPr>
          <a:xfrm rot="10800000" flipH="1">
            <a:off x="8677802" y="2357310"/>
            <a:ext cx="220857" cy="259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98" name="Google Shape;998;g1ef489c575a_2_413"/>
          <p:cNvSpPr txBox="1"/>
          <p:nvPr/>
        </p:nvSpPr>
        <p:spPr>
          <a:xfrm>
            <a:off x="7707459" y="2593572"/>
            <a:ext cx="8510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g1ef489c575a_2_413"/>
          <p:cNvSpPr/>
          <p:nvPr/>
        </p:nvSpPr>
        <p:spPr>
          <a:xfrm>
            <a:off x="2607101" y="2160801"/>
            <a:ext cx="405857" cy="420526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g1ef489c575a_2_413"/>
          <p:cNvSpPr/>
          <p:nvPr/>
        </p:nvSpPr>
        <p:spPr>
          <a:xfrm>
            <a:off x="3233815" y="2158211"/>
            <a:ext cx="405857" cy="420526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g1ef489c575a_2_413"/>
          <p:cNvSpPr/>
          <p:nvPr/>
        </p:nvSpPr>
        <p:spPr>
          <a:xfrm>
            <a:off x="3860529" y="2158211"/>
            <a:ext cx="405857" cy="420526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g1ef489c575a_2_413"/>
          <p:cNvSpPr/>
          <p:nvPr/>
        </p:nvSpPr>
        <p:spPr>
          <a:xfrm>
            <a:off x="4511286" y="2158211"/>
            <a:ext cx="405857" cy="420526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4545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3" name="Google Shape;1003;g1ef489c575a_2_413"/>
          <p:cNvCxnSpPr>
            <a:stCxn id="999" idx="6"/>
            <a:endCxn id="1000" idx="2"/>
          </p:cNvCxnSpPr>
          <p:nvPr/>
        </p:nvCxnSpPr>
        <p:spPr>
          <a:xfrm rot="10800000" flipH="1">
            <a:off x="3012958" y="2368364"/>
            <a:ext cx="220800" cy="27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04" name="Google Shape;1004;g1ef489c575a_2_413"/>
          <p:cNvCxnSpPr/>
          <p:nvPr/>
        </p:nvCxnSpPr>
        <p:spPr>
          <a:xfrm rot="10800000" flipH="1">
            <a:off x="3639672" y="2365884"/>
            <a:ext cx="220857" cy="259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05" name="Google Shape;1005;g1ef489c575a_2_413"/>
          <p:cNvCxnSpPr/>
          <p:nvPr/>
        </p:nvCxnSpPr>
        <p:spPr>
          <a:xfrm rot="10800000" flipH="1">
            <a:off x="4291243" y="2362892"/>
            <a:ext cx="220857" cy="259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06" name="Google Shape;1006;g1ef489c575a_2_413"/>
          <p:cNvSpPr txBox="1"/>
          <p:nvPr/>
        </p:nvSpPr>
        <p:spPr>
          <a:xfrm>
            <a:off x="3050703" y="2594554"/>
            <a:ext cx="15038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Network</a:t>
            </a:r>
            <a:endParaRPr/>
          </a:p>
        </p:txBody>
      </p:sp>
      <p:sp>
        <p:nvSpPr>
          <p:cNvPr id="1007" name="Google Shape;1007;g1ef489c575a_2_413"/>
          <p:cNvSpPr/>
          <p:nvPr/>
        </p:nvSpPr>
        <p:spPr>
          <a:xfrm>
            <a:off x="5429253" y="2183721"/>
            <a:ext cx="1119774" cy="3471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g1ef489c575a_2_413"/>
          <p:cNvSpPr txBox="1"/>
          <p:nvPr/>
        </p:nvSpPr>
        <p:spPr>
          <a:xfrm>
            <a:off x="4443895" y="2145247"/>
            <a:ext cx="563455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9" name="Google Shape;1009;g1ef489c575a_2_413"/>
          <p:cNvSpPr txBox="1"/>
          <p:nvPr/>
        </p:nvSpPr>
        <p:spPr>
          <a:xfrm>
            <a:off x="3777657" y="2135529"/>
            <a:ext cx="56345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0" name="Google Shape;1010;g1ef489c575a_2_413"/>
          <p:cNvSpPr txBox="1"/>
          <p:nvPr/>
        </p:nvSpPr>
        <p:spPr>
          <a:xfrm>
            <a:off x="8164216" y="2132212"/>
            <a:ext cx="563455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1" name="Google Shape;1011;g1ef489c575a_2_413"/>
          <p:cNvSpPr txBox="1"/>
          <p:nvPr/>
        </p:nvSpPr>
        <p:spPr>
          <a:xfrm>
            <a:off x="8838603" y="2160801"/>
            <a:ext cx="563455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012" name="Google Shape;1012;g1ef489c575a_2_4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07459" y="3498159"/>
            <a:ext cx="3269591" cy="1850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ef489c575a_2_4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ResNet (2015)</a:t>
            </a:r>
            <a:endParaRPr/>
          </a:p>
        </p:txBody>
      </p:sp>
      <p:sp>
        <p:nvSpPr>
          <p:cNvPr id="1019" name="Google Shape;1019;g1ef489c575a_2_4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500"/>
              </a:spcBef>
              <a:buSzPts val="2400"/>
            </a:pPr>
            <a:r>
              <a:rPr lang="en-US" dirty="0"/>
              <a:t>The performance degeneration for deeper network is gone</a:t>
            </a:r>
            <a:endParaRPr dirty="0"/>
          </a:p>
          <a:p>
            <a:pPr marL="228600" indent="-228600">
              <a:spcBef>
                <a:spcPts val="500"/>
              </a:spcBef>
              <a:buSzPts val="2400"/>
            </a:pPr>
            <a:r>
              <a:rPr lang="en-US" dirty="0"/>
              <a:t>Deeper Resnet comes with better performance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20" name="Google Shape;1020;g1ef489c575a_2_44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022" name="Google Shape;1022;g1ef489c575a_2_4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pic>
        <p:nvPicPr>
          <p:cNvPr id="1023" name="Google Shape;1023;g1ef489c575a_2_4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9093"/>
            <a:ext cx="6731271" cy="253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g1ef489c575a_2_4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9472" y="3129093"/>
            <a:ext cx="3713722" cy="2531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ef489c575a_2_4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DenseNet (2016)</a:t>
            </a:r>
            <a:endParaRPr/>
          </a:p>
        </p:txBody>
      </p:sp>
      <p:sp>
        <p:nvSpPr>
          <p:cNvPr id="1031" name="Google Shape;1031;g1ef489c575a_2_45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033" name="Google Shape;1033;g1ef489c575a_2_4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grpSp>
        <p:nvGrpSpPr>
          <p:cNvPr id="1034" name="Google Shape;1034;g1ef489c575a_2_458"/>
          <p:cNvGrpSpPr/>
          <p:nvPr/>
        </p:nvGrpSpPr>
        <p:grpSpPr>
          <a:xfrm>
            <a:off x="2105465" y="2361281"/>
            <a:ext cx="7072288" cy="1772095"/>
            <a:chOff x="2415580" y="1770106"/>
            <a:chExt cx="7072288" cy="1772095"/>
          </a:xfrm>
        </p:grpSpPr>
        <p:sp>
          <p:nvSpPr>
            <p:cNvPr id="1035" name="Google Shape;1035;g1ef489c575a_2_458"/>
            <p:cNvSpPr/>
            <p:nvPr/>
          </p:nvSpPr>
          <p:spPr>
            <a:xfrm>
              <a:off x="2415580" y="2730429"/>
              <a:ext cx="405857" cy="420526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454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g1ef489c575a_2_458"/>
            <p:cNvSpPr/>
            <p:nvPr/>
          </p:nvSpPr>
          <p:spPr>
            <a:xfrm>
              <a:off x="3042294" y="2727839"/>
              <a:ext cx="405857" cy="420526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454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g1ef489c575a_2_458"/>
            <p:cNvSpPr/>
            <p:nvPr/>
          </p:nvSpPr>
          <p:spPr>
            <a:xfrm>
              <a:off x="3669008" y="2727839"/>
              <a:ext cx="405857" cy="420526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454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g1ef489c575a_2_458"/>
            <p:cNvSpPr/>
            <p:nvPr/>
          </p:nvSpPr>
          <p:spPr>
            <a:xfrm>
              <a:off x="4319765" y="2727839"/>
              <a:ext cx="405857" cy="420526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454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g1ef489c575a_2_458"/>
            <p:cNvSpPr/>
            <p:nvPr/>
          </p:nvSpPr>
          <p:spPr>
            <a:xfrm>
              <a:off x="2616063" y="2468677"/>
              <a:ext cx="625900" cy="268942"/>
            </a:xfrm>
            <a:custGeom>
              <a:avLst/>
              <a:gdLst/>
              <a:ahLst/>
              <a:cxnLst/>
              <a:rect l="l" t="t" r="r" b="b"/>
              <a:pathLst>
                <a:path w="625900" h="361849" extrusionOk="0">
                  <a:moveTo>
                    <a:pt x="0" y="361849"/>
                  </a:moveTo>
                  <a:cubicBezTo>
                    <a:pt x="106761" y="181332"/>
                    <a:pt x="213523" y="816"/>
                    <a:pt x="317840" y="1"/>
                  </a:cubicBezTo>
                  <a:cubicBezTo>
                    <a:pt x="422157" y="-814"/>
                    <a:pt x="572112" y="294206"/>
                    <a:pt x="625900" y="356959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g1ef489c575a_2_458"/>
            <p:cNvSpPr/>
            <p:nvPr/>
          </p:nvSpPr>
          <p:spPr>
            <a:xfrm>
              <a:off x="3241963" y="2461487"/>
              <a:ext cx="625900" cy="268942"/>
            </a:xfrm>
            <a:custGeom>
              <a:avLst/>
              <a:gdLst/>
              <a:ahLst/>
              <a:cxnLst/>
              <a:rect l="l" t="t" r="r" b="b"/>
              <a:pathLst>
                <a:path w="625900" h="361849" extrusionOk="0">
                  <a:moveTo>
                    <a:pt x="0" y="361849"/>
                  </a:moveTo>
                  <a:cubicBezTo>
                    <a:pt x="106761" y="181332"/>
                    <a:pt x="213523" y="816"/>
                    <a:pt x="317840" y="1"/>
                  </a:cubicBezTo>
                  <a:cubicBezTo>
                    <a:pt x="422157" y="-814"/>
                    <a:pt x="572112" y="294206"/>
                    <a:pt x="625900" y="356959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g1ef489c575a_2_458"/>
            <p:cNvSpPr/>
            <p:nvPr/>
          </p:nvSpPr>
          <p:spPr>
            <a:xfrm>
              <a:off x="3867864" y="2458897"/>
              <a:ext cx="625900" cy="268942"/>
            </a:xfrm>
            <a:custGeom>
              <a:avLst/>
              <a:gdLst/>
              <a:ahLst/>
              <a:cxnLst/>
              <a:rect l="l" t="t" r="r" b="b"/>
              <a:pathLst>
                <a:path w="625900" h="361849" extrusionOk="0">
                  <a:moveTo>
                    <a:pt x="0" y="361849"/>
                  </a:moveTo>
                  <a:cubicBezTo>
                    <a:pt x="106761" y="181332"/>
                    <a:pt x="213523" y="816"/>
                    <a:pt x="317840" y="1"/>
                  </a:cubicBezTo>
                  <a:cubicBezTo>
                    <a:pt x="422157" y="-814"/>
                    <a:pt x="572112" y="294206"/>
                    <a:pt x="625900" y="356959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g1ef489c575a_2_458"/>
            <p:cNvSpPr/>
            <p:nvPr/>
          </p:nvSpPr>
          <p:spPr>
            <a:xfrm>
              <a:off x="7071523" y="2742107"/>
              <a:ext cx="405857" cy="420526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454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g1ef489c575a_2_458"/>
            <p:cNvSpPr/>
            <p:nvPr/>
          </p:nvSpPr>
          <p:spPr>
            <a:xfrm>
              <a:off x="7698237" y="2730429"/>
              <a:ext cx="405857" cy="420526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454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g1ef489c575a_2_458"/>
            <p:cNvSpPr/>
            <p:nvPr/>
          </p:nvSpPr>
          <p:spPr>
            <a:xfrm>
              <a:off x="8324951" y="2730429"/>
              <a:ext cx="405857" cy="420526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454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g1ef489c575a_2_458"/>
            <p:cNvSpPr/>
            <p:nvPr/>
          </p:nvSpPr>
          <p:spPr>
            <a:xfrm>
              <a:off x="8975708" y="2730429"/>
              <a:ext cx="405857" cy="420526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4545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g1ef489c575a_2_458"/>
            <p:cNvSpPr/>
            <p:nvPr/>
          </p:nvSpPr>
          <p:spPr>
            <a:xfrm>
              <a:off x="7272006" y="2471267"/>
              <a:ext cx="625900" cy="268942"/>
            </a:xfrm>
            <a:custGeom>
              <a:avLst/>
              <a:gdLst/>
              <a:ahLst/>
              <a:cxnLst/>
              <a:rect l="l" t="t" r="r" b="b"/>
              <a:pathLst>
                <a:path w="625900" h="361849" extrusionOk="0">
                  <a:moveTo>
                    <a:pt x="0" y="361849"/>
                  </a:moveTo>
                  <a:cubicBezTo>
                    <a:pt x="106761" y="181332"/>
                    <a:pt x="213523" y="816"/>
                    <a:pt x="317840" y="1"/>
                  </a:cubicBezTo>
                  <a:cubicBezTo>
                    <a:pt x="422157" y="-814"/>
                    <a:pt x="572112" y="294206"/>
                    <a:pt x="625900" y="356959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g1ef489c575a_2_458"/>
            <p:cNvSpPr/>
            <p:nvPr/>
          </p:nvSpPr>
          <p:spPr>
            <a:xfrm>
              <a:off x="7897906" y="2464077"/>
              <a:ext cx="625900" cy="268942"/>
            </a:xfrm>
            <a:custGeom>
              <a:avLst/>
              <a:gdLst/>
              <a:ahLst/>
              <a:cxnLst/>
              <a:rect l="l" t="t" r="r" b="b"/>
              <a:pathLst>
                <a:path w="625900" h="361849" extrusionOk="0">
                  <a:moveTo>
                    <a:pt x="0" y="361849"/>
                  </a:moveTo>
                  <a:cubicBezTo>
                    <a:pt x="106761" y="181332"/>
                    <a:pt x="213523" y="816"/>
                    <a:pt x="317840" y="1"/>
                  </a:cubicBezTo>
                  <a:cubicBezTo>
                    <a:pt x="422157" y="-814"/>
                    <a:pt x="572112" y="294206"/>
                    <a:pt x="625900" y="356959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g1ef489c575a_2_458"/>
            <p:cNvSpPr/>
            <p:nvPr/>
          </p:nvSpPr>
          <p:spPr>
            <a:xfrm>
              <a:off x="8523807" y="2461487"/>
              <a:ext cx="625900" cy="268942"/>
            </a:xfrm>
            <a:custGeom>
              <a:avLst/>
              <a:gdLst/>
              <a:ahLst/>
              <a:cxnLst/>
              <a:rect l="l" t="t" r="r" b="b"/>
              <a:pathLst>
                <a:path w="625900" h="361849" extrusionOk="0">
                  <a:moveTo>
                    <a:pt x="0" y="361849"/>
                  </a:moveTo>
                  <a:cubicBezTo>
                    <a:pt x="106761" y="181332"/>
                    <a:pt x="213523" y="816"/>
                    <a:pt x="317840" y="1"/>
                  </a:cubicBezTo>
                  <a:cubicBezTo>
                    <a:pt x="422157" y="-814"/>
                    <a:pt x="572112" y="294206"/>
                    <a:pt x="625900" y="356959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g1ef489c575a_2_458"/>
            <p:cNvSpPr/>
            <p:nvPr/>
          </p:nvSpPr>
          <p:spPr>
            <a:xfrm>
              <a:off x="7266301" y="2146625"/>
              <a:ext cx="1251799" cy="577016"/>
            </a:xfrm>
            <a:custGeom>
              <a:avLst/>
              <a:gdLst/>
              <a:ahLst/>
              <a:cxnLst/>
              <a:rect l="l" t="t" r="r" b="b"/>
              <a:pathLst>
                <a:path w="1251799" h="577016" extrusionOk="0">
                  <a:moveTo>
                    <a:pt x="0" y="577016"/>
                  </a:moveTo>
                  <a:cubicBezTo>
                    <a:pt x="196409" y="289738"/>
                    <a:pt x="392818" y="2460"/>
                    <a:pt x="601451" y="15"/>
                  </a:cubicBezTo>
                  <a:cubicBezTo>
                    <a:pt x="810084" y="-2430"/>
                    <a:pt x="1030941" y="279958"/>
                    <a:pt x="1251799" y="562346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g1ef489c575a_2_458"/>
            <p:cNvSpPr/>
            <p:nvPr/>
          </p:nvSpPr>
          <p:spPr>
            <a:xfrm>
              <a:off x="7888737" y="2163193"/>
              <a:ext cx="1251799" cy="577016"/>
            </a:xfrm>
            <a:custGeom>
              <a:avLst/>
              <a:gdLst/>
              <a:ahLst/>
              <a:cxnLst/>
              <a:rect l="l" t="t" r="r" b="b"/>
              <a:pathLst>
                <a:path w="1251799" h="577016" extrusionOk="0">
                  <a:moveTo>
                    <a:pt x="0" y="577016"/>
                  </a:moveTo>
                  <a:cubicBezTo>
                    <a:pt x="196409" y="289738"/>
                    <a:pt x="392818" y="2460"/>
                    <a:pt x="601451" y="15"/>
                  </a:cubicBezTo>
                  <a:cubicBezTo>
                    <a:pt x="810084" y="-2430"/>
                    <a:pt x="1030941" y="279958"/>
                    <a:pt x="1251799" y="562346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g1ef489c575a_2_458"/>
            <p:cNvSpPr/>
            <p:nvPr/>
          </p:nvSpPr>
          <p:spPr>
            <a:xfrm>
              <a:off x="7276081" y="1770106"/>
              <a:ext cx="1892368" cy="953535"/>
            </a:xfrm>
            <a:custGeom>
              <a:avLst/>
              <a:gdLst/>
              <a:ahLst/>
              <a:cxnLst/>
              <a:rect l="l" t="t" r="r" b="b"/>
              <a:pathLst>
                <a:path w="1892368" h="953535" extrusionOk="0">
                  <a:moveTo>
                    <a:pt x="0" y="953535"/>
                  </a:moveTo>
                  <a:cubicBezTo>
                    <a:pt x="299502" y="478813"/>
                    <a:pt x="599005" y="4091"/>
                    <a:pt x="914400" y="16"/>
                  </a:cubicBezTo>
                  <a:cubicBezTo>
                    <a:pt x="1229795" y="-4059"/>
                    <a:pt x="1726928" y="765276"/>
                    <a:pt x="1892368" y="929086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g1ef489c575a_2_458"/>
            <p:cNvSpPr/>
            <p:nvPr/>
          </p:nvSpPr>
          <p:spPr>
            <a:xfrm>
              <a:off x="5435464" y="2730429"/>
              <a:ext cx="1119774" cy="34717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3" name="Google Shape;1053;g1ef489c575a_2_458"/>
            <p:cNvCxnSpPr>
              <a:stCxn id="1035" idx="6"/>
              <a:endCxn id="1036" idx="2"/>
            </p:cNvCxnSpPr>
            <p:nvPr/>
          </p:nvCxnSpPr>
          <p:spPr>
            <a:xfrm rot="10800000" flipH="1">
              <a:off x="2821437" y="2937992"/>
              <a:ext cx="220800" cy="2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54" name="Google Shape;1054;g1ef489c575a_2_458"/>
            <p:cNvCxnSpPr/>
            <p:nvPr/>
          </p:nvCxnSpPr>
          <p:spPr>
            <a:xfrm rot="10800000" flipH="1">
              <a:off x="3448151" y="2935512"/>
              <a:ext cx="220857" cy="259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55" name="Google Shape;1055;g1ef489c575a_2_458"/>
            <p:cNvCxnSpPr/>
            <p:nvPr/>
          </p:nvCxnSpPr>
          <p:spPr>
            <a:xfrm rot="10800000" flipH="1">
              <a:off x="4099722" y="2932520"/>
              <a:ext cx="220857" cy="259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56" name="Google Shape;1056;g1ef489c575a_2_458"/>
            <p:cNvCxnSpPr/>
            <p:nvPr/>
          </p:nvCxnSpPr>
          <p:spPr>
            <a:xfrm rot="10800000" flipH="1">
              <a:off x="7485121" y="2937008"/>
              <a:ext cx="220857" cy="259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57" name="Google Shape;1057;g1ef489c575a_2_458"/>
            <p:cNvCxnSpPr/>
            <p:nvPr/>
          </p:nvCxnSpPr>
          <p:spPr>
            <a:xfrm rot="10800000" flipH="1">
              <a:off x="8102669" y="2937008"/>
              <a:ext cx="220857" cy="259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58" name="Google Shape;1058;g1ef489c575a_2_458"/>
            <p:cNvCxnSpPr/>
            <p:nvPr/>
          </p:nvCxnSpPr>
          <p:spPr>
            <a:xfrm rot="10800000" flipH="1">
              <a:off x="8754647" y="2937411"/>
              <a:ext cx="220857" cy="259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059" name="Google Shape;1059;g1ef489c575a_2_458"/>
            <p:cNvSpPr txBox="1"/>
            <p:nvPr/>
          </p:nvSpPr>
          <p:spPr>
            <a:xfrm>
              <a:off x="3129379" y="3168782"/>
              <a:ext cx="8510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ResNet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g1ef489c575a_2_458"/>
            <p:cNvSpPr txBox="1"/>
            <p:nvPr/>
          </p:nvSpPr>
          <p:spPr>
            <a:xfrm>
              <a:off x="7667273" y="3172869"/>
              <a:ext cx="11099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DenseNet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g1ef489c575a_2_458"/>
            <p:cNvSpPr txBox="1"/>
            <p:nvPr/>
          </p:nvSpPr>
          <p:spPr>
            <a:xfrm>
              <a:off x="4243258" y="2730429"/>
              <a:ext cx="563455" cy="36933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062" name="Google Shape;1062;g1ef489c575a_2_458"/>
            <p:cNvSpPr txBox="1"/>
            <p:nvPr/>
          </p:nvSpPr>
          <p:spPr>
            <a:xfrm>
              <a:off x="8924413" y="2718362"/>
              <a:ext cx="563455" cy="36933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063" name="Google Shape;1063;g1ef489c575a_2_458"/>
            <p:cNvSpPr txBox="1"/>
            <p:nvPr/>
          </p:nvSpPr>
          <p:spPr>
            <a:xfrm>
              <a:off x="3601464" y="2725150"/>
              <a:ext cx="563455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064" name="Google Shape;1064;g1ef489c575a_2_458"/>
            <p:cNvSpPr txBox="1"/>
            <p:nvPr/>
          </p:nvSpPr>
          <p:spPr>
            <a:xfrm>
              <a:off x="8254655" y="2725150"/>
              <a:ext cx="563455" cy="36933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B31A5E0-60CC-657E-8507-E83B46C9A4A9}"/>
              </a:ext>
            </a:extLst>
          </p:cNvPr>
          <p:cNvSpPr txBox="1"/>
          <p:nvPr/>
        </p:nvSpPr>
        <p:spPr>
          <a:xfrm>
            <a:off x="838200" y="5865434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Huang, Gao, et al. "Densely connected convolutional networks." </a:t>
            </a:r>
            <a:r>
              <a:rPr lang="en-CA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2017.</a:t>
            </a:r>
            <a:endParaRPr lang="en-US" dirty="0"/>
          </a:p>
        </p:txBody>
      </p:sp>
      <p:sp>
        <p:nvSpPr>
          <p:cNvPr id="8" name="Google Shape;1019;g1ef489c575a_2_447">
            <a:extLst>
              <a:ext uri="{FF2B5EF4-FFF2-40B4-BE49-F238E27FC236}">
                <a16:creationId xmlns:a16="http://schemas.microsoft.com/office/drawing/2014/main" id="{9410C46D-6068-8F29-B432-500724F6354C}"/>
              </a:ext>
            </a:extLst>
          </p:cNvPr>
          <p:cNvSpPr txBox="1">
            <a:spLocks/>
          </p:cNvSpPr>
          <p:nvPr/>
        </p:nvSpPr>
        <p:spPr>
          <a:xfrm>
            <a:off x="838200" y="1260629"/>
            <a:ext cx="10515600" cy="49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500"/>
              </a:spcBef>
              <a:buSzPts val="2400"/>
            </a:pPr>
            <a:r>
              <a:rPr lang="en-US" dirty="0"/>
              <a:t>What if we extend the residue connections</a:t>
            </a:r>
          </a:p>
          <a:p>
            <a:pPr marL="228600" indent="-228600">
              <a:spcBef>
                <a:spcPts val="500"/>
              </a:spcBef>
              <a:buSzPts val="2400"/>
            </a:pPr>
            <a:r>
              <a:rPr lang="en-US" dirty="0"/>
              <a:t>A logical extension of </a:t>
            </a:r>
            <a:r>
              <a:rPr lang="en-US" dirty="0" err="1"/>
              <a:t>ResNet</a:t>
            </a:r>
            <a:endParaRPr lang="en-US" dirty="0"/>
          </a:p>
          <a:p>
            <a:pPr marL="228600" indent="-228600">
              <a:spcBef>
                <a:spcPts val="500"/>
              </a:spcBef>
              <a:buSzPts val="2400"/>
            </a:pPr>
            <a:endParaRPr lang="en-US" dirty="0"/>
          </a:p>
          <a:p>
            <a:pPr marL="228600" indent="-228600">
              <a:spcBef>
                <a:spcPts val="500"/>
              </a:spcBef>
              <a:buSzPts val="2400"/>
            </a:pPr>
            <a:endParaRPr lang="en-US" dirty="0"/>
          </a:p>
          <a:p>
            <a:pPr marL="228600" indent="-228600">
              <a:spcBef>
                <a:spcPts val="500"/>
              </a:spcBef>
              <a:buSzPts val="2400"/>
            </a:pPr>
            <a:endParaRPr lang="en-US" dirty="0"/>
          </a:p>
          <a:p>
            <a:pPr marL="228600" indent="-228600">
              <a:spcBef>
                <a:spcPts val="500"/>
              </a:spcBef>
              <a:buSzPts val="2400"/>
            </a:pPr>
            <a:endParaRPr lang="en-US" dirty="0"/>
          </a:p>
          <a:p>
            <a:pPr marL="228600" indent="-228600">
              <a:spcBef>
                <a:spcPts val="500"/>
              </a:spcBef>
              <a:buSzPts val="2400"/>
            </a:pPr>
            <a:endParaRPr lang="en-US" dirty="0"/>
          </a:p>
          <a:p>
            <a:pPr marL="228600" indent="-228600">
              <a:spcBef>
                <a:spcPts val="500"/>
              </a:spcBef>
              <a:buSzPts val="2400"/>
            </a:pPr>
            <a:r>
              <a:rPr lang="en-US" dirty="0"/>
              <a:t>All the layers are connected with dense residue.</a:t>
            </a:r>
          </a:p>
          <a:p>
            <a:pPr marL="0" indent="0">
              <a:spcBef>
                <a:spcPts val="500"/>
              </a:spcBef>
              <a:buSzPts val="24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1ef489c575a_2_4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DenseNet</a:t>
            </a:r>
            <a:r>
              <a:rPr lang="en-US" dirty="0"/>
              <a:t> (2016)</a:t>
            </a:r>
            <a:endParaRPr dirty="0"/>
          </a:p>
        </p:txBody>
      </p:sp>
      <p:sp>
        <p:nvSpPr>
          <p:cNvPr id="1070" name="Google Shape;1070;g1ef489c575a_2_4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DenseBlock</a:t>
            </a:r>
            <a:r>
              <a:rPr lang="en-US" dirty="0"/>
              <a:t>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BN-</a:t>
            </a:r>
            <a:r>
              <a:rPr lang="en-US" dirty="0" err="1"/>
              <a:t>ReLU</a:t>
            </a: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Conv(1x1)-</a:t>
            </a:r>
            <a:r>
              <a:rPr lang="en-US" dirty="0"/>
              <a:t>BN-</a:t>
            </a:r>
            <a:r>
              <a:rPr lang="en-US" dirty="0" err="1"/>
              <a:t>ReLu</a:t>
            </a:r>
            <a:r>
              <a:rPr lang="en-US" dirty="0"/>
              <a:t>-Conv(3x3) as basic block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Introducing </a:t>
            </a:r>
            <a:r>
              <a:rPr lang="en-US" dirty="0">
                <a:solidFill>
                  <a:srgbClr val="FF0000"/>
                </a:solidFill>
              </a:rPr>
              <a:t>Conv(1x1) </a:t>
            </a:r>
            <a:r>
              <a:rPr lang="en-US" dirty="0"/>
              <a:t>as Bottleneck layer to reduce the number of inputs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Transition Layer: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dirty="0">
                <a:solidFill>
                  <a:srgbClr val="FF0000"/>
                </a:solidFill>
              </a:rPr>
              <a:t>Conv(1x1)</a:t>
            </a:r>
            <a:r>
              <a:rPr lang="en-US" dirty="0"/>
              <a:t>-</a:t>
            </a:r>
            <a:r>
              <a:rPr lang="en-US" dirty="0" err="1"/>
              <a:t>AvgPool</a:t>
            </a:r>
            <a:r>
              <a:rPr lang="en-US" dirty="0"/>
              <a:t>(2x2)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Introducing </a:t>
            </a:r>
            <a:r>
              <a:rPr lang="en-US" dirty="0">
                <a:solidFill>
                  <a:srgbClr val="FF0000"/>
                </a:solidFill>
              </a:rPr>
              <a:t>Conv(1x1) </a:t>
            </a:r>
            <a:r>
              <a:rPr lang="en-US" dirty="0"/>
              <a:t>to Half the number of input features.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71" name="Google Shape;1071;g1ef489c575a_2_49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073" name="Google Shape;1073;g1ef489c575a_2_4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pic>
        <p:nvPicPr>
          <p:cNvPr id="1075" name="Google Shape;1075;g1ef489c575a_2_4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446" y="4360081"/>
            <a:ext cx="9582401" cy="190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35607-079F-2472-5318-C18FD2FEB0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FA907-B5A2-FD07-FCE1-1FA072DF97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262AD2-9231-D6EF-AE64-E76991C6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DenseNet</a:t>
            </a:r>
            <a:r>
              <a:rPr lang="en-US" dirty="0"/>
              <a:t> (2016)</a:t>
            </a:r>
          </a:p>
        </p:txBody>
      </p:sp>
      <p:pic>
        <p:nvPicPr>
          <p:cNvPr id="6" name="Picture 5" descr="A table of data with numbers&#10;&#10;Description automatically generated with medium confidence">
            <a:extLst>
              <a:ext uri="{FF2B5EF4-FFF2-40B4-BE49-F238E27FC236}">
                <a16:creationId xmlns:a16="http://schemas.microsoft.com/office/drawing/2014/main" id="{9AA715E9-B16D-8D04-5B9A-51561D6F8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58" y="1315072"/>
            <a:ext cx="9479559" cy="45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0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ef489c575a_2_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DenseNet (2016)</a:t>
            </a:r>
            <a:endParaRPr/>
          </a:p>
        </p:txBody>
      </p:sp>
      <p:sp>
        <p:nvSpPr>
          <p:cNvPr id="1084" name="Google Shape;1084;g1ef489c575a_2_5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DenseNet</a:t>
            </a:r>
            <a:r>
              <a:rPr lang="en-US" dirty="0"/>
              <a:t> get the same or better error rate compared to </a:t>
            </a:r>
            <a:r>
              <a:rPr lang="en-US" dirty="0" err="1"/>
              <a:t>ResNet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But with: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1" dirty="0"/>
              <a:t>Fewer parameters</a:t>
            </a:r>
            <a:r>
              <a:rPr lang="en-US" dirty="0"/>
              <a:t>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1" dirty="0"/>
              <a:t>Fewer computation resources (flops)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85" name="Google Shape;1085;g1ef489c575a_2_5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087" name="Google Shape;1087;g1ef489c575a_2_5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pic>
        <p:nvPicPr>
          <p:cNvPr id="1088" name="Google Shape;1088;g1ef489c575a_2_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415" y="3083363"/>
            <a:ext cx="6176640" cy="30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1ef489c575a_2_5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GoogLeNet</a:t>
            </a:r>
            <a:r>
              <a:rPr lang="en-US" dirty="0"/>
              <a:t>/Inception (2014)</a:t>
            </a:r>
            <a:endParaRPr dirty="0"/>
          </a:p>
        </p:txBody>
      </p:sp>
      <p:sp>
        <p:nvSpPr>
          <p:cNvPr id="1095" name="Google Shape;1095;g1ef489c575a_2_519"/>
          <p:cNvSpPr txBox="1">
            <a:spLocks noGrp="1"/>
          </p:cNvSpPr>
          <p:nvPr>
            <p:ph type="body" idx="1"/>
          </p:nvPr>
        </p:nvSpPr>
        <p:spPr>
          <a:xfrm>
            <a:off x="838199" y="1260629"/>
            <a:ext cx="10872967" cy="49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 dirty="0"/>
              <a:t>What if we make the CNN network wider instead of deeper?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Larger model -&gt; better performance, higher computation cost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Fully connected architecture (deeper) -&gt; sparsely connected architecture (wider)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What is the optimal local sparse structure of the CNN block?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Solution: Let model learn.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96" name="Google Shape;1096;g1ef489c575a_2_5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098" name="Google Shape;1098;g1ef489c575a_2_5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1099" name="Google Shape;1099;g1ef489c575a_2_519"/>
          <p:cNvSpPr/>
          <p:nvPr/>
        </p:nvSpPr>
        <p:spPr>
          <a:xfrm>
            <a:off x="5318716" y="5227407"/>
            <a:ext cx="1633207" cy="514127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layer</a:t>
            </a:r>
            <a:endParaRPr/>
          </a:p>
        </p:txBody>
      </p:sp>
      <p:sp>
        <p:nvSpPr>
          <p:cNvPr id="1100" name="Google Shape;1100;g1ef489c575a_2_519"/>
          <p:cNvSpPr/>
          <p:nvPr/>
        </p:nvSpPr>
        <p:spPr>
          <a:xfrm>
            <a:off x="5318717" y="3377763"/>
            <a:ext cx="1633207" cy="454769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concatenation</a:t>
            </a:r>
            <a:endParaRPr/>
          </a:p>
        </p:txBody>
      </p:sp>
      <p:sp>
        <p:nvSpPr>
          <p:cNvPr id="1101" name="Google Shape;1101;g1ef489c575a_2_519"/>
          <p:cNvSpPr/>
          <p:nvPr/>
        </p:nvSpPr>
        <p:spPr>
          <a:xfrm>
            <a:off x="2058026" y="4269409"/>
            <a:ext cx="1633207" cy="454769"/>
          </a:xfrm>
          <a:prstGeom prst="rect">
            <a:avLst/>
          </a:prstGeom>
          <a:solidFill>
            <a:srgbClr val="B3C6E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1x1 convolutions </a:t>
            </a:r>
            <a:endParaRPr/>
          </a:p>
        </p:txBody>
      </p:sp>
      <p:sp>
        <p:nvSpPr>
          <p:cNvPr id="1102" name="Google Shape;1102;g1ef489c575a_2_519"/>
          <p:cNvSpPr/>
          <p:nvPr/>
        </p:nvSpPr>
        <p:spPr>
          <a:xfrm>
            <a:off x="4215260" y="4269411"/>
            <a:ext cx="1633207" cy="454769"/>
          </a:xfrm>
          <a:prstGeom prst="rect">
            <a:avLst/>
          </a:prstGeom>
          <a:solidFill>
            <a:srgbClr val="B3C6E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3x3 convolutions</a:t>
            </a:r>
            <a:endParaRPr/>
          </a:p>
        </p:txBody>
      </p:sp>
      <p:sp>
        <p:nvSpPr>
          <p:cNvPr id="1103" name="Google Shape;1103;g1ef489c575a_2_519"/>
          <p:cNvSpPr/>
          <p:nvPr/>
        </p:nvSpPr>
        <p:spPr>
          <a:xfrm>
            <a:off x="6372494" y="4269410"/>
            <a:ext cx="1633207" cy="454769"/>
          </a:xfrm>
          <a:prstGeom prst="rect">
            <a:avLst/>
          </a:prstGeom>
          <a:solidFill>
            <a:srgbClr val="B3C6E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5x5 convolutions</a:t>
            </a:r>
            <a:endParaRPr/>
          </a:p>
        </p:txBody>
      </p:sp>
      <p:sp>
        <p:nvSpPr>
          <p:cNvPr id="1104" name="Google Shape;1104;g1ef489c575a_2_519"/>
          <p:cNvSpPr/>
          <p:nvPr/>
        </p:nvSpPr>
        <p:spPr>
          <a:xfrm>
            <a:off x="8529728" y="4269410"/>
            <a:ext cx="1633207" cy="454769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3x3 max pooling</a:t>
            </a:r>
            <a:endParaRPr/>
          </a:p>
        </p:txBody>
      </p:sp>
      <p:cxnSp>
        <p:nvCxnSpPr>
          <p:cNvPr id="1105" name="Google Shape;1105;g1ef489c575a_2_519"/>
          <p:cNvCxnSpPr>
            <a:stCxn id="1099" idx="0"/>
            <a:endCxn id="1101" idx="2"/>
          </p:cNvCxnSpPr>
          <p:nvPr/>
        </p:nvCxnSpPr>
        <p:spPr>
          <a:xfrm rot="10800000">
            <a:off x="2874620" y="4724307"/>
            <a:ext cx="3260700" cy="5031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06" name="Google Shape;1106;g1ef489c575a_2_519"/>
          <p:cNvCxnSpPr>
            <a:stCxn id="1099" idx="0"/>
            <a:endCxn id="1102" idx="2"/>
          </p:cNvCxnSpPr>
          <p:nvPr/>
        </p:nvCxnSpPr>
        <p:spPr>
          <a:xfrm rot="10800000">
            <a:off x="5031920" y="4724307"/>
            <a:ext cx="1103400" cy="5031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07" name="Google Shape;1107;g1ef489c575a_2_519"/>
          <p:cNvCxnSpPr>
            <a:stCxn id="1099" idx="0"/>
            <a:endCxn id="1103" idx="2"/>
          </p:cNvCxnSpPr>
          <p:nvPr/>
        </p:nvCxnSpPr>
        <p:spPr>
          <a:xfrm rot="10800000" flipH="1">
            <a:off x="6135320" y="4724307"/>
            <a:ext cx="1053900" cy="5031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08" name="Google Shape;1108;g1ef489c575a_2_519"/>
          <p:cNvCxnSpPr>
            <a:stCxn id="1099" idx="0"/>
            <a:endCxn id="1104" idx="2"/>
          </p:cNvCxnSpPr>
          <p:nvPr/>
        </p:nvCxnSpPr>
        <p:spPr>
          <a:xfrm rot="10800000" flipH="1">
            <a:off x="6135320" y="4724307"/>
            <a:ext cx="3210900" cy="5031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09" name="Google Shape;1109;g1ef489c575a_2_519"/>
          <p:cNvCxnSpPr>
            <a:stCxn id="1101" idx="0"/>
            <a:endCxn id="1100" idx="2"/>
          </p:cNvCxnSpPr>
          <p:nvPr/>
        </p:nvCxnSpPr>
        <p:spPr>
          <a:xfrm rot="10800000" flipH="1">
            <a:off x="2874630" y="3832609"/>
            <a:ext cx="3260700" cy="436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10" name="Google Shape;1110;g1ef489c575a_2_519"/>
          <p:cNvCxnSpPr>
            <a:stCxn id="1102" idx="0"/>
            <a:endCxn id="1100" idx="2"/>
          </p:cNvCxnSpPr>
          <p:nvPr/>
        </p:nvCxnSpPr>
        <p:spPr>
          <a:xfrm rot="10800000" flipH="1">
            <a:off x="5031864" y="3832611"/>
            <a:ext cx="1103400" cy="436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11" name="Google Shape;1111;g1ef489c575a_2_519"/>
          <p:cNvCxnSpPr>
            <a:stCxn id="1103" idx="0"/>
            <a:endCxn id="1100" idx="2"/>
          </p:cNvCxnSpPr>
          <p:nvPr/>
        </p:nvCxnSpPr>
        <p:spPr>
          <a:xfrm rot="10800000">
            <a:off x="6135198" y="3832610"/>
            <a:ext cx="1053900" cy="436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12" name="Google Shape;1112;g1ef489c575a_2_519"/>
          <p:cNvCxnSpPr>
            <a:stCxn id="1104" idx="0"/>
            <a:endCxn id="1100" idx="2"/>
          </p:cNvCxnSpPr>
          <p:nvPr/>
        </p:nvCxnSpPr>
        <p:spPr>
          <a:xfrm rot="10800000">
            <a:off x="6135432" y="3832610"/>
            <a:ext cx="3210900" cy="436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8AB7C9-8AEB-D580-EC4E-723B10FAF3A6}"/>
              </a:ext>
            </a:extLst>
          </p:cNvPr>
          <p:cNvSpPr txBox="1"/>
          <p:nvPr/>
        </p:nvSpPr>
        <p:spPr>
          <a:xfrm>
            <a:off x="838199" y="5870747"/>
            <a:ext cx="10515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Szegedy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Christian, et al. "Going deeper with convolutions." </a:t>
            </a:r>
            <a:r>
              <a:rPr lang="en-CA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2015.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ef489c575a_2_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GoogLeNet</a:t>
            </a:r>
            <a:r>
              <a:rPr lang="en-US" dirty="0"/>
              <a:t>/Inception (2014)</a:t>
            </a:r>
            <a:endParaRPr dirty="0"/>
          </a:p>
        </p:txBody>
      </p:sp>
      <p:sp>
        <p:nvSpPr>
          <p:cNvPr id="1119" name="Google Shape;1119;g1ef489c575a_2_542"/>
          <p:cNvSpPr txBox="1">
            <a:spLocks noGrp="1"/>
          </p:cNvSpPr>
          <p:nvPr>
            <p:ph type="body" idx="1"/>
          </p:nvPr>
        </p:nvSpPr>
        <p:spPr>
          <a:xfrm>
            <a:off x="838199" y="1260629"/>
            <a:ext cx="10594245" cy="49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To reduce cost: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Add Conv(1x1) layer before the highly-cost Conv(3x3) and  Conv(5x5) to reduce the computation cost.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Dubbed as “split-transformation-merge” strategy.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120" name="Google Shape;1120;g1ef489c575a_2_54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122" name="Google Shape;1122;g1ef489c575a_2_5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1123" name="Google Shape;1123;g1ef489c575a_2_542"/>
          <p:cNvSpPr/>
          <p:nvPr/>
        </p:nvSpPr>
        <p:spPr>
          <a:xfrm>
            <a:off x="5318716" y="5412465"/>
            <a:ext cx="1633207" cy="514127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layer</a:t>
            </a:r>
            <a:endParaRPr/>
          </a:p>
        </p:txBody>
      </p:sp>
      <p:sp>
        <p:nvSpPr>
          <p:cNvPr id="1124" name="Google Shape;1124;g1ef489c575a_2_542"/>
          <p:cNvSpPr/>
          <p:nvPr/>
        </p:nvSpPr>
        <p:spPr>
          <a:xfrm>
            <a:off x="5318717" y="3131178"/>
            <a:ext cx="1633207" cy="454769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concatenation</a:t>
            </a:r>
            <a:endParaRPr/>
          </a:p>
        </p:txBody>
      </p:sp>
      <p:sp>
        <p:nvSpPr>
          <p:cNvPr id="1125" name="Google Shape;1125;g1ef489c575a_2_542"/>
          <p:cNvSpPr/>
          <p:nvPr/>
        </p:nvSpPr>
        <p:spPr>
          <a:xfrm>
            <a:off x="1963480" y="3934235"/>
            <a:ext cx="1633207" cy="454769"/>
          </a:xfrm>
          <a:prstGeom prst="rect">
            <a:avLst/>
          </a:prstGeom>
          <a:solidFill>
            <a:srgbClr val="B3C6E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1x1 convolutions </a:t>
            </a:r>
            <a:endParaRPr/>
          </a:p>
        </p:txBody>
      </p:sp>
      <p:sp>
        <p:nvSpPr>
          <p:cNvPr id="1126" name="Google Shape;1126;g1ef489c575a_2_542"/>
          <p:cNvSpPr/>
          <p:nvPr/>
        </p:nvSpPr>
        <p:spPr>
          <a:xfrm>
            <a:off x="4240100" y="3934235"/>
            <a:ext cx="1633207" cy="454769"/>
          </a:xfrm>
          <a:prstGeom prst="rect">
            <a:avLst/>
          </a:prstGeom>
          <a:solidFill>
            <a:srgbClr val="B3C6E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3x3 convolutions</a:t>
            </a:r>
            <a:endParaRPr/>
          </a:p>
        </p:txBody>
      </p:sp>
      <p:sp>
        <p:nvSpPr>
          <p:cNvPr id="1127" name="Google Shape;1127;g1ef489c575a_2_542"/>
          <p:cNvSpPr/>
          <p:nvPr/>
        </p:nvSpPr>
        <p:spPr>
          <a:xfrm>
            <a:off x="6397336" y="3940341"/>
            <a:ext cx="1633207" cy="454769"/>
          </a:xfrm>
          <a:prstGeom prst="rect">
            <a:avLst/>
          </a:prstGeom>
          <a:solidFill>
            <a:srgbClr val="B3C6E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5x5 convolutions</a:t>
            </a:r>
            <a:endParaRPr/>
          </a:p>
        </p:txBody>
      </p:sp>
      <p:sp>
        <p:nvSpPr>
          <p:cNvPr id="1128" name="Google Shape;1128;g1ef489c575a_2_542"/>
          <p:cNvSpPr/>
          <p:nvPr/>
        </p:nvSpPr>
        <p:spPr>
          <a:xfrm>
            <a:off x="8500769" y="4592158"/>
            <a:ext cx="1633207" cy="454769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3x3 max pooling</a:t>
            </a:r>
            <a:endParaRPr/>
          </a:p>
        </p:txBody>
      </p:sp>
      <p:cxnSp>
        <p:nvCxnSpPr>
          <p:cNvPr id="1129" name="Google Shape;1129;g1ef489c575a_2_542"/>
          <p:cNvCxnSpPr>
            <a:stCxn id="1123" idx="0"/>
            <a:endCxn id="1130" idx="2"/>
          </p:cNvCxnSpPr>
          <p:nvPr/>
        </p:nvCxnSpPr>
        <p:spPr>
          <a:xfrm rot="10800000">
            <a:off x="5065520" y="5047065"/>
            <a:ext cx="1069800" cy="365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1" name="Google Shape;1131;g1ef489c575a_2_542"/>
          <p:cNvCxnSpPr>
            <a:stCxn id="1123" idx="0"/>
            <a:endCxn id="1132" idx="2"/>
          </p:cNvCxnSpPr>
          <p:nvPr/>
        </p:nvCxnSpPr>
        <p:spPr>
          <a:xfrm rot="10800000" flipH="1">
            <a:off x="6135320" y="5047065"/>
            <a:ext cx="1078500" cy="365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3" name="Google Shape;1133;g1ef489c575a_2_542"/>
          <p:cNvCxnSpPr>
            <a:stCxn id="1123" idx="0"/>
            <a:endCxn id="1128" idx="2"/>
          </p:cNvCxnSpPr>
          <p:nvPr/>
        </p:nvCxnSpPr>
        <p:spPr>
          <a:xfrm rot="10800000" flipH="1">
            <a:off x="6135320" y="5047065"/>
            <a:ext cx="3182100" cy="365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4" name="Google Shape;1134;g1ef489c575a_2_542"/>
          <p:cNvCxnSpPr>
            <a:stCxn id="1125" idx="0"/>
            <a:endCxn id="1124" idx="2"/>
          </p:cNvCxnSpPr>
          <p:nvPr/>
        </p:nvCxnSpPr>
        <p:spPr>
          <a:xfrm rot="10800000" flipH="1">
            <a:off x="2780084" y="3585935"/>
            <a:ext cx="3355200" cy="3483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5" name="Google Shape;1135;g1ef489c575a_2_542"/>
          <p:cNvCxnSpPr>
            <a:stCxn id="1126" idx="0"/>
            <a:endCxn id="1124" idx="2"/>
          </p:cNvCxnSpPr>
          <p:nvPr/>
        </p:nvCxnSpPr>
        <p:spPr>
          <a:xfrm rot="10800000" flipH="1">
            <a:off x="5056704" y="3585935"/>
            <a:ext cx="1078500" cy="3483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6" name="Google Shape;1136;g1ef489c575a_2_542"/>
          <p:cNvCxnSpPr>
            <a:stCxn id="1127" idx="0"/>
            <a:endCxn id="1124" idx="2"/>
          </p:cNvCxnSpPr>
          <p:nvPr/>
        </p:nvCxnSpPr>
        <p:spPr>
          <a:xfrm rot="10800000">
            <a:off x="6135440" y="3586041"/>
            <a:ext cx="1078500" cy="3543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7" name="Google Shape;1137;g1ef489c575a_2_542"/>
          <p:cNvCxnSpPr>
            <a:stCxn id="1138" idx="0"/>
            <a:endCxn id="1124" idx="2"/>
          </p:cNvCxnSpPr>
          <p:nvPr/>
        </p:nvCxnSpPr>
        <p:spPr>
          <a:xfrm rot="10800000">
            <a:off x="6135270" y="3585935"/>
            <a:ext cx="3182100" cy="3483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30" name="Google Shape;1130;g1ef489c575a_2_542"/>
          <p:cNvSpPr/>
          <p:nvPr/>
        </p:nvSpPr>
        <p:spPr>
          <a:xfrm>
            <a:off x="4248859" y="4592158"/>
            <a:ext cx="1633207" cy="454769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1x1 convolutions</a:t>
            </a:r>
            <a:endParaRPr/>
          </a:p>
        </p:txBody>
      </p:sp>
      <p:sp>
        <p:nvSpPr>
          <p:cNvPr id="1132" name="Google Shape;1132;g1ef489c575a_2_542"/>
          <p:cNvSpPr/>
          <p:nvPr/>
        </p:nvSpPr>
        <p:spPr>
          <a:xfrm>
            <a:off x="6397335" y="4592158"/>
            <a:ext cx="1633207" cy="454769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1x1 convolutions</a:t>
            </a:r>
            <a:endParaRPr/>
          </a:p>
        </p:txBody>
      </p:sp>
      <p:sp>
        <p:nvSpPr>
          <p:cNvPr id="1138" name="Google Shape;1138;g1ef489c575a_2_542"/>
          <p:cNvSpPr/>
          <p:nvPr/>
        </p:nvSpPr>
        <p:spPr>
          <a:xfrm>
            <a:off x="8500766" y="3934235"/>
            <a:ext cx="1633207" cy="454769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1x1 convolutions</a:t>
            </a:r>
            <a:endParaRPr/>
          </a:p>
        </p:txBody>
      </p:sp>
      <p:sp>
        <p:nvSpPr>
          <p:cNvPr id="1139" name="Google Shape;1139;g1ef489c575a_2_542"/>
          <p:cNvSpPr/>
          <p:nvPr/>
        </p:nvSpPr>
        <p:spPr>
          <a:xfrm>
            <a:off x="2733420" y="4389005"/>
            <a:ext cx="2570948" cy="1300828"/>
          </a:xfrm>
          <a:custGeom>
            <a:avLst/>
            <a:gdLst/>
            <a:ahLst/>
            <a:cxnLst/>
            <a:rect l="l" t="t" r="r" b="b"/>
            <a:pathLst>
              <a:path w="2497667" h="1253903" extrusionOk="0">
                <a:moveTo>
                  <a:pt x="2497667" y="1244600"/>
                </a:moveTo>
                <a:cubicBezTo>
                  <a:pt x="2055989" y="1261533"/>
                  <a:pt x="1614311" y="1278466"/>
                  <a:pt x="1198033" y="1071033"/>
                </a:cubicBezTo>
                <a:cubicBezTo>
                  <a:pt x="781755" y="863600"/>
                  <a:pt x="210255" y="182033"/>
                  <a:pt x="0" y="0"/>
                </a:cubicBezTo>
              </a:path>
            </a:pathLst>
          </a:cu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E7EAD-C655-EEBE-E562-529261C3A7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A6A745-507F-DC8F-1705-38B81C3D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Through Time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63F126D-4F77-5060-2A6A-A2462EB10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47" y="1076714"/>
            <a:ext cx="7015506" cy="52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53E76-5DE4-1FD2-F902-BC3F19F8F9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  <p:extLst>
      <p:ext uri="{BB962C8B-B14F-4D97-AF65-F5344CB8AC3E}">
        <p14:creationId xmlns:p14="http://schemas.microsoft.com/office/powerpoint/2010/main" val="1204028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1ef489c575a_2_5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GoogLeNet</a:t>
            </a:r>
            <a:r>
              <a:rPr lang="en-US" dirty="0"/>
              <a:t>/Inception (2014)</a:t>
            </a:r>
            <a:endParaRPr dirty="0"/>
          </a:p>
        </p:txBody>
      </p:sp>
      <p:sp>
        <p:nvSpPr>
          <p:cNvPr id="1146" name="Google Shape;1146;g1ef489c575a_2_568"/>
          <p:cNvSpPr txBox="1">
            <a:spLocks noGrp="1"/>
          </p:cNvSpPr>
          <p:nvPr>
            <p:ph type="body" idx="1"/>
          </p:nvPr>
        </p:nvSpPr>
        <p:spPr>
          <a:xfrm>
            <a:off x="838199" y="1260629"/>
            <a:ext cx="10594245" cy="49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/>
              <a:t>Results: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Better performance on ImageNet</a:t>
            </a:r>
            <a:endParaRPr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47" name="Google Shape;1147;g1ef489c575a_2_56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149" name="Google Shape;1149;g1ef489c575a_2_5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pic>
        <p:nvPicPr>
          <p:cNvPr id="1150" name="Google Shape;1150;g1ef489c575a_2_5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8465" y="2316118"/>
            <a:ext cx="7035070" cy="367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ef489c575a_2_5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ResNeXt</a:t>
            </a:r>
            <a:r>
              <a:rPr lang="en-US" dirty="0"/>
              <a:t> (2016)</a:t>
            </a:r>
            <a:endParaRPr dirty="0"/>
          </a:p>
        </p:txBody>
      </p:sp>
      <p:sp>
        <p:nvSpPr>
          <p:cNvPr id="1156" name="Google Shape;1156;g1ef489c575a_2_578"/>
          <p:cNvSpPr txBox="1">
            <a:spLocks noGrp="1"/>
          </p:cNvSpPr>
          <p:nvPr>
            <p:ph type="body" idx="1"/>
          </p:nvPr>
        </p:nvSpPr>
        <p:spPr>
          <a:xfrm>
            <a:off x="838200" y="1260629"/>
            <a:ext cx="10733314" cy="49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 dirty="0"/>
              <a:t>Can we develop a wider </a:t>
            </a:r>
            <a:r>
              <a:rPr lang="en-US" b="1" i="1" dirty="0" err="1"/>
              <a:t>ResNet</a:t>
            </a:r>
            <a:r>
              <a:rPr lang="en-US" b="1" i="1" dirty="0"/>
              <a:t>?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Apply “split-transformation-merge” strategy with the same topological branch</a:t>
            </a:r>
            <a:br>
              <a:rPr lang="en-US" dirty="0"/>
            </a:br>
            <a:r>
              <a:rPr lang="en-US" dirty="0"/>
              <a:t>(VGG-style repeating layers)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Apply residual connection between each block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157" name="Google Shape;1157;g1ef489c575a_2_57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159" name="Google Shape;1159;g1ef489c575a_2_5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pic>
        <p:nvPicPr>
          <p:cNvPr id="1160" name="Google Shape;1160;g1ef489c575a_2_5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5700" y="2811539"/>
            <a:ext cx="4800600" cy="2974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E213D-358D-9949-5321-95AFDEFF8B25}"/>
              </a:ext>
            </a:extLst>
          </p:cNvPr>
          <p:cNvSpPr txBox="1"/>
          <p:nvPr/>
        </p:nvSpPr>
        <p:spPr>
          <a:xfrm>
            <a:off x="838200" y="5875684"/>
            <a:ext cx="10395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Xie, Saining, et al. "Aggregated residual transformations for deep neural networks." </a:t>
            </a:r>
            <a:r>
              <a:rPr lang="en-CA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2017.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ef489c575a_2_5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ResNeXt (2016)</a:t>
            </a:r>
            <a:endParaRPr/>
          </a:p>
        </p:txBody>
      </p:sp>
      <p:sp>
        <p:nvSpPr>
          <p:cNvPr id="1166" name="Google Shape;1166;g1ef489c575a_2_5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/>
              <a:t>Results: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Lower error rate with the same number of parameters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167" name="Google Shape;1167;g1ef489c575a_2_58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169" name="Google Shape;1169;g1ef489c575a_2_5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pic>
        <p:nvPicPr>
          <p:cNvPr id="1170" name="Google Shape;1170;g1ef489c575a_2_5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6767" y="2383335"/>
            <a:ext cx="3890607" cy="388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g1ef489c575a_2_587"/>
          <p:cNvSpPr/>
          <p:nvPr/>
        </p:nvSpPr>
        <p:spPr>
          <a:xfrm>
            <a:off x="1718733" y="5786967"/>
            <a:ext cx="3784600" cy="18626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2" name="Google Shape;1172;g1ef489c575a_2_5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6028" y="2383335"/>
            <a:ext cx="4685921" cy="374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g1ef489c575a_2_587"/>
          <p:cNvSpPr/>
          <p:nvPr/>
        </p:nvSpPr>
        <p:spPr>
          <a:xfrm>
            <a:off x="7134509" y="3022208"/>
            <a:ext cx="3334256" cy="85841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g1ef489c575a_2_587"/>
          <p:cNvSpPr/>
          <p:nvPr/>
        </p:nvSpPr>
        <p:spPr>
          <a:xfrm>
            <a:off x="7210977" y="4144913"/>
            <a:ext cx="3334256" cy="91327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1ef489c575a_2_6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ConvNeXt</a:t>
            </a:r>
            <a:r>
              <a:rPr lang="en-US" dirty="0"/>
              <a:t> (2022)</a:t>
            </a:r>
            <a:endParaRPr dirty="0"/>
          </a:p>
        </p:txBody>
      </p:sp>
      <p:sp>
        <p:nvSpPr>
          <p:cNvPr id="1180" name="Google Shape;1180;g1ef489c575a_2_6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 dirty="0"/>
              <a:t>To bridge the gap between the Conv Nets and </a:t>
            </a:r>
            <a:r>
              <a:rPr lang="en-US" b="1" i="1" dirty="0" err="1"/>
              <a:t>ViT</a:t>
            </a:r>
            <a:endParaRPr b="1" i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/>
              <a:t>ViT</a:t>
            </a:r>
            <a:r>
              <a:rPr lang="en-US" dirty="0"/>
              <a:t>, </a:t>
            </a:r>
            <a:r>
              <a:rPr lang="en-US" dirty="0" err="1"/>
              <a:t>Swin</a:t>
            </a:r>
            <a:r>
              <a:rPr lang="en-US" dirty="0"/>
              <a:t> Transformer has been the SOTA visual model backbone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Is convolutional networks really not as good as transformer models?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Investigation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The author start with ResNet-50 and reimplement the CNN networks with modern designs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The results showing that </a:t>
            </a:r>
            <a:r>
              <a:rPr lang="en-US" dirty="0" err="1"/>
              <a:t>ConvNeXt</a:t>
            </a:r>
            <a:r>
              <a:rPr lang="en-US" dirty="0"/>
              <a:t> achieves beat the </a:t>
            </a:r>
            <a:r>
              <a:rPr lang="en-US" dirty="0" err="1"/>
              <a:t>ViT</a:t>
            </a:r>
            <a:r>
              <a:rPr lang="en-US" dirty="0"/>
              <a:t> models, again.</a:t>
            </a:r>
            <a:endParaRPr dirty="0"/>
          </a:p>
        </p:txBody>
      </p:sp>
      <p:sp>
        <p:nvSpPr>
          <p:cNvPr id="1181" name="Google Shape;1181;g1ef489c575a_2_60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183" name="Google Shape;1183;g1ef489c575a_2_6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2EEC4B-B90E-559F-B88B-4AD25F840A2E}"/>
              </a:ext>
            </a:extLst>
          </p:cNvPr>
          <p:cNvSpPr txBox="1"/>
          <p:nvPr/>
        </p:nvSpPr>
        <p:spPr>
          <a:xfrm>
            <a:off x="838200" y="5833130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Liu, Zhuang, et al. "A convnet for the 2020s." </a:t>
            </a:r>
            <a:r>
              <a:rPr lang="en-CA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IEEE/CVF conference on computer vision and pattern recognition</a:t>
            </a:r>
            <a:r>
              <a:rPr lang="en-CA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2022.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ef489c575a_2_6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ConvNeXt (2022)</a:t>
            </a:r>
            <a:endParaRPr/>
          </a:p>
        </p:txBody>
      </p:sp>
      <p:pic>
        <p:nvPicPr>
          <p:cNvPr id="1189" name="Google Shape;1189;g1ef489c575a_2_60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91904" y="1333685"/>
            <a:ext cx="3626211" cy="454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g1ef489c575a_2_60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192" name="Google Shape;1192;g1ef489c575a_2_6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1193" name="Google Shape;1193;g1ef489c575a_2_608"/>
          <p:cNvSpPr txBox="1"/>
          <p:nvPr/>
        </p:nvSpPr>
        <p:spPr>
          <a:xfrm>
            <a:off x="838200" y="1247248"/>
            <a:ext cx="6410093" cy="49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designs added: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ResNeXt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Inverted Bottleneck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larger kernel size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strategy: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 epochs -&gt; 300 epochs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AdamW optimizer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augmentation like Mixup, CutMix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Regularization Schemes like label smoothing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1ef489c575a_2_6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ConvNeXt (2022)</a:t>
            </a:r>
            <a:endParaRPr/>
          </a:p>
        </p:txBody>
      </p:sp>
      <p:pic>
        <p:nvPicPr>
          <p:cNvPr id="1199" name="Google Shape;1199;g1ef489c575a_2_6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91904" y="1333685"/>
            <a:ext cx="3626211" cy="454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g1ef489c575a_2_6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202" name="Google Shape;1202;g1ef489c575a_2_6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1203" name="Google Shape;1203;g1ef489c575a_2_617"/>
          <p:cNvSpPr txBox="1"/>
          <p:nvPr/>
        </p:nvSpPr>
        <p:spPr>
          <a:xfrm>
            <a:off x="838200" y="1247248"/>
            <a:ext cx="6410093" cy="49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designs added: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 Design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stage compute ratio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stem to “patchify”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 Design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ReLU -&gt; GELU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Fewer activation functions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Fewer normalization layers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BatchNorm -&gt; LayerNorm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 downsampling layers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ef489c575a_2_6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CNN for downstream applications</a:t>
            </a:r>
            <a:endParaRPr/>
          </a:p>
        </p:txBody>
      </p:sp>
      <p:sp>
        <p:nvSpPr>
          <p:cNvPr id="1209" name="Google Shape;1209;g1ef489c575a_2_6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Downstream tasks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Image-segmentation: U-Net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Object Detection: Yolo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…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CNNs that more cost-effective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MobileNet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SqueezeNet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…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10" name="Google Shape;1210;g1ef489c575a_2_6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212" name="Google Shape;1212;g1ef489c575a_2_6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1ef489c575a_2_6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U-Net (2015)</a:t>
            </a:r>
            <a:endParaRPr dirty="0"/>
          </a:p>
        </p:txBody>
      </p:sp>
      <p:sp>
        <p:nvSpPr>
          <p:cNvPr id="1218" name="Google Shape;1218;g1ef489c575a_2_6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/>
              <a:t>Fully convolutional network for image segmentation</a:t>
            </a:r>
            <a:endParaRPr/>
          </a:p>
        </p:txBody>
      </p:sp>
      <p:sp>
        <p:nvSpPr>
          <p:cNvPr id="1219" name="Google Shape;1219;g1ef489c575a_2_63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221" name="Google Shape;1221;g1ef489c575a_2_6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1222" name="Google Shape;1222;g1ef489c575a_2_634"/>
          <p:cNvSpPr txBox="1"/>
          <p:nvPr/>
        </p:nvSpPr>
        <p:spPr>
          <a:xfrm>
            <a:off x="838200" y="1855787"/>
            <a:ext cx="5112092" cy="450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is 2 segmentation map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the probabilities of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pixel belongs to either background or the object.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3" name="Google Shape;1223;g1ef489c575a_2_6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247" y="3482803"/>
            <a:ext cx="4717998" cy="213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g1ef489c575a_2_6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4086" y="1949574"/>
            <a:ext cx="4716485" cy="36477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F7362-CE4C-1B97-4366-DEDACA813762}"/>
              </a:ext>
            </a:extLst>
          </p:cNvPr>
          <p:cNvSpPr txBox="1"/>
          <p:nvPr/>
        </p:nvSpPr>
        <p:spPr>
          <a:xfrm>
            <a:off x="838200" y="5710169"/>
            <a:ext cx="108095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Ronneberger</a:t>
            </a:r>
            <a:r>
              <a:rPr lang="en-US" dirty="0"/>
              <a:t>, Olaf, Philipp Fischer, and Thomas </a:t>
            </a:r>
            <a:r>
              <a:rPr lang="en-US" dirty="0" err="1"/>
              <a:t>Brox</a:t>
            </a:r>
            <a:r>
              <a:rPr lang="en-US" dirty="0"/>
              <a:t>. "U-net: Convolutional networks for biomedical image segmentation." Medical image computing and computer-assisted intervention–MICCAI 2015: 18th international conference, Munich, Germany, October 5-9, 2015, proceedings, part III 18. Springer International Publishing, 2015.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1ef489c575a_2_6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U-Net (2015)</a:t>
            </a:r>
            <a:endParaRPr/>
          </a:p>
        </p:txBody>
      </p:sp>
      <p:sp>
        <p:nvSpPr>
          <p:cNvPr id="1230" name="Google Shape;1230;g1ef489c575a_2_6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Up-convolution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Vanila convolution reduce the size of feature map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Up convolution increase the size of feature map</a:t>
            </a:r>
            <a:endParaRPr dirty="0"/>
          </a:p>
        </p:txBody>
      </p:sp>
      <p:sp>
        <p:nvSpPr>
          <p:cNvPr id="1231" name="Google Shape;1231;g1ef489c575a_2_6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233" name="Google Shape;1233;g1ef489c575a_2_6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1234" name="Google Shape;1234;g1ef489c575a_2_645"/>
          <p:cNvSpPr txBox="1"/>
          <p:nvPr/>
        </p:nvSpPr>
        <p:spPr>
          <a:xfrm>
            <a:off x="838200" y="4218396"/>
            <a:ext cx="4404919" cy="18720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859" t="-4207" r="-20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235" name="Google Shape;1235;g1ef489c575a_2_6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8644" y="4218396"/>
            <a:ext cx="5415272" cy="170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g1ef489c575a_2_6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13901" y="1625654"/>
            <a:ext cx="1841405" cy="2093142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g1ef489c575a_2_645"/>
          <p:cNvSpPr/>
          <p:nvPr/>
        </p:nvSpPr>
        <p:spPr>
          <a:xfrm>
            <a:off x="7688324" y="2802693"/>
            <a:ext cx="182880" cy="178420"/>
          </a:xfrm>
          <a:prstGeom prst="rect">
            <a:avLst/>
          </a:prstGeom>
          <a:solidFill>
            <a:srgbClr val="268BD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g1ef489c575a_2_645"/>
          <p:cNvSpPr/>
          <p:nvPr/>
        </p:nvSpPr>
        <p:spPr>
          <a:xfrm>
            <a:off x="7875724" y="2802693"/>
            <a:ext cx="182880" cy="178420"/>
          </a:xfrm>
          <a:prstGeom prst="rect">
            <a:avLst/>
          </a:prstGeom>
          <a:solidFill>
            <a:srgbClr val="268BD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g1ef489c575a_2_645"/>
          <p:cNvSpPr/>
          <p:nvPr/>
        </p:nvSpPr>
        <p:spPr>
          <a:xfrm>
            <a:off x="8058604" y="2802693"/>
            <a:ext cx="182880" cy="178420"/>
          </a:xfrm>
          <a:prstGeom prst="rect">
            <a:avLst/>
          </a:prstGeom>
          <a:solidFill>
            <a:srgbClr val="268BD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g1ef489c575a_2_645"/>
          <p:cNvSpPr/>
          <p:nvPr/>
        </p:nvSpPr>
        <p:spPr>
          <a:xfrm>
            <a:off x="7688324" y="2985255"/>
            <a:ext cx="182880" cy="178420"/>
          </a:xfrm>
          <a:prstGeom prst="rect">
            <a:avLst/>
          </a:prstGeom>
          <a:solidFill>
            <a:srgbClr val="268BD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g1ef489c575a_2_645"/>
          <p:cNvSpPr/>
          <p:nvPr/>
        </p:nvSpPr>
        <p:spPr>
          <a:xfrm>
            <a:off x="7875724" y="2985255"/>
            <a:ext cx="182880" cy="178420"/>
          </a:xfrm>
          <a:prstGeom prst="rect">
            <a:avLst/>
          </a:prstGeom>
          <a:solidFill>
            <a:srgbClr val="268BD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g1ef489c575a_2_645"/>
          <p:cNvSpPr/>
          <p:nvPr/>
        </p:nvSpPr>
        <p:spPr>
          <a:xfrm>
            <a:off x="8058604" y="2985255"/>
            <a:ext cx="182880" cy="178420"/>
          </a:xfrm>
          <a:prstGeom prst="rect">
            <a:avLst/>
          </a:prstGeom>
          <a:solidFill>
            <a:srgbClr val="268BD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g1ef489c575a_2_645"/>
          <p:cNvSpPr/>
          <p:nvPr/>
        </p:nvSpPr>
        <p:spPr>
          <a:xfrm>
            <a:off x="7688324" y="3167817"/>
            <a:ext cx="182880" cy="178420"/>
          </a:xfrm>
          <a:prstGeom prst="rect">
            <a:avLst/>
          </a:prstGeom>
          <a:solidFill>
            <a:srgbClr val="268BD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g1ef489c575a_2_645"/>
          <p:cNvSpPr/>
          <p:nvPr/>
        </p:nvSpPr>
        <p:spPr>
          <a:xfrm>
            <a:off x="7875724" y="3167817"/>
            <a:ext cx="182880" cy="178420"/>
          </a:xfrm>
          <a:prstGeom prst="rect">
            <a:avLst/>
          </a:prstGeom>
          <a:solidFill>
            <a:srgbClr val="268BD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g1ef489c575a_2_645"/>
          <p:cNvSpPr/>
          <p:nvPr/>
        </p:nvSpPr>
        <p:spPr>
          <a:xfrm>
            <a:off x="8058604" y="3167817"/>
            <a:ext cx="182880" cy="178420"/>
          </a:xfrm>
          <a:prstGeom prst="rect">
            <a:avLst/>
          </a:prstGeom>
          <a:solidFill>
            <a:srgbClr val="268BD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6" name="Google Shape;1246;g1ef489c575a_2_645"/>
          <p:cNvCxnSpPr/>
          <p:nvPr/>
        </p:nvCxnSpPr>
        <p:spPr>
          <a:xfrm>
            <a:off x="8381184" y="3119966"/>
            <a:ext cx="558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ef489c575a_2_6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MobileNet (2017)</a:t>
            </a:r>
            <a:endParaRPr/>
          </a:p>
        </p:txBody>
      </p:sp>
      <p:sp>
        <p:nvSpPr>
          <p:cNvPr id="1252" name="Google Shape;1252;g1ef489c575a_2_6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254" name="Google Shape;1254;g1ef489c575a_2_6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1255" name="Google Shape;1255;g1ef489c575a_2_666"/>
          <p:cNvSpPr/>
          <p:nvPr/>
        </p:nvSpPr>
        <p:spPr>
          <a:xfrm>
            <a:off x="5897036" y="1745684"/>
            <a:ext cx="945000" cy="2691300"/>
          </a:xfrm>
          <a:prstGeom prst="cube">
            <a:avLst>
              <a:gd name="adj" fmla="val 56788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g1ef489c575a_2_666"/>
          <p:cNvSpPr/>
          <p:nvPr/>
        </p:nvSpPr>
        <p:spPr>
          <a:xfrm>
            <a:off x="7025575" y="1745720"/>
            <a:ext cx="660600" cy="2691300"/>
          </a:xfrm>
          <a:prstGeom prst="cube">
            <a:avLst>
              <a:gd name="adj" fmla="val 77968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g1ef489c575a_2_666"/>
          <p:cNvSpPr/>
          <p:nvPr/>
        </p:nvSpPr>
        <p:spPr>
          <a:xfrm>
            <a:off x="7025575" y="2202010"/>
            <a:ext cx="198000" cy="220200"/>
          </a:xfrm>
          <a:prstGeom prst="cube">
            <a:avLst>
              <a:gd name="adj" fmla="val 28246"/>
            </a:avLst>
          </a:prstGeom>
          <a:gradFill>
            <a:gsLst>
              <a:gs pos="0">
                <a:srgbClr val="00FFFF"/>
              </a:gs>
              <a:gs pos="100000">
                <a:srgbClr val="B0DAF1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g1ef489c575a_2_666"/>
          <p:cNvSpPr/>
          <p:nvPr/>
        </p:nvSpPr>
        <p:spPr>
          <a:xfrm>
            <a:off x="8438262" y="1739963"/>
            <a:ext cx="945000" cy="2691300"/>
          </a:xfrm>
          <a:prstGeom prst="cube">
            <a:avLst>
              <a:gd name="adj" fmla="val 56788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g1ef489c575a_2_666"/>
          <p:cNvSpPr/>
          <p:nvPr/>
        </p:nvSpPr>
        <p:spPr>
          <a:xfrm>
            <a:off x="9707975" y="1739963"/>
            <a:ext cx="945000" cy="2691300"/>
          </a:xfrm>
          <a:prstGeom prst="cube">
            <a:avLst>
              <a:gd name="adj" fmla="val 56788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0" name="Google Shape;1260;g1ef489c575a_2_666"/>
          <p:cNvCxnSpPr/>
          <p:nvPr/>
        </p:nvCxnSpPr>
        <p:spPr>
          <a:xfrm>
            <a:off x="9762194" y="2223640"/>
            <a:ext cx="405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61" name="Google Shape;1261;g1ef489c575a_2_666"/>
          <p:cNvGrpSpPr/>
          <p:nvPr/>
        </p:nvGrpSpPr>
        <p:grpSpPr>
          <a:xfrm>
            <a:off x="9707992" y="2215690"/>
            <a:ext cx="458224" cy="227991"/>
            <a:chOff x="5668659" y="1713442"/>
            <a:chExt cx="458224" cy="227991"/>
          </a:xfrm>
        </p:grpSpPr>
        <p:grpSp>
          <p:nvGrpSpPr>
            <p:cNvPr id="1262" name="Google Shape;1262;g1ef489c575a_2_666"/>
            <p:cNvGrpSpPr/>
            <p:nvPr/>
          </p:nvGrpSpPr>
          <p:grpSpPr>
            <a:xfrm>
              <a:off x="5802485" y="1713507"/>
              <a:ext cx="188680" cy="227926"/>
              <a:chOff x="5802485" y="1713507"/>
              <a:chExt cx="188680" cy="227926"/>
            </a:xfrm>
          </p:grpSpPr>
          <p:sp>
            <p:nvSpPr>
              <p:cNvPr id="1263" name="Google Shape;1263;g1ef489c575a_2_666"/>
              <p:cNvSpPr/>
              <p:nvPr/>
            </p:nvSpPr>
            <p:spPr>
              <a:xfrm>
                <a:off x="5802485" y="1775533"/>
                <a:ext cx="133800" cy="165900"/>
              </a:xfrm>
              <a:prstGeom prst="rect">
                <a:avLst/>
              </a:prstGeom>
              <a:gradFill>
                <a:gsLst>
                  <a:gs pos="0">
                    <a:srgbClr val="DBD4EB"/>
                  </a:gs>
                  <a:gs pos="100000">
                    <a:srgbClr val="9180BB"/>
                  </a:gs>
                </a:gsLst>
                <a:lin ang="1619866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g1ef489c575a_2_666"/>
              <p:cNvSpPr/>
              <p:nvPr/>
            </p:nvSpPr>
            <p:spPr>
              <a:xfrm>
                <a:off x="5806065" y="1713507"/>
                <a:ext cx="185100" cy="55200"/>
              </a:xfrm>
              <a:prstGeom prst="parallelogram">
                <a:avLst>
                  <a:gd name="adj" fmla="val 99657"/>
                </a:avLst>
              </a:prstGeom>
              <a:gradFill>
                <a:gsLst>
                  <a:gs pos="0">
                    <a:srgbClr val="DBD4EB"/>
                  </a:gs>
                  <a:gs pos="100000">
                    <a:srgbClr val="9180BB"/>
                  </a:gs>
                </a:gsLst>
                <a:lin ang="1619866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5" name="Google Shape;1265;g1ef489c575a_2_666"/>
            <p:cNvGrpSpPr/>
            <p:nvPr/>
          </p:nvGrpSpPr>
          <p:grpSpPr>
            <a:xfrm>
              <a:off x="5936312" y="1713442"/>
              <a:ext cx="190571" cy="227991"/>
              <a:chOff x="5936312" y="1713442"/>
              <a:chExt cx="190571" cy="227991"/>
            </a:xfrm>
          </p:grpSpPr>
          <p:sp>
            <p:nvSpPr>
              <p:cNvPr id="1266" name="Google Shape;1266;g1ef489c575a_2_666"/>
              <p:cNvSpPr/>
              <p:nvPr/>
            </p:nvSpPr>
            <p:spPr>
              <a:xfrm>
                <a:off x="5936312" y="1775533"/>
                <a:ext cx="133800" cy="165900"/>
              </a:xfrm>
              <a:prstGeom prst="rect">
                <a:avLst/>
              </a:prstGeom>
              <a:gradFill>
                <a:gsLst>
                  <a:gs pos="0">
                    <a:srgbClr val="E0EDBA"/>
                  </a:gs>
                  <a:gs pos="100000">
                    <a:srgbClr val="DE87F1"/>
                  </a:gs>
                </a:gsLst>
                <a:lin ang="1350003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g1ef489c575a_2_666"/>
              <p:cNvSpPr/>
              <p:nvPr/>
            </p:nvSpPr>
            <p:spPr>
              <a:xfrm>
                <a:off x="5939251" y="1713442"/>
                <a:ext cx="185100" cy="55200"/>
              </a:xfrm>
              <a:prstGeom prst="parallelogram">
                <a:avLst>
                  <a:gd name="adj" fmla="val 91890"/>
                </a:avLst>
              </a:prstGeom>
              <a:gradFill>
                <a:gsLst>
                  <a:gs pos="0">
                    <a:srgbClr val="E0EDBA"/>
                  </a:gs>
                  <a:gs pos="100000">
                    <a:srgbClr val="DE87F1"/>
                  </a:gs>
                </a:gsLst>
                <a:lin ang="1350003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g1ef489c575a_2_666"/>
              <p:cNvSpPr/>
              <p:nvPr/>
            </p:nvSpPr>
            <p:spPr>
              <a:xfrm>
                <a:off x="6072171" y="1714983"/>
                <a:ext cx="54712" cy="221916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2382" extrusionOk="0">
                    <a:moveTo>
                      <a:pt x="0" y="3453"/>
                    </a:moveTo>
                    <a:lnTo>
                      <a:pt x="3501" y="0"/>
                    </a:lnTo>
                    <a:lnTo>
                      <a:pt x="3501" y="9001"/>
                    </a:lnTo>
                    <a:lnTo>
                      <a:pt x="167" y="12382"/>
                    </a:lnTo>
                    <a:close/>
                  </a:path>
                </a:pathLst>
              </a:custGeom>
              <a:gradFill>
                <a:gsLst>
                  <a:gs pos="0">
                    <a:srgbClr val="E0EDBA"/>
                  </a:gs>
                  <a:gs pos="100000">
                    <a:srgbClr val="DE87F1"/>
                  </a:gs>
                </a:gsLst>
                <a:lin ang="1350003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9" name="Google Shape;1269;g1ef489c575a_2_666"/>
            <p:cNvGrpSpPr/>
            <p:nvPr/>
          </p:nvGrpSpPr>
          <p:grpSpPr>
            <a:xfrm>
              <a:off x="5668659" y="1714000"/>
              <a:ext cx="193488" cy="227433"/>
              <a:chOff x="5668659" y="1714000"/>
              <a:chExt cx="193488" cy="227433"/>
            </a:xfrm>
          </p:grpSpPr>
          <p:sp>
            <p:nvSpPr>
              <p:cNvPr id="1270" name="Google Shape;1270;g1ef489c575a_2_666"/>
              <p:cNvSpPr/>
              <p:nvPr/>
            </p:nvSpPr>
            <p:spPr>
              <a:xfrm>
                <a:off x="5673447" y="1714000"/>
                <a:ext cx="188700" cy="55200"/>
              </a:xfrm>
              <a:prstGeom prst="parallelogram">
                <a:avLst>
                  <a:gd name="adj" fmla="val 94805"/>
                </a:avLst>
              </a:prstGeom>
              <a:gradFill>
                <a:gsLst>
                  <a:gs pos="0">
                    <a:srgbClr val="D8EDBA"/>
                  </a:gs>
                  <a:gs pos="100000">
                    <a:srgbClr val="FE9696"/>
                  </a:gs>
                </a:gsLst>
                <a:lin ang="1350003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g1ef489c575a_2_666"/>
              <p:cNvSpPr/>
              <p:nvPr/>
            </p:nvSpPr>
            <p:spPr>
              <a:xfrm>
                <a:off x="5668659" y="1775533"/>
                <a:ext cx="133800" cy="165900"/>
              </a:xfrm>
              <a:prstGeom prst="rect">
                <a:avLst/>
              </a:prstGeom>
              <a:gradFill>
                <a:gsLst>
                  <a:gs pos="0">
                    <a:srgbClr val="D8EDBA"/>
                  </a:gs>
                  <a:gs pos="100000">
                    <a:srgbClr val="FE9696"/>
                  </a:gs>
                </a:gsLst>
                <a:lin ang="1350003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2" name="Google Shape;1272;g1ef489c575a_2_666"/>
          <p:cNvSpPr/>
          <p:nvPr/>
        </p:nvSpPr>
        <p:spPr>
          <a:xfrm>
            <a:off x="10761756" y="1720332"/>
            <a:ext cx="660600" cy="2691300"/>
          </a:xfrm>
          <a:prstGeom prst="cube">
            <a:avLst>
              <a:gd name="adj" fmla="val 77968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g1ef489c575a_2_666"/>
          <p:cNvSpPr/>
          <p:nvPr/>
        </p:nvSpPr>
        <p:spPr>
          <a:xfrm>
            <a:off x="10771320" y="2196276"/>
            <a:ext cx="198000" cy="220200"/>
          </a:xfrm>
          <a:prstGeom prst="cube">
            <a:avLst>
              <a:gd name="adj" fmla="val 28246"/>
            </a:avLst>
          </a:prstGeom>
          <a:gradFill>
            <a:gsLst>
              <a:gs pos="0">
                <a:srgbClr val="00FFFF"/>
              </a:gs>
              <a:gs pos="100000">
                <a:srgbClr val="B0DAF1"/>
              </a:gs>
            </a:gsLst>
            <a:lin ang="0" scaled="0"/>
          </a:gra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4" name="Google Shape;1274;g1ef489c575a_2_666"/>
          <p:cNvCxnSpPr/>
          <p:nvPr/>
        </p:nvCxnSpPr>
        <p:spPr>
          <a:xfrm rot="10800000" flipH="1">
            <a:off x="10152330" y="2328479"/>
            <a:ext cx="627600" cy="2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4CCCC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275" name="Google Shape;1275;g1ef489c575a_2_666"/>
          <p:cNvGrpSpPr/>
          <p:nvPr/>
        </p:nvGrpSpPr>
        <p:grpSpPr>
          <a:xfrm>
            <a:off x="5897041" y="2117591"/>
            <a:ext cx="570552" cy="583354"/>
            <a:chOff x="506259" y="2370079"/>
            <a:chExt cx="560574" cy="638941"/>
          </a:xfrm>
        </p:grpSpPr>
        <p:grpSp>
          <p:nvGrpSpPr>
            <p:cNvPr id="1276" name="Google Shape;1276;g1ef489c575a_2_666"/>
            <p:cNvGrpSpPr/>
            <p:nvPr/>
          </p:nvGrpSpPr>
          <p:grpSpPr>
            <a:xfrm>
              <a:off x="608609" y="2370079"/>
              <a:ext cx="458224" cy="523616"/>
              <a:chOff x="608609" y="2370079"/>
              <a:chExt cx="458224" cy="523616"/>
            </a:xfrm>
          </p:grpSpPr>
          <p:grpSp>
            <p:nvGrpSpPr>
              <p:cNvPr id="1277" name="Google Shape;1277;g1ef489c575a_2_666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278" name="Google Shape;1278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279" name="Google Shape;1279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282" name="Google Shape;1282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5" name="Google Shape;1285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286" name="Google Shape;1286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7" name="Google Shape;1287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88" name="Google Shape;1288;g1ef489c575a_2_666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289" name="Google Shape;1289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290" name="Google Shape;1290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1" name="Google Shape;1291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2" name="Google Shape;1292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293" name="Google Shape;1293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4" name="Google Shape;1294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297" name="Google Shape;1297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99" name="Google Shape;1299;g1ef489c575a_2_666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300" name="Google Shape;1300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301" name="Google Shape;1301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2" name="Google Shape;1302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3" name="Google Shape;1303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304" name="Google Shape;1304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5" name="Google Shape;1305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6" name="Google Shape;1306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7" name="Google Shape;1307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308" name="Google Shape;1308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10" name="Google Shape;1310;g1ef489c575a_2_666"/>
            <p:cNvGrpSpPr/>
            <p:nvPr/>
          </p:nvGrpSpPr>
          <p:grpSpPr>
            <a:xfrm>
              <a:off x="558859" y="2427004"/>
              <a:ext cx="458224" cy="523616"/>
              <a:chOff x="608609" y="2370079"/>
              <a:chExt cx="458224" cy="523616"/>
            </a:xfrm>
          </p:grpSpPr>
          <p:grpSp>
            <p:nvGrpSpPr>
              <p:cNvPr id="1311" name="Google Shape;1311;g1ef489c575a_2_666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312" name="Google Shape;1312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313" name="Google Shape;1313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316" name="Google Shape;1316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8" name="Google Shape;1318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9" name="Google Shape;1319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320" name="Google Shape;1320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1" name="Google Shape;1321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22" name="Google Shape;1322;g1ef489c575a_2_666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323" name="Google Shape;1323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324" name="Google Shape;1324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5" name="Google Shape;1325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6" name="Google Shape;1326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327" name="Google Shape;1327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8" name="Google Shape;1328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331" name="Google Shape;1331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g1ef489c575a_2_666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334" name="Google Shape;1334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335" name="Google Shape;1335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338" name="Google Shape;1338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0" name="Google Shape;1340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1" name="Google Shape;1341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342" name="Google Shape;1342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3" name="Google Shape;1343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44" name="Google Shape;1344;g1ef489c575a_2_666"/>
            <p:cNvGrpSpPr/>
            <p:nvPr/>
          </p:nvGrpSpPr>
          <p:grpSpPr>
            <a:xfrm>
              <a:off x="506259" y="2485404"/>
              <a:ext cx="458224" cy="523616"/>
              <a:chOff x="608609" y="2370079"/>
              <a:chExt cx="458224" cy="523616"/>
            </a:xfrm>
          </p:grpSpPr>
          <p:grpSp>
            <p:nvGrpSpPr>
              <p:cNvPr id="1345" name="Google Shape;1345;g1ef489c575a_2_666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346" name="Google Shape;1346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347" name="Google Shape;1347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350" name="Google Shape;1350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3" name="Google Shape;1353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354" name="Google Shape;1354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5" name="Google Shape;1355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56" name="Google Shape;1356;g1ef489c575a_2_666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357" name="Google Shape;1357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358" name="Google Shape;1358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9" name="Google Shape;1359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0" name="Google Shape;1360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361" name="Google Shape;1361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2" name="Google Shape;1362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3" name="Google Shape;1363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4" name="Google Shape;1364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365" name="Google Shape;1365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6" name="Google Shape;1366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7" name="Google Shape;1367;g1ef489c575a_2_666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368" name="Google Shape;1368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369" name="Google Shape;1369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372" name="Google Shape;1372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4" name="Google Shape;1374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5" name="Google Shape;1375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376" name="Google Shape;1376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7" name="Google Shape;1377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cxnSp>
        <p:nvCxnSpPr>
          <p:cNvPr id="1378" name="Google Shape;1378;g1ef489c575a_2_666"/>
          <p:cNvCxnSpPr>
            <a:endCxn id="1257" idx="2"/>
          </p:cNvCxnSpPr>
          <p:nvPr/>
        </p:nvCxnSpPr>
        <p:spPr>
          <a:xfrm rot="10800000" flipH="1">
            <a:off x="6417175" y="2340074"/>
            <a:ext cx="608400" cy="74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4CCCC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379" name="Google Shape;1379;g1ef489c575a_2_666"/>
          <p:cNvGrpSpPr/>
          <p:nvPr/>
        </p:nvGrpSpPr>
        <p:grpSpPr>
          <a:xfrm>
            <a:off x="8438253" y="2117591"/>
            <a:ext cx="570552" cy="583354"/>
            <a:chOff x="506259" y="2370079"/>
            <a:chExt cx="560574" cy="638941"/>
          </a:xfrm>
        </p:grpSpPr>
        <p:grpSp>
          <p:nvGrpSpPr>
            <p:cNvPr id="1380" name="Google Shape;1380;g1ef489c575a_2_666"/>
            <p:cNvGrpSpPr/>
            <p:nvPr/>
          </p:nvGrpSpPr>
          <p:grpSpPr>
            <a:xfrm>
              <a:off x="608609" y="2370079"/>
              <a:ext cx="458224" cy="523616"/>
              <a:chOff x="608609" y="2370079"/>
              <a:chExt cx="458224" cy="523616"/>
            </a:xfrm>
          </p:grpSpPr>
          <p:grpSp>
            <p:nvGrpSpPr>
              <p:cNvPr id="1381" name="Google Shape;1381;g1ef489c575a_2_666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382" name="Google Shape;1382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383" name="Google Shape;1383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4" name="Google Shape;1384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5" name="Google Shape;1385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386" name="Google Shape;1386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7" name="Google Shape;1387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9" name="Google Shape;1389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390" name="Google Shape;1390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1" name="Google Shape;1391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92" name="Google Shape;1392;g1ef489c575a_2_666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393" name="Google Shape;1393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394" name="Google Shape;1394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397" name="Google Shape;1397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9" name="Google Shape;1399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0" name="Google Shape;1400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401" name="Google Shape;1401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2" name="Google Shape;1402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03" name="Google Shape;1403;g1ef489c575a_2_666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404" name="Google Shape;1404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405" name="Google Shape;1405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6" name="Google Shape;1406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7" name="Google Shape;1407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408" name="Google Shape;1408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9" name="Google Shape;1409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412" name="Google Shape;1412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414" name="Google Shape;1414;g1ef489c575a_2_666"/>
            <p:cNvGrpSpPr/>
            <p:nvPr/>
          </p:nvGrpSpPr>
          <p:grpSpPr>
            <a:xfrm>
              <a:off x="558859" y="2427004"/>
              <a:ext cx="458224" cy="523616"/>
              <a:chOff x="608609" y="2370079"/>
              <a:chExt cx="458224" cy="523616"/>
            </a:xfrm>
          </p:grpSpPr>
          <p:grpSp>
            <p:nvGrpSpPr>
              <p:cNvPr id="1415" name="Google Shape;1415;g1ef489c575a_2_666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416" name="Google Shape;1416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417" name="Google Shape;1417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9" name="Google Shape;1419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420" name="Google Shape;1420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1" name="Google Shape;1421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2" name="Google Shape;1422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3" name="Google Shape;1423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424" name="Google Shape;1424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5" name="Google Shape;1425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26" name="Google Shape;1426;g1ef489c575a_2_666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427" name="Google Shape;1427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428" name="Google Shape;1428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431" name="Google Shape;1431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3" name="Google Shape;1433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4" name="Google Shape;1434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435" name="Google Shape;1435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6" name="Google Shape;1436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37" name="Google Shape;1437;g1ef489c575a_2_666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438" name="Google Shape;1438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439" name="Google Shape;1439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0" name="Google Shape;1440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1" name="Google Shape;1441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442" name="Google Shape;1442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5" name="Google Shape;1445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446" name="Google Shape;1446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7" name="Google Shape;1447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448" name="Google Shape;1448;g1ef489c575a_2_666"/>
            <p:cNvGrpSpPr/>
            <p:nvPr/>
          </p:nvGrpSpPr>
          <p:grpSpPr>
            <a:xfrm>
              <a:off x="506259" y="2485404"/>
              <a:ext cx="458224" cy="523616"/>
              <a:chOff x="608609" y="2370079"/>
              <a:chExt cx="458224" cy="523616"/>
            </a:xfrm>
          </p:grpSpPr>
          <p:grpSp>
            <p:nvGrpSpPr>
              <p:cNvPr id="1449" name="Google Shape;1449;g1ef489c575a_2_666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450" name="Google Shape;1450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451" name="Google Shape;1451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2" name="Google Shape;1452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3" name="Google Shape;1453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454" name="Google Shape;1454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7" name="Google Shape;1457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458" name="Google Shape;1458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9" name="Google Shape;1459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60" name="Google Shape;1460;g1ef489c575a_2_666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461" name="Google Shape;1461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462" name="Google Shape;1462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465" name="Google Shape;1465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7" name="Google Shape;1467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8" name="Google Shape;1468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469" name="Google Shape;1469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0" name="Google Shape;1470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1" name="Google Shape;1471;g1ef489c575a_2_666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472" name="Google Shape;1472;g1ef489c575a_2_666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473" name="Google Shape;1473;g1ef489c575a_2_666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4" name="Google Shape;1474;g1ef489c575a_2_666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5" name="Google Shape;1475;g1ef489c575a_2_666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476" name="Google Shape;1476;g1ef489c575a_2_666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7" name="Google Shape;1477;g1ef489c575a_2_666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8" name="Google Shape;1478;g1ef489c575a_2_666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9" name="Google Shape;1479;g1ef489c575a_2_666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480" name="Google Shape;1480;g1ef489c575a_2_666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1" name="Google Shape;1481;g1ef489c575a_2_666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cxnSp>
        <p:nvCxnSpPr>
          <p:cNvPr id="1482" name="Google Shape;1482;g1ef489c575a_2_666"/>
          <p:cNvCxnSpPr>
            <a:endCxn id="1271" idx="1"/>
          </p:cNvCxnSpPr>
          <p:nvPr/>
        </p:nvCxnSpPr>
        <p:spPr>
          <a:xfrm rot="10800000" flipH="1">
            <a:off x="8955592" y="2360731"/>
            <a:ext cx="752400" cy="81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4CCC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83" name="Google Shape;1483;g1ef489c575a_2_666"/>
          <p:cNvSpPr txBox="1"/>
          <p:nvPr/>
        </p:nvSpPr>
        <p:spPr>
          <a:xfrm>
            <a:off x="5843510" y="4682795"/>
            <a:ext cx="16631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Vanilla Convolution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g1ef489c575a_2_666"/>
          <p:cNvSpPr txBox="1"/>
          <p:nvPr/>
        </p:nvSpPr>
        <p:spPr>
          <a:xfrm>
            <a:off x="8547298" y="5275472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Depth-wise separate convolution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g1ef489c575a_2_666"/>
          <p:cNvSpPr txBox="1"/>
          <p:nvPr/>
        </p:nvSpPr>
        <p:spPr>
          <a:xfrm>
            <a:off x="8780325" y="4645445"/>
            <a:ext cx="10893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Depth-wise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convolution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g1ef489c575a_2_666"/>
          <p:cNvSpPr txBox="1"/>
          <p:nvPr/>
        </p:nvSpPr>
        <p:spPr>
          <a:xfrm>
            <a:off x="9944075" y="4681144"/>
            <a:ext cx="10893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Point-wise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convolution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g1ef489c575a_2_666"/>
          <p:cNvSpPr/>
          <p:nvPr/>
        </p:nvSpPr>
        <p:spPr>
          <a:xfrm rot="5400000">
            <a:off x="9210715" y="3994620"/>
            <a:ext cx="200285" cy="1181243"/>
          </a:xfrm>
          <a:prstGeom prst="rightBrace">
            <a:avLst>
              <a:gd name="adj1" fmla="val 8333"/>
              <a:gd name="adj2" fmla="val 48689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g1ef489c575a_2_666"/>
          <p:cNvSpPr/>
          <p:nvPr/>
        </p:nvSpPr>
        <p:spPr>
          <a:xfrm rot="5400000">
            <a:off x="10328490" y="4156499"/>
            <a:ext cx="200285" cy="863968"/>
          </a:xfrm>
          <a:prstGeom prst="rightBrace">
            <a:avLst>
              <a:gd name="adj1" fmla="val 8333"/>
              <a:gd name="adj2" fmla="val 48689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g1ef489c575a_2_666"/>
          <p:cNvSpPr/>
          <p:nvPr/>
        </p:nvSpPr>
        <p:spPr>
          <a:xfrm rot="5400000">
            <a:off x="9712209" y="4108026"/>
            <a:ext cx="200285" cy="2203422"/>
          </a:xfrm>
          <a:prstGeom prst="rightBrace">
            <a:avLst>
              <a:gd name="adj1" fmla="val 8333"/>
              <a:gd name="adj2" fmla="val 48689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g1ef489c575a_2_666"/>
          <p:cNvSpPr/>
          <p:nvPr/>
        </p:nvSpPr>
        <p:spPr>
          <a:xfrm rot="5400000">
            <a:off x="6514456" y="4063742"/>
            <a:ext cx="200285" cy="1026521"/>
          </a:xfrm>
          <a:prstGeom prst="rightBrace">
            <a:avLst>
              <a:gd name="adj1" fmla="val 8333"/>
              <a:gd name="adj2" fmla="val 48689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g1ef489c575a_2_666"/>
          <p:cNvSpPr txBox="1"/>
          <p:nvPr/>
        </p:nvSpPr>
        <p:spPr>
          <a:xfrm>
            <a:off x="920895" y="1239352"/>
            <a:ext cx="9284701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Network with depth-wise separate convolution</a:t>
            </a:r>
            <a:endParaRPr/>
          </a:p>
        </p:txBody>
      </p:sp>
      <p:sp>
        <p:nvSpPr>
          <p:cNvPr id="1492" name="Google Shape;1492;g1ef489c575a_2_666"/>
          <p:cNvSpPr txBox="1"/>
          <p:nvPr/>
        </p:nvSpPr>
        <p:spPr>
          <a:xfrm>
            <a:off x="920895" y="1897235"/>
            <a:ext cx="4826462" cy="46855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135" t="-12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93" name="Google Shape;1493;g1ef489c575a_2_666"/>
          <p:cNvSpPr/>
          <p:nvPr/>
        </p:nvSpPr>
        <p:spPr>
          <a:xfrm rot="5400000">
            <a:off x="1871393" y="2092193"/>
            <a:ext cx="200285" cy="1409513"/>
          </a:xfrm>
          <a:prstGeom prst="rightBrace">
            <a:avLst>
              <a:gd name="adj1" fmla="val 8333"/>
              <a:gd name="adj2" fmla="val 48689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g1ef489c575a_2_666"/>
          <p:cNvSpPr/>
          <p:nvPr/>
        </p:nvSpPr>
        <p:spPr>
          <a:xfrm rot="5400000">
            <a:off x="3017053" y="2474381"/>
            <a:ext cx="200285" cy="616917"/>
          </a:xfrm>
          <a:prstGeom prst="rightBrace">
            <a:avLst>
              <a:gd name="adj1" fmla="val 8333"/>
              <a:gd name="adj2" fmla="val 48689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g1ef489c575a_2_666"/>
          <p:cNvSpPr/>
          <p:nvPr/>
        </p:nvSpPr>
        <p:spPr>
          <a:xfrm rot="5400000">
            <a:off x="4045195" y="2209710"/>
            <a:ext cx="200285" cy="1174479"/>
          </a:xfrm>
          <a:prstGeom prst="rightBrace">
            <a:avLst>
              <a:gd name="adj1" fmla="val 8333"/>
              <a:gd name="adj2" fmla="val 48689"/>
            </a:avLst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g1ef489c575a_2_666"/>
          <p:cNvSpPr txBox="1"/>
          <p:nvPr/>
        </p:nvSpPr>
        <p:spPr>
          <a:xfrm>
            <a:off x="1444385" y="2897092"/>
            <a:ext cx="11152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 Size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g1ef489c575a_2_666"/>
          <p:cNvSpPr txBox="1"/>
          <p:nvPr/>
        </p:nvSpPr>
        <p:spPr>
          <a:xfrm>
            <a:off x="2684690" y="2889497"/>
            <a:ext cx="11152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Kernels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g1ef489c575a_2_666"/>
          <p:cNvSpPr txBox="1"/>
          <p:nvPr/>
        </p:nvSpPr>
        <p:spPr>
          <a:xfrm>
            <a:off x="3511656" y="2889496"/>
            <a:ext cx="15801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feature size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g1ef489c575a_2_666"/>
          <p:cNvSpPr/>
          <p:nvPr/>
        </p:nvSpPr>
        <p:spPr>
          <a:xfrm rot="5400000">
            <a:off x="1991978" y="4107649"/>
            <a:ext cx="200285" cy="820426"/>
          </a:xfrm>
          <a:prstGeom prst="rightBrace">
            <a:avLst>
              <a:gd name="adj1" fmla="val 8333"/>
              <a:gd name="adj2" fmla="val 48689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g1ef489c575a_2_666"/>
          <p:cNvSpPr/>
          <p:nvPr/>
        </p:nvSpPr>
        <p:spPr>
          <a:xfrm rot="5400000">
            <a:off x="2650772" y="4357340"/>
            <a:ext cx="200285" cy="341411"/>
          </a:xfrm>
          <a:prstGeom prst="rightBrace">
            <a:avLst>
              <a:gd name="adj1" fmla="val 8333"/>
              <a:gd name="adj2" fmla="val 48689"/>
            </a:avLst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g1ef489c575a_2_666"/>
          <p:cNvSpPr/>
          <p:nvPr/>
        </p:nvSpPr>
        <p:spPr>
          <a:xfrm rot="5400000">
            <a:off x="3413182" y="4064593"/>
            <a:ext cx="200285" cy="940483"/>
          </a:xfrm>
          <a:prstGeom prst="rightBrace">
            <a:avLst>
              <a:gd name="adj1" fmla="val 8333"/>
              <a:gd name="adj2" fmla="val 48689"/>
            </a:avLst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g1ef489c575a_2_666"/>
          <p:cNvSpPr/>
          <p:nvPr/>
        </p:nvSpPr>
        <p:spPr>
          <a:xfrm rot="5400000">
            <a:off x="2049236" y="4976001"/>
            <a:ext cx="200285" cy="820426"/>
          </a:xfrm>
          <a:prstGeom prst="rightBrace">
            <a:avLst>
              <a:gd name="adj1" fmla="val 8333"/>
              <a:gd name="adj2" fmla="val 48689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g1ef489c575a_2_666"/>
          <p:cNvSpPr/>
          <p:nvPr/>
        </p:nvSpPr>
        <p:spPr>
          <a:xfrm rot="5400000">
            <a:off x="2708030" y="5225692"/>
            <a:ext cx="200285" cy="341411"/>
          </a:xfrm>
          <a:prstGeom prst="rightBrace">
            <a:avLst>
              <a:gd name="adj1" fmla="val 8333"/>
              <a:gd name="adj2" fmla="val 48689"/>
            </a:avLst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g1ef489c575a_2_666"/>
          <p:cNvSpPr/>
          <p:nvPr/>
        </p:nvSpPr>
        <p:spPr>
          <a:xfrm rot="5400000">
            <a:off x="3532984" y="4928527"/>
            <a:ext cx="200285" cy="940483"/>
          </a:xfrm>
          <a:prstGeom prst="rightBrace">
            <a:avLst>
              <a:gd name="adj1" fmla="val 8333"/>
              <a:gd name="adj2" fmla="val 48689"/>
            </a:avLst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BE47FE-3788-456A-5D72-C4BC2C085F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8E254F-4C16-73AA-D523-023A0EA4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Vanishing/Explosion Problem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9684FA9-6A7B-45DA-9451-94AB8F4F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604548"/>
            <a:ext cx="5083088" cy="10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6C83D77-6FB7-8F5A-7857-2A9A8DAD5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964313"/>
            <a:ext cx="3619377" cy="10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2E2E57A-24EB-A1F3-6EE6-94CD2C4C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27" y="1433583"/>
            <a:ext cx="5390003" cy="24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333308-C4A1-D7F0-27B6-E33EA564F6F4}"/>
              </a:ext>
            </a:extLst>
          </p:cNvPr>
          <p:cNvSpPr txBox="1"/>
          <p:nvPr/>
        </p:nvSpPr>
        <p:spPr>
          <a:xfrm>
            <a:off x="838200" y="4391795"/>
            <a:ext cx="98380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urce-serif-pro"/>
              </a:rPr>
              <a:t>In the first case, the term goes to zero exponentially fast, which makes it difficult to learn some long-period dependencies. This problem is called the </a:t>
            </a:r>
            <a:r>
              <a:rPr lang="en-CA" sz="2400" b="0" i="1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urce-serif-pro"/>
              </a:rPr>
              <a:t>vanishing gradient</a:t>
            </a:r>
            <a:r>
              <a:rPr lang="en-CA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urce-serif-pro"/>
              </a:rPr>
              <a:t>. In the second case, the term goes to infinity exponentially fast, and its value becomes a </a:t>
            </a:r>
            <a:r>
              <a:rPr lang="en-CA" sz="2400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urce-serif-pro"/>
              </a:rPr>
              <a:t>NaN</a:t>
            </a:r>
            <a:r>
              <a:rPr lang="en-CA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urce-serif-pro"/>
              </a:rPr>
              <a:t> due to the unstable process</a:t>
            </a:r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F9444-6F5C-18E7-CA29-B13761B238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  <p:extLst>
      <p:ext uri="{BB962C8B-B14F-4D97-AF65-F5344CB8AC3E}">
        <p14:creationId xmlns:p14="http://schemas.microsoft.com/office/powerpoint/2010/main" val="4824023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1ef489c575a_2_9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MobileNet (2017)</a:t>
            </a:r>
            <a:endParaRPr/>
          </a:p>
        </p:txBody>
      </p:sp>
      <p:sp>
        <p:nvSpPr>
          <p:cNvPr id="1510" name="Google Shape;1510;g1ef489c575a_2_9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  <p:sp>
        <p:nvSpPr>
          <p:cNvPr id="1512" name="Google Shape;1512;g1ef489c575a_2_9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1513" name="Google Shape;1513;g1ef489c575a_2_923"/>
          <p:cNvSpPr/>
          <p:nvPr/>
        </p:nvSpPr>
        <p:spPr>
          <a:xfrm>
            <a:off x="5897036" y="1745684"/>
            <a:ext cx="945000" cy="2691300"/>
          </a:xfrm>
          <a:prstGeom prst="cube">
            <a:avLst>
              <a:gd name="adj" fmla="val 56788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g1ef489c575a_2_923"/>
          <p:cNvSpPr/>
          <p:nvPr/>
        </p:nvSpPr>
        <p:spPr>
          <a:xfrm>
            <a:off x="7025575" y="1745720"/>
            <a:ext cx="660600" cy="2691300"/>
          </a:xfrm>
          <a:prstGeom prst="cube">
            <a:avLst>
              <a:gd name="adj" fmla="val 77968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g1ef489c575a_2_923"/>
          <p:cNvSpPr/>
          <p:nvPr/>
        </p:nvSpPr>
        <p:spPr>
          <a:xfrm>
            <a:off x="7025575" y="2202010"/>
            <a:ext cx="198000" cy="220200"/>
          </a:xfrm>
          <a:prstGeom prst="cube">
            <a:avLst>
              <a:gd name="adj" fmla="val 28246"/>
            </a:avLst>
          </a:prstGeom>
          <a:gradFill>
            <a:gsLst>
              <a:gs pos="0">
                <a:srgbClr val="00FFFF"/>
              </a:gs>
              <a:gs pos="100000">
                <a:srgbClr val="B0DAF1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g1ef489c575a_2_923"/>
          <p:cNvSpPr/>
          <p:nvPr/>
        </p:nvSpPr>
        <p:spPr>
          <a:xfrm>
            <a:off x="8438262" y="1739963"/>
            <a:ext cx="945000" cy="2691300"/>
          </a:xfrm>
          <a:prstGeom prst="cube">
            <a:avLst>
              <a:gd name="adj" fmla="val 56788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g1ef489c575a_2_923"/>
          <p:cNvSpPr/>
          <p:nvPr/>
        </p:nvSpPr>
        <p:spPr>
          <a:xfrm>
            <a:off x="9707975" y="1739963"/>
            <a:ext cx="945000" cy="2691300"/>
          </a:xfrm>
          <a:prstGeom prst="cube">
            <a:avLst>
              <a:gd name="adj" fmla="val 56788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8" name="Google Shape;1518;g1ef489c575a_2_923"/>
          <p:cNvCxnSpPr/>
          <p:nvPr/>
        </p:nvCxnSpPr>
        <p:spPr>
          <a:xfrm>
            <a:off x="9762194" y="2223640"/>
            <a:ext cx="405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19" name="Google Shape;1519;g1ef489c575a_2_923"/>
          <p:cNvGrpSpPr/>
          <p:nvPr/>
        </p:nvGrpSpPr>
        <p:grpSpPr>
          <a:xfrm>
            <a:off x="9707992" y="2215690"/>
            <a:ext cx="458224" cy="227991"/>
            <a:chOff x="5668659" y="1713442"/>
            <a:chExt cx="458224" cy="227991"/>
          </a:xfrm>
        </p:grpSpPr>
        <p:grpSp>
          <p:nvGrpSpPr>
            <p:cNvPr id="1520" name="Google Shape;1520;g1ef489c575a_2_923"/>
            <p:cNvGrpSpPr/>
            <p:nvPr/>
          </p:nvGrpSpPr>
          <p:grpSpPr>
            <a:xfrm>
              <a:off x="5802485" y="1713507"/>
              <a:ext cx="188680" cy="227926"/>
              <a:chOff x="5802485" y="1713507"/>
              <a:chExt cx="188680" cy="227926"/>
            </a:xfrm>
          </p:grpSpPr>
          <p:sp>
            <p:nvSpPr>
              <p:cNvPr id="1521" name="Google Shape;1521;g1ef489c575a_2_923"/>
              <p:cNvSpPr/>
              <p:nvPr/>
            </p:nvSpPr>
            <p:spPr>
              <a:xfrm>
                <a:off x="5802485" y="1775533"/>
                <a:ext cx="133800" cy="165900"/>
              </a:xfrm>
              <a:prstGeom prst="rect">
                <a:avLst/>
              </a:prstGeom>
              <a:gradFill>
                <a:gsLst>
                  <a:gs pos="0">
                    <a:srgbClr val="DBD4EB"/>
                  </a:gs>
                  <a:gs pos="100000">
                    <a:srgbClr val="9180BB"/>
                  </a:gs>
                </a:gsLst>
                <a:lin ang="1619866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g1ef489c575a_2_923"/>
              <p:cNvSpPr/>
              <p:nvPr/>
            </p:nvSpPr>
            <p:spPr>
              <a:xfrm>
                <a:off x="5806065" y="1713507"/>
                <a:ext cx="185100" cy="55200"/>
              </a:xfrm>
              <a:prstGeom prst="parallelogram">
                <a:avLst>
                  <a:gd name="adj" fmla="val 99657"/>
                </a:avLst>
              </a:prstGeom>
              <a:gradFill>
                <a:gsLst>
                  <a:gs pos="0">
                    <a:srgbClr val="DBD4EB"/>
                  </a:gs>
                  <a:gs pos="100000">
                    <a:srgbClr val="9180BB"/>
                  </a:gs>
                </a:gsLst>
                <a:lin ang="1619866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3" name="Google Shape;1523;g1ef489c575a_2_923"/>
            <p:cNvGrpSpPr/>
            <p:nvPr/>
          </p:nvGrpSpPr>
          <p:grpSpPr>
            <a:xfrm>
              <a:off x="5936312" y="1713442"/>
              <a:ext cx="190571" cy="227991"/>
              <a:chOff x="5936312" y="1713442"/>
              <a:chExt cx="190571" cy="227991"/>
            </a:xfrm>
          </p:grpSpPr>
          <p:sp>
            <p:nvSpPr>
              <p:cNvPr id="1524" name="Google Shape;1524;g1ef489c575a_2_923"/>
              <p:cNvSpPr/>
              <p:nvPr/>
            </p:nvSpPr>
            <p:spPr>
              <a:xfrm>
                <a:off x="5936312" y="1775533"/>
                <a:ext cx="133800" cy="165900"/>
              </a:xfrm>
              <a:prstGeom prst="rect">
                <a:avLst/>
              </a:prstGeom>
              <a:gradFill>
                <a:gsLst>
                  <a:gs pos="0">
                    <a:srgbClr val="E0EDBA"/>
                  </a:gs>
                  <a:gs pos="100000">
                    <a:srgbClr val="DE87F1"/>
                  </a:gs>
                </a:gsLst>
                <a:lin ang="1350003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g1ef489c575a_2_923"/>
              <p:cNvSpPr/>
              <p:nvPr/>
            </p:nvSpPr>
            <p:spPr>
              <a:xfrm>
                <a:off x="5939251" y="1713442"/>
                <a:ext cx="185100" cy="55200"/>
              </a:xfrm>
              <a:prstGeom prst="parallelogram">
                <a:avLst>
                  <a:gd name="adj" fmla="val 91890"/>
                </a:avLst>
              </a:prstGeom>
              <a:gradFill>
                <a:gsLst>
                  <a:gs pos="0">
                    <a:srgbClr val="E0EDBA"/>
                  </a:gs>
                  <a:gs pos="100000">
                    <a:srgbClr val="DE87F1"/>
                  </a:gs>
                </a:gsLst>
                <a:lin ang="1350003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g1ef489c575a_2_923"/>
              <p:cNvSpPr/>
              <p:nvPr/>
            </p:nvSpPr>
            <p:spPr>
              <a:xfrm>
                <a:off x="6072171" y="1714983"/>
                <a:ext cx="54712" cy="221916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2382" extrusionOk="0">
                    <a:moveTo>
                      <a:pt x="0" y="3453"/>
                    </a:moveTo>
                    <a:lnTo>
                      <a:pt x="3501" y="0"/>
                    </a:lnTo>
                    <a:lnTo>
                      <a:pt x="3501" y="9001"/>
                    </a:lnTo>
                    <a:lnTo>
                      <a:pt x="167" y="12382"/>
                    </a:lnTo>
                    <a:close/>
                  </a:path>
                </a:pathLst>
              </a:custGeom>
              <a:gradFill>
                <a:gsLst>
                  <a:gs pos="0">
                    <a:srgbClr val="E0EDBA"/>
                  </a:gs>
                  <a:gs pos="100000">
                    <a:srgbClr val="DE87F1"/>
                  </a:gs>
                </a:gsLst>
                <a:lin ang="1350003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7" name="Google Shape;1527;g1ef489c575a_2_923"/>
            <p:cNvGrpSpPr/>
            <p:nvPr/>
          </p:nvGrpSpPr>
          <p:grpSpPr>
            <a:xfrm>
              <a:off x="5668659" y="1714000"/>
              <a:ext cx="193488" cy="227433"/>
              <a:chOff x="5668659" y="1714000"/>
              <a:chExt cx="193488" cy="227433"/>
            </a:xfrm>
          </p:grpSpPr>
          <p:sp>
            <p:nvSpPr>
              <p:cNvPr id="1528" name="Google Shape;1528;g1ef489c575a_2_923"/>
              <p:cNvSpPr/>
              <p:nvPr/>
            </p:nvSpPr>
            <p:spPr>
              <a:xfrm>
                <a:off x="5673447" y="1714000"/>
                <a:ext cx="188700" cy="55200"/>
              </a:xfrm>
              <a:prstGeom prst="parallelogram">
                <a:avLst>
                  <a:gd name="adj" fmla="val 94805"/>
                </a:avLst>
              </a:prstGeom>
              <a:gradFill>
                <a:gsLst>
                  <a:gs pos="0">
                    <a:srgbClr val="D8EDBA"/>
                  </a:gs>
                  <a:gs pos="100000">
                    <a:srgbClr val="FE9696"/>
                  </a:gs>
                </a:gsLst>
                <a:lin ang="1350003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g1ef489c575a_2_923"/>
              <p:cNvSpPr/>
              <p:nvPr/>
            </p:nvSpPr>
            <p:spPr>
              <a:xfrm>
                <a:off x="5668659" y="1775533"/>
                <a:ext cx="133800" cy="165900"/>
              </a:xfrm>
              <a:prstGeom prst="rect">
                <a:avLst/>
              </a:prstGeom>
              <a:gradFill>
                <a:gsLst>
                  <a:gs pos="0">
                    <a:srgbClr val="D8EDBA"/>
                  </a:gs>
                  <a:gs pos="100000">
                    <a:srgbClr val="FE9696"/>
                  </a:gs>
                </a:gsLst>
                <a:lin ang="13500032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0" name="Google Shape;1530;g1ef489c575a_2_923"/>
          <p:cNvSpPr/>
          <p:nvPr/>
        </p:nvSpPr>
        <p:spPr>
          <a:xfrm>
            <a:off x="10761756" y="1720332"/>
            <a:ext cx="660600" cy="2691300"/>
          </a:xfrm>
          <a:prstGeom prst="cube">
            <a:avLst>
              <a:gd name="adj" fmla="val 77968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g1ef489c575a_2_923"/>
          <p:cNvSpPr/>
          <p:nvPr/>
        </p:nvSpPr>
        <p:spPr>
          <a:xfrm>
            <a:off x="10771320" y="2196276"/>
            <a:ext cx="198000" cy="220200"/>
          </a:xfrm>
          <a:prstGeom prst="cube">
            <a:avLst>
              <a:gd name="adj" fmla="val 28246"/>
            </a:avLst>
          </a:prstGeom>
          <a:gradFill>
            <a:gsLst>
              <a:gs pos="0">
                <a:srgbClr val="00FFFF"/>
              </a:gs>
              <a:gs pos="100000">
                <a:srgbClr val="B0DAF1"/>
              </a:gs>
            </a:gsLst>
            <a:lin ang="0" scaled="0"/>
          </a:gra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2" name="Google Shape;1532;g1ef489c575a_2_923"/>
          <p:cNvCxnSpPr/>
          <p:nvPr/>
        </p:nvCxnSpPr>
        <p:spPr>
          <a:xfrm rot="10800000" flipH="1">
            <a:off x="10152330" y="2328479"/>
            <a:ext cx="627600" cy="2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4CCCC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533" name="Google Shape;1533;g1ef489c575a_2_923"/>
          <p:cNvGrpSpPr/>
          <p:nvPr/>
        </p:nvGrpSpPr>
        <p:grpSpPr>
          <a:xfrm>
            <a:off x="5897041" y="2117591"/>
            <a:ext cx="570552" cy="583354"/>
            <a:chOff x="506259" y="2370079"/>
            <a:chExt cx="560574" cy="638941"/>
          </a:xfrm>
        </p:grpSpPr>
        <p:grpSp>
          <p:nvGrpSpPr>
            <p:cNvPr id="1534" name="Google Shape;1534;g1ef489c575a_2_923"/>
            <p:cNvGrpSpPr/>
            <p:nvPr/>
          </p:nvGrpSpPr>
          <p:grpSpPr>
            <a:xfrm>
              <a:off x="608609" y="2370079"/>
              <a:ext cx="458224" cy="523616"/>
              <a:chOff x="608609" y="2370079"/>
              <a:chExt cx="458224" cy="523616"/>
            </a:xfrm>
          </p:grpSpPr>
          <p:grpSp>
            <p:nvGrpSpPr>
              <p:cNvPr id="1535" name="Google Shape;1535;g1ef489c575a_2_923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536" name="Google Shape;1536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537" name="Google Shape;1537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540" name="Google Shape;1540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2" name="Google Shape;1542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3" name="Google Shape;1543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544" name="Google Shape;1544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5" name="Google Shape;1545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46" name="Google Shape;1546;g1ef489c575a_2_923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547" name="Google Shape;1547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548" name="Google Shape;1548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9" name="Google Shape;1549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0" name="Google Shape;1550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551" name="Google Shape;1551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2" name="Google Shape;1552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555" name="Google Shape;1555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g1ef489c575a_2_923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558" name="Google Shape;1558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559" name="Google Shape;1559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562" name="Google Shape;1562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4" name="Google Shape;1564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5" name="Google Shape;1565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566" name="Google Shape;1566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7" name="Google Shape;1567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568" name="Google Shape;1568;g1ef489c575a_2_923"/>
            <p:cNvGrpSpPr/>
            <p:nvPr/>
          </p:nvGrpSpPr>
          <p:grpSpPr>
            <a:xfrm>
              <a:off x="558859" y="2427004"/>
              <a:ext cx="458224" cy="523616"/>
              <a:chOff x="608609" y="2370079"/>
              <a:chExt cx="458224" cy="523616"/>
            </a:xfrm>
          </p:grpSpPr>
          <p:grpSp>
            <p:nvGrpSpPr>
              <p:cNvPr id="1569" name="Google Shape;1569;g1ef489c575a_2_923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570" name="Google Shape;1570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571" name="Google Shape;1571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574" name="Google Shape;1574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6" name="Google Shape;1576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7" name="Google Shape;1577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578" name="Google Shape;1578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9" name="Google Shape;1579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0" name="Google Shape;1580;g1ef489c575a_2_923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581" name="Google Shape;1581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582" name="Google Shape;1582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585" name="Google Shape;1585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7" name="Google Shape;1587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8" name="Google Shape;1588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589" name="Google Shape;1589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0" name="Google Shape;1590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1" name="Google Shape;1591;g1ef489c575a_2_923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592" name="Google Shape;1592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593" name="Google Shape;1593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596" name="Google Shape;1596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8" name="Google Shape;1598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9" name="Google Shape;1599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600" name="Google Shape;1600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1" name="Google Shape;1601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602" name="Google Shape;1602;g1ef489c575a_2_923"/>
            <p:cNvGrpSpPr/>
            <p:nvPr/>
          </p:nvGrpSpPr>
          <p:grpSpPr>
            <a:xfrm>
              <a:off x="506259" y="2485404"/>
              <a:ext cx="458224" cy="523616"/>
              <a:chOff x="608609" y="2370079"/>
              <a:chExt cx="458224" cy="523616"/>
            </a:xfrm>
          </p:grpSpPr>
          <p:grpSp>
            <p:nvGrpSpPr>
              <p:cNvPr id="1603" name="Google Shape;1603;g1ef489c575a_2_923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604" name="Google Shape;1604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605" name="Google Shape;1605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6" name="Google Shape;1606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7" name="Google Shape;1607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608" name="Google Shape;1608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9" name="Google Shape;1609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0" name="Google Shape;1610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1" name="Google Shape;1611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612" name="Google Shape;1612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3" name="Google Shape;1613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14" name="Google Shape;1614;g1ef489c575a_2_923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615" name="Google Shape;1615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616" name="Google Shape;1616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619" name="Google Shape;1619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1" name="Google Shape;1621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2" name="Google Shape;1622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623" name="Google Shape;1623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5" name="Google Shape;1625;g1ef489c575a_2_923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626" name="Google Shape;1626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627" name="Google Shape;1627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8" name="Google Shape;1628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9" name="Google Shape;1629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630" name="Google Shape;1630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1" name="Google Shape;1631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2" name="Google Shape;1632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3" name="Google Shape;1633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634" name="Google Shape;1634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5" name="Google Shape;1635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cxnSp>
        <p:nvCxnSpPr>
          <p:cNvPr id="1636" name="Google Shape;1636;g1ef489c575a_2_923"/>
          <p:cNvCxnSpPr>
            <a:endCxn id="1515" idx="2"/>
          </p:cNvCxnSpPr>
          <p:nvPr/>
        </p:nvCxnSpPr>
        <p:spPr>
          <a:xfrm rot="10800000" flipH="1">
            <a:off x="6417175" y="2340074"/>
            <a:ext cx="608400" cy="74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4CCCC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637" name="Google Shape;1637;g1ef489c575a_2_923"/>
          <p:cNvGrpSpPr/>
          <p:nvPr/>
        </p:nvGrpSpPr>
        <p:grpSpPr>
          <a:xfrm>
            <a:off x="8438253" y="2117591"/>
            <a:ext cx="570552" cy="583354"/>
            <a:chOff x="506259" y="2370079"/>
            <a:chExt cx="560574" cy="638941"/>
          </a:xfrm>
        </p:grpSpPr>
        <p:grpSp>
          <p:nvGrpSpPr>
            <p:cNvPr id="1638" name="Google Shape;1638;g1ef489c575a_2_923"/>
            <p:cNvGrpSpPr/>
            <p:nvPr/>
          </p:nvGrpSpPr>
          <p:grpSpPr>
            <a:xfrm>
              <a:off x="608609" y="2370079"/>
              <a:ext cx="458224" cy="523616"/>
              <a:chOff x="608609" y="2370079"/>
              <a:chExt cx="458224" cy="523616"/>
            </a:xfrm>
          </p:grpSpPr>
          <p:grpSp>
            <p:nvGrpSpPr>
              <p:cNvPr id="1639" name="Google Shape;1639;g1ef489c575a_2_923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640" name="Google Shape;1640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641" name="Google Shape;1641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644" name="Google Shape;1644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6" name="Google Shape;1646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7" name="Google Shape;1647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648" name="Google Shape;1648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9" name="Google Shape;1649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50" name="Google Shape;1650;g1ef489c575a_2_923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651" name="Google Shape;1651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652" name="Google Shape;1652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3" name="Google Shape;1653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4" name="Google Shape;1654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655" name="Google Shape;1655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6" name="Google Shape;1656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7" name="Google Shape;1657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8" name="Google Shape;1658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659" name="Google Shape;1659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0" name="Google Shape;1660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61" name="Google Shape;1661;g1ef489c575a_2_923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662" name="Google Shape;1662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663" name="Google Shape;1663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666" name="Google Shape;1666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8" name="Google Shape;1668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9" name="Google Shape;1669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670" name="Google Shape;1670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1" name="Google Shape;1671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672" name="Google Shape;1672;g1ef489c575a_2_923"/>
            <p:cNvGrpSpPr/>
            <p:nvPr/>
          </p:nvGrpSpPr>
          <p:grpSpPr>
            <a:xfrm>
              <a:off x="558859" y="2427004"/>
              <a:ext cx="458224" cy="523616"/>
              <a:chOff x="608609" y="2370079"/>
              <a:chExt cx="458224" cy="523616"/>
            </a:xfrm>
          </p:grpSpPr>
          <p:grpSp>
            <p:nvGrpSpPr>
              <p:cNvPr id="1673" name="Google Shape;1673;g1ef489c575a_2_923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674" name="Google Shape;1674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675" name="Google Shape;1675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7" name="Google Shape;1677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678" name="Google Shape;1678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9" name="Google Shape;1679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682" name="Google Shape;1682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84" name="Google Shape;1684;g1ef489c575a_2_923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685" name="Google Shape;1685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686" name="Google Shape;1686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7" name="Google Shape;1687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8" name="Google Shape;1688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689" name="Google Shape;1689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0" name="Google Shape;1690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1" name="Google Shape;1691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2" name="Google Shape;1692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693" name="Google Shape;1693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4" name="Google Shape;1694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95" name="Google Shape;1695;g1ef489c575a_2_923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696" name="Google Shape;1696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697" name="Google Shape;1697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700" name="Google Shape;1700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2" name="Google Shape;1702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3" name="Google Shape;1703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704" name="Google Shape;1704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5" name="Google Shape;1705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706" name="Google Shape;1706;g1ef489c575a_2_923"/>
            <p:cNvGrpSpPr/>
            <p:nvPr/>
          </p:nvGrpSpPr>
          <p:grpSpPr>
            <a:xfrm>
              <a:off x="506259" y="2485404"/>
              <a:ext cx="458224" cy="523616"/>
              <a:chOff x="608609" y="2370079"/>
              <a:chExt cx="458224" cy="523616"/>
            </a:xfrm>
          </p:grpSpPr>
          <p:grpSp>
            <p:nvGrpSpPr>
              <p:cNvPr id="1707" name="Google Shape;1707;g1ef489c575a_2_923"/>
              <p:cNvGrpSpPr/>
              <p:nvPr/>
            </p:nvGrpSpPr>
            <p:grpSpPr>
              <a:xfrm>
                <a:off x="608609" y="2665704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708" name="Google Shape;1708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709" name="Google Shape;1709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0" name="Google Shape;1710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1" name="Google Shape;1711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712" name="Google Shape;1712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3" name="Google Shape;1713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716" name="Google Shape;1716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18" name="Google Shape;1718;g1ef489c575a_2_923"/>
              <p:cNvGrpSpPr/>
              <p:nvPr/>
            </p:nvGrpSpPr>
            <p:grpSpPr>
              <a:xfrm>
                <a:off x="608609" y="25118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719" name="Google Shape;1719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720" name="Google Shape;1720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1" name="Google Shape;1721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2" name="Google Shape;1722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723" name="Google Shape;1723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5" name="Google Shape;1725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6" name="Google Shape;1726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727" name="Google Shape;1727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8" name="Google Shape;1728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29" name="Google Shape;1729;g1ef489c575a_2_923"/>
              <p:cNvGrpSpPr/>
              <p:nvPr/>
            </p:nvGrpSpPr>
            <p:grpSpPr>
              <a:xfrm>
                <a:off x="608609" y="2370079"/>
                <a:ext cx="458224" cy="227991"/>
                <a:chOff x="5668659" y="1713442"/>
                <a:chExt cx="458224" cy="227991"/>
              </a:xfrm>
            </p:grpSpPr>
            <p:grpSp>
              <p:nvGrpSpPr>
                <p:cNvPr id="1730" name="Google Shape;1730;g1ef489c575a_2_923"/>
                <p:cNvGrpSpPr/>
                <p:nvPr/>
              </p:nvGrpSpPr>
              <p:grpSpPr>
                <a:xfrm>
                  <a:off x="5802485" y="1713507"/>
                  <a:ext cx="188680" cy="227926"/>
                  <a:chOff x="5802485" y="1713507"/>
                  <a:chExt cx="188680" cy="227926"/>
                </a:xfrm>
              </p:grpSpPr>
              <p:sp>
                <p:nvSpPr>
                  <p:cNvPr id="1731" name="Google Shape;1731;g1ef489c575a_2_923"/>
                  <p:cNvSpPr/>
                  <p:nvPr/>
                </p:nvSpPr>
                <p:spPr>
                  <a:xfrm>
                    <a:off x="5802485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g1ef489c575a_2_923"/>
                  <p:cNvSpPr/>
                  <p:nvPr/>
                </p:nvSpPr>
                <p:spPr>
                  <a:xfrm>
                    <a:off x="5806065" y="1713507"/>
                    <a:ext cx="185100" cy="55200"/>
                  </a:xfrm>
                  <a:prstGeom prst="parallelogram">
                    <a:avLst>
                      <a:gd name="adj" fmla="val 99657"/>
                    </a:avLst>
                  </a:prstGeom>
                  <a:gradFill>
                    <a:gsLst>
                      <a:gs pos="0">
                        <a:srgbClr val="DBD4EB"/>
                      </a:gs>
                      <a:gs pos="100000">
                        <a:srgbClr val="9180BB"/>
                      </a:gs>
                    </a:gsLst>
                    <a:lin ang="1619866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3" name="Google Shape;1733;g1ef489c575a_2_923"/>
                <p:cNvGrpSpPr/>
                <p:nvPr/>
              </p:nvGrpSpPr>
              <p:grpSpPr>
                <a:xfrm>
                  <a:off x="5936312" y="1713442"/>
                  <a:ext cx="190571" cy="227991"/>
                  <a:chOff x="5936312" y="1713442"/>
                  <a:chExt cx="190571" cy="227991"/>
                </a:xfrm>
              </p:grpSpPr>
              <p:sp>
                <p:nvSpPr>
                  <p:cNvPr id="1734" name="Google Shape;1734;g1ef489c575a_2_923"/>
                  <p:cNvSpPr/>
                  <p:nvPr/>
                </p:nvSpPr>
                <p:spPr>
                  <a:xfrm>
                    <a:off x="5936312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5" name="Google Shape;1735;g1ef489c575a_2_923"/>
                  <p:cNvSpPr/>
                  <p:nvPr/>
                </p:nvSpPr>
                <p:spPr>
                  <a:xfrm>
                    <a:off x="5939251" y="1713442"/>
                    <a:ext cx="185100" cy="55200"/>
                  </a:xfrm>
                  <a:prstGeom prst="parallelogram">
                    <a:avLst>
                      <a:gd name="adj" fmla="val 91890"/>
                    </a:avLst>
                  </a:pr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g1ef489c575a_2_923"/>
                  <p:cNvSpPr/>
                  <p:nvPr/>
                </p:nvSpPr>
                <p:spPr>
                  <a:xfrm>
                    <a:off x="6072171" y="1714983"/>
                    <a:ext cx="54712" cy="22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" h="12382" extrusionOk="0">
                        <a:moveTo>
                          <a:pt x="0" y="3453"/>
                        </a:moveTo>
                        <a:lnTo>
                          <a:pt x="3501" y="0"/>
                        </a:lnTo>
                        <a:lnTo>
                          <a:pt x="3501" y="9001"/>
                        </a:lnTo>
                        <a:lnTo>
                          <a:pt x="167" y="123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DBA"/>
                      </a:gs>
                      <a:gs pos="100000">
                        <a:srgbClr val="DE87F1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g1ef489c575a_2_923"/>
                <p:cNvGrpSpPr/>
                <p:nvPr/>
              </p:nvGrpSpPr>
              <p:grpSpPr>
                <a:xfrm>
                  <a:off x="5668659" y="1714000"/>
                  <a:ext cx="193488" cy="227433"/>
                  <a:chOff x="5668659" y="1714000"/>
                  <a:chExt cx="193488" cy="227433"/>
                </a:xfrm>
              </p:grpSpPr>
              <p:sp>
                <p:nvSpPr>
                  <p:cNvPr id="1738" name="Google Shape;1738;g1ef489c575a_2_923"/>
                  <p:cNvSpPr/>
                  <p:nvPr/>
                </p:nvSpPr>
                <p:spPr>
                  <a:xfrm>
                    <a:off x="5673447" y="1714000"/>
                    <a:ext cx="188700" cy="55200"/>
                  </a:xfrm>
                  <a:prstGeom prst="parallelogram">
                    <a:avLst>
                      <a:gd name="adj" fmla="val 94805"/>
                    </a:avLst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g1ef489c575a_2_923"/>
                  <p:cNvSpPr/>
                  <p:nvPr/>
                </p:nvSpPr>
                <p:spPr>
                  <a:xfrm>
                    <a:off x="5668659" y="1775533"/>
                    <a:ext cx="133800" cy="165900"/>
                  </a:xfrm>
                  <a:prstGeom prst="rect">
                    <a:avLst/>
                  </a:prstGeom>
                  <a:gradFill>
                    <a:gsLst>
                      <a:gs pos="0">
                        <a:srgbClr val="D8EDBA"/>
                      </a:gs>
                      <a:gs pos="100000">
                        <a:srgbClr val="FE9696"/>
                      </a:gs>
                    </a:gsLst>
                    <a:lin ang="13500032" scaled="0"/>
                  </a:gra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cxnSp>
        <p:nvCxnSpPr>
          <p:cNvPr id="1740" name="Google Shape;1740;g1ef489c575a_2_923"/>
          <p:cNvCxnSpPr>
            <a:endCxn id="1529" idx="1"/>
          </p:cNvCxnSpPr>
          <p:nvPr/>
        </p:nvCxnSpPr>
        <p:spPr>
          <a:xfrm rot="10800000" flipH="1">
            <a:off x="8955592" y="2360731"/>
            <a:ext cx="752400" cy="81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4CCC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41" name="Google Shape;1741;g1ef489c575a_2_923"/>
          <p:cNvSpPr txBox="1"/>
          <p:nvPr/>
        </p:nvSpPr>
        <p:spPr>
          <a:xfrm>
            <a:off x="5843510" y="4682795"/>
            <a:ext cx="16631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Vanilla Convolution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2" name="Google Shape;1742;g1ef489c575a_2_923"/>
          <p:cNvSpPr txBox="1"/>
          <p:nvPr/>
        </p:nvSpPr>
        <p:spPr>
          <a:xfrm>
            <a:off x="8547298" y="5275472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Depth-wise separate convolution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3" name="Google Shape;1743;g1ef489c575a_2_923"/>
          <p:cNvSpPr txBox="1"/>
          <p:nvPr/>
        </p:nvSpPr>
        <p:spPr>
          <a:xfrm>
            <a:off x="8780325" y="4645445"/>
            <a:ext cx="10893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Depth-wise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convolution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g1ef489c575a_2_923"/>
          <p:cNvSpPr txBox="1"/>
          <p:nvPr/>
        </p:nvSpPr>
        <p:spPr>
          <a:xfrm>
            <a:off x="9944075" y="4681144"/>
            <a:ext cx="10893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Point-wise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convolution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g1ef489c575a_2_923"/>
          <p:cNvSpPr/>
          <p:nvPr/>
        </p:nvSpPr>
        <p:spPr>
          <a:xfrm rot="5400000">
            <a:off x="9210715" y="3994620"/>
            <a:ext cx="200285" cy="1181243"/>
          </a:xfrm>
          <a:prstGeom prst="rightBrace">
            <a:avLst>
              <a:gd name="adj1" fmla="val 8333"/>
              <a:gd name="adj2" fmla="val 48689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g1ef489c575a_2_923"/>
          <p:cNvSpPr/>
          <p:nvPr/>
        </p:nvSpPr>
        <p:spPr>
          <a:xfrm rot="5400000">
            <a:off x="10328490" y="4156499"/>
            <a:ext cx="200285" cy="863968"/>
          </a:xfrm>
          <a:prstGeom prst="rightBrace">
            <a:avLst>
              <a:gd name="adj1" fmla="val 8333"/>
              <a:gd name="adj2" fmla="val 48689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g1ef489c575a_2_923"/>
          <p:cNvSpPr/>
          <p:nvPr/>
        </p:nvSpPr>
        <p:spPr>
          <a:xfrm rot="5400000">
            <a:off x="9712209" y="4108026"/>
            <a:ext cx="200285" cy="2203422"/>
          </a:xfrm>
          <a:prstGeom prst="rightBrace">
            <a:avLst>
              <a:gd name="adj1" fmla="val 8333"/>
              <a:gd name="adj2" fmla="val 48689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g1ef489c575a_2_923"/>
          <p:cNvSpPr/>
          <p:nvPr/>
        </p:nvSpPr>
        <p:spPr>
          <a:xfrm rot="5400000">
            <a:off x="6514456" y="4063742"/>
            <a:ext cx="200285" cy="1026521"/>
          </a:xfrm>
          <a:prstGeom prst="rightBrace">
            <a:avLst>
              <a:gd name="adj1" fmla="val 8333"/>
              <a:gd name="adj2" fmla="val 48689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g1ef489c575a_2_923"/>
          <p:cNvSpPr txBox="1"/>
          <p:nvPr/>
        </p:nvSpPr>
        <p:spPr>
          <a:xfrm>
            <a:off x="920895" y="1239352"/>
            <a:ext cx="9284701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g1ef489c575a_2_923"/>
          <p:cNvSpPr txBox="1"/>
          <p:nvPr/>
        </p:nvSpPr>
        <p:spPr>
          <a:xfrm>
            <a:off x="920895" y="1897235"/>
            <a:ext cx="4826462" cy="468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1" name="Google Shape;1751;g1ef489c575a_2_9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83" y="1933324"/>
            <a:ext cx="4454387" cy="317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4003B-3C80-0C08-DEB0-0AD9475008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4DD7B9-B125-2583-E4A4-F09FF4921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MobileNet</a:t>
            </a:r>
            <a:r>
              <a:rPr lang="en-US" dirty="0"/>
              <a:t> (2017)</a:t>
            </a:r>
          </a:p>
        </p:txBody>
      </p:sp>
      <p:sp>
        <p:nvSpPr>
          <p:cNvPr id="4" name="Google Shape;1757;g1ef489c575a_2_1169">
            <a:extLst>
              <a:ext uri="{FF2B5EF4-FFF2-40B4-BE49-F238E27FC236}">
                <a16:creationId xmlns:a16="http://schemas.microsoft.com/office/drawing/2014/main" id="{236C6627-09DF-6884-1A4B-31B02D6E94E0}"/>
              </a:ext>
            </a:extLst>
          </p:cNvPr>
          <p:cNvSpPr txBox="1"/>
          <p:nvPr/>
        </p:nvSpPr>
        <p:spPr>
          <a:xfrm>
            <a:off x="920895" y="1239352"/>
            <a:ext cx="9284701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Results:</a:t>
            </a:r>
            <a:endParaRPr dirty="0"/>
          </a:p>
        </p:txBody>
      </p:sp>
      <p:pic>
        <p:nvPicPr>
          <p:cNvPr id="5" name="Google Shape;1758;g1ef489c575a_2_1169">
            <a:extLst>
              <a:ext uri="{FF2B5EF4-FFF2-40B4-BE49-F238E27FC236}">
                <a16:creationId xmlns:a16="http://schemas.microsoft.com/office/drawing/2014/main" id="{9894260E-C1A2-AF20-29C9-71EAE5429B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0140" y="1963287"/>
            <a:ext cx="5251720" cy="34736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46D883-21EE-6F7D-78D8-C8DBBD62E1F7}"/>
              </a:ext>
            </a:extLst>
          </p:cNvPr>
          <p:cNvSpPr txBox="1"/>
          <p:nvPr/>
        </p:nvSpPr>
        <p:spPr>
          <a:xfrm>
            <a:off x="920895" y="5833130"/>
            <a:ext cx="10432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Howard, Andrew G., et al. "</a:t>
            </a:r>
            <a:r>
              <a:rPr lang="en-US" dirty="0" err="1"/>
              <a:t>Mobilenets</a:t>
            </a:r>
            <a:r>
              <a:rPr lang="en-US" dirty="0"/>
              <a:t>: Efficient convolutional neural networks for mobile vision applications." </a:t>
            </a:r>
            <a:r>
              <a:rPr lang="en-US" dirty="0" err="1"/>
              <a:t>arXiv</a:t>
            </a:r>
            <a:r>
              <a:rPr lang="en-US" dirty="0"/>
              <a:t> preprint arXiv:1704.04861 (2017).</a:t>
            </a:r>
          </a:p>
        </p:txBody>
      </p:sp>
      <p:sp>
        <p:nvSpPr>
          <p:cNvPr id="7" name="Google Shape;1510;g1ef489c575a_2_923">
            <a:extLst>
              <a:ext uri="{FF2B5EF4-FFF2-40B4-BE49-F238E27FC236}">
                <a16:creationId xmlns:a16="http://schemas.microsoft.com/office/drawing/2014/main" id="{F21648C7-D282-1F86-35E1-09DF853106F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2024-01-16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22703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265fb8f293c_2_5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of CNN part</a:t>
            </a:r>
            <a:endParaRPr/>
          </a:p>
        </p:txBody>
      </p:sp>
      <p:sp>
        <p:nvSpPr>
          <p:cNvPr id="1764" name="Google Shape;1764;g265fb8f293c_2_50"/>
          <p:cNvSpPr txBox="1"/>
          <p:nvPr/>
        </p:nvSpPr>
        <p:spPr>
          <a:xfrm>
            <a:off x="920895" y="1239352"/>
            <a:ext cx="10897826" cy="491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LeNet-5: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CNN network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AlexNet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CNN network on GPU.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VGGNet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Increasing model depth via repeating blocks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ResNet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Residual connection enable deeper network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DenseNet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Residual connection across all layers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GoogLeNet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/Inception: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Wider network via “split-transformation-merge”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ResNeXt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ResNet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VGG-style “split-transformation-merge”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ConNeXt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CNN network with modern design techniques.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U-Net: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CNN network for image segmentation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MobileNet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 cost-effective CNN network via depth-separate CNN.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8CEC3-23C6-215A-39D7-E55686093A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4C665-91B4-D938-2DD0-ED513912C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65fb8f293c_2_56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of CNN part</a:t>
            </a:r>
            <a:endParaRPr/>
          </a:p>
        </p:txBody>
      </p:sp>
      <p:sp>
        <p:nvSpPr>
          <p:cNvPr id="1770" name="Google Shape;1770;g265fb8f293c_2_56"/>
          <p:cNvSpPr/>
          <p:nvPr/>
        </p:nvSpPr>
        <p:spPr>
          <a:xfrm>
            <a:off x="1271174" y="1689989"/>
            <a:ext cx="1117545" cy="487041"/>
          </a:xfrm>
          <a:prstGeom prst="roundRect">
            <a:avLst>
              <a:gd name="adj" fmla="val 30977"/>
            </a:avLst>
          </a:prstGeom>
          <a:gradFill>
            <a:gsLst>
              <a:gs pos="0">
                <a:srgbClr val="D8EDBA">
                  <a:alpha val="57254"/>
                </a:srgbClr>
              </a:gs>
              <a:gs pos="100000">
                <a:srgbClr val="FE9696">
                  <a:alpha val="7333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LeNet-5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g265fb8f293c_2_56"/>
          <p:cNvSpPr/>
          <p:nvPr/>
        </p:nvSpPr>
        <p:spPr>
          <a:xfrm>
            <a:off x="2736684" y="1689987"/>
            <a:ext cx="1117545" cy="487041"/>
          </a:xfrm>
          <a:prstGeom prst="roundRect">
            <a:avLst>
              <a:gd name="adj" fmla="val 30977"/>
            </a:avLst>
          </a:prstGeom>
          <a:gradFill>
            <a:gsLst>
              <a:gs pos="0">
                <a:srgbClr val="D8EDBA">
                  <a:alpha val="57254"/>
                </a:srgbClr>
              </a:gs>
              <a:gs pos="100000">
                <a:srgbClr val="FE9696">
                  <a:alpha val="7333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g265fb8f293c_2_56"/>
          <p:cNvSpPr/>
          <p:nvPr/>
        </p:nvSpPr>
        <p:spPr>
          <a:xfrm>
            <a:off x="4202194" y="1689986"/>
            <a:ext cx="1117545" cy="487041"/>
          </a:xfrm>
          <a:prstGeom prst="roundRect">
            <a:avLst>
              <a:gd name="adj" fmla="val 30977"/>
            </a:avLst>
          </a:prstGeom>
          <a:gradFill>
            <a:gsLst>
              <a:gs pos="0">
                <a:srgbClr val="D8EDBA">
                  <a:alpha val="57254"/>
                </a:srgbClr>
              </a:gs>
              <a:gs pos="100000">
                <a:srgbClr val="FE9696">
                  <a:alpha val="7333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VGGNet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65fb8f293c_2_56"/>
          <p:cNvSpPr/>
          <p:nvPr/>
        </p:nvSpPr>
        <p:spPr>
          <a:xfrm>
            <a:off x="5667704" y="1689985"/>
            <a:ext cx="1117545" cy="487041"/>
          </a:xfrm>
          <a:prstGeom prst="roundRect">
            <a:avLst>
              <a:gd name="adj" fmla="val 30977"/>
            </a:avLst>
          </a:prstGeom>
          <a:gradFill>
            <a:gsLst>
              <a:gs pos="0">
                <a:srgbClr val="D8EDBA">
                  <a:alpha val="57254"/>
                </a:srgbClr>
              </a:gs>
              <a:gs pos="100000">
                <a:srgbClr val="FE9696">
                  <a:alpha val="7333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g265fb8f293c_2_56"/>
          <p:cNvSpPr/>
          <p:nvPr/>
        </p:nvSpPr>
        <p:spPr>
          <a:xfrm>
            <a:off x="7133214" y="1689984"/>
            <a:ext cx="1117545" cy="487041"/>
          </a:xfrm>
          <a:prstGeom prst="roundRect">
            <a:avLst>
              <a:gd name="adj" fmla="val 30977"/>
            </a:avLst>
          </a:prstGeom>
          <a:gradFill>
            <a:gsLst>
              <a:gs pos="0">
                <a:srgbClr val="D8EDBA">
                  <a:alpha val="57254"/>
                </a:srgbClr>
              </a:gs>
              <a:gs pos="100000">
                <a:srgbClr val="FE9696">
                  <a:alpha val="7333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DenseNet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g265fb8f293c_2_56"/>
          <p:cNvSpPr txBox="1"/>
          <p:nvPr/>
        </p:nvSpPr>
        <p:spPr>
          <a:xfrm>
            <a:off x="1201832" y="1306123"/>
            <a:ext cx="11592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2012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g265fb8f293c_2_56"/>
          <p:cNvSpPr txBox="1"/>
          <p:nvPr/>
        </p:nvSpPr>
        <p:spPr>
          <a:xfrm>
            <a:off x="3004350" y="1309837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g265fb8f293c_2_56"/>
          <p:cNvSpPr txBox="1"/>
          <p:nvPr/>
        </p:nvSpPr>
        <p:spPr>
          <a:xfrm>
            <a:off x="4469860" y="1306585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65fb8f293c_2_56"/>
          <p:cNvSpPr txBox="1"/>
          <p:nvPr/>
        </p:nvSpPr>
        <p:spPr>
          <a:xfrm>
            <a:off x="5935370" y="1306122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g265fb8f293c_2_56"/>
          <p:cNvSpPr txBox="1"/>
          <p:nvPr/>
        </p:nvSpPr>
        <p:spPr>
          <a:xfrm>
            <a:off x="9567030" y="1306121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g265fb8f293c_2_56"/>
          <p:cNvSpPr txBox="1"/>
          <p:nvPr/>
        </p:nvSpPr>
        <p:spPr>
          <a:xfrm>
            <a:off x="7400880" y="1309418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65fb8f293c_2_56"/>
          <p:cNvSpPr/>
          <p:nvPr/>
        </p:nvSpPr>
        <p:spPr>
          <a:xfrm>
            <a:off x="9328579" y="2126670"/>
            <a:ext cx="1117545" cy="487041"/>
          </a:xfrm>
          <a:prstGeom prst="roundRect">
            <a:avLst>
              <a:gd name="adj" fmla="val 27171"/>
            </a:avLst>
          </a:prstGeom>
          <a:gradFill>
            <a:gsLst>
              <a:gs pos="0">
                <a:srgbClr val="C9DAF8"/>
              </a:gs>
              <a:gs pos="100000">
                <a:srgbClr val="DE87F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ConvNeXt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g265fb8f293c_2_56"/>
          <p:cNvSpPr/>
          <p:nvPr/>
        </p:nvSpPr>
        <p:spPr>
          <a:xfrm>
            <a:off x="4167785" y="2680127"/>
            <a:ext cx="1186360" cy="513339"/>
          </a:xfrm>
          <a:prstGeom prst="roundRect">
            <a:avLst>
              <a:gd name="adj" fmla="val 26059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g265fb8f293c_2_56"/>
          <p:cNvSpPr/>
          <p:nvPr/>
        </p:nvSpPr>
        <p:spPr>
          <a:xfrm>
            <a:off x="7098805" y="2680126"/>
            <a:ext cx="1186360" cy="513339"/>
          </a:xfrm>
          <a:prstGeom prst="roundRect">
            <a:avLst>
              <a:gd name="adj" fmla="val 26059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ResNeXt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g265fb8f293c_2_56"/>
          <p:cNvSpPr/>
          <p:nvPr/>
        </p:nvSpPr>
        <p:spPr>
          <a:xfrm rot="5400000">
            <a:off x="5665750" y="-616104"/>
            <a:ext cx="442197" cy="9174950"/>
          </a:xfrm>
          <a:prstGeom prst="rightBrace">
            <a:avLst>
              <a:gd name="adj1" fmla="val 49326"/>
              <a:gd name="adj2" fmla="val 50966"/>
            </a:avLst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65fb8f293c_2_56"/>
          <p:cNvSpPr/>
          <p:nvPr/>
        </p:nvSpPr>
        <p:spPr>
          <a:xfrm>
            <a:off x="1531024" y="4708622"/>
            <a:ext cx="1117546" cy="513339"/>
          </a:xfrm>
          <a:prstGeom prst="roundRect">
            <a:avLst>
              <a:gd name="adj" fmla="val 25040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U-Net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g265fb8f293c_2_56"/>
          <p:cNvSpPr/>
          <p:nvPr/>
        </p:nvSpPr>
        <p:spPr>
          <a:xfrm>
            <a:off x="5371089" y="4708624"/>
            <a:ext cx="1117546" cy="513339"/>
          </a:xfrm>
          <a:prstGeom prst="roundRect">
            <a:avLst>
              <a:gd name="adj" fmla="val 25040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g265fb8f293c_2_56"/>
          <p:cNvSpPr/>
          <p:nvPr/>
        </p:nvSpPr>
        <p:spPr>
          <a:xfrm>
            <a:off x="3465870" y="4708623"/>
            <a:ext cx="1117546" cy="513339"/>
          </a:xfrm>
          <a:prstGeom prst="roundRect">
            <a:avLst>
              <a:gd name="adj" fmla="val 25040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65fb8f293c_2_56"/>
          <p:cNvSpPr txBox="1"/>
          <p:nvPr/>
        </p:nvSpPr>
        <p:spPr>
          <a:xfrm>
            <a:off x="1460458" y="5299139"/>
            <a:ext cx="12586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segmentation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g265fb8f293c_2_56"/>
          <p:cNvSpPr txBox="1"/>
          <p:nvPr/>
        </p:nvSpPr>
        <p:spPr>
          <a:xfrm>
            <a:off x="5459220" y="5299138"/>
            <a:ext cx="9412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g265fb8f293c_2_56"/>
          <p:cNvSpPr txBox="1"/>
          <p:nvPr/>
        </p:nvSpPr>
        <p:spPr>
          <a:xfrm>
            <a:off x="3626642" y="5299138"/>
            <a:ext cx="822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Efficient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g265fb8f293c_2_56"/>
          <p:cNvSpPr/>
          <p:nvPr/>
        </p:nvSpPr>
        <p:spPr>
          <a:xfrm>
            <a:off x="7410419" y="4708621"/>
            <a:ext cx="1242632" cy="513339"/>
          </a:xfrm>
          <a:prstGeom prst="roundRect">
            <a:avLst>
              <a:gd name="adj" fmla="val 25040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SqueezeNet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65fb8f293c_2_56"/>
          <p:cNvSpPr txBox="1"/>
          <p:nvPr/>
        </p:nvSpPr>
        <p:spPr>
          <a:xfrm>
            <a:off x="7632053" y="5299135"/>
            <a:ext cx="7922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Smaller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g265fb8f293c_2_56"/>
          <p:cNvSpPr/>
          <p:nvPr/>
        </p:nvSpPr>
        <p:spPr>
          <a:xfrm>
            <a:off x="9524550" y="4714139"/>
            <a:ext cx="1242632" cy="513339"/>
          </a:xfrm>
          <a:prstGeom prst="roundRect">
            <a:avLst>
              <a:gd name="adj" fmla="val 25040"/>
            </a:avLst>
          </a:prstGeom>
          <a:gradFill>
            <a:gsLst>
              <a:gs pos="0">
                <a:srgbClr val="69D4F4">
                  <a:alpha val="25882"/>
                </a:srgbClr>
              </a:gs>
              <a:gs pos="100000">
                <a:srgbClr val="9F39D5">
                  <a:alpha val="1647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g265fb8f293c_2_56"/>
          <p:cNvSpPr txBox="1"/>
          <p:nvPr/>
        </p:nvSpPr>
        <p:spPr>
          <a:xfrm>
            <a:off x="9287297" y="5299135"/>
            <a:ext cx="17171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Downstream Tasks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5" name="Google Shape;1795;g265fb8f293c_2_56"/>
          <p:cNvCxnSpPr/>
          <p:nvPr/>
        </p:nvCxnSpPr>
        <p:spPr>
          <a:xfrm>
            <a:off x="1271174" y="2361125"/>
            <a:ext cx="2505533" cy="4048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96" name="Google Shape;1796;g265fb8f293c_2_56"/>
          <p:cNvSpPr txBox="1"/>
          <p:nvPr/>
        </p:nvSpPr>
        <p:spPr>
          <a:xfrm>
            <a:off x="3854229" y="2207236"/>
            <a:ext cx="21836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Towards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deeper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network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7" name="Google Shape;1797;g265fb8f293c_2_56"/>
          <p:cNvCxnSpPr/>
          <p:nvPr/>
        </p:nvCxnSpPr>
        <p:spPr>
          <a:xfrm>
            <a:off x="1241471" y="3395232"/>
            <a:ext cx="2535236" cy="860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98" name="Google Shape;1798;g265fb8f293c_2_56"/>
          <p:cNvSpPr txBox="1"/>
          <p:nvPr/>
        </p:nvSpPr>
        <p:spPr>
          <a:xfrm>
            <a:off x="3854229" y="3250019"/>
            <a:ext cx="20649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Towards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wider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g265fb8f293c_2_56"/>
          <p:cNvSpPr txBox="1"/>
          <p:nvPr/>
        </p:nvSpPr>
        <p:spPr>
          <a:xfrm>
            <a:off x="4722994" y="4192470"/>
            <a:ext cx="22060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Downstream Applications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0C624-FB9D-85B9-180E-0B72131599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F11F9-3E39-FCAB-D683-F5D6005ED8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eb45fdd95_0_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Problems of Vanilla RNNs</a:t>
            </a:r>
            <a:endParaRPr/>
          </a:p>
        </p:txBody>
      </p:sp>
      <p:sp>
        <p:nvSpPr>
          <p:cNvPr id="228" name="Google Shape;228;g2aeb45fdd95_0_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Gradient Vanishing and Explosion: These issues arise due to the multiplication of gradients through the many layers of an RNN during backpropagation. 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lang="en-US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Vanishing gradients make it hard for the model to learn, as updates to the weights become insignificantly small. Exploding gradients can cause the weights to oscillate or diverge wildly.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lang="en-US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Long Range Memory: RNNs ideally should remember information from early in the sequence to use much later, which is crucial for tasks like text translation or sentiment analysis</a:t>
            </a:r>
            <a:endParaRPr dirty="0"/>
          </a:p>
        </p:txBody>
      </p:sp>
      <p:sp>
        <p:nvSpPr>
          <p:cNvPr id="229" name="Google Shape;229;g2aeb45fdd95_0_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44A02-2DBE-83C6-F335-FDA110A2C3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58eb532f4_1_1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44" name="Google Shape;244;g2658eb532f4_1_117"/>
          <p:cNvSpPr txBox="1">
            <a:spLocks noGrp="1"/>
          </p:cNvSpPr>
          <p:nvPr>
            <p:ph type="title"/>
          </p:nvPr>
        </p:nvSpPr>
        <p:spPr>
          <a:xfrm>
            <a:off x="838200" y="2977951"/>
            <a:ext cx="10515600" cy="902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RNN Variant I: Long Short-Term Memory 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7185B-1B8B-641D-4108-1ED498898A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5c433e9cb_1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Long Short-Term Memory (LSTM)</a:t>
            </a:r>
            <a:endParaRPr/>
          </a:p>
        </p:txBody>
      </p:sp>
      <p:sp>
        <p:nvSpPr>
          <p:cNvPr id="251" name="Google Shape;251;g265c433e9cb_1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Special gated structure to control memorization and forgetting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Mitigate gradient vanishing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Facilitate long term memory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lt1"/>
                </a:highlight>
              </a:rPr>
              <a:t>These gates are essentially different neural networks with sigmoid activation functions (outputting values between 0 and 1). They are trained to selectively allow information to pass through.</a:t>
            </a:r>
            <a:endParaRPr dirty="0">
              <a:highlight>
                <a:schemeClr val="lt1"/>
              </a:highlight>
            </a:endParaRPr>
          </a:p>
        </p:txBody>
      </p:sp>
      <p:sp>
        <p:nvSpPr>
          <p:cNvPr id="252" name="Google Shape;252;g265c433e9cb_1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5E5C-986A-C465-5223-223BBE2076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2024-01-16</a:t>
            </a:r>
          </a:p>
        </p:txBody>
      </p:sp>
      <p:pic>
        <p:nvPicPr>
          <p:cNvPr id="3" name="Google Shape;290;g2658eb532f4_1_158">
            <a:extLst>
              <a:ext uri="{FF2B5EF4-FFF2-40B4-BE49-F238E27FC236}">
                <a16:creationId xmlns:a16="http://schemas.microsoft.com/office/drawing/2014/main" id="{B4F797A4-CAEB-0523-3355-1DECBD0B7E1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024080"/>
            <a:ext cx="3777934" cy="2472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2883</Words>
  <Application>Microsoft Macintosh PowerPoint</Application>
  <PresentationFormat>Widescreen</PresentationFormat>
  <Paragraphs>662</Paragraphs>
  <Slides>63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source-serif-pro</vt:lpstr>
      <vt:lpstr>Arial</vt:lpstr>
      <vt:lpstr>Calibri</vt:lpstr>
      <vt:lpstr>Cambria Math</vt:lpstr>
      <vt:lpstr>Office Theme</vt:lpstr>
      <vt:lpstr>Lecture 22: CNN &amp; RNN</vt:lpstr>
      <vt:lpstr>What we will cover</vt:lpstr>
      <vt:lpstr>Basics of Recurrent Neural Networks</vt:lpstr>
      <vt:lpstr>Vanilla RNN</vt:lpstr>
      <vt:lpstr>Backward Propagation Through Time</vt:lpstr>
      <vt:lpstr>Gradient Vanishing/Explosion Problem</vt:lpstr>
      <vt:lpstr>Problems of Vanilla RNNs</vt:lpstr>
      <vt:lpstr>RNN Variant I: Long Short-Term Memory </vt:lpstr>
      <vt:lpstr>Long Short-Term Memory (LSTM)</vt:lpstr>
      <vt:lpstr>Mathematical Formulations</vt:lpstr>
      <vt:lpstr>Roles of Different Gates in LSTM</vt:lpstr>
      <vt:lpstr>Roles of Different Gates in LSTM Cont’d</vt:lpstr>
      <vt:lpstr>Variant II: Gated Recurrent Unit for  Simplifying LSTM</vt:lpstr>
      <vt:lpstr>Gated Recurrent Unit (GRU)</vt:lpstr>
      <vt:lpstr>Roles of Gates in GRU</vt:lpstr>
      <vt:lpstr>Roles of GRU Cont’d</vt:lpstr>
      <vt:lpstr>Compare LSTM with GRU</vt:lpstr>
      <vt:lpstr>Compare GRU with LSTM Cont’d</vt:lpstr>
      <vt:lpstr>Advantages of GRU</vt:lpstr>
      <vt:lpstr>Experiments: Sequence Modeling</vt:lpstr>
      <vt:lpstr>Results</vt:lpstr>
      <vt:lpstr>Results Cont’d</vt:lpstr>
      <vt:lpstr>RNNs with Attention Mechanism</vt:lpstr>
      <vt:lpstr>Sequence to sequence (Seq2Seq)</vt:lpstr>
      <vt:lpstr>Breaking the Bottleneck</vt:lpstr>
      <vt:lpstr>Seq2Seq with Attention</vt:lpstr>
      <vt:lpstr>Computing the Attention</vt:lpstr>
      <vt:lpstr>Creating the Context Vector</vt:lpstr>
      <vt:lpstr>Machine Translation with attention</vt:lpstr>
      <vt:lpstr>Alignment example</vt:lpstr>
      <vt:lpstr>Evaluation Results</vt:lpstr>
      <vt:lpstr>Convolutional Neural Networks</vt:lpstr>
      <vt:lpstr>Basics of CNN </vt:lpstr>
      <vt:lpstr>Basics of Batch Normalization (BN)</vt:lpstr>
      <vt:lpstr>LeNet-5</vt:lpstr>
      <vt:lpstr>ImageNet</vt:lpstr>
      <vt:lpstr>AlexNet (2012)</vt:lpstr>
      <vt:lpstr>AlexNet (2012)</vt:lpstr>
      <vt:lpstr>VGGNet (2014)</vt:lpstr>
      <vt:lpstr>VGGNet (2014)</vt:lpstr>
      <vt:lpstr>ResNet (2015)</vt:lpstr>
      <vt:lpstr>ResNet (2015)</vt:lpstr>
      <vt:lpstr>ResNet (2015)</vt:lpstr>
      <vt:lpstr>DenseNet (2016)</vt:lpstr>
      <vt:lpstr>DenseNet (2016)</vt:lpstr>
      <vt:lpstr>DenseNet (2016)</vt:lpstr>
      <vt:lpstr>DenseNet (2016)</vt:lpstr>
      <vt:lpstr>GoogLeNet/Inception (2014)</vt:lpstr>
      <vt:lpstr>GoogLeNet/Inception (2014)</vt:lpstr>
      <vt:lpstr>GoogLeNet/Inception (2014)</vt:lpstr>
      <vt:lpstr>ResNeXt (2016)</vt:lpstr>
      <vt:lpstr>ResNeXt (2016)</vt:lpstr>
      <vt:lpstr>ConvNeXt (2022)</vt:lpstr>
      <vt:lpstr>ConvNeXt (2022)</vt:lpstr>
      <vt:lpstr>ConvNeXt (2022)</vt:lpstr>
      <vt:lpstr>CNN for downstream applications</vt:lpstr>
      <vt:lpstr>U-Net (2015)</vt:lpstr>
      <vt:lpstr>U-Net (2015)</vt:lpstr>
      <vt:lpstr>MobileNet (2017)</vt:lpstr>
      <vt:lpstr>MobileNet (2017)</vt:lpstr>
      <vt:lpstr>MobileNet (2017)</vt:lpstr>
      <vt:lpstr>Summary of CNN part</vt:lpstr>
      <vt:lpstr>Summary of CNN part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Wenhu Chen</dc:creator>
  <cp:lastModifiedBy>Wenhu Chen</cp:lastModifiedBy>
  <cp:revision>253</cp:revision>
  <dcterms:created xsi:type="dcterms:W3CDTF">2023-12-29T23:00:40Z</dcterms:created>
  <dcterms:modified xsi:type="dcterms:W3CDTF">2024-07-23T13:46:58Z</dcterms:modified>
</cp:coreProperties>
</file>